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55" autoAdjust="0"/>
  </p:normalViewPr>
  <p:slideViewPr>
    <p:cSldViewPr>
      <p:cViewPr>
        <p:scale>
          <a:sx n="72" d="100"/>
          <a:sy n="72" d="100"/>
        </p:scale>
        <p:origin x="-13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5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es-ES" sz="1300"/>
            </a:lvl1pPr>
          </a:lstStyle>
          <a:p>
            <a:fld id="{3842907C-D0AA-4C58-9F94-58B40AD65B29}" type="datetimeFigureOut">
              <a:rPr/>
              <a:pPr/>
              <a:t>15/9/2006</a:t>
            </a:fld>
            <a:endParaRPr lang="es-E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es-ES" sz="1300"/>
            </a:lvl1pPr>
          </a:lstStyle>
          <a:p>
            <a:fld id="{1D76769E-C829-4283-B80E-CB90D995C291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9" name="Shap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es-ES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7" name="Shap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es-ES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s-E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s-E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s-E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hap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  <a:extLst/>
          </a:lstStyle>
          <a:p>
            <a:r>
              <a:rPr lang="es-ES" smtClean="0"/>
              <a:t>Viernes, 15 de septiembre de 2006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ES" smtClean="0"/>
              <a:t>Viernes, 15 de septiembre de 2006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s-ES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ES" smtClean="0"/>
              <a:t>Viernes, 15 de septiembre de 2006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s-ES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ES" smtClean="0"/>
              <a:t>Viernes, 15 de septiembre de 2006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es-ES"/>
          </a:p>
        </p:txBody>
      </p:sp>
      <p:sp>
        <p:nvSpPr>
          <p:cNvPr id="7" name="Shap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es-ES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es-ES" sz="2300">
                <a:solidFill>
                  <a:schemeClr val="tx1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ES" smtClean="0"/>
              <a:t>Viernes, 15 de septiembre de 2006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s-E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es-ES" sz="28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es-ES" sz="28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ES" smtClean="0"/>
              <a:t>Viernes, 15 de septiembre de 2006</a:t>
            </a:r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es-ES"/>
          </a:p>
        </p:txBody>
      </p:sp>
      <p:sp>
        <p:nvSpPr>
          <p:cNvPr id="8" name="Shap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es-ES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es-ES" sz="2400" b="0">
                <a:solidFill>
                  <a:schemeClr val="bg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es-ES" sz="2400" b="0">
                <a:solidFill>
                  <a:schemeClr val="bg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es-ES" sz="2400"/>
            </a:lvl1pPr>
            <a:lvl2pPr>
              <a:defRPr lang="es-ES" sz="2000"/>
            </a:lvl2pPr>
            <a:lvl3pPr>
              <a:defRPr lang="es-ES" sz="1800"/>
            </a:lvl3pPr>
            <a:lvl4pPr>
              <a:defRPr lang="es-ES" sz="1600"/>
            </a:lvl4pPr>
            <a:lvl5pPr>
              <a:defRPr lang="es-ES"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es-ES" sz="2400"/>
            </a:lvl1pPr>
            <a:lvl2pPr>
              <a:defRPr lang="es-ES" sz="2000"/>
            </a:lvl2pPr>
            <a:lvl3pPr>
              <a:defRPr lang="es-ES" sz="1800"/>
            </a:lvl3pPr>
            <a:lvl4pPr>
              <a:defRPr lang="es-ES" sz="1600"/>
            </a:lvl4pPr>
            <a:lvl5pPr>
              <a:defRPr lang="es-ES"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ES" smtClean="0"/>
              <a:t>Viernes, 15 de septiembre de 2006</a:t>
            </a:r>
            <a:endParaRPr lang="es-E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ES" smtClean="0"/>
              <a:t>Viernes, 15 de septiembre de 2006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ES" smtClean="0"/>
              <a:t>Viernes, 15 de septiembre de 2006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es-ES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es-ES" sz="16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s-ES" smtClean="0"/>
              <a:t>Viernes, 15 de septiembre de 2006</a:t>
            </a:r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es-ES" sz="1400"/>
            </a:lvl1pPr>
            <a:lvl2pPr>
              <a:defRPr lang="es-ES" sz="1200"/>
            </a:lvl2pPr>
            <a:lvl3pPr>
              <a:defRPr lang="es-ES" sz="1000"/>
            </a:lvl3pPr>
            <a:lvl4pPr>
              <a:defRPr lang="es-ES" sz="900"/>
            </a:lvl4pPr>
            <a:lvl5pPr>
              <a:defRPr lang="es-ES"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es-ES" sz="3200"/>
            </a:lvl1pPr>
            <a:extLst/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Viernes, 15 de septiembre de 2006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  <a:extLst/>
          </a:lstStyle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es-ES">
              <a:solidFill>
                <a:schemeClr val="tx1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es-ES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s-E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s-E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s-E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s-E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s-E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es-ES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Viernes, 15 de septiembre de 2006</a:t>
            </a:r>
            <a:endParaRPr lang="es-ES" sz="1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es-ES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s-ES" sz="1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es-ES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s-ES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es-E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hdr="0" ftr="0" dt="0"/>
  <p:txStyles>
    <p:titleStyle>
      <a:lvl1pPr algn="l" rtl="0" eaLnBrk="1" latinLnBrk="0" hangingPunct="1">
        <a:spcBef>
          <a:spcPct val="0"/>
        </a:spcBef>
        <a:buNone/>
        <a:defRPr lang="es-ES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es-ES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es-ES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es-ES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es-ES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000" dirty="0" err="1" smtClean="0"/>
              <a:t>VisorGL</a:t>
            </a:r>
            <a:endParaRPr lang="es-ES" sz="80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mtClean="0"/>
              <a:t>Visor en </a:t>
            </a:r>
            <a:r>
              <a:rPr i="1" smtClean="0"/>
              <a:t>Tcl3D</a:t>
            </a:r>
            <a:r>
              <a:rPr smtClean="0"/>
              <a:t> para visualización dinámica tridimensional de moléculas químicas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s-ES" smtClean="0"/>
              <a:pPr/>
              <a:t>1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85720" y="500042"/>
            <a:ext cx="7772400" cy="321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Ingeniería Informática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None/>
              <a:tabLst/>
              <a:defRPr/>
            </a:pPr>
            <a:r>
              <a:rPr lang="es-ES" sz="2000" dirty="0" smtClean="0">
                <a:solidFill>
                  <a:schemeClr val="tx2"/>
                </a:solidFill>
              </a:rPr>
              <a:t>Óscar Noel Amaya García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6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357166"/>
            <a:ext cx="1152525" cy="1152525"/>
          </a:xfrm>
          <a:prstGeom prst="rect">
            <a:avLst/>
          </a:prstGeom>
          <a:noFill/>
        </p:spPr>
      </p:pic>
      <p:pic>
        <p:nvPicPr>
          <p:cNvPr id="7" name="Picture 15" descr="logo-dp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57166"/>
            <a:ext cx="2303462" cy="1149350"/>
          </a:xfrm>
          <a:prstGeom prst="rect">
            <a:avLst/>
          </a:prstGeom>
          <a:noFill/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428736"/>
            <a:ext cx="2583616" cy="17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Diseño e Implementación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357298"/>
            <a:ext cx="6429420" cy="448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142984"/>
            <a:ext cx="6643734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1142984"/>
            <a:ext cx="7513637" cy="538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MACTON: </a:t>
            </a:r>
            <a:r>
              <a:rPr sz="1800" dirty="0" err="1" smtClean="0"/>
              <a:t>Metodología</a:t>
            </a:r>
            <a:r>
              <a:rPr sz="1800" dirty="0" smtClean="0"/>
              <a:t> de </a:t>
            </a:r>
            <a:r>
              <a:rPr sz="1800" dirty="0" err="1" smtClean="0"/>
              <a:t>Adaptacion</a:t>
            </a:r>
            <a:r>
              <a:rPr sz="1800" dirty="0" smtClean="0"/>
              <a:t> de </a:t>
            </a:r>
            <a:r>
              <a:rPr sz="1800" dirty="0" err="1" smtClean="0"/>
              <a:t>Clases</a:t>
            </a:r>
            <a:r>
              <a:rPr sz="1800" dirty="0" smtClean="0"/>
              <a:t> a </a:t>
            </a:r>
            <a:r>
              <a:rPr sz="1800" dirty="0" err="1" smtClean="0"/>
              <a:t>Tcl</a:t>
            </a:r>
            <a:r>
              <a:rPr sz="1800" dirty="0" smtClean="0"/>
              <a:t> </a:t>
            </a:r>
            <a:r>
              <a:rPr sz="1800" dirty="0" err="1" smtClean="0"/>
              <a:t>por</a:t>
            </a:r>
            <a:r>
              <a:rPr sz="1800" dirty="0" smtClean="0"/>
              <a:t> </a:t>
            </a:r>
            <a:r>
              <a:rPr sz="1800" dirty="0" err="1" smtClean="0"/>
              <a:t>Óscar</a:t>
            </a:r>
            <a:r>
              <a:rPr sz="1800" dirty="0" smtClean="0"/>
              <a:t> </a:t>
            </a:r>
            <a:r>
              <a:rPr sz="1800" dirty="0" smtClean="0"/>
              <a:t>Noel</a:t>
            </a:r>
            <a:endParaRPr lang="es-ES" sz="1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Metodología de implementación en Tcl/Tk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57158" y="2357430"/>
            <a:ext cx="4857784" cy="3786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85786" y="2500306"/>
            <a:ext cx="32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Vehiculo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500034" y="3357562"/>
            <a:ext cx="2286016" cy="22145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785786" y="3786190"/>
            <a:ext cx="2071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{nombre,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color,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propietario 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2857488" y="3214686"/>
            <a:ext cx="2000264" cy="928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428992" y="350043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Avion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2928926" y="4572008"/>
            <a:ext cx="2000264" cy="928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500430" y="485776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Coche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 Marcador de contenido"/>
          <p:cNvSpPr txBox="1">
            <a:spLocks/>
          </p:cNvSpPr>
          <p:nvPr/>
        </p:nvSpPr>
        <p:spPr>
          <a:xfrm>
            <a:off x="5214942" y="2285992"/>
            <a:ext cx="3929058" cy="3571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tabLst/>
              <a:defRPr/>
            </a:pPr>
            <a:r>
              <a:rPr kumimoji="0" lang="es-E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Tcl</a:t>
            </a:r>
            <a:r>
              <a:rPr kumimoji="0" lang="es-E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es OO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tabLst/>
              <a:defRPr/>
            </a:pPr>
            <a:r>
              <a:rPr lang="es-ES" baseline="0" dirty="0" smtClean="0"/>
              <a:t>Tipos</a:t>
            </a:r>
            <a:r>
              <a:rPr lang="es-ES" dirty="0" smtClean="0"/>
              <a:t> Simples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</a:t>
            </a:r>
            <a:r>
              <a:rPr kumimoji="0" lang="es-E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declaran variables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tabLst/>
              <a:defRPr/>
            </a:pPr>
            <a:endParaRPr lang="es-ES" baseline="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de un </a:t>
            </a:r>
            <a:r>
              <a:rPr kumimoji="0" lang="es-E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namespace</a:t>
            </a:r>
            <a:r>
              <a:rPr kumimoji="0" lang="es-E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 cada clase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tabLst/>
              <a:defRPr/>
            </a:pPr>
            <a:r>
              <a:rPr lang="es-ES" b="0" baseline="0" dirty="0" smtClean="0"/>
              <a:t>Un</a:t>
            </a:r>
            <a:r>
              <a:rPr lang="es-ES" b="0" dirty="0" smtClean="0"/>
              <a:t> objeto es un </a:t>
            </a:r>
            <a:r>
              <a:rPr lang="es-ES" b="0" i="1" dirty="0" err="1" smtClean="0"/>
              <a:t>array</a:t>
            </a:r>
            <a:r>
              <a:rPr lang="es-ES" b="0" dirty="0" smtClean="0"/>
              <a:t> de nombre único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tabLst/>
              <a:defRPr/>
            </a:pPr>
            <a:r>
              <a:rPr kumimoji="0" lang="es-E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Constructor</a:t>
            </a:r>
            <a:r>
              <a:rPr kumimoji="0" lang="es-ES" sz="1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s-ES" sz="1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destructor </a:t>
            </a:r>
            <a:r>
              <a:rPr lang="es-ES" b="1" dirty="0" smtClean="0"/>
              <a:t>del</a:t>
            </a:r>
            <a:r>
              <a:rPr lang="es-ES" dirty="0" smtClean="0"/>
              <a:t> reservan y liberan recursos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Metodología de implementación en Tcl/Tk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6314" y="1071546"/>
            <a:ext cx="450056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Vehiculo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nombre;</a:t>
            </a:r>
          </a:p>
          <a:p>
            <a:pPr lvl="1"/>
            <a:endParaRPr lang="es-ES" sz="11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Vehiculo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nombre) {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.nombre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s-ES" sz="11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(nombre);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devuelveNombre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this.nombre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cambiaNombre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nombre) {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.nombre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=nombre;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85720" y="1500174"/>
            <a:ext cx="42862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s-E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Vehiculo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proc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newVehiculo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{ base nombre } {</a:t>
            </a:r>
          </a:p>
          <a:p>
            <a:pPr lvl="2"/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{[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exists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Coche::$base]==0} {</a:t>
            </a:r>
          </a:p>
          <a:p>
            <a:pPr lvl="2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100" b="1" dirty="0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$base</a:t>
            </a:r>
          </a:p>
          <a:p>
            <a:pPr lvl="2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100" b="1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${base}(nombre) $nombre</a:t>
            </a:r>
          </a:p>
          <a:p>
            <a:pPr lvl="2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lvl="2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2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-1</a:t>
            </a:r>
          </a:p>
          <a:p>
            <a:pPr lvl="2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proc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delCoche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{ base } {</a:t>
            </a:r>
          </a:p>
          <a:p>
            <a:pPr lvl="2"/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upvar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#0 Coche::$base coche</a:t>
            </a:r>
          </a:p>
          <a:p>
            <a:pPr lvl="2"/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{[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exists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coche]} { 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unset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coche }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proc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devuelveNombre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{ base } {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upvar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#0 Coche::$base coche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$nombre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proc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100" dirty="0" err="1" smtClean="0">
                <a:latin typeface="Courier New" pitchFamily="49" charset="0"/>
                <a:cs typeface="Courier New" pitchFamily="49" charset="0"/>
              </a:rPr>
              <a:t>modificaNombre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{ base nombre } {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100" b="1" dirty="0" err="1" smtClean="0">
                <a:latin typeface="Courier New" pitchFamily="49" charset="0"/>
                <a:cs typeface="Courier New" pitchFamily="49" charset="0"/>
              </a:rPr>
              <a:t>upvar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#0 Coche::$base coche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100" b="1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 coche(nombre) $nombre</a:t>
            </a:r>
          </a:p>
          <a:p>
            <a:pPr lvl="1"/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ES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286248" y="3500438"/>
            <a:ext cx="4714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smtClean="0"/>
              <a:t>JAVA</a:t>
            </a:r>
          </a:p>
          <a:p>
            <a:r>
              <a:rPr lang="es-ES" dirty="0" err="1" smtClean="0"/>
              <a:t>Vehiculo</a:t>
            </a:r>
            <a:r>
              <a:rPr lang="es-ES" dirty="0" smtClean="0"/>
              <a:t> c = new </a:t>
            </a:r>
            <a:r>
              <a:rPr lang="es-ES" dirty="0" err="1" smtClean="0"/>
              <a:t>Vehiculo</a:t>
            </a:r>
            <a:r>
              <a:rPr lang="es-ES" dirty="0" smtClean="0"/>
              <a:t>(“Barco”);</a:t>
            </a:r>
          </a:p>
          <a:p>
            <a:r>
              <a:rPr lang="es-ES" dirty="0" err="1" smtClean="0"/>
              <a:t>c.cambiarNombre</a:t>
            </a:r>
            <a:r>
              <a:rPr lang="es-ES" dirty="0" smtClean="0"/>
              <a:t>(“</a:t>
            </a:r>
            <a:r>
              <a:rPr lang="es-ES" dirty="0" err="1" smtClean="0"/>
              <a:t>Avion</a:t>
            </a:r>
            <a:r>
              <a:rPr lang="es-ES" dirty="0" smtClean="0"/>
              <a:t>”);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</a:t>
            </a:r>
            <a:r>
              <a:rPr lang="es-ES" dirty="0" err="1" smtClean="0"/>
              <a:t>c.devuelveNombre</a:t>
            </a:r>
            <a:r>
              <a:rPr lang="es-ES" dirty="0" smtClean="0"/>
              <a:t>());</a:t>
            </a:r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6248" y="5000636"/>
            <a:ext cx="4714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 smtClean="0"/>
              <a:t>Tcl</a:t>
            </a:r>
            <a:r>
              <a:rPr lang="es-ES" sz="2400" i="1" dirty="0" smtClean="0"/>
              <a:t> </a:t>
            </a:r>
            <a:r>
              <a:rPr lang="es-ES" sz="2400" dirty="0" smtClean="0"/>
              <a:t>con </a:t>
            </a:r>
            <a:r>
              <a:rPr lang="es-ES" sz="2400" i="1" dirty="0" err="1" smtClean="0"/>
              <a:t>Macton</a:t>
            </a:r>
            <a:endParaRPr lang="es-ES" sz="2400" i="1" dirty="0" smtClean="0"/>
          </a:p>
          <a:p>
            <a:r>
              <a:rPr lang="es-ES" dirty="0" err="1" smtClean="0"/>
              <a:t>Vehiculo</a:t>
            </a:r>
            <a:r>
              <a:rPr lang="es-ES" dirty="0" smtClean="0"/>
              <a:t>::</a:t>
            </a:r>
            <a:r>
              <a:rPr lang="es-ES" dirty="0" err="1" smtClean="0"/>
              <a:t>newVehiculo</a:t>
            </a:r>
            <a:r>
              <a:rPr lang="es-ES" dirty="0" smtClean="0"/>
              <a:t> c “Barco”</a:t>
            </a:r>
          </a:p>
          <a:p>
            <a:r>
              <a:rPr lang="es-ES" dirty="0" err="1" smtClean="0"/>
              <a:t>Vehiculo</a:t>
            </a:r>
            <a:r>
              <a:rPr lang="es-ES" dirty="0" smtClean="0"/>
              <a:t>::</a:t>
            </a:r>
            <a:r>
              <a:rPr lang="es-ES" dirty="0" err="1" smtClean="0"/>
              <a:t>cambiarNombre</a:t>
            </a:r>
            <a:r>
              <a:rPr lang="es-ES" dirty="0" smtClean="0"/>
              <a:t> c “</a:t>
            </a:r>
            <a:r>
              <a:rPr lang="es-ES" dirty="0" err="1" smtClean="0"/>
              <a:t>Avion</a:t>
            </a:r>
            <a:r>
              <a:rPr lang="es-ES" dirty="0" smtClean="0"/>
              <a:t>”</a:t>
            </a:r>
          </a:p>
          <a:p>
            <a:r>
              <a:rPr lang="es-ES" dirty="0" err="1" smtClean="0"/>
              <a:t>puts</a:t>
            </a:r>
            <a:r>
              <a:rPr lang="es-ES" dirty="0" smtClean="0"/>
              <a:t> [</a:t>
            </a:r>
            <a:r>
              <a:rPr lang="es-ES" dirty="0" err="1" smtClean="0"/>
              <a:t>Vehiculo</a:t>
            </a:r>
            <a:r>
              <a:rPr lang="es-ES" dirty="0" smtClean="0"/>
              <a:t>::</a:t>
            </a:r>
            <a:r>
              <a:rPr lang="es-ES" dirty="0" err="1" smtClean="0"/>
              <a:t>devuelveNombre</a:t>
            </a:r>
            <a:r>
              <a:rPr lang="es-ES" dirty="0" smtClean="0"/>
              <a:t> c]</a:t>
            </a:r>
          </a:p>
          <a:p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Toda la implementación centrada en el rendimiento</a:t>
            </a:r>
          </a:p>
          <a:p>
            <a:r>
              <a:rPr lang="es-ES" dirty="0" smtClean="0"/>
              <a:t>U</a:t>
            </a:r>
            <a:r>
              <a:rPr smtClean="0"/>
              <a:t>so de técnicas avanzadas de </a:t>
            </a:r>
            <a:r>
              <a:rPr i="1" smtClean="0"/>
              <a:t>OpenGL</a:t>
            </a:r>
          </a:p>
          <a:p>
            <a:pPr lvl="1"/>
            <a:r>
              <a:rPr smtClean="0"/>
              <a:t>Display Lists</a:t>
            </a:r>
          </a:p>
          <a:p>
            <a:pPr lvl="1"/>
            <a:r>
              <a:rPr smtClean="0"/>
              <a:t>Buffer de selecci</a:t>
            </a:r>
            <a:r>
              <a:rPr lang="es-ES" dirty="0" smtClean="0"/>
              <a:t>ó</a:t>
            </a:r>
            <a:r>
              <a:rPr smtClean="0"/>
              <a:t>n</a:t>
            </a:r>
          </a:p>
          <a:p>
            <a:pPr lvl="1"/>
            <a:r>
              <a:rPr smtClean="0"/>
              <a:t>Funciones de mezclado</a:t>
            </a:r>
          </a:p>
          <a:p>
            <a:pPr lvl="1"/>
            <a:r>
              <a:rPr smtClean="0"/>
              <a:t>Animación</a:t>
            </a:r>
          </a:p>
          <a:p>
            <a:r>
              <a:rPr smtClean="0"/>
              <a:t>Implementación del algoritmo </a:t>
            </a:r>
            <a:r>
              <a:rPr b="1" smtClean="0"/>
              <a:t>Marching Cubes</a:t>
            </a:r>
            <a:r>
              <a:rPr smtClean="0"/>
              <a:t> para generación de superficies.</a:t>
            </a:r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Detalles de Implementación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Detalles de Implementación Orbitales Moleculares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500306"/>
            <a:ext cx="7030894" cy="402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571612"/>
            <a:ext cx="6357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Función de densidad: 	R</a:t>
            </a:r>
            <a:r>
              <a:rPr lang="es-ES" sz="1600" baseline="30000" dirty="0" smtClean="0"/>
              <a:t>3</a:t>
            </a:r>
            <a:r>
              <a:rPr lang="es-ES" dirty="0" smtClean="0"/>
              <a:t> -&gt; R</a:t>
            </a:r>
          </a:p>
          <a:p>
            <a:r>
              <a:rPr lang="es-ES" dirty="0" smtClean="0"/>
              <a:t>			</a:t>
            </a:r>
            <a:r>
              <a:rPr lang="es-ES" i="1" dirty="0" err="1" smtClean="0"/>
              <a:t>densi</a:t>
            </a:r>
            <a:r>
              <a:rPr lang="es-ES" i="1" dirty="0" smtClean="0"/>
              <a:t>(</a:t>
            </a:r>
            <a:r>
              <a:rPr lang="es-ES" i="1" dirty="0" err="1" smtClean="0"/>
              <a:t>x,y,z</a:t>
            </a:r>
            <a:r>
              <a:rPr lang="es-ES" i="1" dirty="0" smtClean="0"/>
              <a:t>)</a:t>
            </a:r>
          </a:p>
          <a:p>
            <a:r>
              <a:rPr lang="es-ES" dirty="0" smtClean="0"/>
              <a:t>			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Detalles de Implementación Orbitales Moleculares</a:t>
            </a:r>
            <a:endParaRPr lang="es-E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28736"/>
            <a:ext cx="3857652" cy="248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4143380"/>
            <a:ext cx="3516272" cy="211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357430"/>
            <a:ext cx="3881443" cy="290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2928934"/>
            <a:ext cx="8229600" cy="1233292"/>
          </a:xfrm>
        </p:spPr>
        <p:txBody>
          <a:bodyPr>
            <a:normAutofit/>
          </a:bodyPr>
          <a:lstStyle/>
          <a:p>
            <a:pPr algn="ctr"/>
            <a:r>
              <a:rPr sz="4800" smtClean="0"/>
              <a:t>DEMOSTRACIÓN</a:t>
            </a:r>
            <a:endParaRPr lang="es-ES" sz="4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BrandyMolGL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Aplicación interactiva + intérprete</a:t>
            </a:r>
          </a:p>
          <a:p>
            <a:r>
              <a:rPr smtClean="0"/>
              <a:t>Error en librerías </a:t>
            </a:r>
            <a:r>
              <a:rPr i="1" smtClean="0"/>
              <a:t>Tcl3D</a:t>
            </a:r>
          </a:p>
          <a:p>
            <a:endParaRPr smtClean="0"/>
          </a:p>
          <a:p>
            <a:endParaRPr smtClean="0"/>
          </a:p>
          <a:p>
            <a:endParaRPr smtClean="0"/>
          </a:p>
          <a:p>
            <a:endParaRPr smtClean="0"/>
          </a:p>
          <a:p>
            <a:pPr>
              <a:buNone/>
            </a:pPr>
            <a:endParaRPr smtClean="0"/>
          </a:p>
          <a:p>
            <a:endParaRPr smtClean="0"/>
          </a:p>
          <a:p>
            <a:r>
              <a:rPr smtClean="0"/>
              <a:t>Eficiencia en </a:t>
            </a:r>
            <a:r>
              <a:rPr i="1" smtClean="0"/>
              <a:t>Tcl/Tk</a:t>
            </a:r>
            <a:endParaRPr lang="es-ES" i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Problemas</a:t>
            </a:r>
            <a:endParaRPr lang="es-E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500306"/>
            <a:ext cx="5929354" cy="27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Profesional</a:t>
            </a:r>
          </a:p>
          <a:p>
            <a:pPr lvl="1"/>
            <a:r>
              <a:rPr smtClean="0"/>
              <a:t>Visor Molecular de alto rendimiento</a:t>
            </a:r>
          </a:p>
          <a:p>
            <a:pPr lvl="1"/>
            <a:r>
              <a:rPr smtClean="0"/>
              <a:t>Librerías afines</a:t>
            </a:r>
          </a:p>
          <a:p>
            <a:pPr lvl="1"/>
            <a:r>
              <a:rPr smtClean="0"/>
              <a:t>Mantenimiento sencillo</a:t>
            </a:r>
          </a:p>
          <a:p>
            <a:pPr lvl="1"/>
            <a:endParaRPr smtClean="0"/>
          </a:p>
          <a:p>
            <a:r>
              <a:rPr smtClean="0"/>
              <a:t>Personal</a:t>
            </a:r>
          </a:p>
          <a:p>
            <a:pPr lvl="1"/>
            <a:r>
              <a:rPr smtClean="0"/>
              <a:t>Vivir la evolución del </a:t>
            </a:r>
            <a:r>
              <a:rPr i="1" smtClean="0"/>
              <a:t>software</a:t>
            </a:r>
            <a:r>
              <a:rPr smtClean="0"/>
              <a:t>. Nuevas necesidades</a:t>
            </a:r>
          </a:p>
          <a:p>
            <a:pPr lvl="1"/>
            <a:r>
              <a:rPr smtClean="0"/>
              <a:t>Profundizar en la eficiencia</a:t>
            </a:r>
          </a:p>
          <a:p>
            <a:pPr lvl="1"/>
            <a:r>
              <a:rPr smtClean="0"/>
              <a:t>Ampliar conocimientos gráficos por computador</a:t>
            </a:r>
          </a:p>
          <a:p>
            <a:pPr lvl="1"/>
            <a:r>
              <a:rPr smtClean="0"/>
              <a:t>Participar en proyectos con futuro</a:t>
            </a:r>
          </a:p>
          <a:p>
            <a:pPr lvl="1"/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Conclusiones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De </a:t>
            </a:r>
            <a:r>
              <a:rPr dirty="0" err="1" smtClean="0"/>
              <a:t>escritorio</a:t>
            </a:r>
            <a:r>
              <a:rPr dirty="0" smtClean="0"/>
              <a:t> a la Web</a:t>
            </a:r>
          </a:p>
          <a:p>
            <a:pPr lvl="1"/>
            <a:r>
              <a:rPr i="1" dirty="0" err="1" smtClean="0"/>
              <a:t>WebGL</a:t>
            </a:r>
            <a:r>
              <a:rPr dirty="0" smtClean="0"/>
              <a:t>. </a:t>
            </a:r>
            <a:r>
              <a:rPr sz="2000" i="1" dirty="0" smtClean="0"/>
              <a:t>OpenGL + </a:t>
            </a:r>
            <a:r>
              <a:rPr sz="2000" i="1" dirty="0" err="1" smtClean="0"/>
              <a:t>Javascript</a:t>
            </a:r>
            <a:endParaRPr sz="2000" i="1" dirty="0" smtClean="0"/>
          </a:p>
          <a:p>
            <a:pPr lvl="1"/>
            <a:r>
              <a:rPr dirty="0" smtClean="0"/>
              <a:t>Mayor </a:t>
            </a:r>
            <a:r>
              <a:rPr smtClean="0"/>
              <a:t>integración</a:t>
            </a:r>
            <a:r>
              <a:rPr dirty="0" smtClean="0"/>
              <a:t> </a:t>
            </a:r>
            <a:r>
              <a:rPr dirty="0" smtClean="0"/>
              <a:t>con el Campus </a:t>
            </a:r>
            <a:r>
              <a:rPr dirty="0" err="1" smtClean="0"/>
              <a:t>Andaluz</a:t>
            </a:r>
            <a:r>
              <a:rPr dirty="0" smtClean="0"/>
              <a:t> Virtual</a:t>
            </a:r>
          </a:p>
          <a:p>
            <a:pPr lvl="1"/>
            <a:endParaRPr dirty="0" smtClean="0"/>
          </a:p>
          <a:p>
            <a:pPr lvl="1"/>
            <a:endParaRPr dirty="0" smtClean="0"/>
          </a:p>
          <a:p>
            <a:r>
              <a:rPr dirty="0" smtClean="0"/>
              <a:t>Clusters de </a:t>
            </a:r>
            <a:r>
              <a:rPr dirty="0" err="1" smtClean="0"/>
              <a:t>Computación</a:t>
            </a:r>
            <a:endParaRPr dirty="0" smtClean="0"/>
          </a:p>
          <a:p>
            <a:pPr lvl="1"/>
            <a:r>
              <a:rPr dirty="0" smtClean="0"/>
              <a:t>Mayor </a:t>
            </a:r>
            <a:r>
              <a:rPr dirty="0" err="1" smtClean="0"/>
              <a:t>capacidad</a:t>
            </a:r>
            <a:r>
              <a:rPr dirty="0" smtClean="0"/>
              <a:t> de </a:t>
            </a:r>
            <a:r>
              <a:rPr dirty="0" err="1" smtClean="0"/>
              <a:t>cálculo</a:t>
            </a:r>
            <a:endParaRPr dirty="0" smtClean="0"/>
          </a:p>
          <a:p>
            <a:pPr lvl="1"/>
            <a:r>
              <a:rPr dirty="0" err="1" smtClean="0"/>
              <a:t>Computación</a:t>
            </a:r>
            <a:r>
              <a:rPr dirty="0" smtClean="0"/>
              <a:t> </a:t>
            </a:r>
            <a:r>
              <a:rPr dirty="0" err="1" smtClean="0"/>
              <a:t>paralela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Trabajos Futuros</a:t>
            </a:r>
            <a:endParaRPr lang="es-E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1500174"/>
            <a:ext cx="15525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3929066"/>
            <a:ext cx="2762269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Antecedentes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BrandyMol</a:t>
            </a:r>
            <a:r>
              <a:rPr lang="es-ES" i="1" dirty="0" smtClean="0"/>
              <a:t> v1.0 </a:t>
            </a:r>
            <a:r>
              <a:rPr lang="es-ES" dirty="0" smtClean="0"/>
              <a:t>en 2007</a:t>
            </a:r>
            <a:endParaRPr lang="es-ES" dirty="0"/>
          </a:p>
          <a:p>
            <a:r>
              <a:rPr lang="es-ES" dirty="0" smtClean="0"/>
              <a:t>Modelización Molecular</a:t>
            </a:r>
            <a:endParaRPr lang="es-ES" dirty="0"/>
          </a:p>
          <a:p>
            <a:r>
              <a:rPr smtClean="0"/>
              <a:t>Docencia en el Campus Andaluz Virtual</a:t>
            </a:r>
            <a:endParaRPr lang="es-ES" dirty="0"/>
          </a:p>
          <a:p>
            <a:r>
              <a:rPr lang="es-ES" dirty="0" smtClean="0"/>
              <a:t>Investigación</a:t>
            </a:r>
            <a:endParaRPr lang="es-ES" dirty="0"/>
          </a:p>
          <a:p>
            <a:r>
              <a:rPr i="1" smtClean="0"/>
              <a:t>Tcl/Tk </a:t>
            </a:r>
            <a:r>
              <a:rPr smtClean="0"/>
              <a:t>+ </a:t>
            </a:r>
            <a:r>
              <a:rPr i="1" smtClean="0"/>
              <a:t>VTK</a:t>
            </a:r>
            <a:endParaRPr lang="es-ES" i="1" dirty="0"/>
          </a:p>
          <a:p>
            <a:r>
              <a:rPr smtClean="0"/>
              <a:t>Uso interactivo inesperado</a:t>
            </a:r>
          </a:p>
          <a:p>
            <a:r>
              <a:rPr smtClean="0"/>
              <a:t>Rendimiento insuficiente</a:t>
            </a:r>
            <a:endParaRPr lang="es-ES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786446" y="785794"/>
          <a:ext cx="2663825" cy="1152525"/>
        </p:xfrm>
        <a:graphic>
          <a:graphicData uri="http://schemas.openxmlformats.org/presentationml/2006/ole">
            <p:oleObj spid="_x0000_s1029" name="Image" r:id="rId4" imgW="3111111" imgH="1396825" progId="">
              <p:embed/>
            </p:oleObj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3429000"/>
            <a:ext cx="2781300" cy="23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y aportación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Desarrollo de nuevo visor</a:t>
            </a:r>
          </a:p>
          <a:p>
            <a:r>
              <a:rPr smtClean="0"/>
              <a:t>Maximizar rendimiento</a:t>
            </a:r>
          </a:p>
          <a:p>
            <a:r>
              <a:rPr smtClean="0"/>
              <a:t>Soporte grandes cargas</a:t>
            </a:r>
          </a:p>
          <a:p>
            <a:r>
              <a:rPr smtClean="0"/>
              <a:t>Igual o mayor funcionalidad</a:t>
            </a:r>
          </a:p>
          <a:p>
            <a:r>
              <a:rPr smtClean="0"/>
              <a:t>Reutilización de software</a:t>
            </a:r>
          </a:p>
          <a:p>
            <a:r>
              <a:rPr smtClean="0"/>
              <a:t>Transparente al usuario</a:t>
            </a:r>
            <a:endParaRPr lang="es-ES" dirty="0"/>
          </a:p>
        </p:txBody>
      </p:sp>
      <p:sp>
        <p:nvSpPr>
          <p:cNvPr id="7" name="6 Redondear rectángulo de esquina diagonal"/>
          <p:cNvSpPr/>
          <p:nvPr/>
        </p:nvSpPr>
        <p:spPr>
          <a:xfrm>
            <a:off x="4929190" y="4857760"/>
            <a:ext cx="1785950" cy="1285884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4929198"/>
            <a:ext cx="1480609" cy="1214446"/>
          </a:xfrm>
          <a:prstGeom prst="rect">
            <a:avLst/>
          </a:prstGeom>
          <a:noFill/>
        </p:spPr>
      </p:pic>
      <p:sp>
        <p:nvSpPr>
          <p:cNvPr id="9" name="8 Redondear rectángulo de esquina diagonal"/>
          <p:cNvSpPr/>
          <p:nvPr/>
        </p:nvSpPr>
        <p:spPr>
          <a:xfrm>
            <a:off x="6929454" y="4857760"/>
            <a:ext cx="1785950" cy="1285884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286644" y="5072074"/>
            <a:ext cx="987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¿ ?</a:t>
            </a:r>
            <a:endParaRPr lang="es-E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9 Flecha abajo"/>
          <p:cNvSpPr/>
          <p:nvPr/>
        </p:nvSpPr>
        <p:spPr>
          <a:xfrm>
            <a:off x="6072198" y="3714752"/>
            <a:ext cx="428628" cy="107157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abajo"/>
          <p:cNvSpPr/>
          <p:nvPr/>
        </p:nvSpPr>
        <p:spPr>
          <a:xfrm rot="10800000">
            <a:off x="7572396" y="3714752"/>
            <a:ext cx="428628" cy="107157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1142984"/>
            <a:ext cx="272652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Preparación Previa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 err="1" smtClean="0"/>
              <a:t>Tcl</a:t>
            </a:r>
            <a:r>
              <a:rPr i="1" dirty="0" smtClean="0"/>
              <a:t>/</a:t>
            </a:r>
            <a:r>
              <a:rPr i="1" dirty="0" err="1" smtClean="0"/>
              <a:t>Tk</a:t>
            </a:r>
            <a:r>
              <a:rPr i="1" dirty="0" smtClean="0"/>
              <a:t> Tool Command Language</a:t>
            </a:r>
          </a:p>
          <a:p>
            <a:pPr lvl="1"/>
            <a:r>
              <a:rPr dirty="0" err="1" smtClean="0"/>
              <a:t>Intérprete</a:t>
            </a:r>
            <a:r>
              <a:rPr dirty="0" smtClean="0"/>
              <a:t> de scripts</a:t>
            </a:r>
          </a:p>
          <a:p>
            <a:pPr lvl="1"/>
            <a:r>
              <a:rPr dirty="0" err="1" smtClean="0"/>
              <a:t>Multiplataforma</a:t>
            </a:r>
            <a:endParaRPr dirty="0" smtClean="0"/>
          </a:p>
          <a:p>
            <a:pPr lvl="1"/>
            <a:r>
              <a:rPr dirty="0" err="1" smtClean="0"/>
              <a:t>Libre</a:t>
            </a:r>
            <a:r>
              <a:rPr dirty="0" smtClean="0"/>
              <a:t> </a:t>
            </a:r>
            <a:r>
              <a:rPr dirty="0" err="1" smtClean="0"/>
              <a:t>Distribución</a:t>
            </a:r>
            <a:endParaRPr dirty="0" smtClean="0"/>
          </a:p>
          <a:p>
            <a:endParaRPr dirty="0" smtClean="0"/>
          </a:p>
          <a:p>
            <a:r>
              <a:rPr dirty="0" smtClean="0"/>
              <a:t>¿</a:t>
            </a:r>
            <a:r>
              <a:rPr dirty="0" err="1" smtClean="0"/>
              <a:t>Librerías</a:t>
            </a:r>
            <a:r>
              <a:rPr dirty="0" smtClean="0"/>
              <a:t> </a:t>
            </a:r>
            <a:r>
              <a:rPr dirty="0" err="1" smtClean="0"/>
              <a:t>gráficas</a:t>
            </a:r>
            <a:r>
              <a:rPr dirty="0" smtClean="0"/>
              <a:t>?</a:t>
            </a:r>
          </a:p>
          <a:p>
            <a:pPr lvl="1"/>
            <a:r>
              <a:rPr i="1" dirty="0" smtClean="0"/>
              <a:t>DirectX. </a:t>
            </a:r>
          </a:p>
          <a:p>
            <a:pPr lvl="2"/>
            <a:r>
              <a:rPr dirty="0" err="1" smtClean="0"/>
              <a:t>Sólo</a:t>
            </a:r>
            <a:r>
              <a:rPr dirty="0" smtClean="0"/>
              <a:t> </a:t>
            </a:r>
            <a:r>
              <a:rPr dirty="0" smtClean="0"/>
              <a:t>en Windows.</a:t>
            </a:r>
          </a:p>
          <a:p>
            <a:pPr lvl="1"/>
            <a:r>
              <a:rPr i="1" dirty="0" smtClean="0"/>
              <a:t>OpenGL. </a:t>
            </a:r>
          </a:p>
          <a:p>
            <a:pPr lvl="2"/>
            <a:r>
              <a:rPr dirty="0" err="1" smtClean="0"/>
              <a:t>Multiplataforma</a:t>
            </a:r>
            <a:endParaRPr dirty="0" smtClean="0"/>
          </a:p>
          <a:p>
            <a:pPr lvl="2"/>
            <a:r>
              <a:rPr dirty="0" err="1" smtClean="0"/>
              <a:t>Integración</a:t>
            </a:r>
            <a:r>
              <a:rPr dirty="0" smtClean="0"/>
              <a:t> con </a:t>
            </a:r>
            <a:r>
              <a:rPr i="1" dirty="0" err="1" smtClean="0"/>
              <a:t>Tcl</a:t>
            </a:r>
            <a:r>
              <a:rPr i="1" dirty="0" smtClean="0"/>
              <a:t>/</a:t>
            </a:r>
            <a:r>
              <a:rPr i="1" dirty="0" err="1" smtClean="0"/>
              <a:t>Tk</a:t>
            </a:r>
            <a:endParaRPr lang="es-ES" i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1857364"/>
            <a:ext cx="1052536" cy="1605339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4572008"/>
            <a:ext cx="2095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3714752"/>
            <a:ext cx="136006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Tcl3D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Envoltorio librerías </a:t>
            </a:r>
            <a:r>
              <a:rPr i="1" smtClean="0"/>
              <a:t>OpenGL</a:t>
            </a:r>
            <a:r>
              <a:rPr smtClean="0"/>
              <a:t> para </a:t>
            </a:r>
            <a:r>
              <a:rPr i="1" smtClean="0"/>
              <a:t>Tcl/Tk</a:t>
            </a:r>
          </a:p>
          <a:p>
            <a:r>
              <a:rPr smtClean="0"/>
              <a:t>Maximizará integración</a:t>
            </a:r>
          </a:p>
          <a:p>
            <a:r>
              <a:rPr smtClean="0"/>
              <a:t>Evita núcleo compilado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928934"/>
            <a:ext cx="5857916" cy="359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Tcl3D vs VTK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 smtClean="0"/>
              <a:t>VTK</a:t>
            </a:r>
            <a:r>
              <a:rPr dirty="0" smtClean="0"/>
              <a:t> </a:t>
            </a:r>
          </a:p>
          <a:p>
            <a:pPr lvl="1"/>
            <a:r>
              <a:rPr dirty="0" err="1" smtClean="0"/>
              <a:t>Manejo</a:t>
            </a:r>
            <a:r>
              <a:rPr dirty="0" smtClean="0"/>
              <a:t> de </a:t>
            </a:r>
            <a:r>
              <a:rPr dirty="0" err="1" smtClean="0"/>
              <a:t>grandes</a:t>
            </a:r>
            <a:r>
              <a:rPr dirty="0" smtClean="0"/>
              <a:t> </a:t>
            </a:r>
            <a:r>
              <a:rPr dirty="0" err="1" smtClean="0"/>
              <a:t>volúmenes</a:t>
            </a:r>
            <a:r>
              <a:rPr dirty="0" smtClean="0"/>
              <a:t> de </a:t>
            </a:r>
            <a:r>
              <a:rPr dirty="0" err="1" smtClean="0"/>
              <a:t>datos</a:t>
            </a:r>
            <a:r>
              <a:rPr dirty="0" smtClean="0"/>
              <a:t> </a:t>
            </a:r>
            <a:r>
              <a:rPr dirty="0" err="1" smtClean="0"/>
              <a:t>para</a:t>
            </a:r>
            <a:r>
              <a:rPr dirty="0" smtClean="0"/>
              <a:t> </a:t>
            </a:r>
            <a:r>
              <a:rPr dirty="0" err="1" smtClean="0"/>
              <a:t>representaciones</a:t>
            </a:r>
            <a:r>
              <a:rPr dirty="0" smtClean="0"/>
              <a:t> </a:t>
            </a:r>
            <a:r>
              <a:rPr dirty="0" err="1" smtClean="0"/>
              <a:t>estáticas</a:t>
            </a:r>
            <a:endParaRPr dirty="0" smtClean="0"/>
          </a:p>
          <a:p>
            <a:pPr lvl="1"/>
            <a:r>
              <a:rPr dirty="0" err="1" smtClean="0"/>
              <a:t>A</a:t>
            </a:r>
            <a:r>
              <a:rPr dirty="0" err="1" smtClean="0"/>
              <a:t>mplia</a:t>
            </a:r>
            <a:r>
              <a:rPr i="1" dirty="0" smtClean="0"/>
              <a:t> </a:t>
            </a:r>
            <a:r>
              <a:rPr i="1" dirty="0" smtClean="0"/>
              <a:t>API</a:t>
            </a:r>
          </a:p>
          <a:p>
            <a:pPr lvl="1"/>
            <a:r>
              <a:rPr dirty="0" err="1" smtClean="0"/>
              <a:t>Multitud</a:t>
            </a:r>
            <a:r>
              <a:rPr dirty="0" smtClean="0"/>
              <a:t> </a:t>
            </a:r>
            <a:r>
              <a:rPr dirty="0" err="1" smtClean="0"/>
              <a:t>tipos</a:t>
            </a:r>
            <a:r>
              <a:rPr dirty="0" smtClean="0"/>
              <a:t> de </a:t>
            </a:r>
            <a:r>
              <a:rPr dirty="0" err="1" smtClean="0"/>
              <a:t>datos</a:t>
            </a:r>
            <a:r>
              <a:rPr dirty="0" smtClean="0"/>
              <a:t> y </a:t>
            </a:r>
            <a:r>
              <a:rPr dirty="0" err="1" smtClean="0"/>
              <a:t>filtros</a:t>
            </a:r>
            <a:r>
              <a:rPr dirty="0" smtClean="0"/>
              <a:t> de </a:t>
            </a:r>
            <a:r>
              <a:rPr dirty="0" err="1" smtClean="0"/>
              <a:t>procesado</a:t>
            </a:r>
            <a:endParaRPr dirty="0" smtClean="0"/>
          </a:p>
          <a:p>
            <a:endParaRPr dirty="0" smtClean="0"/>
          </a:p>
          <a:p>
            <a:r>
              <a:rPr i="1" dirty="0" smtClean="0"/>
              <a:t>OpenGL </a:t>
            </a:r>
          </a:p>
          <a:p>
            <a:pPr lvl="1"/>
            <a:r>
              <a:rPr dirty="0" err="1" smtClean="0"/>
              <a:t>Rutinas</a:t>
            </a:r>
            <a:r>
              <a:rPr dirty="0" smtClean="0"/>
              <a:t> de </a:t>
            </a:r>
            <a:r>
              <a:rPr dirty="0" err="1" smtClean="0"/>
              <a:t>bajo</a:t>
            </a:r>
            <a:r>
              <a:rPr dirty="0" smtClean="0"/>
              <a:t> </a:t>
            </a:r>
            <a:r>
              <a:rPr dirty="0" err="1" smtClean="0"/>
              <a:t>nivel</a:t>
            </a:r>
            <a:endParaRPr dirty="0" smtClean="0"/>
          </a:p>
          <a:p>
            <a:pPr lvl="1"/>
            <a:r>
              <a:rPr dirty="0" smtClean="0"/>
              <a:t>Control </a:t>
            </a:r>
            <a:r>
              <a:rPr dirty="0" err="1" smtClean="0"/>
              <a:t>sobre</a:t>
            </a:r>
            <a:r>
              <a:rPr dirty="0" smtClean="0"/>
              <a:t> el </a:t>
            </a:r>
            <a:r>
              <a:rPr dirty="0" err="1" smtClean="0"/>
              <a:t>rendimiento</a:t>
            </a:r>
            <a:endParaRPr dirty="0" smtClean="0"/>
          </a:p>
          <a:p>
            <a:pPr lvl="1"/>
            <a:r>
              <a:rPr dirty="0" smtClean="0"/>
              <a:t>Mucho </a:t>
            </a:r>
            <a:r>
              <a:rPr dirty="0" err="1" smtClean="0"/>
              <a:t>trabajo</a:t>
            </a:r>
            <a:r>
              <a:rPr dirty="0" smtClean="0"/>
              <a:t> </a:t>
            </a:r>
            <a:r>
              <a:rPr dirty="0" err="1" smtClean="0"/>
              <a:t>que</a:t>
            </a:r>
            <a:r>
              <a:rPr dirty="0" smtClean="0"/>
              <a:t> </a:t>
            </a:r>
            <a:r>
              <a:rPr i="1" dirty="0" smtClean="0"/>
              <a:t>VTK</a:t>
            </a:r>
            <a:r>
              <a:rPr dirty="0" smtClean="0"/>
              <a:t> </a:t>
            </a:r>
            <a:r>
              <a:rPr dirty="0" err="1" smtClean="0"/>
              <a:t>realizaba</a:t>
            </a:r>
            <a:r>
              <a:rPr dirty="0" smtClean="0"/>
              <a:t> </a:t>
            </a:r>
            <a:r>
              <a:rPr dirty="0" err="1" smtClean="0"/>
              <a:t>automáticamente</a:t>
            </a:r>
            <a:r>
              <a:rPr dirty="0" smtClean="0"/>
              <a:t> </a:t>
            </a:r>
            <a:r>
              <a:rPr dirty="0" err="1" smtClean="0"/>
              <a:t>ahora</a:t>
            </a:r>
            <a:r>
              <a:rPr dirty="0" smtClean="0"/>
              <a:t> </a:t>
            </a:r>
            <a:r>
              <a:rPr dirty="0" err="1" smtClean="0"/>
              <a:t>debe</a:t>
            </a:r>
            <a:r>
              <a:rPr dirty="0" smtClean="0"/>
              <a:t> </a:t>
            </a:r>
            <a:r>
              <a:rPr dirty="0" err="1" smtClean="0"/>
              <a:t>implementarse</a:t>
            </a:r>
            <a:r>
              <a:rPr dirty="0" smtClean="0"/>
              <a:t> </a:t>
            </a:r>
            <a:r>
              <a:rPr dirty="0" err="1" smtClean="0"/>
              <a:t>manualmente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Análisis de Requisitos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mtClean="0"/>
              <a:t>Requisitos Funcionales</a:t>
            </a:r>
            <a:endParaRPr lang="es-ES" dirty="0" smtClean="0"/>
          </a:p>
          <a:p>
            <a:pPr lvl="1"/>
            <a:r>
              <a:rPr lang="es-ES" dirty="0" smtClean="0"/>
              <a:t>Carga y descarga de moléculas</a:t>
            </a:r>
          </a:p>
          <a:p>
            <a:pPr lvl="1"/>
            <a:r>
              <a:rPr smtClean="0"/>
              <a:t>Diferentes modos de resolución</a:t>
            </a:r>
          </a:p>
          <a:p>
            <a:pPr lvl="1"/>
            <a:r>
              <a:rPr smtClean="0"/>
              <a:t>Modos de representación: Líneas, Cilindros, </a:t>
            </a:r>
            <a:r>
              <a:rPr lang="es-ES" dirty="0" smtClean="0"/>
              <a:t>…</a:t>
            </a:r>
          </a:p>
          <a:p>
            <a:pPr lvl="1"/>
            <a:r>
              <a:rPr smtClean="0"/>
              <a:t>Modo superficie y alambres</a:t>
            </a:r>
          </a:p>
          <a:p>
            <a:pPr lvl="1"/>
            <a:r>
              <a:rPr smtClean="0"/>
              <a:t>Ocultación</a:t>
            </a:r>
          </a:p>
          <a:p>
            <a:pPr lvl="1"/>
            <a:r>
              <a:rPr smtClean="0"/>
              <a:t>Interacción de cámara</a:t>
            </a:r>
          </a:p>
          <a:p>
            <a:pPr lvl="1"/>
            <a:r>
              <a:rPr smtClean="0"/>
              <a:t>Selecci</a:t>
            </a:r>
            <a:r>
              <a:rPr lang="es-ES" dirty="0" smtClean="0"/>
              <a:t>ó</a:t>
            </a:r>
            <a:r>
              <a:rPr smtClean="0"/>
              <a:t>n y edición</a:t>
            </a:r>
          </a:p>
          <a:p>
            <a:pPr lvl="1"/>
            <a:r>
              <a:rPr smtClean="0"/>
              <a:t>Representación de etiquetas</a:t>
            </a:r>
          </a:p>
          <a:p>
            <a:pPr lvl="1"/>
            <a:r>
              <a:rPr smtClean="0"/>
              <a:t>Representación de medidas</a:t>
            </a:r>
          </a:p>
          <a:p>
            <a:pPr lvl="1"/>
            <a:r>
              <a:rPr smtClean="0"/>
              <a:t>Representación puentes de hidrógeno</a:t>
            </a:r>
          </a:p>
          <a:p>
            <a:pPr lvl="1"/>
            <a:r>
              <a:rPr smtClean="0"/>
              <a:t>Representación orbitales moleculares</a:t>
            </a:r>
          </a:p>
          <a:p>
            <a:pPr lvl="1"/>
            <a:r>
              <a:rPr smtClean="0"/>
              <a:t>Animación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3071810"/>
            <a:ext cx="2086161" cy="321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</a:t>
            </a:r>
            <a:endParaRPr lang="es-E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285860"/>
            <a:ext cx="4651376" cy="5259198"/>
          </a:xfrm>
          <a:prstGeom prst="rect">
            <a:avLst/>
          </a:prstGeom>
          <a:noFill/>
        </p:spPr>
      </p:pic>
      <p:pic>
        <p:nvPicPr>
          <p:cNvPr id="6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571744"/>
            <a:ext cx="4071966" cy="2097880"/>
          </a:xfrm>
          <a:prstGeom prst="rect">
            <a:avLst/>
          </a:prstGeom>
          <a:noFill/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Desarrollo incremental</a:t>
            </a:r>
          </a:p>
          <a:p>
            <a:endParaRPr smtClean="0"/>
          </a:p>
          <a:p>
            <a:r>
              <a:rPr smtClean="0"/>
              <a:t>Implementación como componente y posterior integración en </a:t>
            </a:r>
            <a:r>
              <a:rPr i="1" smtClean="0"/>
              <a:t>BrandyMol</a:t>
            </a:r>
          </a:p>
          <a:p>
            <a:endParaRPr i="1" smtClean="0"/>
          </a:p>
          <a:p>
            <a:r>
              <a:rPr smtClean="0"/>
              <a:t>Especial atención en pruebas de rendimiento con sobrecargas extremas</a:t>
            </a:r>
          </a:p>
          <a:p>
            <a:endParaRPr smtClean="0"/>
          </a:p>
          <a:p>
            <a:r>
              <a:rPr smtClean="0"/>
              <a:t>Diversidad de hardware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Diseño e Implementación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8" ma:contentTypeDescription="Create a new document." ma:contentTypeScope="" ma:versionID="5eea76452d7eb073b41e4ecbec7235c0"/>
</file>

<file path=customXml/itemProps1.xml><?xml version="1.0" encoding="utf-8"?>
<ds:datastoreItem xmlns:ds="http://schemas.openxmlformats.org/officeDocument/2006/customXml" ds:itemID="{08726A93-80F4-4F14-B790-8A1A40476CF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B540C5-6BDC-4884-8DB5-3623B3F789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402BCA-4102-4441-8DF4-F3F0B0D631B8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BrainstrmSess</Template>
  <TotalTime>0</TotalTime>
  <Words>523</Words>
  <Application>Microsoft Office PowerPoint</Application>
  <PresentationFormat>Presentación en pantalla (4:3)</PresentationFormat>
  <Paragraphs>203</Paragraphs>
  <Slides>19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BrainstrmSess</vt:lpstr>
      <vt:lpstr>Image</vt:lpstr>
      <vt:lpstr>VisorGL</vt:lpstr>
      <vt:lpstr>Antecedentes</vt:lpstr>
      <vt:lpstr>Objetivos y aportación</vt:lpstr>
      <vt:lpstr>Preparación Previa</vt:lpstr>
      <vt:lpstr>Tcl3D</vt:lpstr>
      <vt:lpstr>Tcl3D vs VTK</vt:lpstr>
      <vt:lpstr>Análisis de Requisitos</vt:lpstr>
      <vt:lpstr>Análisis de Requisitos</vt:lpstr>
      <vt:lpstr>Diseño e Implementación</vt:lpstr>
      <vt:lpstr>Diseño e Implementación</vt:lpstr>
      <vt:lpstr>Metodología de implementación en Tcl/Tk</vt:lpstr>
      <vt:lpstr>Metodología de implementación en Tcl/Tk</vt:lpstr>
      <vt:lpstr>Detalles de Implementación</vt:lpstr>
      <vt:lpstr>Detalles de Implementación Orbitales Moleculares</vt:lpstr>
      <vt:lpstr>Detalles de Implementación Orbitales Moleculares</vt:lpstr>
      <vt:lpstr>BrandyMolGL</vt:lpstr>
      <vt:lpstr>Problemas</vt:lpstr>
      <vt:lpstr>Conclusiones</vt:lpstr>
      <vt:lpstr>Trabajos Futuros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2010-07-01T08:28:19Z</dcterms:created>
  <dcterms:modified xsi:type="dcterms:W3CDTF">2010-07-03T14:47:55Z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