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63" r:id="rId6"/>
    <p:sldId id="262" r:id="rId7"/>
    <p:sldId id="257" r:id="rId8"/>
    <p:sldId id="259" r:id="rId9"/>
    <p:sldId id="265" r:id="rId10"/>
    <p:sldId id="264" r:id="rId11"/>
    <p:sldId id="267" r:id="rId12"/>
    <p:sldId id="266" r:id="rId13"/>
    <p:sldId id="276" r:id="rId14"/>
    <p:sldId id="268" r:id="rId15"/>
    <p:sldId id="273" r:id="rId16"/>
    <p:sldId id="271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CCA8-840B-08A1-FFEF-B1370227B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3709F-1D8C-3661-D831-790B68B9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F73E-94D4-5346-D51B-7B9AC497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7778-AE13-7C77-26FA-0248D9F4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2EC5-37D0-0E1F-DC1F-8E80569C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F2F-F41D-716D-8916-1DB72861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0A97B-D50A-9622-B6D4-77718C8C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D3C7-DEC2-E807-51AC-E8862541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0D6E-A73F-ADFA-D107-36569EF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DFC8-2AA0-9802-6C55-A7589CA5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A25CF-56B5-70CE-1B1E-A5514316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18E42-FE0B-0204-D6A2-E28577DD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E10C-431B-87EC-8880-8AECEF29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2FBA-ACFE-56B7-863D-A655439A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7303-329E-0391-2BF7-13B6FA3A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0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2AAF-22D2-635F-50B9-70D8DF4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68D3-D94B-03AD-30E1-E827BBC8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B55AD-11BA-73F9-C979-0638D8F0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EF99-7641-06A1-5615-CF230BE6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DA97-C664-E5D4-9554-A18BF777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1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1E2E-C7AB-D993-24A5-39F9D254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D8F3-AE6A-D5FE-70E6-7B2A4D8F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D500-0C10-2AE6-8F27-9DBA38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91ECE-9E17-1BB9-D4F9-B27E704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8902-68D1-446C-93EB-762B57B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0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B7FD-09BF-F7FA-5AC6-BCAF61D9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9D0A-0A0C-83CF-6527-331A1FF8B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3450-1701-C5C2-9228-DDDFE0A8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04C48-5879-3BB3-FE2B-DA816620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9BA50-2C95-E6BB-4E9D-70E8807C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E752-5569-72CF-18E4-8CBCFF8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A843-EBA3-FC8D-5B9B-F070AE2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0CC71-8666-8126-F1C6-6D987ED5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28A5-398B-AD2F-E71F-9B3299C1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88A5-F767-EE19-B9A8-3AB4D6A1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7F604-F57E-558A-1593-4E468C925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86A08-B596-4C15-CA12-4E2B5D43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F8CCF-2607-B557-BB88-786C6760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DA09F-B753-8134-9FF5-AEDCEA4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9AC1-8FC4-9A53-5B5E-FB216A3F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69C9-BA60-A071-92E7-379711E0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549DF-D373-8C89-6181-34DDFF93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4F9F3-88E8-AB9A-4D5C-485C8776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4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F3975-D028-D37C-EDC2-F0FECFC0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B5325-5F6D-8D8D-F876-005A2943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FF80-4089-8C7A-2172-A6E8B85D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9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9C41-3437-2434-7F25-883A2E99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69BD-4F3A-8E48-B7C3-4CCA4AE3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FE05-0122-BB77-8F0D-F8985466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C0586-6210-AAB6-A2F9-139C8457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2BFD-2D00-2992-975D-4BCCAA7F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7D59-D6EB-CDDE-EED4-1EED460A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3866-339A-6A7E-E48B-8DD3EAB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5471A-19C9-3BF6-A4B9-49341FE46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EADF1-E651-9DC5-5C65-21CCCC59D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6ED23-8D31-BAB6-7521-9B04B2EB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C5075-C7EE-9817-DC39-CAF426F0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BB272-66B2-74EC-B601-9D0720B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133A"/>
            </a:gs>
            <a:gs pos="48000">
              <a:srgbClr val="00008B"/>
            </a:gs>
            <a:gs pos="97000">
              <a:srgbClr val="00133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40759-B51D-B1DB-4205-4C3FE71E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2386-231F-5C70-ECE0-5778A253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E5D2-DC4C-FC7A-F027-B3856F613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61A1-F78B-4C58-95FB-71F284439F2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C992-E20E-1289-3BBE-019DCA25C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E318-D978-B86E-49D4-A4272655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9BA0-2C74-4D46-9552-40FAB1E53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ed_States_at_the_2004_Summer_Paralympics" TargetMode="External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Special_administrative_regions_of_China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B349-B883-7945-416D-D07BCCC2E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361" y="1750979"/>
            <a:ext cx="6955277" cy="1454285"/>
          </a:xfrm>
        </p:spPr>
        <p:txBody>
          <a:bodyPr>
            <a:noAutofit/>
          </a:bodyPr>
          <a:lstStyle/>
          <a:p>
            <a:r>
              <a:rPr lang="en-IN" sz="10300" dirty="0">
                <a:solidFill>
                  <a:schemeClr val="bg1"/>
                </a:solidFill>
                <a:latin typeface="Impact" panose="020B0806030902050204" pitchFamily="34" charset="0"/>
              </a:rPr>
              <a:t>Final Report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008EB6-94A6-98B2-A675-8BF5C5E34728}"/>
              </a:ext>
            </a:extLst>
          </p:cNvPr>
          <p:cNvSpPr txBox="1">
            <a:spLocks/>
          </p:cNvSpPr>
          <p:nvPr/>
        </p:nvSpPr>
        <p:spPr>
          <a:xfrm>
            <a:off x="10278894" y="6293795"/>
            <a:ext cx="2240604" cy="442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bg1"/>
                </a:solidFill>
                <a:latin typeface="Impact" panose="020B0806030902050204" pitchFamily="34" charset="0"/>
              </a:rPr>
              <a:t>Group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66DC6-B176-95F8-9F48-9A1332AED8D7}"/>
              </a:ext>
            </a:extLst>
          </p:cNvPr>
          <p:cNvSpPr txBox="1"/>
          <p:nvPr/>
        </p:nvSpPr>
        <p:spPr>
          <a:xfrm>
            <a:off x="3294434" y="3429000"/>
            <a:ext cx="5603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Hiraj Khawle 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Ben Aughton 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Priyamvada</a:t>
            </a: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 Wei He</a:t>
            </a:r>
          </a:p>
        </p:txBody>
      </p:sp>
    </p:spTree>
    <p:extLst>
      <p:ext uri="{BB962C8B-B14F-4D97-AF65-F5344CB8AC3E}">
        <p14:creationId xmlns:p14="http://schemas.microsoft.com/office/powerpoint/2010/main" val="395662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FF7-4ED9-2F70-20CE-3F0883C2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5448"/>
            <a:ext cx="9031224" cy="1453579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Impact" panose="020B0806030902050204" pitchFamily="34" charset="0"/>
              </a:rPr>
              <a:t>Top paper Publishing Countries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E18F8A-88C6-52B4-A9AD-E10F7DFA675B}"/>
              </a:ext>
            </a:extLst>
          </p:cNvPr>
          <p:cNvSpPr/>
          <p:nvPr/>
        </p:nvSpPr>
        <p:spPr>
          <a:xfrm>
            <a:off x="283464" y="1463040"/>
            <a:ext cx="10067544" cy="5111496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01831-0D52-9456-E627-F82DC883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8150" r="10450" b="11000"/>
          <a:stretch/>
        </p:blipFill>
        <p:spPr>
          <a:xfrm>
            <a:off x="358049" y="1548361"/>
            <a:ext cx="9918373" cy="49408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B03C124-B4AC-B5AF-7187-DC58B054E4B0}"/>
              </a:ext>
            </a:extLst>
          </p:cNvPr>
          <p:cNvGrpSpPr/>
          <p:nvPr/>
        </p:nvGrpSpPr>
        <p:grpSpPr>
          <a:xfrm>
            <a:off x="10679384" y="576072"/>
            <a:ext cx="1229152" cy="5998464"/>
            <a:chOff x="10679384" y="576072"/>
            <a:chExt cx="1229152" cy="59984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B218D5-F5F7-1266-8EC3-E6CF0B60F908}"/>
                </a:ext>
              </a:extLst>
            </p:cNvPr>
            <p:cNvGrpSpPr/>
            <p:nvPr/>
          </p:nvGrpSpPr>
          <p:grpSpPr>
            <a:xfrm>
              <a:off x="10679384" y="576072"/>
              <a:ext cx="1229152" cy="5998464"/>
              <a:chOff x="10749488" y="576072"/>
              <a:chExt cx="1229152" cy="599846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C6EC88-293E-05EA-DE50-53BE9F426116}"/>
                  </a:ext>
                </a:extLst>
              </p:cNvPr>
              <p:cNvSpPr/>
              <p:nvPr/>
            </p:nvSpPr>
            <p:spPr>
              <a:xfrm>
                <a:off x="10749488" y="576072"/>
                <a:ext cx="1229152" cy="5998464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C413031-4520-B6AB-9CAA-8C52390021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850" t="11426" b="9950"/>
              <a:stretch/>
            </p:blipFill>
            <p:spPr>
              <a:xfrm>
                <a:off x="10857288" y="905069"/>
                <a:ext cx="1013551" cy="557267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B64AF0-1AEA-E504-65D8-B79541B2E195}"/>
                </a:ext>
              </a:extLst>
            </p:cNvPr>
            <p:cNvSpPr txBox="1"/>
            <p:nvPr/>
          </p:nvSpPr>
          <p:spPr>
            <a:xfrm>
              <a:off x="10787184" y="660634"/>
              <a:ext cx="10135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latin typeface="Impact" panose="020B0806030902050204" pitchFamily="34" charset="0"/>
                </a:rPr>
                <a:t>Paper 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90563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C829367-9D49-23B0-F50B-2CA67E3495ED}"/>
              </a:ext>
            </a:extLst>
          </p:cNvPr>
          <p:cNvGrpSpPr/>
          <p:nvPr/>
        </p:nvGrpSpPr>
        <p:grpSpPr>
          <a:xfrm>
            <a:off x="4270247" y="137160"/>
            <a:ext cx="6408531" cy="6583680"/>
            <a:chOff x="4517135" y="138913"/>
            <a:chExt cx="6408531" cy="65836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B51A96-4DAB-CF7F-A329-E3F62E377C07}"/>
                </a:ext>
              </a:extLst>
            </p:cNvPr>
            <p:cNvSpPr/>
            <p:nvPr/>
          </p:nvSpPr>
          <p:spPr>
            <a:xfrm>
              <a:off x="4517135" y="138913"/>
              <a:ext cx="6408531" cy="6583680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479D96-F506-D468-F0B7-63EA952CA95A}"/>
                </a:ext>
              </a:extLst>
            </p:cNvPr>
            <p:cNvGrpSpPr/>
            <p:nvPr/>
          </p:nvGrpSpPr>
          <p:grpSpPr>
            <a:xfrm>
              <a:off x="4620131" y="263423"/>
              <a:ext cx="6202537" cy="6331154"/>
              <a:chOff x="1060703" y="215950"/>
              <a:chExt cx="3858769" cy="393878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50DDDEC-496B-73AE-1DB3-EC18450B51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57" t="7199" r="40393" b="35367"/>
              <a:stretch/>
            </p:blipFill>
            <p:spPr>
              <a:xfrm>
                <a:off x="1060703" y="215950"/>
                <a:ext cx="3858769" cy="393878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1EEAE77-04C3-6C7C-C90C-41957E6E0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35" t="59669" r="6816" b="25393"/>
              <a:stretch/>
            </p:blipFill>
            <p:spPr>
              <a:xfrm>
                <a:off x="3043154" y="2834329"/>
                <a:ext cx="1636642" cy="102443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4DC077C-68D5-F05A-3513-1E57E5B26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2" t="59089" r="80633" b="31304"/>
              <a:stretch/>
            </p:blipFill>
            <p:spPr>
              <a:xfrm>
                <a:off x="1108027" y="3495901"/>
                <a:ext cx="911559" cy="658834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71B039-B12E-9B2D-669A-625616C6CF4C}"/>
              </a:ext>
            </a:extLst>
          </p:cNvPr>
          <p:cNvGrpSpPr/>
          <p:nvPr/>
        </p:nvGrpSpPr>
        <p:grpSpPr>
          <a:xfrm>
            <a:off x="1476237" y="2606040"/>
            <a:ext cx="2423160" cy="3008376"/>
            <a:chOff x="1202436" y="3714217"/>
            <a:chExt cx="2423160" cy="300837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552EAE-0BE1-E245-0C6C-081BB13A1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" t="79842" r="84546" b="1003"/>
            <a:stretch/>
          </p:blipFill>
          <p:spPr>
            <a:xfrm>
              <a:off x="1266333" y="3805657"/>
              <a:ext cx="2267712" cy="282549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F722B9-2231-8A21-433B-EB792C70BF34}"/>
                </a:ext>
              </a:extLst>
            </p:cNvPr>
            <p:cNvSpPr/>
            <p:nvPr/>
          </p:nvSpPr>
          <p:spPr>
            <a:xfrm>
              <a:off x="1202436" y="3714217"/>
              <a:ext cx="2423160" cy="300837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6416CAB-8CC9-0B32-864B-AA4E4F5B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59" y="861289"/>
            <a:ext cx="2097661" cy="1653311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Impact" panose="020B0806030902050204" pitchFamily="34" charset="0"/>
              </a:rPr>
              <a:t>Network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31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11781C-CAA4-9BCF-9270-A039B58E382B}"/>
              </a:ext>
            </a:extLst>
          </p:cNvPr>
          <p:cNvGrpSpPr/>
          <p:nvPr/>
        </p:nvGrpSpPr>
        <p:grpSpPr>
          <a:xfrm>
            <a:off x="4268835" y="138913"/>
            <a:ext cx="6574536" cy="6583680"/>
            <a:chOff x="5184648" y="128016"/>
            <a:chExt cx="6574536" cy="6583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D477EAF-D284-B092-AADE-FBE5BC2C01E8}"/>
                </a:ext>
              </a:extLst>
            </p:cNvPr>
            <p:cNvGrpSpPr/>
            <p:nvPr/>
          </p:nvGrpSpPr>
          <p:grpSpPr>
            <a:xfrm>
              <a:off x="5299791" y="226847"/>
              <a:ext cx="6344250" cy="6404306"/>
              <a:chOff x="3180080" y="493776"/>
              <a:chExt cx="3541777" cy="357530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5337313-3D8B-1E77-1580-4210C5D0D1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05" t="7200" r="41497" b="40667"/>
              <a:stretch/>
            </p:blipFill>
            <p:spPr>
              <a:xfrm>
                <a:off x="3180080" y="493776"/>
                <a:ext cx="3541777" cy="357530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A4F194C-07B2-51A6-A4FA-DA6D03BCD6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872" t="61245" r="6875" b="24888"/>
              <a:stretch/>
            </p:blipFill>
            <p:spPr>
              <a:xfrm>
                <a:off x="4660392" y="2828544"/>
                <a:ext cx="1435608" cy="95097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0F3AB76-4133-8CFF-4347-11C05FE57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79" t="56578" r="80576" b="32267"/>
              <a:stretch/>
            </p:blipFill>
            <p:spPr>
              <a:xfrm>
                <a:off x="3181094" y="3291865"/>
                <a:ext cx="853441" cy="765048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BFBD5E-D748-8AE9-9B93-3749AEA19670}"/>
                </a:ext>
              </a:extLst>
            </p:cNvPr>
            <p:cNvSpPr/>
            <p:nvPr/>
          </p:nvSpPr>
          <p:spPr>
            <a:xfrm>
              <a:off x="5184648" y="128016"/>
              <a:ext cx="6574536" cy="6583680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2DBED0-D259-3BC7-10C3-A3863EE95F17}"/>
              </a:ext>
            </a:extLst>
          </p:cNvPr>
          <p:cNvGrpSpPr/>
          <p:nvPr/>
        </p:nvGrpSpPr>
        <p:grpSpPr>
          <a:xfrm>
            <a:off x="1476237" y="2606040"/>
            <a:ext cx="2423160" cy="3008376"/>
            <a:chOff x="1202436" y="3714217"/>
            <a:chExt cx="2423160" cy="300837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637344-676A-C324-6784-5977FC2C9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" t="79842" r="84546" b="1003"/>
            <a:stretch/>
          </p:blipFill>
          <p:spPr>
            <a:xfrm>
              <a:off x="1266333" y="3805657"/>
              <a:ext cx="2267712" cy="282549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6EB226-41E7-3621-79E3-97B6488779E3}"/>
                </a:ext>
              </a:extLst>
            </p:cNvPr>
            <p:cNvSpPr/>
            <p:nvPr/>
          </p:nvSpPr>
          <p:spPr>
            <a:xfrm>
              <a:off x="1202436" y="3714217"/>
              <a:ext cx="2423160" cy="300837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947E180-FE2E-9926-3075-BF0C75ED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59" y="861289"/>
            <a:ext cx="2097661" cy="1653311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Impact" panose="020B0806030902050204" pitchFamily="34" charset="0"/>
              </a:rPr>
              <a:t>Network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57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6C3473-B43B-69F8-1FEA-7F47FACF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148" y="857978"/>
            <a:ext cx="9468933" cy="59410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#1.    Robert Vassar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73D26-51D5-2546-403A-1D64FA84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8709" y="780156"/>
            <a:ext cx="1128049" cy="59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F0564-E6F6-50CB-36D3-C43E99302E52}"/>
              </a:ext>
            </a:extLst>
          </p:cNvPr>
          <p:cNvSpPr txBox="1">
            <a:spLocks/>
          </p:cNvSpPr>
          <p:nvPr/>
        </p:nvSpPr>
        <p:spPr>
          <a:xfrm>
            <a:off x="1381327" y="3893007"/>
            <a:ext cx="9468933" cy="594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>
                <a:solidFill>
                  <a:schemeClr val="bg1"/>
                </a:solidFill>
                <a:latin typeface="Impact" panose="020B0806030902050204" pitchFamily="34" charset="0"/>
              </a:rPr>
              <a:t>#2.     Riqiang Yan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98519-D481-3FE2-4E8F-6DD448AE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03891" y="3789425"/>
            <a:ext cx="915208" cy="6101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D7C21F8-51F9-E6F7-5B7F-EFCB7D9A80CF}"/>
              </a:ext>
            </a:extLst>
          </p:cNvPr>
          <p:cNvSpPr txBox="1">
            <a:spLocks/>
          </p:cNvSpPr>
          <p:nvPr/>
        </p:nvSpPr>
        <p:spPr>
          <a:xfrm>
            <a:off x="1867372" y="1893377"/>
            <a:ext cx="9468933" cy="594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Number of paper published : 51</a:t>
            </a:r>
          </a:p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Time Span Working : 2001 - 2022</a:t>
            </a:r>
            <a:endParaRPr lang="en-IN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F5FA05-DA71-9E2E-0140-29F4A648D22B}"/>
              </a:ext>
            </a:extLst>
          </p:cNvPr>
          <p:cNvSpPr txBox="1">
            <a:spLocks/>
          </p:cNvSpPr>
          <p:nvPr/>
        </p:nvSpPr>
        <p:spPr>
          <a:xfrm>
            <a:off x="1867372" y="5064973"/>
            <a:ext cx="9468933" cy="594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Number of paper published : 48</a:t>
            </a:r>
          </a:p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Time Span Working : 2001 - 2023</a:t>
            </a:r>
            <a:endParaRPr lang="en-IN" sz="2800" dirty="0"/>
          </a:p>
          <a:p>
            <a:pPr algn="ctr">
              <a:lnSpc>
                <a:spcPct val="100000"/>
              </a:lnSpc>
            </a:pPr>
            <a:endParaRPr lang="en-IN" sz="2800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C260FF69-DDBF-1A3C-E167-9752CB5E4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7801" y="876716"/>
            <a:ext cx="1796956" cy="1796956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96ED708F-4D14-EB57-1170-FA1DA3148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7801" y="3805744"/>
            <a:ext cx="1796956" cy="17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A3E4B5-9AD4-6632-9C4A-4355B99D1D7B}"/>
              </a:ext>
            </a:extLst>
          </p:cNvPr>
          <p:cNvGrpSpPr/>
          <p:nvPr/>
        </p:nvGrpSpPr>
        <p:grpSpPr>
          <a:xfrm>
            <a:off x="539496" y="155448"/>
            <a:ext cx="5184648" cy="6528816"/>
            <a:chOff x="539496" y="155448"/>
            <a:chExt cx="5184648" cy="65288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268F40-0C2F-EE74-FC9C-5A0C1105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54" y="268129"/>
              <a:ext cx="5023338" cy="63217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AF3AFA-80E2-FE15-DC20-E9F92DA91DCB}"/>
                </a:ext>
              </a:extLst>
            </p:cNvPr>
            <p:cNvSpPr/>
            <p:nvPr/>
          </p:nvSpPr>
          <p:spPr>
            <a:xfrm>
              <a:off x="539496" y="155448"/>
              <a:ext cx="5184648" cy="652881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52D209F6-566D-E4B9-7266-B39F4511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07" y="836580"/>
            <a:ext cx="5934456" cy="51825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The </a:t>
            </a:r>
            <a:r>
              <a:rPr lang="el-GR" sz="3200" dirty="0">
                <a:solidFill>
                  <a:schemeClr val="bg1"/>
                </a:solidFill>
                <a:latin typeface="Impact" panose="020B0806030902050204" pitchFamily="34" charset="0"/>
              </a:rPr>
              <a:t>β-</a:t>
            </a: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Secretase, BACE</a:t>
            </a:r>
            <a:endParaRPr lang="en-IN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51C290-BC3D-9A43-E6F5-CABA539B2912}"/>
              </a:ext>
            </a:extLst>
          </p:cNvPr>
          <p:cNvSpPr txBox="1">
            <a:spLocks/>
          </p:cNvSpPr>
          <p:nvPr/>
        </p:nvSpPr>
        <p:spPr>
          <a:xfrm>
            <a:off x="6623509" y="1196243"/>
            <a:ext cx="4523230" cy="600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Journal of Molecular Neuroscience, July 15, 2001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2D72BA9-1650-F130-E870-209808A8F045}"/>
              </a:ext>
            </a:extLst>
          </p:cNvPr>
          <p:cNvSpPr txBox="1">
            <a:spLocks/>
          </p:cNvSpPr>
          <p:nvPr/>
        </p:nvSpPr>
        <p:spPr>
          <a:xfrm>
            <a:off x="5522976" y="2883501"/>
            <a:ext cx="2371346" cy="832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  <a:latin typeface="Impact" panose="020B0806030902050204" pitchFamily="34" charset="0"/>
              </a:rPr>
              <a:t>Summary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E8ECFAE-B614-FA6D-97B5-24D491233B5C}"/>
              </a:ext>
            </a:extLst>
          </p:cNvPr>
          <p:cNvSpPr txBox="1">
            <a:spLocks/>
          </p:cNvSpPr>
          <p:nvPr/>
        </p:nvSpPr>
        <p:spPr>
          <a:xfrm>
            <a:off x="5917896" y="3328416"/>
            <a:ext cx="6024167" cy="296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This article emphasizes the pivotal role of beta-amyloid peptide (</a:t>
            </a:r>
            <a:r>
              <a:rPr lang="en-US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Abeta</a:t>
            </a: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) in Alzheimer's disease (AD) pathophysiology, particularly in amyloid plaque formation. It discusses the identification of BACE1 and BACE2, proteases involved in </a:t>
            </a:r>
            <a:r>
              <a:rPr lang="en-US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Abeta</a:t>
            </a: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 production, and their potential as therapeutic targets.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938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24DCFE-1159-3FF5-0606-4D49A849A82A}"/>
              </a:ext>
            </a:extLst>
          </p:cNvPr>
          <p:cNvGrpSpPr/>
          <p:nvPr/>
        </p:nvGrpSpPr>
        <p:grpSpPr>
          <a:xfrm>
            <a:off x="539496" y="155448"/>
            <a:ext cx="5184648" cy="6528816"/>
            <a:chOff x="539496" y="155448"/>
            <a:chExt cx="5184648" cy="65288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D024C6-D2FC-3D7A-6BB4-D49E9212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62" y="268130"/>
              <a:ext cx="4878583" cy="63217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AF3AFA-80E2-FE15-DC20-E9F92DA91DCB}"/>
                </a:ext>
              </a:extLst>
            </p:cNvPr>
            <p:cNvSpPr/>
            <p:nvPr/>
          </p:nvSpPr>
          <p:spPr>
            <a:xfrm>
              <a:off x="539496" y="155448"/>
              <a:ext cx="5184648" cy="652881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C7772CC-0B29-5175-304B-0B1646E9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897" y="600547"/>
            <a:ext cx="5934456" cy="163382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The metabolism of human soluble amyloid precursor protein isoforms is </a:t>
            </a:r>
            <a:r>
              <a:rPr lang="en-US" sz="2400" dirty="0" err="1">
                <a:solidFill>
                  <a:schemeClr val="bg1"/>
                </a:solidFill>
                <a:latin typeface="Impact" panose="020B0806030902050204" pitchFamily="34" charset="0"/>
              </a:rPr>
              <a:t>quantifable</a:t>
            </a: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 by a stable isotope labeling‐tandem mass spectrometry method</a:t>
            </a: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FB8D8-8932-703F-38E2-0293F46ABE26}"/>
              </a:ext>
            </a:extLst>
          </p:cNvPr>
          <p:cNvSpPr txBox="1">
            <a:spLocks/>
          </p:cNvSpPr>
          <p:nvPr/>
        </p:nvSpPr>
        <p:spPr>
          <a:xfrm>
            <a:off x="6868872" y="2072732"/>
            <a:ext cx="4032505" cy="600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Nature,  2022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892557-DD04-9EE5-6B82-BB45EDEBED5A}"/>
              </a:ext>
            </a:extLst>
          </p:cNvPr>
          <p:cNvSpPr txBox="1">
            <a:spLocks/>
          </p:cNvSpPr>
          <p:nvPr/>
        </p:nvSpPr>
        <p:spPr>
          <a:xfrm>
            <a:off x="5522976" y="2883501"/>
            <a:ext cx="2371346" cy="832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  <a:latin typeface="Impact" panose="020B0806030902050204" pitchFamily="34" charset="0"/>
              </a:rPr>
              <a:t>Summary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F200AE-B44B-4F62-5D4D-21F6054944B4}"/>
              </a:ext>
            </a:extLst>
          </p:cNvPr>
          <p:cNvSpPr txBox="1">
            <a:spLocks/>
          </p:cNvSpPr>
          <p:nvPr/>
        </p:nvSpPr>
        <p:spPr>
          <a:xfrm>
            <a:off x="5917897" y="3328416"/>
            <a:ext cx="5934456" cy="267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The paper focuses on β-secretase (BACE1), its elevated levels in AD, and its role as a therapeutic target. The study aims to provide insights into AD pathophysiology and BACE1's role in APP processing through dynamic analysis of these biomarkers.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772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2618C6-43A4-E1DE-0244-583EF8B6ED21}"/>
              </a:ext>
            </a:extLst>
          </p:cNvPr>
          <p:cNvGrpSpPr/>
          <p:nvPr/>
        </p:nvGrpSpPr>
        <p:grpSpPr>
          <a:xfrm>
            <a:off x="539496" y="155448"/>
            <a:ext cx="5184648" cy="6528816"/>
            <a:chOff x="539496" y="155448"/>
            <a:chExt cx="5184648" cy="65288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FB2C62-F06B-FF47-77C5-23B28CA4E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09" y="268129"/>
              <a:ext cx="4990895" cy="62368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AF3AFA-80E2-FE15-DC20-E9F92DA91DCB}"/>
                </a:ext>
              </a:extLst>
            </p:cNvPr>
            <p:cNvSpPr/>
            <p:nvPr/>
          </p:nvSpPr>
          <p:spPr>
            <a:xfrm>
              <a:off x="539496" y="155448"/>
              <a:ext cx="5184648" cy="652881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BB4F4CC-33E3-5C74-0B8A-7D4F044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897" y="981499"/>
            <a:ext cx="5934456" cy="86572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BACE - 2 Functions as an Alternative -Secretase in Cells</a:t>
            </a:r>
            <a:endParaRPr lang="en-IN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F448AB-4E0F-97AE-1A9B-9EFC5151C0EE}"/>
              </a:ext>
            </a:extLst>
          </p:cNvPr>
          <p:cNvSpPr txBox="1">
            <a:spLocks/>
          </p:cNvSpPr>
          <p:nvPr/>
        </p:nvSpPr>
        <p:spPr>
          <a:xfrm>
            <a:off x="6644844" y="1731307"/>
            <a:ext cx="4480561" cy="600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The Journal of Biological Chemistry, June 18, 2001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E3E8B0-4E7A-D974-A3F4-33C5F98B518C}"/>
              </a:ext>
            </a:extLst>
          </p:cNvPr>
          <p:cNvSpPr txBox="1">
            <a:spLocks/>
          </p:cNvSpPr>
          <p:nvPr/>
        </p:nvSpPr>
        <p:spPr>
          <a:xfrm>
            <a:off x="5522976" y="2883501"/>
            <a:ext cx="2371346" cy="832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  <a:latin typeface="Impact" panose="020B0806030902050204" pitchFamily="34" charset="0"/>
              </a:rPr>
              <a:t>Summary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FB47EB2-AE19-9691-2F9A-113A28D19480}"/>
              </a:ext>
            </a:extLst>
          </p:cNvPr>
          <p:cNvSpPr txBox="1">
            <a:spLocks/>
          </p:cNvSpPr>
          <p:nvPr/>
        </p:nvSpPr>
        <p:spPr>
          <a:xfrm>
            <a:off x="5917897" y="3328416"/>
            <a:ext cx="5934456" cy="18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The paper highlights the differences between BACE1 and BACE2 in terms of </a:t>
            </a:r>
            <a:r>
              <a:rPr lang="en-US" sz="2000" dirty="0" err="1">
                <a:solidFill>
                  <a:schemeClr val="bg1"/>
                </a:solidFill>
                <a:latin typeface="Impact" panose="020B0806030902050204" pitchFamily="34" charset="0"/>
              </a:rPr>
              <a:t>autoprocessing</a:t>
            </a: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, APP processing specificity, and subcellular localization.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399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0DB68C-9015-87EC-6C26-280826C64C1D}"/>
              </a:ext>
            </a:extLst>
          </p:cNvPr>
          <p:cNvGrpSpPr/>
          <p:nvPr/>
        </p:nvGrpSpPr>
        <p:grpSpPr>
          <a:xfrm>
            <a:off x="539496" y="155448"/>
            <a:ext cx="5184648" cy="6528816"/>
            <a:chOff x="539496" y="155448"/>
            <a:chExt cx="5184648" cy="65288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3BCC6E-3920-FA00-0428-CB3410A4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49" y="268129"/>
              <a:ext cx="4789727" cy="62456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AF3AFA-80E2-FE15-DC20-E9F92DA91DCB}"/>
                </a:ext>
              </a:extLst>
            </p:cNvPr>
            <p:cNvSpPr/>
            <p:nvPr/>
          </p:nvSpPr>
          <p:spPr>
            <a:xfrm>
              <a:off x="539496" y="155448"/>
              <a:ext cx="5184648" cy="652881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586A5E57-CD41-D907-9C10-5441333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08" y="716185"/>
            <a:ext cx="5934456" cy="127101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BACE - 1 Deletion in the Adult Reverses Epileptiform Activity and Sleep–wake Disturbances in AD Mice</a:t>
            </a:r>
            <a:endParaRPr lang="en-IN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15F48A-FB49-BD0E-10F4-3923FB35E758}"/>
              </a:ext>
            </a:extLst>
          </p:cNvPr>
          <p:cNvSpPr txBox="1">
            <a:spLocks/>
          </p:cNvSpPr>
          <p:nvPr/>
        </p:nvSpPr>
        <p:spPr>
          <a:xfrm>
            <a:off x="6958583" y="1840897"/>
            <a:ext cx="4032505" cy="600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The Journal of Neuroscience, August 30, 2023</a:t>
            </a:r>
            <a:endParaRPr lang="en-IN" sz="1600" dirty="0">
              <a:solidFill>
                <a:schemeClr val="accent1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F2D403-D64D-5965-E07F-647B55186341}"/>
              </a:ext>
            </a:extLst>
          </p:cNvPr>
          <p:cNvSpPr txBox="1">
            <a:spLocks/>
          </p:cNvSpPr>
          <p:nvPr/>
        </p:nvSpPr>
        <p:spPr>
          <a:xfrm>
            <a:off x="5522976" y="2883501"/>
            <a:ext cx="2371346" cy="832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  <a:latin typeface="Impact" panose="020B0806030902050204" pitchFamily="34" charset="0"/>
              </a:rPr>
              <a:t>Summary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9A39DD-F47E-CD9D-FC04-6FF447AB7ED1}"/>
              </a:ext>
            </a:extLst>
          </p:cNvPr>
          <p:cNvSpPr txBox="1">
            <a:spLocks/>
          </p:cNvSpPr>
          <p:nvPr/>
        </p:nvSpPr>
        <p:spPr>
          <a:xfrm>
            <a:off x="5917897" y="3328416"/>
            <a:ext cx="5934456" cy="18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The study emphasizes the importance of avoiding off-target effects in BACE1 inhibition for reducing epilepsy and sleep disturbances in AD patients.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66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EE61-E6C1-CD4A-A253-EB9ADE00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30" y="1222509"/>
            <a:ext cx="11058728" cy="5421482"/>
          </a:xfrm>
        </p:spPr>
        <p:txBody>
          <a:bodyPr>
            <a:normAutofit fontScale="92500" lnSpcReduction="20000"/>
          </a:bodyPr>
          <a:lstStyle/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Created a new line graph that shows amount of papers published between 2001-2023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Updated journal graph to also show impact factor 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Changed the initials into full names 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Created a new scatter graph to show start and end date of publications 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Made multiple graphs showing countries outputs of journals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Changed network graph to show amount of journals published via size and how many collaborations via connection width 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Created profiles for top 2 authors.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algn="just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等线" panose="02010600030101010101" pitchFamily="2" charset="-122"/>
              </a:rPr>
              <a:t>Summarized top 2 authors first and latest paper to identify changes in work.</a:t>
            </a:r>
            <a:endParaRPr lang="en-US" sz="3600" b="0" dirty="0">
              <a:solidFill>
                <a:schemeClr val="bg1"/>
              </a:solidFill>
              <a:effectLst/>
              <a:latin typeface="Impact" panose="020B080603090205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D77A2A-BC61-69A7-C4DB-8309A1990C69}"/>
              </a:ext>
            </a:extLst>
          </p:cNvPr>
          <p:cNvSpPr txBox="1">
            <a:spLocks/>
          </p:cNvSpPr>
          <p:nvPr/>
        </p:nvSpPr>
        <p:spPr>
          <a:xfrm>
            <a:off x="633530" y="292608"/>
            <a:ext cx="6955277" cy="791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Impact" panose="020B0806030902050204" pitchFamily="34" charset="0"/>
              </a:rPr>
              <a:t>Reflections</a:t>
            </a:r>
            <a:endParaRPr lang="en-IN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8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B349-B883-7945-416D-D07BCCC2E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530" y="292608"/>
            <a:ext cx="6955277" cy="791248"/>
          </a:xfrm>
        </p:spPr>
        <p:txBody>
          <a:bodyPr>
            <a:no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  <a:latin typeface="Impact" panose="020B0806030902050204" pitchFamily="34" charset="0"/>
              </a:rPr>
              <a:t>Summary &amp; Feedback</a:t>
            </a:r>
            <a:endParaRPr lang="en-IN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008EB6-94A6-98B2-A675-8BF5C5E34728}"/>
              </a:ext>
            </a:extLst>
          </p:cNvPr>
          <p:cNvSpPr txBox="1">
            <a:spLocks/>
          </p:cNvSpPr>
          <p:nvPr/>
        </p:nvSpPr>
        <p:spPr>
          <a:xfrm>
            <a:off x="10278894" y="6293795"/>
            <a:ext cx="2240604" cy="442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bg1"/>
                </a:solidFill>
                <a:latin typeface="Impact" panose="020B0806030902050204" pitchFamily="34" charset="0"/>
              </a:rPr>
              <a:t>Group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66DC6-B176-95F8-9F48-9A1332AED8D7}"/>
              </a:ext>
            </a:extLst>
          </p:cNvPr>
          <p:cNvSpPr txBox="1"/>
          <p:nvPr/>
        </p:nvSpPr>
        <p:spPr>
          <a:xfrm>
            <a:off x="843842" y="1517904"/>
            <a:ext cx="74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Update Publication ( 2000 – 2023 )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55833-E08B-60E9-4872-C772643B1197}"/>
              </a:ext>
            </a:extLst>
          </p:cNvPr>
          <p:cNvSpPr txBox="1"/>
          <p:nvPr/>
        </p:nvSpPr>
        <p:spPr>
          <a:xfrm>
            <a:off x="843842" y="2890932"/>
            <a:ext cx="82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Find a way to Automate the name correction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9FDF3-2339-8ED1-045D-7F8F137D659E}"/>
              </a:ext>
            </a:extLst>
          </p:cNvPr>
          <p:cNvSpPr txBox="1"/>
          <p:nvPr/>
        </p:nvSpPr>
        <p:spPr>
          <a:xfrm>
            <a:off x="843842" y="3577446"/>
            <a:ext cx="82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Update the Time Span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6DEA-809A-F0F0-2B5A-0FEF65917CC9}"/>
              </a:ext>
            </a:extLst>
          </p:cNvPr>
          <p:cNvSpPr txBox="1"/>
          <p:nvPr/>
        </p:nvSpPr>
        <p:spPr>
          <a:xfrm>
            <a:off x="843842" y="4263960"/>
            <a:ext cx="82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Modify the Network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95061-5F8F-32D9-7A63-D22753C7E398}"/>
              </a:ext>
            </a:extLst>
          </p:cNvPr>
          <p:cNvSpPr txBox="1"/>
          <p:nvPr/>
        </p:nvSpPr>
        <p:spPr>
          <a:xfrm>
            <a:off x="843842" y="4950474"/>
            <a:ext cx="82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Update the Time Span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D3E56-F2A8-720E-7145-15B8A6BBE9BC}"/>
              </a:ext>
            </a:extLst>
          </p:cNvPr>
          <p:cNvSpPr txBox="1"/>
          <p:nvPr/>
        </p:nvSpPr>
        <p:spPr>
          <a:xfrm>
            <a:off x="843842" y="2204418"/>
            <a:ext cx="82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Use the correct dataset for the Articles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82DC8-55A2-C069-3805-5B6A347DA2B4}"/>
              </a:ext>
            </a:extLst>
          </p:cNvPr>
          <p:cNvSpPr txBox="1"/>
          <p:nvPr/>
        </p:nvSpPr>
        <p:spPr>
          <a:xfrm>
            <a:off x="843842" y="5636988"/>
            <a:ext cx="859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Analyse pattern relating to the Country of publication </a:t>
            </a:r>
          </a:p>
        </p:txBody>
      </p:sp>
    </p:spTree>
    <p:extLst>
      <p:ext uri="{BB962C8B-B14F-4D97-AF65-F5344CB8AC3E}">
        <p14:creationId xmlns:p14="http://schemas.microsoft.com/office/powerpoint/2010/main" val="93964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B60B86-C8A0-4F4D-286B-58BEA2D73070}"/>
              </a:ext>
            </a:extLst>
          </p:cNvPr>
          <p:cNvGrpSpPr/>
          <p:nvPr/>
        </p:nvGrpSpPr>
        <p:grpSpPr>
          <a:xfrm>
            <a:off x="2651760" y="301752"/>
            <a:ext cx="9262872" cy="6254496"/>
            <a:chOff x="2578608" y="292608"/>
            <a:chExt cx="9262872" cy="62544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4AC9F8-AAF0-7B7C-3DB5-C64A5358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220" y="392874"/>
              <a:ext cx="9059628" cy="605396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6A7853-F797-B147-D41D-96A19CEA56B0}"/>
                </a:ext>
              </a:extLst>
            </p:cNvPr>
            <p:cNvSpPr/>
            <p:nvPr/>
          </p:nvSpPr>
          <p:spPr>
            <a:xfrm>
              <a:off x="2578608" y="292608"/>
              <a:ext cx="9262872" cy="625449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CD6B5E8-D8E4-D2FA-B050-B361CF8B6EC3}"/>
              </a:ext>
            </a:extLst>
          </p:cNvPr>
          <p:cNvSpPr txBox="1">
            <a:spLocks/>
          </p:cNvSpPr>
          <p:nvPr/>
        </p:nvSpPr>
        <p:spPr>
          <a:xfrm>
            <a:off x="277368" y="2766217"/>
            <a:ext cx="2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65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DE6B-E563-6CB2-D0E4-E526845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90" y="0"/>
            <a:ext cx="2267712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Journals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56905E-3527-DE09-CF37-24D591E8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07456"/>
              </p:ext>
            </p:extLst>
          </p:nvPr>
        </p:nvGraphicFramePr>
        <p:xfrm>
          <a:off x="119382" y="986390"/>
          <a:ext cx="2462614" cy="516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402">
                  <a:extLst>
                    <a:ext uri="{9D8B030D-6E8A-4147-A177-3AD203B41FA5}">
                      <a16:colId xmlns:a16="http://schemas.microsoft.com/office/drawing/2014/main" val="1556763596"/>
                    </a:ext>
                  </a:extLst>
                </a:gridCol>
                <a:gridCol w="881212">
                  <a:extLst>
                    <a:ext uri="{9D8B030D-6E8A-4147-A177-3AD203B41FA5}">
                      <a16:colId xmlns:a16="http://schemas.microsoft.com/office/drawing/2014/main" val="226011120"/>
                    </a:ext>
                  </a:extLst>
                </a:gridCol>
              </a:tblGrid>
              <a:tr h="4267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Impact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83864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Journal of Medicinal Chemistry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8.0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02560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Journal of Neuro Chemistry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719573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Journal of Biological Chemistry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54677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Journal of Neuro Science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652865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Neuro Biology of Aging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4.2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824937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Journal of Alzheimer’s Disease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667103"/>
                  </a:ext>
                </a:extLst>
              </a:tr>
              <a:tr h="401433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PLOS One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3.7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1388843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Bio-organic and Medicinal Chemistry Letters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662219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Neuro Science Letters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704020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Current Alzheimer’s Research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38383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30D1E17-876D-754D-E8C1-B58E2DE3627B}"/>
              </a:ext>
            </a:extLst>
          </p:cNvPr>
          <p:cNvGrpSpPr/>
          <p:nvPr/>
        </p:nvGrpSpPr>
        <p:grpSpPr>
          <a:xfrm>
            <a:off x="2761488" y="301752"/>
            <a:ext cx="9232222" cy="6263640"/>
            <a:chOff x="2761488" y="301752"/>
            <a:chExt cx="9232222" cy="62636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5EE4D7-5088-2070-557F-FBC4E9AE2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624" y="396849"/>
              <a:ext cx="9071950" cy="606430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960906-E082-3A30-B4B8-220BCD3CF40A}"/>
                </a:ext>
              </a:extLst>
            </p:cNvPr>
            <p:cNvSpPr/>
            <p:nvPr/>
          </p:nvSpPr>
          <p:spPr>
            <a:xfrm>
              <a:off x="2761488" y="301752"/>
              <a:ext cx="9232222" cy="6263640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3418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DE6B-E563-6CB2-D0E4-E526845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" y="164909"/>
            <a:ext cx="6242304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Analysis on Top Authors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44748C-16D2-3F3A-C9AA-51A10F56FA1D}"/>
              </a:ext>
            </a:extLst>
          </p:cNvPr>
          <p:cNvGrpSpPr/>
          <p:nvPr/>
        </p:nvGrpSpPr>
        <p:grpSpPr>
          <a:xfrm>
            <a:off x="249936" y="1490472"/>
            <a:ext cx="11692128" cy="5084064"/>
            <a:chOff x="249936" y="1490472"/>
            <a:chExt cx="11692128" cy="5084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8C1AD7-1567-EA37-7A2F-139BDB3994E8}"/>
                </a:ext>
              </a:extLst>
            </p:cNvPr>
            <p:cNvSpPr/>
            <p:nvPr/>
          </p:nvSpPr>
          <p:spPr>
            <a:xfrm>
              <a:off x="249936" y="1490472"/>
              <a:ext cx="11692128" cy="5084064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3A9761-7135-4C18-25F1-12367BC3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1603217"/>
              <a:ext cx="11430001" cy="4858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930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DE6B-E563-6CB2-D0E4-E5268454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8" y="110749"/>
            <a:ext cx="2639568" cy="14255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Author Time Span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0C9AD3-1477-852D-C6F9-B1C699EF3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93720"/>
              </p:ext>
            </p:extLst>
          </p:nvPr>
        </p:nvGraphicFramePr>
        <p:xfrm>
          <a:off x="174498" y="1536325"/>
          <a:ext cx="2877312" cy="4929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270">
                  <a:extLst>
                    <a:ext uri="{9D8B030D-6E8A-4147-A177-3AD203B41FA5}">
                      <a16:colId xmlns:a16="http://schemas.microsoft.com/office/drawing/2014/main" val="1556763596"/>
                    </a:ext>
                  </a:extLst>
                </a:gridCol>
                <a:gridCol w="1106042">
                  <a:extLst>
                    <a:ext uri="{9D8B030D-6E8A-4147-A177-3AD203B41FA5}">
                      <a16:colId xmlns:a16="http://schemas.microsoft.com/office/drawing/2014/main" val="992032658"/>
                    </a:ext>
                  </a:extLst>
                </a:gridCol>
              </a:tblGrid>
              <a:tr h="415421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Author Name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Time Span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83864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Robert Vassar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21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02560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Riqiang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 Yan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22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719573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Stefan F </a:t>
                      </a: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Lichtenthaler</a:t>
                      </a:r>
                      <a:endParaRPr lang="en-IN" sz="1400" dirty="0">
                        <a:solidFill>
                          <a:schemeClr val="bg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20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1388843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Bart De </a:t>
                      </a: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Strooper</a:t>
                      </a:r>
                      <a:endParaRPr lang="en-IN" sz="1400" dirty="0">
                        <a:solidFill>
                          <a:schemeClr val="bg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20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345863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Wanxia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 He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19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051589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Weihong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 Son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18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587977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Yong Shen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16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413803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Kaj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 </a:t>
                      </a: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Blennow</a:t>
                      </a:r>
                      <a:endParaRPr lang="en-IN" sz="1400" dirty="0">
                        <a:solidFill>
                          <a:schemeClr val="bg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15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504680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Jae Sue Choi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10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547352"/>
                  </a:ext>
                </a:extLst>
              </a:tr>
              <a:tr h="4513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Hyun Ah Jung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10 years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4587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24FDE5E-2657-6988-0710-AC1C4340C1C2}"/>
              </a:ext>
            </a:extLst>
          </p:cNvPr>
          <p:cNvGrpSpPr/>
          <p:nvPr/>
        </p:nvGrpSpPr>
        <p:grpSpPr>
          <a:xfrm>
            <a:off x="3218688" y="210312"/>
            <a:ext cx="8622792" cy="6355080"/>
            <a:chOff x="3218688" y="210312"/>
            <a:chExt cx="8622792" cy="63550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1B1B91-3B38-8D56-F9D2-2874BE0DCF4C}"/>
                </a:ext>
              </a:extLst>
            </p:cNvPr>
            <p:cNvSpPr/>
            <p:nvPr/>
          </p:nvSpPr>
          <p:spPr>
            <a:xfrm>
              <a:off x="3218688" y="210312"/>
              <a:ext cx="8622792" cy="6355080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17CC07-E1E3-263C-80F1-6B54096B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432" y="310200"/>
              <a:ext cx="8167287" cy="6155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86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DE6-498E-9B2A-7CCD-8418B006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09" y="99049"/>
            <a:ext cx="2676088" cy="201777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Analysis on Alzheimer’s Cases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635F8A-C851-3AEF-7BA0-368CB86D206A}"/>
              </a:ext>
            </a:extLst>
          </p:cNvPr>
          <p:cNvSpPr txBox="1">
            <a:spLocks/>
          </p:cNvSpPr>
          <p:nvPr/>
        </p:nvSpPr>
        <p:spPr>
          <a:xfrm>
            <a:off x="176840" y="2410962"/>
            <a:ext cx="2798064" cy="41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E9573C-3F66-6F52-4B7D-E5F8DCCDB287}"/>
              </a:ext>
            </a:extLst>
          </p:cNvPr>
          <p:cNvGrpSpPr/>
          <p:nvPr/>
        </p:nvGrpSpPr>
        <p:grpSpPr>
          <a:xfrm>
            <a:off x="2807634" y="228600"/>
            <a:ext cx="9235440" cy="5971032"/>
            <a:chOff x="2852928" y="493776"/>
            <a:chExt cx="9235440" cy="59710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22F58F-D4E0-3E18-2871-334BCAB1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990" y="609218"/>
              <a:ext cx="9047316" cy="574014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4FD116-D91A-EEFB-25BA-BBF55341C659}"/>
                </a:ext>
              </a:extLst>
            </p:cNvPr>
            <p:cNvSpPr/>
            <p:nvPr/>
          </p:nvSpPr>
          <p:spPr>
            <a:xfrm>
              <a:off x="2852928" y="493776"/>
              <a:ext cx="9235440" cy="5971032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912205-FA12-F0E2-A0A2-329FC93A0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51292"/>
              </p:ext>
            </p:extLst>
          </p:nvPr>
        </p:nvGraphicFramePr>
        <p:xfrm>
          <a:off x="242988" y="2174540"/>
          <a:ext cx="2363052" cy="173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356">
                  <a:extLst>
                    <a:ext uri="{9D8B030D-6E8A-4147-A177-3AD203B41FA5}">
                      <a16:colId xmlns:a16="http://schemas.microsoft.com/office/drawing/2014/main" val="2598788935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1556763596"/>
                    </a:ext>
                  </a:extLst>
                </a:gridCol>
              </a:tblGrid>
              <a:tr h="406858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Cases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83864"/>
                  </a:ext>
                </a:extLst>
              </a:tr>
              <a:tr h="4420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3079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02560"/>
                  </a:ext>
                </a:extLst>
              </a:tr>
              <a:tr h="4293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2270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719573"/>
                  </a:ext>
                </a:extLst>
              </a:tr>
              <a:tr h="452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Slovenia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1962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138884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9699D1-1232-092D-898D-CBF7B190979E}"/>
              </a:ext>
            </a:extLst>
          </p:cNvPr>
          <p:cNvSpPr txBox="1">
            <a:spLocks/>
          </p:cNvSpPr>
          <p:nvPr/>
        </p:nvSpPr>
        <p:spPr>
          <a:xfrm>
            <a:off x="148926" y="3866306"/>
            <a:ext cx="2798064" cy="65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IN" sz="2400" dirty="0">
                <a:solidFill>
                  <a:schemeClr val="bg1"/>
                </a:solidFill>
                <a:latin typeface="Impact" panose="020B0806030902050204" pitchFamily="34" charset="0"/>
              </a:rPr>
              <a:t>Population vs Cases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23E62EE-A615-F186-F8DB-FE2D0F153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48162"/>
              </p:ext>
            </p:extLst>
          </p:nvPr>
        </p:nvGraphicFramePr>
        <p:xfrm>
          <a:off x="225608" y="4575101"/>
          <a:ext cx="2380432" cy="173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886">
                  <a:extLst>
                    <a:ext uri="{9D8B030D-6E8A-4147-A177-3AD203B41FA5}">
                      <a16:colId xmlns:a16="http://schemas.microsoft.com/office/drawing/2014/main" val="2598788935"/>
                    </a:ext>
                  </a:extLst>
                </a:gridCol>
                <a:gridCol w="961546">
                  <a:extLst>
                    <a:ext uri="{9D8B030D-6E8A-4147-A177-3AD203B41FA5}">
                      <a16:colId xmlns:a16="http://schemas.microsoft.com/office/drawing/2014/main" val="1556763596"/>
                    </a:ext>
                  </a:extLst>
                </a:gridCol>
              </a:tblGrid>
              <a:tr h="406858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83864"/>
                  </a:ext>
                </a:extLst>
              </a:tr>
              <a:tr h="442091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Finland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54.65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02560"/>
                  </a:ext>
                </a:extLst>
              </a:tr>
              <a:tr h="429383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United Kingdom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42.70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719573"/>
                  </a:ext>
                </a:extLst>
              </a:tr>
              <a:tr h="452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Slovakia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38.15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13888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707A33F-B554-225A-BC32-A91737AC9857}"/>
              </a:ext>
            </a:extLst>
          </p:cNvPr>
          <p:cNvSpPr txBox="1"/>
          <p:nvPr/>
        </p:nvSpPr>
        <p:spPr>
          <a:xfrm>
            <a:off x="5989320" y="6260068"/>
            <a:ext cx="6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Data obtained from : https://vizhub.healthdata.org/gbd-results/</a:t>
            </a:r>
          </a:p>
        </p:txBody>
      </p:sp>
    </p:spTree>
    <p:extLst>
      <p:ext uri="{BB962C8B-B14F-4D97-AF65-F5344CB8AC3E}">
        <p14:creationId xmlns:p14="http://schemas.microsoft.com/office/powerpoint/2010/main" val="69308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FF7-4ED9-2F70-20CE-3F0883C2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5448"/>
            <a:ext cx="6242304" cy="14535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Impact" panose="020B0806030902050204" pitchFamily="34" charset="0"/>
              </a:rPr>
              <a:t>Analysis on Top Authors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CE383F-54BE-5189-EA77-AB0F756192A9}"/>
              </a:ext>
            </a:extLst>
          </p:cNvPr>
          <p:cNvGrpSpPr/>
          <p:nvPr/>
        </p:nvGrpSpPr>
        <p:grpSpPr>
          <a:xfrm>
            <a:off x="283464" y="1463040"/>
            <a:ext cx="10067544" cy="5111496"/>
            <a:chOff x="429768" y="1399032"/>
            <a:chExt cx="10067544" cy="51114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893EDA-0492-E06B-0EE6-9843E7289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0" t="8151" r="12475" b="10850"/>
            <a:stretch/>
          </p:blipFill>
          <p:spPr>
            <a:xfrm>
              <a:off x="512064" y="1485900"/>
              <a:ext cx="9902952" cy="493776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E18F8A-88C6-52B4-A9AD-E10F7DFA675B}"/>
                </a:ext>
              </a:extLst>
            </p:cNvPr>
            <p:cNvSpPr/>
            <p:nvPr/>
          </p:nvSpPr>
          <p:spPr>
            <a:xfrm>
              <a:off x="429768" y="1399032"/>
              <a:ext cx="10067544" cy="511149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F1C50-9AC9-91A2-B4CB-2E0D25AA6974}"/>
              </a:ext>
            </a:extLst>
          </p:cNvPr>
          <p:cNvGrpSpPr/>
          <p:nvPr/>
        </p:nvGrpSpPr>
        <p:grpSpPr>
          <a:xfrm>
            <a:off x="10533888" y="832104"/>
            <a:ext cx="1444752" cy="5742432"/>
            <a:chOff x="10533888" y="832104"/>
            <a:chExt cx="1444752" cy="57424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633DAC-F02B-03EB-5B4D-2AB7EC08C89F}"/>
                </a:ext>
              </a:extLst>
            </p:cNvPr>
            <p:cNvGrpSpPr/>
            <p:nvPr/>
          </p:nvGrpSpPr>
          <p:grpSpPr>
            <a:xfrm>
              <a:off x="10533888" y="832104"/>
              <a:ext cx="1444752" cy="5742432"/>
              <a:chOff x="10533888" y="832104"/>
              <a:chExt cx="1444752" cy="574243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013ECF74-02ED-510F-B22C-F77F66B8C6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925" t="11700" r="550" b="9951"/>
              <a:stretch/>
            </p:blipFill>
            <p:spPr>
              <a:xfrm>
                <a:off x="10631424" y="1216152"/>
                <a:ext cx="1277112" cy="5252568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C6EC88-293E-05EA-DE50-53BE9F426116}"/>
                  </a:ext>
                </a:extLst>
              </p:cNvPr>
              <p:cNvSpPr/>
              <p:nvPr/>
            </p:nvSpPr>
            <p:spPr>
              <a:xfrm>
                <a:off x="10533888" y="832104"/>
                <a:ext cx="1444752" cy="5742432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B15E6A-C32F-D982-704A-BC84340FB14E}"/>
                </a:ext>
              </a:extLst>
            </p:cNvPr>
            <p:cNvSpPr txBox="1"/>
            <p:nvPr/>
          </p:nvSpPr>
          <p:spPr>
            <a:xfrm>
              <a:off x="10631424" y="939153"/>
              <a:ext cx="12771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</a:rPr>
                <a:t>Prevalent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57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DE6-498E-9B2A-7CCD-8418B006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88" y="0"/>
            <a:ext cx="2676088" cy="218541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Impact" panose="020B0806030902050204" pitchFamily="34" charset="0"/>
              </a:rPr>
              <a:t>Top paper Publishing Countries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635F8A-C851-3AEF-7BA0-368CB86D206A}"/>
              </a:ext>
            </a:extLst>
          </p:cNvPr>
          <p:cNvSpPr txBox="1">
            <a:spLocks/>
          </p:cNvSpPr>
          <p:nvPr/>
        </p:nvSpPr>
        <p:spPr>
          <a:xfrm>
            <a:off x="176840" y="2410962"/>
            <a:ext cx="2798064" cy="41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BD1C33-570C-2E0C-5207-01366C1B5E16}"/>
              </a:ext>
            </a:extLst>
          </p:cNvPr>
          <p:cNvGrpSpPr/>
          <p:nvPr/>
        </p:nvGrpSpPr>
        <p:grpSpPr>
          <a:xfrm>
            <a:off x="2852928" y="429768"/>
            <a:ext cx="9162232" cy="5980176"/>
            <a:chOff x="2852928" y="429768"/>
            <a:chExt cx="9162232" cy="59801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453467-D450-32E6-D8AB-757ABB47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23" y="560067"/>
              <a:ext cx="8920441" cy="571957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AD0CB4-C79C-4F5C-B539-3D03F27D9F65}"/>
                </a:ext>
              </a:extLst>
            </p:cNvPr>
            <p:cNvSpPr/>
            <p:nvPr/>
          </p:nvSpPr>
          <p:spPr>
            <a:xfrm>
              <a:off x="2852928" y="429768"/>
              <a:ext cx="9162232" cy="5980176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9CCEA2-BA2B-6633-77D7-CAE17901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63175"/>
              </p:ext>
            </p:extLst>
          </p:nvPr>
        </p:nvGraphicFramePr>
        <p:xfrm>
          <a:off x="371912" y="2038331"/>
          <a:ext cx="1969434" cy="437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96">
                  <a:extLst>
                    <a:ext uri="{9D8B030D-6E8A-4147-A177-3AD203B41FA5}">
                      <a16:colId xmlns:a16="http://schemas.microsoft.com/office/drawing/2014/main" val="2598788935"/>
                    </a:ext>
                  </a:extLst>
                </a:gridCol>
                <a:gridCol w="905738">
                  <a:extLst>
                    <a:ext uri="{9D8B030D-6E8A-4147-A177-3AD203B41FA5}">
                      <a16:colId xmlns:a16="http://schemas.microsoft.com/office/drawing/2014/main" val="1556763596"/>
                    </a:ext>
                  </a:extLst>
                </a:gridCol>
              </a:tblGrid>
              <a:tr h="39979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Papers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83864"/>
                  </a:ext>
                </a:extLst>
              </a:tr>
              <a:tr h="434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USA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572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02560"/>
                  </a:ext>
                </a:extLst>
              </a:tr>
              <a:tr h="4219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China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492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719573"/>
                  </a:ext>
                </a:extLst>
              </a:tr>
              <a:tr h="44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1388843"/>
                  </a:ext>
                </a:extLst>
              </a:tr>
              <a:tr h="44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Korea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3669545"/>
                  </a:ext>
                </a:extLst>
              </a:tr>
              <a:tr h="44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8811115"/>
                  </a:ext>
                </a:extLst>
              </a:tr>
              <a:tr h="44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Italy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065754"/>
                  </a:ext>
                </a:extLst>
              </a:tr>
              <a:tr h="44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India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506551"/>
                  </a:ext>
                </a:extLst>
              </a:tr>
              <a:tr h="44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7223335"/>
                  </a:ext>
                </a:extLst>
              </a:tr>
              <a:tr h="445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Canada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latin typeface="Impact" panose="020B080603090205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83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9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596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Office Theme</vt:lpstr>
      <vt:lpstr>Final Report</vt:lpstr>
      <vt:lpstr>Summary &amp; Feedback</vt:lpstr>
      <vt:lpstr>PowerPoint Presentation</vt:lpstr>
      <vt:lpstr>Journals</vt:lpstr>
      <vt:lpstr>Analysis on Top Authors</vt:lpstr>
      <vt:lpstr>Author Time Span</vt:lpstr>
      <vt:lpstr>Analysis on Alzheimer’s Cases </vt:lpstr>
      <vt:lpstr>Analysis on Top Authors</vt:lpstr>
      <vt:lpstr>Top paper Publishing Countries</vt:lpstr>
      <vt:lpstr>Top paper Publishing Countries</vt:lpstr>
      <vt:lpstr>Network Graph</vt:lpstr>
      <vt:lpstr>Network Graph</vt:lpstr>
      <vt:lpstr>#1.    Robert Vassar</vt:lpstr>
      <vt:lpstr>The β-Secretase, BACE</vt:lpstr>
      <vt:lpstr>The metabolism of human soluble amyloid precursor protein isoforms is quantifable by a stable isotope labeling‐tandem mass spectrometry method</vt:lpstr>
      <vt:lpstr>BACE - 2 Functions as an Alternative -Secretase in Cells</vt:lpstr>
      <vt:lpstr>BACE - 1 Deletion in the Adult Reverses Epileptiform Activity and Sleep–wake Disturbances in AD Mice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Hiraj Khawle</dc:creator>
  <cp:lastModifiedBy>Hiraj Khawle</cp:lastModifiedBy>
  <cp:revision>13</cp:revision>
  <dcterms:created xsi:type="dcterms:W3CDTF">2024-01-28T23:04:53Z</dcterms:created>
  <dcterms:modified xsi:type="dcterms:W3CDTF">2024-01-30T13:57:20Z</dcterms:modified>
</cp:coreProperties>
</file>