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9" r:id="rId4"/>
    <p:sldId id="330" r:id="rId5"/>
    <p:sldId id="332" r:id="rId6"/>
    <p:sldId id="334" r:id="rId7"/>
    <p:sldId id="257" r:id="rId8"/>
    <p:sldId id="331" r:id="rId9"/>
    <p:sldId id="333" r:id="rId10"/>
    <p:sldId id="316" r:id="rId11"/>
    <p:sldId id="31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08"/>
  </p:normalViewPr>
  <p:slideViewPr>
    <p:cSldViewPr snapToGrid="0" snapToObjects="1">
      <p:cViewPr varScale="1">
        <p:scale>
          <a:sx n="123" d="100"/>
          <a:sy n="123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6D79-05DA-3A4A-9071-270E38388511}" type="datetimeFigureOut">
              <a:rPr lang="de-DE" smtClean="0"/>
              <a:t>17.08.22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951F-05AC-E74D-B346-CD198602B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4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auf Platzhalter ziehen oder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8/17/22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8/17/22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‹Nr.›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 Control Systems </a:t>
            </a:r>
            <a:r>
              <a:rPr lang="mr-IN" dirty="0"/>
              <a:t>–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General </a:t>
            </a:r>
            <a:r>
              <a:rPr lang="de-DE" dirty="0" err="1"/>
              <a:t>Concepts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Workshop @Uni Bonn, D. Barbi (</a:t>
            </a:r>
            <a:r>
              <a:rPr lang="de-DE" dirty="0" err="1"/>
              <a:t>dbarbi@uni-bonn.de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897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371600" y="3819072"/>
            <a:ext cx="2503714" cy="280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Local</a:t>
            </a:r>
            <a:r>
              <a:rPr lang="de-DE" dirty="0">
                <a:solidFill>
                  <a:schemeClr val="tx1"/>
                </a:solidFill>
              </a:rPr>
              <a:t> 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(„Repository“)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</a:t>
            </a:r>
            <a:r>
              <a:rPr lang="de-DE" dirty="0"/>
              <a:t> -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514" y="2881087"/>
            <a:ext cx="1698171" cy="1103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Working </a:t>
            </a:r>
            <a:r>
              <a:rPr lang="de-DE" dirty="0" err="1">
                <a:solidFill>
                  <a:schemeClr val="tx1"/>
                </a:solidFill>
              </a:rPr>
              <a:t>Copy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chteck 10"/>
          <p:cNvSpPr/>
          <p:nvPr/>
        </p:nvSpPr>
        <p:spPr>
          <a:xfrm>
            <a:off x="5043714" y="3078842"/>
            <a:ext cx="3367314" cy="2975429"/>
          </a:xfrm>
          <a:prstGeom prst="oc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Remote 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(„Repository“)</a:t>
            </a:r>
          </a:p>
        </p:txBody>
      </p:sp>
      <p:cxnSp>
        <p:nvCxnSpPr>
          <p:cNvPr id="13" name="Gerade Verbindung 12"/>
          <p:cNvCxnSpPr/>
          <p:nvPr/>
        </p:nvCxnSpPr>
        <p:spPr>
          <a:xfrm flipH="1">
            <a:off x="4434114" y="1698171"/>
            <a:ext cx="7257" cy="499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60398" y="1850571"/>
            <a:ext cx="312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Local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116283" y="1850571"/>
            <a:ext cx="312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Remote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, like </a:t>
            </a:r>
            <a:r>
              <a:rPr lang="de-DE" dirty="0" err="1"/>
              <a:t>gitlab</a:t>
            </a:r>
            <a:r>
              <a:rPr lang="de-DE" dirty="0"/>
              <a:t>)</a:t>
            </a:r>
          </a:p>
        </p:txBody>
      </p:sp>
      <p:cxnSp>
        <p:nvCxnSpPr>
          <p:cNvPr id="20" name="Gekrümmte Verbindung 19"/>
          <p:cNvCxnSpPr/>
          <p:nvPr/>
        </p:nvCxnSpPr>
        <p:spPr>
          <a:xfrm flipV="1">
            <a:off x="3722914" y="3470728"/>
            <a:ext cx="2286000" cy="566057"/>
          </a:xfrm>
          <a:prstGeom prst="curvedConnector3">
            <a:avLst>
              <a:gd name="adj1" fmla="val 49683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/>
          <p:nvPr/>
        </p:nvCxnSpPr>
        <p:spPr>
          <a:xfrm rot="10800000" flipV="1">
            <a:off x="3476172" y="5205185"/>
            <a:ext cx="2315029" cy="696686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492828" y="3645618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commit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6229" y="4866631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checkout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876799" y="3103525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</a:rPr>
              <a:t>push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698999" y="4951903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</a:rPr>
              <a:t>pull</a:t>
            </a:r>
          </a:p>
        </p:txBody>
      </p:sp>
      <p:sp>
        <p:nvSpPr>
          <p:cNvPr id="29" name="Rechteck 28"/>
          <p:cNvSpPr/>
          <p:nvPr/>
        </p:nvSpPr>
        <p:spPr>
          <a:xfrm>
            <a:off x="268516" y="2750458"/>
            <a:ext cx="1973942" cy="1295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30" name="Rechteck 29"/>
          <p:cNvSpPr/>
          <p:nvPr/>
        </p:nvSpPr>
        <p:spPr>
          <a:xfrm>
            <a:off x="544286" y="3253014"/>
            <a:ext cx="1698171" cy="1248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Working </a:t>
            </a:r>
            <a:r>
              <a:rPr lang="de-DE" dirty="0" err="1">
                <a:solidFill>
                  <a:schemeClr val="tx1"/>
                </a:solidFill>
              </a:rPr>
              <a:t>Copy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krümmte Verbindung 9"/>
          <p:cNvCxnSpPr/>
          <p:nvPr/>
        </p:nvCxnSpPr>
        <p:spPr>
          <a:xfrm>
            <a:off x="2148114" y="3984172"/>
            <a:ext cx="1328057" cy="270327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/>
          <p:nvPr/>
        </p:nvCxnSpPr>
        <p:spPr>
          <a:xfrm rot="16200000" flipV="1">
            <a:off x="787399" y="4415969"/>
            <a:ext cx="1153886" cy="595090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/>
          <p:nvPr/>
        </p:nvCxnSpPr>
        <p:spPr>
          <a:xfrm rot="5400000">
            <a:off x="1666515" y="3127734"/>
            <a:ext cx="701940" cy="333828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119086" y="3156478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stage</a:t>
            </a:r>
            <a:endParaRPr lang="de-DE" sz="1600" dirty="0">
              <a:solidFill>
                <a:srgbClr val="0000FF"/>
              </a:solidFill>
            </a:endParaRPr>
          </a:p>
        </p:txBody>
      </p:sp>
      <p:cxnSp>
        <p:nvCxnSpPr>
          <p:cNvPr id="36" name="Gekrümmte Verbindung 35"/>
          <p:cNvCxnSpPr/>
          <p:nvPr/>
        </p:nvCxnSpPr>
        <p:spPr>
          <a:xfrm rot="16200000" flipV="1">
            <a:off x="-32657" y="3588277"/>
            <a:ext cx="1153886" cy="333830"/>
          </a:xfrm>
          <a:prstGeom prst="curvedConnector3">
            <a:avLst>
              <a:gd name="adj1" fmla="val 40566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24539" y="3265335"/>
            <a:ext cx="1284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unstage</a:t>
            </a:r>
            <a:r>
              <a:rPr lang="de-DE" sz="1600" dirty="0">
                <a:solidFill>
                  <a:srgbClr val="0000FF"/>
                </a:solidFill>
              </a:rPr>
              <a:t> / </a:t>
            </a:r>
            <a:r>
              <a:rPr lang="de-DE" sz="1600" dirty="0" err="1">
                <a:solidFill>
                  <a:srgbClr val="0000FF"/>
                </a:solidFill>
              </a:rPr>
              <a:t>revert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6676572" y="17562"/>
            <a:ext cx="2402114" cy="40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de-DE" sz="1800" dirty="0"/>
              <a:t>Basic </a:t>
            </a:r>
            <a:r>
              <a:rPr lang="de-DE" sz="1800" dirty="0" err="1"/>
              <a:t>concept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0893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</a:t>
            </a:r>
            <a:r>
              <a:rPr lang="de-DE" dirty="0"/>
              <a:t> - </a:t>
            </a:r>
            <a:r>
              <a:rPr lang="de-DE" dirty="0" err="1"/>
              <a:t>svn</a:t>
            </a:r>
            <a:endParaRPr lang="de-DE" dirty="0"/>
          </a:p>
        </p:txBody>
      </p:sp>
      <p:sp>
        <p:nvSpPr>
          <p:cNvPr id="11" name="Achteck 10"/>
          <p:cNvSpPr/>
          <p:nvPr/>
        </p:nvSpPr>
        <p:spPr>
          <a:xfrm>
            <a:off x="5043714" y="3078842"/>
            <a:ext cx="3367314" cy="2975429"/>
          </a:xfrm>
          <a:prstGeom prst="oct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Remote 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(„Repository“)</a:t>
            </a:r>
          </a:p>
        </p:txBody>
      </p:sp>
      <p:cxnSp>
        <p:nvCxnSpPr>
          <p:cNvPr id="13" name="Gerade Verbindung 12"/>
          <p:cNvCxnSpPr/>
          <p:nvPr/>
        </p:nvCxnSpPr>
        <p:spPr>
          <a:xfrm flipH="1">
            <a:off x="4434114" y="1698171"/>
            <a:ext cx="7257" cy="499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60398" y="1850571"/>
            <a:ext cx="312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Local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116283" y="1850571"/>
            <a:ext cx="312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Remote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swrepo</a:t>
            </a:r>
            <a:r>
              <a:rPr lang="de-DE" dirty="0"/>
              <a:t>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434114" y="3684435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commit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434114" y="5744747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checkout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066797" y="3684435"/>
            <a:ext cx="1973942" cy="1295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30" name="Rechteck 29"/>
          <p:cNvSpPr/>
          <p:nvPr/>
        </p:nvSpPr>
        <p:spPr>
          <a:xfrm>
            <a:off x="1342567" y="4186991"/>
            <a:ext cx="1698171" cy="1248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Working </a:t>
            </a:r>
            <a:r>
              <a:rPr lang="de-DE" dirty="0" err="1">
                <a:solidFill>
                  <a:schemeClr val="tx1"/>
                </a:solidFill>
              </a:rPr>
              <a:t>Copy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krümmte Verbindung 9"/>
          <p:cNvCxnSpPr/>
          <p:nvPr/>
        </p:nvCxnSpPr>
        <p:spPr>
          <a:xfrm flipV="1">
            <a:off x="2837541" y="3442079"/>
            <a:ext cx="2870201" cy="1002352"/>
          </a:xfrm>
          <a:prstGeom prst="curved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/>
          <p:nvPr/>
        </p:nvCxnSpPr>
        <p:spPr>
          <a:xfrm rot="10800000">
            <a:off x="2837543" y="5145315"/>
            <a:ext cx="3338286" cy="674914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/>
          <p:nvPr/>
        </p:nvCxnSpPr>
        <p:spPr>
          <a:xfrm rot="5400000">
            <a:off x="2464796" y="4061711"/>
            <a:ext cx="701940" cy="333828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950028" y="3942949"/>
            <a:ext cx="166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</a:rPr>
              <a:t>(</a:t>
            </a:r>
            <a:r>
              <a:rPr lang="de-DE" sz="1600" dirty="0" err="1">
                <a:solidFill>
                  <a:srgbClr val="0000FF"/>
                </a:solidFill>
              </a:rPr>
              <a:t>stage</a:t>
            </a:r>
            <a:r>
              <a:rPr lang="de-DE" sz="1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36" name="Gekrümmte Verbindung 35"/>
          <p:cNvCxnSpPr/>
          <p:nvPr/>
        </p:nvCxnSpPr>
        <p:spPr>
          <a:xfrm rot="16200000" flipV="1">
            <a:off x="765624" y="4555967"/>
            <a:ext cx="1153886" cy="333830"/>
          </a:xfrm>
          <a:prstGeom prst="curvedConnector3">
            <a:avLst>
              <a:gd name="adj1" fmla="val 40566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222820" y="4199312"/>
            <a:ext cx="1284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</a:rPr>
              <a:t>unstage</a:t>
            </a:r>
            <a:r>
              <a:rPr lang="de-DE" sz="1600" dirty="0">
                <a:solidFill>
                  <a:srgbClr val="0000FF"/>
                </a:solidFill>
              </a:rPr>
              <a:t> / </a:t>
            </a:r>
            <a:r>
              <a:rPr lang="de-DE" sz="1600" dirty="0" err="1">
                <a:solidFill>
                  <a:srgbClr val="0000FF"/>
                </a:solidFill>
              </a:rPr>
              <a:t>revert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6676572" y="17562"/>
            <a:ext cx="2402114" cy="40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de-DE" sz="1800" dirty="0"/>
              <a:t>Basic </a:t>
            </a:r>
            <a:r>
              <a:rPr lang="de-DE" sz="1800" dirty="0" err="1"/>
              <a:t>concept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86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Local</a:t>
            </a:r>
            <a:r>
              <a:rPr lang="de-DE" dirty="0"/>
              <a:t>) File Status </a:t>
            </a:r>
            <a:r>
              <a:rPr lang="de-DE" dirty="0" err="1"/>
              <a:t>Lifecycle</a:t>
            </a:r>
            <a:r>
              <a:rPr lang="de-DE" dirty="0"/>
              <a:t> --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4" name="Inhaltsplatzhalter 3" descr="18333fig0201-t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4" t="7824" r="-2189" b="-29964"/>
          <a:stretch/>
        </p:blipFill>
        <p:spPr>
          <a:xfrm>
            <a:off x="97200" y="1566332"/>
            <a:ext cx="8769600" cy="6846133"/>
          </a:xfr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6676572" y="17562"/>
            <a:ext cx="2402114" cy="40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de-DE" sz="1800" dirty="0"/>
              <a:t>Basic </a:t>
            </a:r>
            <a:r>
              <a:rPr lang="de-DE" sz="1800" dirty="0" err="1"/>
              <a:t>concept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7309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Version Control?</a:t>
            </a:r>
            <a:br>
              <a:rPr lang="de-DE" dirty="0"/>
            </a:br>
            <a:r>
              <a:rPr lang="de-DE" dirty="0"/>
              <a:t>				</a:t>
            </a:r>
            <a:endParaRPr lang="de-DE" sz="2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56640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2" y="17562"/>
            <a:ext cx="2402114" cy="403352"/>
          </a:xfrm>
        </p:spPr>
        <p:txBody>
          <a:bodyPr>
            <a:normAutofit/>
          </a:bodyPr>
          <a:lstStyle/>
          <a:p>
            <a:pPr algn="r"/>
            <a:r>
              <a:rPr lang="de-DE" sz="1800" dirty="0" err="1"/>
              <a:t>Why</a:t>
            </a:r>
            <a:r>
              <a:rPr lang="de-DE" sz="1800" dirty="0"/>
              <a:t> </a:t>
            </a:r>
            <a:r>
              <a:rPr lang="de-DE" sz="1800" dirty="0" err="1"/>
              <a:t>version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" y="1775191"/>
            <a:ext cx="8861778" cy="4933834"/>
          </a:xfrm>
        </p:spPr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de-DE" dirty="0">
                <a:cs typeface="Courier"/>
              </a:rPr>
              <a:t>Different </a:t>
            </a:r>
            <a:r>
              <a:rPr lang="de-DE" dirty="0" err="1">
                <a:cs typeface="Courier"/>
              </a:rPr>
              <a:t>versions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of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the</a:t>
            </a:r>
            <a:r>
              <a:rPr lang="de-DE" dirty="0">
                <a:cs typeface="Courier"/>
              </a:rPr>
              <a:t> same </a:t>
            </a:r>
            <a:r>
              <a:rPr lang="de-DE" dirty="0" err="1">
                <a:cs typeface="Courier"/>
              </a:rPr>
              <a:t>files</a:t>
            </a:r>
            <a:r>
              <a:rPr lang="de-DE" dirty="0">
                <a:cs typeface="Courier"/>
              </a:rPr>
              <a:t> on different „</a:t>
            </a:r>
            <a:r>
              <a:rPr lang="de-DE" dirty="0" err="1">
                <a:cs typeface="Courier"/>
              </a:rPr>
              <a:t>hierarchies</a:t>
            </a:r>
            <a:r>
              <a:rPr lang="de-DE" dirty="0">
                <a:cs typeface="Courier"/>
              </a:rPr>
              <a:t>“:</a:t>
            </a:r>
          </a:p>
          <a:p>
            <a:pPr marL="118872" indent="0">
              <a:buNone/>
            </a:pPr>
            <a:endParaRPr lang="de-DE" b="1" i="1" dirty="0">
              <a:latin typeface="Courier"/>
              <a:cs typeface="Courier"/>
            </a:endParaRPr>
          </a:p>
          <a:p>
            <a:r>
              <a:rPr lang="de-DE" b="1" i="1" dirty="0">
                <a:latin typeface="Courier"/>
                <a:cs typeface="Courier"/>
              </a:rPr>
              <a:t>Major </a:t>
            </a:r>
            <a:r>
              <a:rPr lang="de-DE" b="1" i="1" dirty="0" err="1">
                <a:latin typeface="Courier"/>
                <a:cs typeface="Courier"/>
              </a:rPr>
              <a:t>revisions</a:t>
            </a:r>
            <a:r>
              <a:rPr lang="de-DE" b="1" i="1" dirty="0">
                <a:latin typeface="Courier"/>
                <a:cs typeface="Courier"/>
              </a:rPr>
              <a:t> (e.g. </a:t>
            </a:r>
            <a:r>
              <a:rPr lang="de-DE" b="1" i="1" dirty="0" err="1">
                <a:latin typeface="Courier"/>
                <a:cs typeface="Courier"/>
              </a:rPr>
              <a:t>model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releases</a:t>
            </a:r>
            <a:r>
              <a:rPr lang="de-DE" b="1" i="1" dirty="0">
                <a:latin typeface="Courier"/>
                <a:cs typeface="Courier"/>
              </a:rPr>
              <a:t>)</a:t>
            </a:r>
          </a:p>
          <a:p>
            <a:r>
              <a:rPr lang="de-DE" b="1" i="1" dirty="0">
                <a:latin typeface="Courier"/>
                <a:cs typeface="Courier"/>
              </a:rPr>
              <a:t>Projects (</a:t>
            </a:r>
            <a:r>
              <a:rPr lang="de-DE" b="1" i="1" dirty="0" err="1">
                <a:latin typeface="Courier"/>
                <a:cs typeface="Courier"/>
              </a:rPr>
              <a:t>Ice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coupling</a:t>
            </a:r>
            <a:r>
              <a:rPr lang="de-DE" b="1" i="1" dirty="0">
                <a:latin typeface="Courier"/>
                <a:cs typeface="Courier"/>
              </a:rPr>
              <a:t>, </a:t>
            </a:r>
            <a:r>
              <a:rPr lang="de-DE" b="1" i="1" dirty="0" err="1">
                <a:latin typeface="Courier"/>
                <a:cs typeface="Courier"/>
              </a:rPr>
              <a:t>hosing</a:t>
            </a:r>
            <a:r>
              <a:rPr lang="de-DE" b="1" i="1" dirty="0">
                <a:latin typeface="Courier"/>
                <a:cs typeface="Courier"/>
              </a:rPr>
              <a:t>, solid </a:t>
            </a:r>
            <a:r>
              <a:rPr lang="de-DE" b="1" i="1" dirty="0" err="1">
                <a:latin typeface="Courier"/>
                <a:cs typeface="Courier"/>
              </a:rPr>
              <a:t>earth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coupling</a:t>
            </a:r>
            <a:r>
              <a:rPr lang="de-DE" b="1" i="1" dirty="0">
                <a:latin typeface="Courier"/>
                <a:cs typeface="Courier"/>
              </a:rPr>
              <a:t>)</a:t>
            </a:r>
            <a:endParaRPr lang="de-DE" dirty="0">
              <a:cs typeface="Courier"/>
            </a:endParaRPr>
          </a:p>
          <a:p>
            <a:r>
              <a:rPr lang="de-DE" b="1" i="1" dirty="0">
                <a:latin typeface="Courier"/>
                <a:cs typeface="Courier"/>
              </a:rPr>
              <a:t>Minor </a:t>
            </a:r>
            <a:r>
              <a:rPr lang="de-DE" b="1" i="1" dirty="0" err="1">
                <a:latin typeface="Courier"/>
                <a:cs typeface="Courier"/>
              </a:rPr>
              <a:t>changes</a:t>
            </a:r>
            <a:r>
              <a:rPr lang="de-DE" b="1" i="1" dirty="0">
                <a:latin typeface="Courier"/>
                <a:cs typeface="Courier"/>
              </a:rPr>
              <a:t> (</a:t>
            </a:r>
            <a:r>
              <a:rPr lang="de-DE" b="1" i="1" dirty="0" err="1">
                <a:latin typeface="Courier"/>
                <a:cs typeface="Courier"/>
              </a:rPr>
              <a:t>bugfixes</a:t>
            </a:r>
            <a:r>
              <a:rPr lang="de-DE" b="1" i="1" dirty="0">
                <a:latin typeface="Courier"/>
                <a:cs typeface="Courier"/>
              </a:rPr>
              <a:t>, </a:t>
            </a:r>
            <a:r>
              <a:rPr lang="de-DE" b="1" i="1" dirty="0" err="1">
                <a:latin typeface="Courier"/>
                <a:cs typeface="Courier"/>
              </a:rPr>
              <a:t>parameters</a:t>
            </a:r>
            <a:r>
              <a:rPr lang="de-DE" b="1" i="1" dirty="0">
                <a:latin typeface="Courier"/>
                <a:cs typeface="Courier"/>
              </a:rPr>
              <a:t>)</a:t>
            </a:r>
          </a:p>
          <a:p>
            <a:r>
              <a:rPr lang="de-DE" b="1" i="1" dirty="0">
                <a:latin typeface="Courier"/>
                <a:cs typeface="Courier"/>
              </a:rPr>
              <a:t>Work in </a:t>
            </a:r>
            <a:r>
              <a:rPr lang="de-DE" b="1" i="1" dirty="0" err="1">
                <a:latin typeface="Courier"/>
                <a:cs typeface="Courier"/>
              </a:rPr>
              <a:t>progress</a:t>
            </a:r>
            <a:r>
              <a:rPr lang="de-DE" b="1" i="1" dirty="0">
                <a:latin typeface="Courier"/>
                <a:cs typeface="Courier"/>
              </a:rPr>
              <a:t> (Hey, </a:t>
            </a:r>
            <a:r>
              <a:rPr lang="de-DE" b="1" i="1" dirty="0" err="1">
                <a:latin typeface="Courier"/>
                <a:cs typeface="Courier"/>
              </a:rPr>
              <a:t>it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used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to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work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yesterday</a:t>
            </a:r>
            <a:r>
              <a:rPr lang="mr-IN" b="1" i="1" dirty="0">
                <a:latin typeface="Courier"/>
                <a:cs typeface="Courier"/>
              </a:rPr>
              <a:t>…</a:t>
            </a:r>
            <a:r>
              <a:rPr lang="de-DE" b="1" i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versions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19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2" y="17562"/>
            <a:ext cx="2402114" cy="403352"/>
          </a:xfrm>
        </p:spPr>
        <p:txBody>
          <a:bodyPr>
            <a:normAutofit/>
          </a:bodyPr>
          <a:lstStyle/>
          <a:p>
            <a:pPr algn="r"/>
            <a:r>
              <a:rPr lang="de-DE" sz="1800" dirty="0" err="1"/>
              <a:t>Why</a:t>
            </a:r>
            <a:r>
              <a:rPr lang="de-DE" sz="1800" dirty="0"/>
              <a:t> </a:t>
            </a:r>
            <a:r>
              <a:rPr lang="de-DE" sz="1800" dirty="0" err="1"/>
              <a:t>version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" y="1775191"/>
            <a:ext cx="8861778" cy="4933834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err="1">
                <a:cs typeface="Courier"/>
              </a:rPr>
              <a:t>Using</a:t>
            </a:r>
            <a:r>
              <a:rPr lang="de-DE" dirty="0">
                <a:cs typeface="Courier"/>
              </a:rPr>
              <a:t> a </a:t>
            </a:r>
            <a:r>
              <a:rPr lang="de-DE" dirty="0" err="1">
                <a:cs typeface="Courier"/>
              </a:rPr>
              <a:t>server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with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backup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means</a:t>
            </a:r>
            <a:r>
              <a:rPr lang="de-DE" dirty="0">
                <a:cs typeface="Courier"/>
              </a:rPr>
              <a:t>:</a:t>
            </a:r>
          </a:p>
          <a:p>
            <a:pPr marL="118872" indent="0">
              <a:buNone/>
            </a:pPr>
            <a:endParaRPr lang="de-DE" b="1" i="1" dirty="0">
              <a:latin typeface="Courier"/>
              <a:cs typeface="Courier"/>
            </a:endParaRPr>
          </a:p>
          <a:p>
            <a:r>
              <a:rPr lang="de-DE" b="1" i="1" dirty="0">
                <a:latin typeface="Courier"/>
                <a:cs typeface="Courier"/>
              </a:rPr>
              <a:t>A </a:t>
            </a:r>
            <a:r>
              <a:rPr lang="de-DE" b="1" i="1" dirty="0" err="1">
                <a:latin typeface="Courier"/>
                <a:cs typeface="Courier"/>
              </a:rPr>
              <a:t>backup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for</a:t>
            </a:r>
            <a:r>
              <a:rPr lang="de-DE" b="1" i="1" dirty="0">
                <a:latin typeface="Courier"/>
                <a:cs typeface="Courier"/>
              </a:rPr>
              <a:t> all (!) </a:t>
            </a:r>
            <a:r>
              <a:rPr lang="de-DE" b="1" i="1" dirty="0" err="1">
                <a:latin typeface="Courier"/>
                <a:cs typeface="Courier"/>
              </a:rPr>
              <a:t>your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work</a:t>
            </a:r>
            <a:endParaRPr lang="de-DE" b="1" i="1" dirty="0">
              <a:latin typeface="Courier"/>
              <a:cs typeface="Courier"/>
            </a:endParaRPr>
          </a:p>
          <a:p>
            <a:r>
              <a:rPr lang="de-DE" b="1" i="1" dirty="0" err="1">
                <a:latin typeface="Courier"/>
                <a:cs typeface="Courier"/>
              </a:rPr>
              <a:t>Accessible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from</a:t>
            </a:r>
            <a:r>
              <a:rPr lang="de-DE" b="1" i="1" dirty="0">
                <a:latin typeface="Courier"/>
                <a:cs typeface="Courier"/>
              </a:rPr>
              <a:t> all </a:t>
            </a:r>
            <a:r>
              <a:rPr lang="de-DE" b="1" i="1" dirty="0" err="1">
                <a:latin typeface="Courier"/>
                <a:cs typeface="Courier"/>
              </a:rPr>
              <a:t>machines</a:t>
            </a:r>
            <a:r>
              <a:rPr lang="de-DE" b="1" i="1" dirty="0">
                <a:latin typeface="Courier"/>
                <a:cs typeface="Courier"/>
              </a:rPr>
              <a:t> (</a:t>
            </a:r>
            <a:r>
              <a:rPr lang="de-DE" b="1" i="1" dirty="0" err="1">
                <a:latin typeface="Courier"/>
                <a:cs typeface="Courier"/>
              </a:rPr>
              <a:t>no</a:t>
            </a:r>
            <a:r>
              <a:rPr lang="de-DE" b="1" i="1" dirty="0">
                <a:latin typeface="Courier"/>
                <a:cs typeface="Courier"/>
              </a:rPr>
              <a:t> matter </a:t>
            </a:r>
            <a:r>
              <a:rPr lang="de-DE" b="1" i="1" dirty="0" err="1">
                <a:latin typeface="Courier"/>
                <a:cs typeface="Courier"/>
              </a:rPr>
              <a:t>if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ollie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crashed</a:t>
            </a:r>
            <a:r>
              <a:rPr lang="mr-IN" b="1" i="1" dirty="0">
                <a:latin typeface="Courier"/>
                <a:cs typeface="Courier"/>
              </a:rPr>
              <a:t>…</a:t>
            </a:r>
            <a:r>
              <a:rPr lang="de-DE" b="1" i="1" dirty="0">
                <a:latin typeface="Courier"/>
                <a:cs typeface="Courier"/>
              </a:rPr>
              <a:t>)</a:t>
            </a:r>
          </a:p>
          <a:p>
            <a:r>
              <a:rPr lang="de-DE" b="1" i="1" dirty="0" err="1">
                <a:latin typeface="Courier"/>
                <a:cs typeface="Courier"/>
              </a:rPr>
              <a:t>Synchronize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work</a:t>
            </a:r>
            <a:r>
              <a:rPr lang="de-DE" b="1" i="1" dirty="0">
                <a:latin typeface="Courier"/>
                <a:cs typeface="Courier"/>
              </a:rPr>
              <a:t> on different </a:t>
            </a:r>
            <a:r>
              <a:rPr lang="de-DE" b="1" i="1" dirty="0" err="1">
                <a:latin typeface="Courier"/>
                <a:cs typeface="Courier"/>
              </a:rPr>
              <a:t>platforms</a:t>
            </a:r>
            <a:r>
              <a:rPr lang="de-DE" b="1" i="1" dirty="0">
                <a:latin typeface="Courier"/>
                <a:cs typeface="Courier"/>
              </a:rPr>
              <a:t> / </a:t>
            </a:r>
            <a:r>
              <a:rPr lang="de-DE" b="1" i="1" dirty="0" err="1">
                <a:latin typeface="Courier"/>
                <a:cs typeface="Courier"/>
              </a:rPr>
              <a:t>for</a:t>
            </a:r>
            <a:r>
              <a:rPr lang="de-DE" b="1" i="1" dirty="0">
                <a:latin typeface="Courier"/>
                <a:cs typeface="Courier"/>
              </a:rPr>
              <a:t> different </a:t>
            </a:r>
            <a:r>
              <a:rPr lang="de-DE" b="1" i="1" dirty="0" err="1">
                <a:latin typeface="Courier"/>
                <a:cs typeface="Courier"/>
              </a:rPr>
              <a:t>co-workers</a:t>
            </a:r>
            <a:endParaRPr lang="de-DE" dirty="0">
              <a:cs typeface="Courier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progress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02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2" y="17562"/>
            <a:ext cx="2402114" cy="403352"/>
          </a:xfrm>
        </p:spPr>
        <p:txBody>
          <a:bodyPr>
            <a:normAutofit/>
          </a:bodyPr>
          <a:lstStyle/>
          <a:p>
            <a:pPr algn="r"/>
            <a:r>
              <a:rPr lang="de-DE" sz="1800" dirty="0" err="1"/>
              <a:t>Why</a:t>
            </a:r>
            <a:r>
              <a:rPr lang="de-DE" sz="1800" dirty="0"/>
              <a:t> </a:t>
            </a:r>
            <a:r>
              <a:rPr lang="de-DE" sz="1800" dirty="0" err="1"/>
              <a:t>version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" y="1775191"/>
            <a:ext cx="8861778" cy="4933834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err="1">
                <a:cs typeface="Courier"/>
              </a:rPr>
              <a:t>Using</a:t>
            </a:r>
            <a:r>
              <a:rPr lang="de-DE" dirty="0">
                <a:cs typeface="Courier"/>
              </a:rPr>
              <a:t> a </a:t>
            </a:r>
            <a:r>
              <a:rPr lang="de-DE" dirty="0" err="1">
                <a:cs typeface="Courier"/>
              </a:rPr>
              <a:t>database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to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keep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work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sorted</a:t>
            </a:r>
            <a:r>
              <a:rPr lang="de-DE" dirty="0">
                <a:cs typeface="Courier"/>
              </a:rPr>
              <a:t> </a:t>
            </a:r>
            <a:r>
              <a:rPr lang="de-DE" dirty="0" err="1">
                <a:cs typeface="Courier"/>
              </a:rPr>
              <a:t>means</a:t>
            </a:r>
            <a:r>
              <a:rPr lang="de-DE" dirty="0">
                <a:cs typeface="Courier"/>
              </a:rPr>
              <a:t>:</a:t>
            </a:r>
          </a:p>
          <a:p>
            <a:pPr marL="118872" indent="0">
              <a:buNone/>
            </a:pPr>
            <a:endParaRPr lang="de-DE" b="1" i="1" dirty="0">
              <a:latin typeface="Courier"/>
              <a:cs typeface="Courier"/>
            </a:endParaRPr>
          </a:p>
          <a:p>
            <a:r>
              <a:rPr lang="de-DE" b="1" i="1" dirty="0" err="1">
                <a:latin typeface="Courier"/>
                <a:cs typeface="Courier"/>
              </a:rPr>
              <a:t>Merge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your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work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with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that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of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others</a:t>
            </a:r>
            <a:r>
              <a:rPr lang="de-DE" b="1" i="1" dirty="0">
                <a:latin typeface="Courier"/>
                <a:cs typeface="Courier"/>
              </a:rPr>
              <a:t>, </a:t>
            </a:r>
            <a:r>
              <a:rPr lang="de-DE" b="1" i="1" dirty="0" err="1">
                <a:latin typeface="Courier"/>
                <a:cs typeface="Courier"/>
              </a:rPr>
              <a:t>share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problems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and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solutions</a:t>
            </a:r>
            <a:endParaRPr lang="de-DE" b="1" i="1" dirty="0">
              <a:latin typeface="Courier"/>
              <a:cs typeface="Courier"/>
            </a:endParaRPr>
          </a:p>
          <a:p>
            <a:r>
              <a:rPr lang="de-DE" b="1" i="1" dirty="0" err="1">
                <a:latin typeface="Courier"/>
                <a:cs typeface="Courier"/>
              </a:rPr>
              <a:t>Distribute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your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work</a:t>
            </a:r>
            <a:r>
              <a:rPr lang="de-DE" b="1" i="1" dirty="0">
                <a:latin typeface="Courier"/>
                <a:cs typeface="Courier"/>
              </a:rPr>
              <a:t>, </a:t>
            </a:r>
            <a:r>
              <a:rPr lang="de-DE" b="1" i="1" dirty="0" err="1">
                <a:latin typeface="Courier"/>
                <a:cs typeface="Courier"/>
              </a:rPr>
              <a:t>make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it</a:t>
            </a:r>
            <a:r>
              <a:rPr lang="de-DE" b="1" i="1" dirty="0">
                <a:latin typeface="Courier"/>
                <a:cs typeface="Courier"/>
              </a:rPr>
              <a:t> easy </a:t>
            </a:r>
            <a:r>
              <a:rPr lang="de-DE" b="1" i="1" dirty="0" err="1">
                <a:latin typeface="Courier"/>
                <a:cs typeface="Courier"/>
              </a:rPr>
              <a:t>to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access</a:t>
            </a:r>
            <a:endParaRPr lang="de-DE" b="1" i="1" dirty="0">
              <a:latin typeface="Courier"/>
              <a:cs typeface="Courier"/>
            </a:endParaRPr>
          </a:p>
          <a:p>
            <a:r>
              <a:rPr lang="de-DE" b="1" i="1" dirty="0" err="1">
                <a:latin typeface="Courier"/>
                <a:cs typeface="Courier"/>
              </a:rPr>
              <a:t>Apply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your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work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to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new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major</a:t>
            </a:r>
            <a:r>
              <a:rPr lang="de-DE" b="1" i="1" dirty="0">
                <a:latin typeface="Courier"/>
                <a:cs typeface="Courier"/>
              </a:rPr>
              <a:t> </a:t>
            </a:r>
            <a:r>
              <a:rPr lang="de-DE" b="1" i="1" dirty="0" err="1">
                <a:latin typeface="Courier"/>
                <a:cs typeface="Courier"/>
              </a:rPr>
              <a:t>revisions</a:t>
            </a:r>
            <a:endParaRPr lang="de-DE" b="1" i="1" dirty="0">
              <a:latin typeface="Courier"/>
              <a:cs typeface="Courier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36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Concept</a:t>
            </a:r>
            <a:br>
              <a:rPr lang="de-DE" dirty="0"/>
            </a:br>
            <a:r>
              <a:rPr lang="de-DE" dirty="0"/>
              <a:t>				</a:t>
            </a:r>
            <a:endParaRPr lang="de-DE" sz="2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6149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9287"/>
            <a:ext cx="8229600" cy="1252728"/>
          </a:xfrm>
        </p:spPr>
        <p:txBody>
          <a:bodyPr/>
          <a:lstStyle/>
          <a:p>
            <a:r>
              <a:rPr lang="de-DE" dirty="0" err="1"/>
              <a:t>Without</a:t>
            </a:r>
            <a:r>
              <a:rPr lang="de-DE" dirty="0"/>
              <a:t> Version Control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321" y="1982912"/>
            <a:ext cx="2517169" cy="242470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320" y="1982912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Bonna</a:t>
            </a:r>
            <a:r>
              <a:rPr lang="en-US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1357" y="1982643"/>
            <a:ext cx="2517169" cy="242470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11356" y="1982643"/>
            <a:ext cx="9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Bender: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3393" y="1982643"/>
            <a:ext cx="2517169" cy="242470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73393" y="1982643"/>
            <a:ext cx="95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Backup: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337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V1.0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25229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20092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V1.0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67573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62436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09780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04643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86335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81198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03497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35175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66389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61252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50085" y="2351975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81763" y="2506759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36022" y="3286441"/>
            <a:ext cx="621586" cy="7199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567700" y="3441225"/>
            <a:ext cx="62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321" y="4726112"/>
            <a:ext cx="8041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Bender crashes, but you want to work on v2.2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Are v2.0 in all three cases identical? How can you be sure it stays that way?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 bug is found in all v2.x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Your coworker has some good changes for v2.1 </a:t>
            </a:r>
            <a:r>
              <a:rPr lang="mr-IN" dirty="0"/>
              <a:t>–</a:t>
            </a:r>
            <a:r>
              <a:rPr lang="en-US" dirty="0"/>
              <a:t> but so do you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Let’s say each folder is 50 GB, but only small differences between them</a:t>
            </a:r>
            <a:r>
              <a:rPr lang="mr-IN" dirty="0"/>
              <a:t>…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6676572" y="17562"/>
            <a:ext cx="2402114" cy="40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de-DE" sz="1800" dirty="0"/>
              <a:t>Basic </a:t>
            </a:r>
            <a:r>
              <a:rPr lang="de-DE" sz="1800" dirty="0" err="1"/>
              <a:t>concept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5778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9287"/>
            <a:ext cx="8229600" cy="1252728"/>
          </a:xfrm>
        </p:spPr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Version Control (-- 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321" y="1982912"/>
            <a:ext cx="2517169" cy="242470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320" y="1982912"/>
            <a:ext cx="9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Bonna</a:t>
            </a:r>
            <a:r>
              <a:rPr lang="en-US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1356" y="2003325"/>
            <a:ext cx="2517169" cy="242470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11356" y="1982643"/>
            <a:ext cx="9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Bender: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3393" y="1982643"/>
            <a:ext cx="2517169" cy="242470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73393" y="2003325"/>
            <a:ext cx="95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321" y="4726112"/>
            <a:ext cx="8041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Features: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Machines </a:t>
            </a:r>
            <a:r>
              <a:rPr lang="de-DE" dirty="0" err="1"/>
              <a:t>and</a:t>
            </a:r>
            <a:r>
              <a:rPr lang="de-DE" dirty="0"/>
              <a:t> Server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, save in a </a:t>
            </a:r>
            <a:r>
              <a:rPr lang="de-DE" dirty="0" err="1"/>
              <a:t>database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ANY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mr-IN" dirty="0"/>
              <a:t>–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v1.1, v2.0,</a:t>
            </a:r>
            <a:r>
              <a:rPr lang="mr-IN" dirty="0"/>
              <a:t>…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on ANY </a:t>
            </a:r>
            <a:r>
              <a:rPr lang="de-DE" dirty="0" err="1"/>
              <a:t>machine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log in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Save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Save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mr-IN" dirty="0"/>
              <a:t>…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6676572" y="17562"/>
            <a:ext cx="2402114" cy="40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de-DE" sz="1800" dirty="0"/>
              <a:t>Basic </a:t>
            </a:r>
            <a:r>
              <a:rPr lang="de-DE" sz="1800" dirty="0" err="1"/>
              <a:t>concept</a:t>
            </a:r>
            <a:endParaRPr lang="de-DE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264936" y="2520922"/>
            <a:ext cx="11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V1.0 and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55733" y="2434045"/>
            <a:ext cx="1879315" cy="11153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276709" y="2826884"/>
            <a:ext cx="194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of all changes since v1.0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3186" y="3800857"/>
            <a:ext cx="1592494" cy="5219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5205" y="3879485"/>
            <a:ext cx="177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Working copy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64936" y="3800857"/>
            <a:ext cx="1592494" cy="5219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46955" y="3879485"/>
            <a:ext cx="177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Working copy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38209" y="2520922"/>
            <a:ext cx="11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V1.0 and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29006" y="2434045"/>
            <a:ext cx="1879315" cy="11153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49982" y="2826884"/>
            <a:ext cx="194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of all changes since v1.0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413" y="2517749"/>
            <a:ext cx="11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V1.0 and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2210" y="2430872"/>
            <a:ext cx="1879315" cy="11153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3186" y="2823711"/>
            <a:ext cx="194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of all changes since v1.0</a:t>
            </a:r>
          </a:p>
        </p:txBody>
      </p:sp>
    </p:spTree>
    <p:extLst>
      <p:ext uri="{BB962C8B-B14F-4D97-AF65-F5344CB8AC3E}">
        <p14:creationId xmlns:p14="http://schemas.microsoft.com/office/powerpoint/2010/main" val="85924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592" y="420914"/>
            <a:ext cx="8229600" cy="1252728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mr-IN" dirty="0"/>
              <a:t>…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28772" y="1828406"/>
            <a:ext cx="8041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Version Control Systems: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400" b="1" u="sng" dirty="0" err="1"/>
              <a:t>git</a:t>
            </a:r>
            <a:endParaRPr lang="de-DE" sz="2400" b="1" u="sng" dirty="0"/>
          </a:p>
          <a:p>
            <a:pPr marL="285750" indent="-285750">
              <a:buFont typeface="Arial" charset="0"/>
              <a:buChar char="•"/>
            </a:pPr>
            <a:r>
              <a:rPr lang="de-DE" sz="2400" dirty="0" err="1"/>
              <a:t>svn</a:t>
            </a:r>
            <a:endParaRPr lang="de-DE" sz="2400" dirty="0"/>
          </a:p>
          <a:p>
            <a:pPr marL="285750" indent="-285750">
              <a:buFont typeface="Arial" charset="0"/>
              <a:buChar char="•"/>
            </a:pPr>
            <a:r>
              <a:rPr lang="de-DE" sz="2400" dirty="0" err="1"/>
              <a:t>cvs</a:t>
            </a:r>
            <a:endParaRPr lang="de-DE" sz="2400" dirty="0"/>
          </a:p>
          <a:p>
            <a:pPr marL="285750" indent="-285750">
              <a:buFont typeface="Arial" charset="0"/>
              <a:buChar char="•"/>
            </a:pPr>
            <a:r>
              <a:rPr lang="de-DE" sz="2400" dirty="0"/>
              <a:t>monotone</a:t>
            </a:r>
          </a:p>
          <a:p>
            <a:pPr marL="285750" indent="-285750">
              <a:buFont typeface="Arial" charset="0"/>
              <a:buChar char="•"/>
            </a:pPr>
            <a:r>
              <a:rPr lang="mr-IN" sz="2400" dirty="0"/>
              <a:t>…</a:t>
            </a:r>
            <a:endParaRPr lang="de-DE" sz="2400" dirty="0"/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6676572" y="17562"/>
            <a:ext cx="2402114" cy="40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de-DE" sz="1800" dirty="0"/>
              <a:t>Basic </a:t>
            </a:r>
            <a:r>
              <a:rPr lang="de-DE" sz="1800" dirty="0" err="1"/>
              <a:t>concept</a:t>
            </a:r>
            <a:endParaRPr lang="de-DE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28773" y="4338922"/>
            <a:ext cx="8041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Repository Servers: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bitbucket</a:t>
            </a:r>
            <a:r>
              <a:rPr lang="de-DE" sz="2400" dirty="0"/>
              <a:t> @ Uni Bonn			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400" dirty="0" err="1"/>
              <a:t>Gitlab</a:t>
            </a:r>
            <a:endParaRPr lang="de-DE" sz="2400" dirty="0"/>
          </a:p>
          <a:p>
            <a:pPr marL="285750" indent="-285750">
              <a:buFont typeface="Arial" charset="0"/>
              <a:buChar char="•"/>
            </a:pPr>
            <a:r>
              <a:rPr lang="de-DE" sz="2400" dirty="0" err="1"/>
              <a:t>github</a:t>
            </a:r>
            <a:endParaRPr lang="de-DE" sz="2400" dirty="0"/>
          </a:p>
          <a:p>
            <a:pPr marL="285750" indent="-285750">
              <a:buFont typeface="Arial" charset="0"/>
              <a:buChar char="•"/>
            </a:pPr>
            <a:r>
              <a:rPr lang="mr-IN" sz="2400" dirty="0"/>
              <a:t>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191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me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Semele.thmx</Template>
  <TotalTime>0</TotalTime>
  <Words>505</Words>
  <Application>Microsoft Macintosh PowerPoint</Application>
  <PresentationFormat>Bildschirmpräsentation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</vt:lpstr>
      <vt:lpstr>Wingdings</vt:lpstr>
      <vt:lpstr>Wingdings 2</vt:lpstr>
      <vt:lpstr>Wingdings 3</vt:lpstr>
      <vt:lpstr>Semele</vt:lpstr>
      <vt:lpstr>Version Control Systems –    General Concepts</vt:lpstr>
      <vt:lpstr>Why Version Control?     </vt:lpstr>
      <vt:lpstr>Why version control</vt:lpstr>
      <vt:lpstr>Why version control</vt:lpstr>
      <vt:lpstr>Why version control</vt:lpstr>
      <vt:lpstr>Basic Concept     </vt:lpstr>
      <vt:lpstr>Without Version Control</vt:lpstr>
      <vt:lpstr>With Version Control (-- git)</vt:lpstr>
      <vt:lpstr>A lot of choice…</vt:lpstr>
      <vt:lpstr>Basic concept - git</vt:lpstr>
      <vt:lpstr>Basic concept - svn</vt:lpstr>
      <vt:lpstr>(Local) File Status Lifecycle --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subject/>
  <dc:creator>Dirk Barbi</dc:creator>
  <cp:keywords/>
  <dc:description/>
  <cp:lastModifiedBy>Microsoft Office User</cp:lastModifiedBy>
  <cp:revision>118</cp:revision>
  <dcterms:created xsi:type="dcterms:W3CDTF">2017-01-24T09:48:15Z</dcterms:created>
  <dcterms:modified xsi:type="dcterms:W3CDTF">2022-08-17T07:34:16Z</dcterms:modified>
  <cp:category/>
</cp:coreProperties>
</file>