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5"/>
  </p:notesMasterIdLst>
  <p:sldIdLst>
    <p:sldId id="256" r:id="rId2"/>
    <p:sldId id="284" r:id="rId3"/>
    <p:sldId id="257" r:id="rId4"/>
    <p:sldId id="285" r:id="rId5"/>
    <p:sldId id="286" r:id="rId6"/>
    <p:sldId id="287" r:id="rId7"/>
    <p:sldId id="289" r:id="rId8"/>
    <p:sldId id="290" r:id="rId9"/>
    <p:sldId id="259" r:id="rId10"/>
    <p:sldId id="291" r:id="rId11"/>
    <p:sldId id="295" r:id="rId12"/>
    <p:sldId id="298" r:id="rId13"/>
    <p:sldId id="356" r:id="rId14"/>
    <p:sldId id="297" r:id="rId15"/>
    <p:sldId id="305" r:id="rId16"/>
    <p:sldId id="329" r:id="rId17"/>
    <p:sldId id="328" r:id="rId18"/>
    <p:sldId id="330" r:id="rId19"/>
    <p:sldId id="331" r:id="rId20"/>
    <p:sldId id="332" r:id="rId21"/>
    <p:sldId id="337" r:id="rId22"/>
    <p:sldId id="301" r:id="rId23"/>
    <p:sldId id="333" r:id="rId24"/>
    <p:sldId id="335" r:id="rId25"/>
    <p:sldId id="336" r:id="rId26"/>
    <p:sldId id="334" r:id="rId27"/>
    <p:sldId id="338" r:id="rId28"/>
    <p:sldId id="344" r:id="rId29"/>
    <p:sldId id="347" r:id="rId30"/>
    <p:sldId id="292" r:id="rId31"/>
    <p:sldId id="340" r:id="rId32"/>
    <p:sldId id="339" r:id="rId33"/>
    <p:sldId id="341" r:id="rId34"/>
    <p:sldId id="342" r:id="rId35"/>
    <p:sldId id="343" r:id="rId36"/>
    <p:sldId id="357" r:id="rId37"/>
    <p:sldId id="346" r:id="rId38"/>
    <p:sldId id="294" r:id="rId39"/>
    <p:sldId id="320" r:id="rId40"/>
    <p:sldId id="321" r:id="rId41"/>
    <p:sldId id="322" r:id="rId42"/>
    <p:sldId id="323" r:id="rId43"/>
    <p:sldId id="324" r:id="rId44"/>
    <p:sldId id="348" r:id="rId45"/>
    <p:sldId id="349" r:id="rId46"/>
    <p:sldId id="350" r:id="rId47"/>
    <p:sldId id="351" r:id="rId48"/>
    <p:sldId id="355" r:id="rId49"/>
    <p:sldId id="353" r:id="rId50"/>
    <p:sldId id="354" r:id="rId51"/>
    <p:sldId id="345" r:id="rId52"/>
    <p:sldId id="279" r:id="rId53"/>
    <p:sldId id="282" r:id="rId54"/>
  </p:sldIdLst>
  <p:sldSz cx="6858000" cy="5143500"/>
  <p:notesSz cx="6858000" cy="9144000"/>
  <p:embeddedFontLst>
    <p:embeddedFont>
      <p:font typeface="TUE Meta" panose="020B0604020202020204" charset="0"/>
      <p:regular r:id="rId56"/>
      <p:bold r:id="rId57"/>
    </p:embeddedFont>
    <p:embeddedFont>
      <p:font typeface="Raleway Light" panose="020B0604020202020204" charset="0"/>
      <p:regular r:id="rId58"/>
      <p:bold r:id="rId59"/>
      <p:italic r:id="rId60"/>
      <p:boldItalic r:id="rId61"/>
    </p:embeddedFont>
    <p:embeddedFont>
      <p:font typeface="Cambria Math" panose="02040503050406030204" pitchFamily="18" charset="0"/>
      <p:regular r:id="rId62"/>
    </p:embeddedFont>
    <p:embeddedFont>
      <p:font typeface="Raleway" panose="020B0604020202020204" charset="0"/>
      <p:regular r:id="rId63"/>
      <p:bold r:id="rId64"/>
      <p:italic r:id="rId65"/>
      <p:boldItalic r:id="rId66"/>
    </p:embeddedFont>
    <p:embeddedFont>
      <p:font typeface="Raleway ExtraBold" panose="020B0604020202020204" charset="0"/>
      <p:bold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87311D-B836-448E-B64B-BD226A9A9E7E}">
  <a:tblStyle styleId="{F487311D-B836-448E-B64B-BD226A9A9E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5246" autoAdjust="0"/>
  </p:normalViewPr>
  <p:slideViewPr>
    <p:cSldViewPr snapToGrid="0">
      <p:cViewPr varScale="1">
        <p:scale>
          <a:sx n="129" d="100"/>
          <a:sy n="129" d="100"/>
        </p:scale>
        <p:origin x="147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Greet!</a:t>
            </a:r>
            <a:endParaRPr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08030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Table: C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Dimensions: |S| - 1 (for i) , 2^(|S| - 1) for S.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65740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47830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b="1" dirty="0"/>
              <a:t>Example explaining recurrence.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2206384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b="1" dirty="0"/>
              <a:t>Example of Bellman-Held-Karp algorithm.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726323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63778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86089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90630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82548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5556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b="1" dirty="0"/>
              <a:t>We’re solving TSP with DP, but first revision.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1329869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72221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b="1" dirty="0"/>
              <a:t>Why is this the final result?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1663953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90201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b="1" dirty="0"/>
              <a:t>Base-case of the recursion. Uses bits for subset-notation.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1386896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b="1" dirty="0"/>
              <a:t>Note how in python you can use </a:t>
            </a:r>
            <a:r>
              <a:rPr lang="en-GB" b="1" dirty="0" err="1"/>
              <a:t>itertools.combinations</a:t>
            </a:r>
            <a:r>
              <a:rPr lang="en-GB" b="1" dirty="0"/>
              <a:t>(</a:t>
            </a:r>
            <a:r>
              <a:rPr lang="en-GB" b="1" dirty="0" err="1"/>
              <a:t>iterable</a:t>
            </a:r>
            <a:r>
              <a:rPr lang="en-GB" b="1" dirty="0"/>
              <a:t>, r).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3028590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b="1" dirty="0"/>
              <a:t>Rebuilds bitmask. Bad.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3442086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85147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4184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709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LID4096" dirty="0"/>
              <a:t>~</a:t>
            </a:r>
            <a:r>
              <a:rPr lang="en-GB" dirty="0"/>
              <a:t> </a:t>
            </a:r>
            <a:r>
              <a:rPr lang="LID4096" dirty="0"/>
              <a:t>:= 2s compleme</a:t>
            </a:r>
            <a:r>
              <a:rPr lang="en-GB" dirty="0"/>
              <a:t>n</a:t>
            </a:r>
            <a:r>
              <a:rPr lang="LID4096" dirty="0"/>
              <a:t>t</a:t>
            </a:r>
            <a:r>
              <a:rPr lang="en-GB" dirty="0"/>
              <a:t>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76930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Why do these hold?</a:t>
            </a:r>
            <a:endParaRPr b="1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Why subset DP? It’s used in competitions! Here’s an example.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700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dirty="0"/>
              <a:t>Read problem here.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89760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063315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441594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dirty="0"/>
              <a:t>Go through code.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06707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79152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b="1" dirty="0"/>
              <a:t>i := subset iterator</a:t>
            </a:r>
          </a:p>
          <a:p>
            <a:pPr marL="139700" indent="0">
              <a:buNone/>
            </a:pPr>
            <a:r>
              <a:rPr lang="en-GB" b="1" dirty="0"/>
              <a:t>j := community iterator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25062692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9834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946944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20659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32436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2356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Completeness sake.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2985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Refreshing DP is advised if Knapsack was difficult.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945721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Why can we just start at city 1?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9117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220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93054" y="379877"/>
            <a:ext cx="6271897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4350" y="3287213"/>
            <a:ext cx="5829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45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45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45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45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45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45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45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45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4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93054" y="379877"/>
            <a:ext cx="6271897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514350" y="2726342"/>
            <a:ext cx="5829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514350" y="3830653"/>
            <a:ext cx="5829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25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25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25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25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25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25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25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25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293054" y="379877"/>
            <a:ext cx="6271897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317900" y="2161800"/>
            <a:ext cx="422235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892" lvl="0" indent="-314318" algn="ctr" rtl="0">
              <a:spcBef>
                <a:spcPts val="45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2250" i="1">
                <a:solidFill>
                  <a:srgbClr val="434343"/>
                </a:solidFill>
              </a:defRPr>
            </a:lvl1pPr>
            <a:lvl2pPr marL="685784" lvl="1" indent="-31431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2250" i="1">
                <a:solidFill>
                  <a:srgbClr val="434343"/>
                </a:solidFill>
              </a:defRPr>
            </a:lvl2pPr>
            <a:lvl3pPr marL="1028675" lvl="2" indent="-31431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2250" i="1">
                <a:solidFill>
                  <a:srgbClr val="434343"/>
                </a:solidFill>
              </a:defRPr>
            </a:lvl3pPr>
            <a:lvl4pPr marL="1371566" lvl="3" indent="-31431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2250" i="1">
                <a:solidFill>
                  <a:srgbClr val="434343"/>
                </a:solidFill>
              </a:defRPr>
            </a:lvl4pPr>
            <a:lvl5pPr marL="1714457" lvl="4" indent="-31431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2250" i="1">
                <a:solidFill>
                  <a:srgbClr val="434343"/>
                </a:solidFill>
              </a:defRPr>
            </a:lvl5pPr>
            <a:lvl6pPr marL="2057349" lvl="5" indent="-31431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2250" i="1">
                <a:solidFill>
                  <a:srgbClr val="434343"/>
                </a:solidFill>
              </a:defRPr>
            </a:lvl6pPr>
            <a:lvl7pPr marL="2400240" lvl="6" indent="-31431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2250" i="1">
                <a:solidFill>
                  <a:srgbClr val="434343"/>
                </a:solidFill>
              </a:defRPr>
            </a:lvl7pPr>
            <a:lvl8pPr marL="2743132" lvl="7" indent="-31431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2250" i="1">
                <a:solidFill>
                  <a:srgbClr val="434343"/>
                </a:solidFill>
              </a:defRPr>
            </a:lvl8pPr>
            <a:lvl9pPr marL="3086023" lvl="8" indent="-314318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225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154163" y="75075"/>
            <a:ext cx="599625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0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453302" y="4590300"/>
            <a:ext cx="404775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93054" y="379877"/>
            <a:ext cx="6271897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91502" y="891775"/>
            <a:ext cx="514957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91502" y="1887378"/>
            <a:ext cx="2657475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57169"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1pPr>
            <a:lvl2pPr marL="685784" lvl="1" indent="-25716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028675" lvl="2" indent="-25716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371566" lvl="3" indent="-25716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457" lvl="4" indent="-25716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057349" lvl="5" indent="-25716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2400240" lvl="6" indent="-25716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2743132" lvl="7" indent="-25716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3086023" lvl="8" indent="-25716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509015" y="1887378"/>
            <a:ext cx="2657475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57169"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1pPr>
            <a:lvl2pPr marL="685784" lvl="1" indent="-25716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028675" lvl="2" indent="-25716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371566" lvl="3" indent="-25716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457" lvl="4" indent="-25716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057349" lvl="5" indent="-25716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2400240" lvl="6" indent="-25716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2743132" lvl="7" indent="-25716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3086023" lvl="8" indent="-25716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453302" y="4590300"/>
            <a:ext cx="404775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3302" y="4590300"/>
            <a:ext cx="404775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9" name="Shape 49"/>
          <p:cNvSpPr/>
          <p:nvPr/>
        </p:nvSpPr>
        <p:spPr>
          <a:xfrm>
            <a:off x="293054" y="379877"/>
            <a:ext cx="6271897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453302" y="4590300"/>
            <a:ext cx="404775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2" name="Shape 52"/>
          <p:cNvSpPr/>
          <p:nvPr/>
        </p:nvSpPr>
        <p:spPr>
          <a:xfrm>
            <a:off x="293054" y="379877"/>
            <a:ext cx="6271897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91502" y="891775"/>
            <a:ext cx="514957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91502" y="1885951"/>
            <a:ext cx="5149575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453302" y="4590300"/>
            <a:ext cx="404775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975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975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975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975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975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975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975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975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975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1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5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t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www.geeksforgeeks.org/knapsack-proble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open.kattis.com/problems/spiderman" TargetMode="External"/><Relationship Id="rId7" Type="http://schemas.openxmlformats.org/officeDocument/2006/relationships/hyperlink" Target="https://open.kattis.com/problems/committeeassignme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open.kattis.com/problems/dangerousskiing" TargetMode="External"/><Relationship Id="rId5" Type="http://schemas.openxmlformats.org/officeDocument/2006/relationships/hyperlink" Target="https://open.kattis.com/problems/anti11hard" TargetMode="External"/><Relationship Id="rId4" Type="http://schemas.openxmlformats.org/officeDocument/2006/relationships/hyperlink" Target="https://open.kattis.com/problems/treasurediv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514350" y="3215138"/>
            <a:ext cx="5829300" cy="8698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GB" dirty="0"/>
              <a:t>Seminar subset DP</a:t>
            </a:r>
            <a:br>
              <a:rPr lang="en-GB" dirty="0"/>
            </a:br>
            <a:r>
              <a:rPr lang="en-GB" sz="3000" dirty="0"/>
              <a:t>by </a:t>
            </a:r>
            <a:r>
              <a:rPr lang="en-GB" sz="3300" dirty="0">
                <a:solidFill>
                  <a:srgbClr val="434343"/>
                </a:solidFill>
              </a:rPr>
              <a:t>Daniël Barenholz</a:t>
            </a:r>
            <a:endParaRPr sz="3600" dirty="0">
              <a:solidFill>
                <a:srgbClr val="43434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7EEA0B-3467-4E1F-9D4F-CC3417361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138" y="565906"/>
            <a:ext cx="1106747" cy="58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2671BB-F00B-48BC-ADFE-1900178A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4450" y="1477859"/>
            <a:ext cx="4222350" cy="819900"/>
          </a:xfrm>
        </p:spPr>
        <p:txBody>
          <a:bodyPr/>
          <a:lstStyle/>
          <a:p>
            <a:pPr marL="28574" indent="0">
              <a:buNone/>
            </a:pPr>
            <a:r>
              <a:rPr lang="en-GB" b="1" i="0" dirty="0"/>
              <a:t>TSP using (subset) DP</a:t>
            </a:r>
            <a:endParaRPr lang="LID4096" b="1" i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6A3AB-93C5-4CDA-8921-2EF6ABDDB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99A486E-5E99-424C-AE33-45514AE52611}"/>
              </a:ext>
            </a:extLst>
          </p:cNvPr>
          <p:cNvSpPr txBox="1">
            <a:spLocks/>
          </p:cNvSpPr>
          <p:nvPr/>
        </p:nvSpPr>
        <p:spPr>
          <a:xfrm>
            <a:off x="1284450" y="2648733"/>
            <a:ext cx="422235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314318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225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685784" marR="0" lvl="1" indent="-31431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225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028675" marR="0" lvl="2" indent="-31431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225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371566" marR="0" lvl="3" indent="-31431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225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1714457" marR="0" lvl="4" indent="-31431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225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057349" marR="0" lvl="5" indent="-31431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225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2400240" marR="0" lvl="6" indent="-31431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●"/>
              <a:defRPr sz="225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2743132" marR="0" lvl="7" indent="-31431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○"/>
              <a:defRPr sz="225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3086023" marR="0" lvl="8" indent="-31431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 Light"/>
              <a:buChar char="■"/>
              <a:defRPr sz="2250" b="0" i="1" u="none" strike="noStrike" cap="non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4" indent="0">
              <a:buNone/>
            </a:pPr>
            <a:r>
              <a:rPr lang="en-GB" dirty="0"/>
              <a:t>“</a:t>
            </a:r>
            <a:r>
              <a:rPr lang="en-US" dirty="0"/>
              <a:t>consider all subsets of a certain set when defining the subproblems</a:t>
            </a:r>
            <a:r>
              <a:rPr lang="en-GB" dirty="0"/>
              <a:t>”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4778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91500" y="828458"/>
            <a:ext cx="5149575" cy="643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sz="3600" dirty="0"/>
              <a:t>Solving:</a:t>
            </a:r>
            <a:r>
              <a:rPr lang="en" sz="3600" dirty="0"/>
              <a:t> </a:t>
            </a:r>
            <a:r>
              <a:rPr lang="en-GB" sz="3600" dirty="0">
                <a:solidFill>
                  <a:srgbClr val="FFB600"/>
                </a:solidFill>
              </a:rPr>
              <a:t>TSP-DP</a:t>
            </a: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334055" y="4663249"/>
            <a:ext cx="404775" cy="4149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A3243-F068-442F-8EF0-CD119DF0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00" y="1602708"/>
            <a:ext cx="5642555" cy="2690405"/>
          </a:xfrm>
        </p:spPr>
        <p:txBody>
          <a:bodyPr/>
          <a:lstStyle/>
          <a:p>
            <a:r>
              <a:rPr lang="en-GB" dirty="0"/>
              <a:t>Subproblem: </a:t>
            </a:r>
          </a:p>
          <a:p>
            <a:pPr marL="85723" indent="0">
              <a:buNone/>
            </a:pPr>
            <a:endParaRPr lang="en-GB" i="1" dirty="0"/>
          </a:p>
          <a:p>
            <a:pPr marL="85723" indent="0">
              <a:buNone/>
            </a:pPr>
            <a:r>
              <a:rPr lang="en-GB" b="1" i="1" dirty="0"/>
              <a:t>C(S, i)</a:t>
            </a:r>
            <a:r>
              <a:rPr lang="en-GB" b="1" dirty="0"/>
              <a:t> </a:t>
            </a:r>
            <a:r>
              <a:rPr lang="en-GB" b="1" i="1" dirty="0"/>
              <a:t>:= Considering starting at city 1, going through each city in the set S, and ending in city i, this is the shortest possible path.</a:t>
            </a:r>
          </a:p>
          <a:p>
            <a:pPr marL="85723" indent="0">
              <a:buNone/>
            </a:pPr>
            <a:r>
              <a:rPr lang="en-GB" dirty="0"/>
              <a:t>  </a:t>
            </a:r>
          </a:p>
          <a:p>
            <a:pPr marL="428623" indent="-342900">
              <a:buAutoNum type="arabicPeriod"/>
            </a:pPr>
            <a:endParaRPr lang="en-GB" sz="16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3B11C6-FA85-4AEB-AED2-C15BDD6FC774}"/>
              </a:ext>
            </a:extLst>
          </p:cNvPr>
          <p:cNvGrpSpPr/>
          <p:nvPr/>
        </p:nvGrpSpPr>
        <p:grpSpPr>
          <a:xfrm>
            <a:off x="4828345" y="452255"/>
            <a:ext cx="1603089" cy="1084853"/>
            <a:chOff x="677156" y="2354202"/>
            <a:chExt cx="3220982" cy="2020792"/>
          </a:xfrm>
        </p:grpSpPr>
        <p:sp>
          <p:nvSpPr>
            <p:cNvPr id="11" name="Oval 53">
              <a:extLst>
                <a:ext uri="{FF2B5EF4-FFF2-40B4-BE49-F238E27FC236}">
                  <a16:creationId xmlns:a16="http://schemas.microsoft.com/office/drawing/2014/main" id="{4CA7F291-F6A6-45E0-B5D8-21D83208E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338" y="3451069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Oval 54">
              <a:extLst>
                <a:ext uri="{FF2B5EF4-FFF2-40B4-BE49-F238E27FC236}">
                  <a16:creationId xmlns:a16="http://schemas.microsoft.com/office/drawing/2014/main" id="{594BF1AA-C6E5-422D-9333-ECDD06EAC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638" y="2727169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Oval 55">
              <a:extLst>
                <a:ext uri="{FF2B5EF4-FFF2-40B4-BE49-F238E27FC236}">
                  <a16:creationId xmlns:a16="http://schemas.microsoft.com/office/drawing/2014/main" id="{408BBE19-682D-4DF9-8BE1-D0B940CF4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638" y="4098769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Oval 56">
              <a:extLst>
                <a:ext uri="{FF2B5EF4-FFF2-40B4-BE49-F238E27FC236}">
                  <a16:creationId xmlns:a16="http://schemas.microsoft.com/office/drawing/2014/main" id="{ED64DC6C-6907-49FC-9E30-412887038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638" y="3501869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Oval 57">
              <a:extLst>
                <a:ext uri="{FF2B5EF4-FFF2-40B4-BE49-F238E27FC236}">
                  <a16:creationId xmlns:a16="http://schemas.microsoft.com/office/drawing/2014/main" id="{524C32C2-F3C3-4CFB-A54D-58F83E539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438" y="3933669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Oval 58">
              <a:extLst>
                <a:ext uri="{FF2B5EF4-FFF2-40B4-BE49-F238E27FC236}">
                  <a16:creationId xmlns:a16="http://schemas.microsoft.com/office/drawing/2014/main" id="{6A9BDB48-A15A-436B-AAB9-1E6346978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638" y="3019269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Text Box 60">
              <a:extLst>
                <a:ext uri="{FF2B5EF4-FFF2-40B4-BE49-F238E27FC236}">
                  <a16:creationId xmlns:a16="http://schemas.microsoft.com/office/drawing/2014/main" id="{760E12DF-9A29-4DCE-9FEC-5186DFEA9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5763" y="4008281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9" name="Text Box 61">
              <a:extLst>
                <a:ext uri="{FF2B5EF4-FFF2-40B4-BE49-F238E27FC236}">
                  <a16:creationId xmlns:a16="http://schemas.microsoft.com/office/drawing/2014/main" id="{FD60C9BA-DC06-4A12-910B-579E1FD02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1363" y="3411381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20" name="Text Box 62">
              <a:extLst>
                <a:ext uri="{FF2B5EF4-FFF2-40B4-BE49-F238E27FC236}">
                  <a16:creationId xmlns:a16="http://schemas.microsoft.com/office/drawing/2014/main" id="{212ABD13-3514-49F1-A791-E1C883F0E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063" y="3830481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21" name="Text Box 63">
              <a:extLst>
                <a:ext uri="{FF2B5EF4-FFF2-40B4-BE49-F238E27FC236}">
                  <a16:creationId xmlns:a16="http://schemas.microsoft.com/office/drawing/2014/main" id="{CBBB1211-24E7-4625-B1BB-E81D71ED9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6988" y="2567753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6</a:t>
              </a:r>
            </a:p>
          </p:txBody>
        </p:sp>
        <p:sp>
          <p:nvSpPr>
            <p:cNvPr id="22" name="Line 65">
              <a:extLst>
                <a:ext uri="{FF2B5EF4-FFF2-40B4-BE49-F238E27FC236}">
                  <a16:creationId xmlns:a16="http://schemas.microsoft.com/office/drawing/2014/main" id="{B6439A6F-552E-40CD-BC95-23C0A2EBC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301" y="3686019"/>
              <a:ext cx="503237" cy="36036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66">
              <a:extLst>
                <a:ext uri="{FF2B5EF4-FFF2-40B4-BE49-F238E27FC236}">
                  <a16:creationId xmlns:a16="http://schemas.microsoft.com/office/drawing/2014/main" id="{9EA9CAC1-38FE-4FB8-B5E8-B6DD69602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3438" y="3759044"/>
              <a:ext cx="215900" cy="28733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7">
              <a:extLst>
                <a:ext uri="{FF2B5EF4-FFF2-40B4-BE49-F238E27FC236}">
                  <a16:creationId xmlns:a16="http://schemas.microsoft.com/office/drawing/2014/main" id="{3932FBED-D470-4541-8100-663DC218C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826" y="3686019"/>
              <a:ext cx="287337" cy="21748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68">
              <a:extLst>
                <a:ext uri="{FF2B5EF4-FFF2-40B4-BE49-F238E27FC236}">
                  <a16:creationId xmlns:a16="http://schemas.microsoft.com/office/drawing/2014/main" id="{6A656DC6-E182-4D7C-8752-F269F7E4B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0063" y="3254219"/>
              <a:ext cx="863600" cy="64928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69">
              <a:extLst>
                <a:ext uri="{FF2B5EF4-FFF2-40B4-BE49-F238E27FC236}">
                  <a16:creationId xmlns:a16="http://schemas.microsoft.com/office/drawing/2014/main" id="{FD5B23B0-AC8A-4720-8300-F9591D264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70926" y="2822419"/>
              <a:ext cx="1582737" cy="28892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70">
              <a:extLst>
                <a:ext uri="{FF2B5EF4-FFF2-40B4-BE49-F238E27FC236}">
                  <a16:creationId xmlns:a16="http://schemas.microsoft.com/office/drawing/2014/main" id="{B4CEB346-B731-4CC4-B25F-9576F4777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4301" y="2893856"/>
              <a:ext cx="576262" cy="50482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63">
              <a:extLst>
                <a:ext uri="{FF2B5EF4-FFF2-40B4-BE49-F238E27FC236}">
                  <a16:creationId xmlns:a16="http://schemas.microsoft.com/office/drawing/2014/main" id="{ACB10945-A885-48CA-8080-5B6EDADD3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587" y="2354202"/>
              <a:ext cx="284052" cy="30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3</a:t>
              </a:r>
            </a:p>
          </p:txBody>
        </p:sp>
        <p:sp>
          <p:nvSpPr>
            <p:cNvPr id="30" name="Text Box 63">
              <a:extLst>
                <a:ext uri="{FF2B5EF4-FFF2-40B4-BE49-F238E27FC236}">
                  <a16:creationId xmlns:a16="http://schemas.microsoft.com/office/drawing/2014/main" id="{F6DEDD53-84F1-43BB-9141-1ACF2ACF1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156" y="3392331"/>
              <a:ext cx="28405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81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4CFF8B-3642-40E2-B4E0-E91D706AB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153" y="2830925"/>
            <a:ext cx="5210902" cy="905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989" y="867899"/>
            <a:ext cx="5149575" cy="857400"/>
          </a:xfrm>
        </p:spPr>
        <p:txBody>
          <a:bodyPr/>
          <a:lstStyle/>
          <a:p>
            <a:r>
              <a:rPr lang="en-GB" sz="4000" dirty="0"/>
              <a:t>Bellman-Held-Karp</a:t>
            </a:r>
            <a:endParaRPr lang="LID4096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93A6577B-7656-4025-AF60-2DC79413567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91500" y="1602708"/>
                <a:ext cx="5642555" cy="2690405"/>
              </a:xfrm>
            </p:spPr>
            <p:txBody>
              <a:bodyPr/>
              <a:lstStyle/>
              <a:p>
                <a:r>
                  <a:rPr lang="en-GB" b="1" i="1" dirty="0"/>
                  <a:t>C(S, i)</a:t>
                </a:r>
                <a:r>
                  <a:rPr lang="en-GB" b="1" dirty="0"/>
                  <a:t> </a:t>
                </a:r>
                <a:r>
                  <a:rPr lang="en-GB" b="1" i="1" dirty="0"/>
                  <a:t>:= Considering starting at city 1, going through each city in the set S, and ending in city i, this is the shortest possible path.</a:t>
                </a:r>
                <a:endParaRPr lang="en-GB" dirty="0"/>
              </a:p>
              <a:p>
                <a:r>
                  <a:rPr lang="en-GB" dirty="0"/>
                  <a:t>Recurrence:</a:t>
                </a:r>
              </a:p>
              <a:p>
                <a:pPr marL="85723" indent="0">
                  <a:buNone/>
                </a:pPr>
                <a:endParaRPr lang="en-GB" dirty="0"/>
              </a:p>
              <a:p>
                <a:pPr marL="85723" indent="0">
                  <a:buNone/>
                </a:pPr>
                <a:endParaRPr lang="en-GB" dirty="0"/>
              </a:p>
              <a:p>
                <a:r>
                  <a:rPr lang="en-GB" dirty="0"/>
                  <a:t>Base-cases: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 ∅</m:t>
                    </m:r>
                    <m:r>
                      <a:rPr lang="en-GB" dirty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GB" dirty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∅,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93A6577B-7656-4025-AF60-2DC7941356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1500" y="1602708"/>
                <a:ext cx="5642555" cy="2690405"/>
              </a:xfrm>
              <a:blipFill>
                <a:blip r:embed="rId4"/>
                <a:stretch>
                  <a:fillRect b="-13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07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C189EE51-0BA6-48AB-9FA3-52B4CBB2E721}"/>
              </a:ext>
            </a:extLst>
          </p:cNvPr>
          <p:cNvSpPr/>
          <p:nvPr/>
        </p:nvSpPr>
        <p:spPr>
          <a:xfrm>
            <a:off x="778895" y="1616787"/>
            <a:ext cx="2559280" cy="1820762"/>
          </a:xfrm>
          <a:custGeom>
            <a:avLst/>
            <a:gdLst>
              <a:gd name="connsiteX0" fmla="*/ 1879781 w 2056513"/>
              <a:gd name="connsiteY0" fmla="*/ 1859536 h 1974539"/>
              <a:gd name="connsiteX1" fmla="*/ 289186 w 2056513"/>
              <a:gd name="connsiteY1" fmla="*/ 1805748 h 1974539"/>
              <a:gd name="connsiteX2" fmla="*/ 166241 w 2056513"/>
              <a:gd name="connsiteY2" fmla="*/ 245889 h 1974539"/>
              <a:gd name="connsiteX3" fmla="*/ 2056513 w 2056513"/>
              <a:gd name="connsiteY3" fmla="*/ 0 h 197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6513" h="1974539">
                <a:moveTo>
                  <a:pt x="1879781" y="1859536"/>
                </a:moveTo>
                <a:cubicBezTo>
                  <a:pt x="1227278" y="1967112"/>
                  <a:pt x="574776" y="2074689"/>
                  <a:pt x="289186" y="1805748"/>
                </a:cubicBezTo>
                <a:cubicBezTo>
                  <a:pt x="3596" y="1536807"/>
                  <a:pt x="-128313" y="546847"/>
                  <a:pt x="166241" y="245889"/>
                </a:cubicBezTo>
                <a:cubicBezTo>
                  <a:pt x="460795" y="-55069"/>
                  <a:pt x="1733783" y="23052"/>
                  <a:pt x="2056513" y="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FDC9A-0AA7-4C22-8EF1-2A05FE5CF5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757072C-51BA-412F-9D8C-2EBCA7C7AA5E}"/>
              </a:ext>
            </a:extLst>
          </p:cNvPr>
          <p:cNvGrpSpPr/>
          <p:nvPr/>
        </p:nvGrpSpPr>
        <p:grpSpPr>
          <a:xfrm>
            <a:off x="1024078" y="1195238"/>
            <a:ext cx="4696212" cy="2761446"/>
            <a:chOff x="1024078" y="1195238"/>
            <a:chExt cx="4696212" cy="2761446"/>
          </a:xfrm>
        </p:grpSpPr>
        <p:sp>
          <p:nvSpPr>
            <p:cNvPr id="13" name="Text Box 60">
              <a:extLst>
                <a:ext uri="{FF2B5EF4-FFF2-40B4-BE49-F238E27FC236}">
                  <a16:creationId xmlns:a16="http://schemas.microsoft.com/office/drawing/2014/main" id="{7D6EAE6A-DCEE-4DC7-9D1E-A08201FC8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2564" y="3409088"/>
              <a:ext cx="430748" cy="547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2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F816108D-8D5B-444A-B104-1B3B62BD6C8A}"/>
                </a:ext>
              </a:extLst>
            </p:cNvPr>
            <p:cNvGrpSpPr/>
            <p:nvPr/>
          </p:nvGrpSpPr>
          <p:grpSpPr>
            <a:xfrm>
              <a:off x="1024078" y="1195238"/>
              <a:ext cx="4696212" cy="2242311"/>
              <a:chOff x="1024078" y="1195238"/>
              <a:chExt cx="4696212" cy="2242311"/>
            </a:xfrm>
          </p:grpSpPr>
          <p:sp>
            <p:nvSpPr>
              <p:cNvPr id="7" name="Oval 53">
                <a:extLst>
                  <a:ext uri="{FF2B5EF4-FFF2-40B4-BE49-F238E27FC236}">
                    <a16:creationId xmlns:a16="http://schemas.microsoft.com/office/drawing/2014/main" id="{A092C3F6-952D-4EF1-BB14-A93DC9229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039" y="2454961"/>
                <a:ext cx="263724" cy="28446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" name="Oval 54">
                <a:extLst>
                  <a:ext uri="{FF2B5EF4-FFF2-40B4-BE49-F238E27FC236}">
                    <a16:creationId xmlns:a16="http://schemas.microsoft.com/office/drawing/2014/main" id="{3227DCDB-761D-48CF-9242-C67B4F908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4144" y="1483140"/>
                <a:ext cx="263724" cy="28446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" name="Oval 55">
                <a:extLst>
                  <a:ext uri="{FF2B5EF4-FFF2-40B4-BE49-F238E27FC236}">
                    <a16:creationId xmlns:a16="http://schemas.microsoft.com/office/drawing/2014/main" id="{22CB9229-AA74-4D95-A6FF-E43CB0FA5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451" y="3153084"/>
                <a:ext cx="263724" cy="28446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" name="Oval 56">
                <a:extLst>
                  <a:ext uri="{FF2B5EF4-FFF2-40B4-BE49-F238E27FC236}">
                    <a16:creationId xmlns:a16="http://schemas.microsoft.com/office/drawing/2014/main" id="{66FDC859-330F-4AAB-BB29-165E416D0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5523" y="2339227"/>
                <a:ext cx="263724" cy="28446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Oval 57">
                <a:extLst>
                  <a:ext uri="{FF2B5EF4-FFF2-40B4-BE49-F238E27FC236}">
                    <a16:creationId xmlns:a16="http://schemas.microsoft.com/office/drawing/2014/main" id="{E4DFAA17-F84A-4C9E-94B6-FAD6CF2B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1986" y="2045328"/>
                <a:ext cx="263724" cy="28446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" name="Text Box 61">
                <a:extLst>
                  <a:ext uri="{FF2B5EF4-FFF2-40B4-BE49-F238E27FC236}">
                    <a16:creationId xmlns:a16="http://schemas.microsoft.com/office/drawing/2014/main" id="{ED2CFE1E-D46C-4E6C-B502-1F242035DA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5983" y="2144838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3</a:t>
                </a:r>
              </a:p>
            </p:txBody>
          </p:sp>
          <p:sp>
            <p:nvSpPr>
              <p:cNvPr id="15" name="Text Box 62">
                <a:extLst>
                  <a:ext uri="{FF2B5EF4-FFF2-40B4-BE49-F238E27FC236}">
                    <a16:creationId xmlns:a16="http://schemas.microsoft.com/office/drawing/2014/main" id="{26BC79F6-CB4C-4601-BFAC-2470376D21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9542" y="2045328"/>
                <a:ext cx="430748" cy="547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5</a:t>
                </a:r>
              </a:p>
            </p:txBody>
          </p:sp>
          <p:sp>
            <p:nvSpPr>
              <p:cNvPr id="23" name="Text Box 63">
                <a:extLst>
                  <a:ext uri="{FF2B5EF4-FFF2-40B4-BE49-F238E27FC236}">
                    <a16:creationId xmlns:a16="http://schemas.microsoft.com/office/drawing/2014/main" id="{C6F75429-5B06-4C17-B6BF-E70C0E7A6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4668" y="1195238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4</a:t>
                </a:r>
              </a:p>
            </p:txBody>
          </p:sp>
          <p:sp>
            <p:nvSpPr>
              <p:cNvPr id="24" name="Text Box 63">
                <a:extLst>
                  <a:ext uri="{FF2B5EF4-FFF2-40B4-BE49-F238E27FC236}">
                    <a16:creationId xmlns:a16="http://schemas.microsoft.com/office/drawing/2014/main" id="{600D10E4-0482-41A3-AFA0-432634065C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4078" y="2367250"/>
                <a:ext cx="393235" cy="4595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UE Meta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1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184C574-9DB3-4D3C-A458-4027EA7740DA}"/>
                  </a:ext>
                </a:extLst>
              </p:cNvPr>
              <p:cNvCxnSpPr>
                <a:cxnSpLocks/>
                <a:stCxn id="7" idx="5"/>
                <a:endCxn id="9" idx="2"/>
              </p:cNvCxnSpPr>
              <p:nvPr/>
            </p:nvCxnSpPr>
            <p:spPr>
              <a:xfrm>
                <a:off x="1594142" y="2697767"/>
                <a:ext cx="1480309" cy="59755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070DD71-D2EE-4FAF-81D7-E18BE3561578}"/>
                  </a:ext>
                </a:extLst>
              </p:cNvPr>
              <p:cNvCxnSpPr>
                <a:cxnSpLocks/>
                <a:stCxn id="8" idx="3"/>
                <a:endCxn id="7" idx="7"/>
              </p:cNvCxnSpPr>
              <p:nvPr/>
            </p:nvCxnSpPr>
            <p:spPr>
              <a:xfrm flipH="1">
                <a:off x="1594142" y="1725946"/>
                <a:ext cx="1558623" cy="770674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78BE512-5628-4C36-9F43-961349CBACCD}"/>
                  </a:ext>
                </a:extLst>
              </p:cNvPr>
              <p:cNvCxnSpPr>
                <a:cxnSpLocks/>
                <a:stCxn id="10" idx="2"/>
                <a:endCxn id="7" idx="6"/>
              </p:cNvCxnSpPr>
              <p:nvPr/>
            </p:nvCxnSpPr>
            <p:spPr>
              <a:xfrm flipH="1">
                <a:off x="1632763" y="2481460"/>
                <a:ext cx="1442760" cy="115734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BE78BB8-6C9D-4A8C-885F-909E3BF1F8A3}"/>
                  </a:ext>
                </a:extLst>
              </p:cNvPr>
              <p:cNvCxnSpPr>
                <a:cxnSpLocks/>
                <a:stCxn id="10" idx="0"/>
                <a:endCxn id="8" idx="4"/>
              </p:cNvCxnSpPr>
              <p:nvPr/>
            </p:nvCxnSpPr>
            <p:spPr>
              <a:xfrm flipV="1">
                <a:off x="3207385" y="1767605"/>
                <a:ext cx="38621" cy="571622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1EE357F-B8B2-482A-A517-CC4CA7CC676F}"/>
                  </a:ext>
                </a:extLst>
              </p:cNvPr>
              <p:cNvCxnSpPr>
                <a:cxnSpLocks/>
                <a:stCxn id="9" idx="0"/>
                <a:endCxn id="10" idx="4"/>
              </p:cNvCxnSpPr>
              <p:nvPr/>
            </p:nvCxnSpPr>
            <p:spPr>
              <a:xfrm flipV="1">
                <a:off x="3206313" y="2623692"/>
                <a:ext cx="1072" cy="529392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BC6A396-FCEC-4AD3-B7AC-A09189B031F5}"/>
                  </a:ext>
                </a:extLst>
              </p:cNvPr>
              <p:cNvCxnSpPr>
                <a:cxnSpLocks/>
                <a:stCxn id="9" idx="6"/>
                <a:endCxn id="11" idx="3"/>
              </p:cNvCxnSpPr>
              <p:nvPr/>
            </p:nvCxnSpPr>
            <p:spPr>
              <a:xfrm flipV="1">
                <a:off x="3338175" y="2288134"/>
                <a:ext cx="1852432" cy="1007183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91756D8-5833-4E67-9FAE-05A5C43168E0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 flipV="1">
                <a:off x="3339247" y="2187561"/>
                <a:ext cx="1812739" cy="293899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30806A1-27DC-4538-989B-520FE744C559}"/>
                  </a:ext>
                </a:extLst>
              </p:cNvPr>
              <p:cNvCxnSpPr>
                <a:cxnSpLocks/>
                <a:stCxn id="8" idx="5"/>
                <a:endCxn id="11" idx="1"/>
              </p:cNvCxnSpPr>
              <p:nvPr/>
            </p:nvCxnSpPr>
            <p:spPr>
              <a:xfrm>
                <a:off x="3339247" y="1725946"/>
                <a:ext cx="1851360" cy="36104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E6487FB9-0D08-43CB-B7E1-DFCE92FA5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35" y="158098"/>
            <a:ext cx="6424269" cy="111573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9E4619EE-2844-4D24-877C-A01A16102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45" y="3878091"/>
            <a:ext cx="1343212" cy="314369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81F4A9BE-CFAF-4668-B961-E1148972F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446" y="3688830"/>
            <a:ext cx="2305372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8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312" y="654205"/>
            <a:ext cx="5149575" cy="857400"/>
          </a:xfrm>
        </p:spPr>
        <p:txBody>
          <a:bodyPr/>
          <a:lstStyle/>
          <a:p>
            <a:r>
              <a:rPr lang="en-GB" sz="4000" dirty="0"/>
              <a:t>Bellman-Held-Karp</a:t>
            </a:r>
            <a:endParaRPr lang="LID4096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3B8985-A619-4F7D-A7CA-66531BA12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88110"/>
              </p:ext>
            </p:extLst>
          </p:nvPr>
        </p:nvGraphicFramePr>
        <p:xfrm>
          <a:off x="705295" y="1571293"/>
          <a:ext cx="5457611" cy="2446050"/>
        </p:xfrm>
        <a:graphic>
          <a:graphicData uri="http://schemas.openxmlformats.org/drawingml/2006/table">
            <a:tbl>
              <a:tblPr firstRow="1" firstCol="1" bandRow="1">
                <a:tableStyleId>{18603FDC-E32A-4AB5-989C-0864C3EAD2B8}</a:tableStyleId>
              </a:tblPr>
              <a:tblGrid>
                <a:gridCol w="1267836">
                  <a:extLst>
                    <a:ext uri="{9D8B030D-6E8A-4147-A177-3AD203B41FA5}">
                      <a16:colId xmlns:a16="http://schemas.microsoft.com/office/drawing/2014/main" val="2696412369"/>
                    </a:ext>
                  </a:extLst>
                </a:gridCol>
                <a:gridCol w="915206">
                  <a:extLst>
                    <a:ext uri="{9D8B030D-6E8A-4147-A177-3AD203B41FA5}">
                      <a16:colId xmlns:a16="http://schemas.microsoft.com/office/drawing/2014/main" val="2082961616"/>
                    </a:ext>
                  </a:extLst>
                </a:gridCol>
                <a:gridCol w="1091523">
                  <a:extLst>
                    <a:ext uri="{9D8B030D-6E8A-4147-A177-3AD203B41FA5}">
                      <a16:colId xmlns:a16="http://schemas.microsoft.com/office/drawing/2014/main" val="201496699"/>
                    </a:ext>
                  </a:extLst>
                </a:gridCol>
                <a:gridCol w="1091523">
                  <a:extLst>
                    <a:ext uri="{9D8B030D-6E8A-4147-A177-3AD203B41FA5}">
                      <a16:colId xmlns:a16="http://schemas.microsoft.com/office/drawing/2014/main" val="655167066"/>
                    </a:ext>
                  </a:extLst>
                </a:gridCol>
                <a:gridCol w="1091523">
                  <a:extLst>
                    <a:ext uri="{9D8B030D-6E8A-4147-A177-3AD203B41FA5}">
                      <a16:colId xmlns:a16="http://schemas.microsoft.com/office/drawing/2014/main" val="3585955021"/>
                    </a:ext>
                  </a:extLst>
                </a:gridCol>
              </a:tblGrid>
              <a:tr h="489210"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To</a:t>
                      </a:r>
                    </a:p>
                    <a:p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From </a:t>
                      </a:r>
                      <a:endParaRPr lang="LID4096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713" marR="108713" marT="54356" marB="543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Tokyo</a:t>
                      </a:r>
                      <a:br>
                        <a:rPr lang="LID4096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</a:rPr>
                        <a:t>東京</a:t>
                      </a:r>
                      <a:endParaRPr lang="LID4096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8713" marR="108713" marT="54356" marB="543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Osaka</a:t>
                      </a:r>
                      <a:br>
                        <a:rPr lang="en-GB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ja-JP" altLang="en-US" sz="120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大阪</a:t>
                      </a:r>
                      <a:endParaRPr lang="LID4096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8713" marR="108713" marT="54356" marB="543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Nagoya</a:t>
                      </a:r>
                      <a:br>
                        <a:rPr lang="en-GB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</a:rPr>
                        <a:t>名古屋</a:t>
                      </a:r>
                      <a:endParaRPr lang="LID4096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8713" marR="108713" marT="54356" marB="5435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Kyoto</a:t>
                      </a:r>
                      <a:br>
                        <a:rPr lang="en-GB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</a:rPr>
                        <a:t>京都</a:t>
                      </a:r>
                      <a:endParaRPr lang="LID4096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8713" marR="108713" marT="54356" marB="54356"/>
                </a:tc>
                <a:extLst>
                  <a:ext uri="{0D108BD9-81ED-4DB2-BD59-A6C34878D82A}">
                    <a16:rowId xmlns:a16="http://schemas.microsoft.com/office/drawing/2014/main" val="3284018427"/>
                  </a:ext>
                </a:extLst>
              </a:tr>
              <a:tr h="48921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Tokyo</a:t>
                      </a:r>
                      <a:br>
                        <a:rPr lang="LID4096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</a:rPr>
                        <a:t>東京</a:t>
                      </a:r>
                      <a:endParaRPr lang="LID4096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8713" marR="108713" marT="54356" marB="54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LID4096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8713" marR="108713" marT="54356" marB="54356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503</a:t>
                      </a:r>
                      <a:endParaRPr lang="LID4096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8713" marR="108713" marT="54356" marB="54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347</a:t>
                      </a:r>
                      <a:endParaRPr lang="LID4096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8713" marR="108713" marT="54356" marB="54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453</a:t>
                      </a:r>
                      <a:endParaRPr lang="LID4096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8713" marR="108713" marT="54356" marB="54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985934"/>
                  </a:ext>
                </a:extLst>
              </a:tr>
              <a:tr h="48921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Osaka</a:t>
                      </a:r>
                      <a:br>
                        <a:rPr lang="en-GB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ja-JP" altLang="en-US" sz="120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大阪</a:t>
                      </a:r>
                      <a:endParaRPr lang="LID4096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8713" marR="108713" marT="54356" marB="54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503</a:t>
                      </a:r>
                      <a:endParaRPr lang="LID4096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8713" marR="108713" marT="54356" marB="54356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LID4096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8713" marR="108713" marT="54356" marB="54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179</a:t>
                      </a:r>
                      <a:endParaRPr lang="LID4096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8713" marR="108713" marT="54356" marB="54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56</a:t>
                      </a:r>
                      <a:endParaRPr lang="LID4096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8713" marR="108713" marT="54356" marB="54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354624"/>
                  </a:ext>
                </a:extLst>
              </a:tr>
              <a:tr h="48921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Nagoya</a:t>
                      </a:r>
                      <a:br>
                        <a:rPr lang="en-GB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</a:rPr>
                        <a:t>名古屋</a:t>
                      </a:r>
                      <a:endParaRPr lang="LID4096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8713" marR="108713" marT="54356" marB="54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347</a:t>
                      </a:r>
                      <a:endParaRPr lang="LID4096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8713" marR="108713" marT="54356" marB="54356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179</a:t>
                      </a:r>
                      <a:endParaRPr lang="LID4096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8713" marR="108713" marT="54356" marB="54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LID4096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8713" marR="108713" marT="54356" marB="54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135</a:t>
                      </a:r>
                      <a:endParaRPr lang="LID4096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8713" marR="108713" marT="54356" marB="54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813395"/>
                  </a:ext>
                </a:extLst>
              </a:tr>
              <a:tr h="48921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Kyoto</a:t>
                      </a:r>
                      <a:br>
                        <a:rPr lang="en-GB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</a:rPr>
                        <a:t>京都</a:t>
                      </a:r>
                      <a:endParaRPr lang="LID4096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8713" marR="108713" marT="54356" marB="543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453</a:t>
                      </a:r>
                      <a:endParaRPr lang="LID4096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8713" marR="108713" marT="54356" marB="54356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56</a:t>
                      </a:r>
                      <a:endParaRPr lang="LID4096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8713" marR="108713" marT="54356" marB="54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135</a:t>
                      </a:r>
                      <a:endParaRPr lang="LID4096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8713" marR="108713" marT="54356" marB="54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LID4096"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08713" marR="108713" marT="54356" marB="54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0508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AE16946-58EA-4959-94C5-5BA3A64D0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874" y="487122"/>
            <a:ext cx="1106747" cy="5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89" y="334536"/>
            <a:ext cx="5149575" cy="857400"/>
          </a:xfrm>
        </p:spPr>
        <p:txBody>
          <a:bodyPr/>
          <a:lstStyle/>
          <a:p>
            <a:r>
              <a:rPr lang="en-GB" sz="4000" dirty="0"/>
              <a:t>Bellman-Held-Karp</a:t>
            </a:r>
            <a:endParaRPr lang="LID4096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6D638801-816C-4948-B7D9-577E7FABABD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38298" y="1191936"/>
                <a:ext cx="5642555" cy="1192979"/>
              </a:xfrm>
            </p:spPr>
            <p:txBody>
              <a:bodyPr/>
              <a:lstStyle/>
              <a:p>
                <a:pPr marL="428615" lvl="1" indent="0">
                  <a:buNone/>
                </a:pPr>
                <a:r>
                  <a:rPr lang="en-GB" dirty="0"/>
                  <a:t>Base case: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 ∅</m:t>
                    </m:r>
                    <m:r>
                      <a:rPr lang="en-GB" dirty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GB" dirty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∅,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pPr marL="428615" lvl="1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428615" lvl="1" indent="0">
                  <a:buNone/>
                </a:pPr>
                <a:r>
                  <a:rPr lang="en-GB" dirty="0"/>
                  <a:t>Recurrence: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marL="428615" lvl="1" indent="0">
                  <a:buNone/>
                </a:pPr>
                <a:endParaRPr lang="en-GB" dirty="0"/>
              </a:p>
              <a:p>
                <a:r>
                  <a:rPr lang="en-GB" dirty="0"/>
                  <a:t>We choose Tokyo (T) as starting city (1).</a:t>
                </a:r>
              </a:p>
            </p:txBody>
          </p:sp>
        </mc:Choice>
        <mc:Fallback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6D638801-816C-4948-B7D9-577E7FABA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8298" y="1191936"/>
                <a:ext cx="5642555" cy="1192979"/>
              </a:xfrm>
              <a:blipFill>
                <a:blip r:embed="rId3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0A72420-DB10-47DB-8F94-E5C9914E49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1358360"/>
                  </p:ext>
                </p:extLst>
              </p:nvPr>
            </p:nvGraphicFramePr>
            <p:xfrm>
              <a:off x="411347" y="2836688"/>
              <a:ext cx="6096456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{18603FDC-E32A-4AB5-989C-0864C3EAD2B8}</a:tableStyleId>
                  </a:tblPr>
                  <a:tblGrid>
                    <a:gridCol w="677384">
                      <a:extLst>
                        <a:ext uri="{9D8B030D-6E8A-4147-A177-3AD203B41FA5}">
                          <a16:colId xmlns:a16="http://schemas.microsoft.com/office/drawing/2014/main" val="4126433468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970833266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545402519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81757208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023525574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308152861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4242558652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62644530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617090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LID4096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270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52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843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67621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0A72420-DB10-47DB-8F94-E5C9914E49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1358360"/>
                  </p:ext>
                </p:extLst>
              </p:nvPr>
            </p:nvGraphicFramePr>
            <p:xfrm>
              <a:off x="411347" y="2836688"/>
              <a:ext cx="6096456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{18603FDC-E32A-4AB5-989C-0864C3EAD2B8}</a:tableStyleId>
                  </a:tblPr>
                  <a:tblGrid>
                    <a:gridCol w="677384">
                      <a:extLst>
                        <a:ext uri="{9D8B030D-6E8A-4147-A177-3AD203B41FA5}">
                          <a16:colId xmlns:a16="http://schemas.microsoft.com/office/drawing/2014/main" val="4126433468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970833266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545402519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81757208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023525574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308152861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4242558652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62644530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617090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306" t="-6557" r="-71171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270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52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843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676214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21EFC0A-46B0-4254-954E-20EE212E3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752" y="1659231"/>
            <a:ext cx="3739307" cy="6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1EFC0A-46B0-4254-954E-20EE212E3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40" y="1652986"/>
            <a:ext cx="3739307" cy="649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89" y="334536"/>
            <a:ext cx="5149575" cy="857400"/>
          </a:xfrm>
        </p:spPr>
        <p:txBody>
          <a:bodyPr/>
          <a:lstStyle/>
          <a:p>
            <a:r>
              <a:rPr lang="en-GB" sz="4000" dirty="0"/>
              <a:t>Bellman-Held-Karp</a:t>
            </a:r>
            <a:endParaRPr lang="LID4096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6D638801-816C-4948-B7D9-577E7FABABD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38298" y="1191936"/>
                <a:ext cx="5642555" cy="1192979"/>
              </a:xfrm>
            </p:spPr>
            <p:txBody>
              <a:bodyPr/>
              <a:lstStyle/>
              <a:p>
                <a:pPr marL="428615" lvl="1" indent="0">
                  <a:buNone/>
                </a:pPr>
                <a:r>
                  <a:rPr lang="en-GB" dirty="0"/>
                  <a:t>Base case: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 ∅</m:t>
                    </m:r>
                    <m:r>
                      <a:rPr lang="en-GB" dirty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GB" dirty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∅,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pPr marL="428615" lvl="1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428615" lvl="1" indent="0">
                  <a:buNone/>
                </a:pPr>
                <a:r>
                  <a:rPr lang="en-GB" dirty="0"/>
                  <a:t>Recurrence: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marL="428615" lvl="1" indent="0">
                  <a:buNone/>
                </a:pPr>
                <a:endParaRPr lang="en-GB" dirty="0"/>
              </a:p>
              <a:p>
                <a:r>
                  <a:rPr lang="en-GB" dirty="0"/>
                  <a:t>We choose Tokyo (T) as starting city (1).</a:t>
                </a:r>
              </a:p>
            </p:txBody>
          </p:sp>
        </mc:Choice>
        <mc:Fallback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6D638801-816C-4948-B7D9-577E7FABA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8298" y="1191936"/>
                <a:ext cx="5642555" cy="1192979"/>
              </a:xfrm>
              <a:blipFill>
                <a:blip r:embed="rId4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0A72420-DB10-47DB-8F94-E5C9914E49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5308213"/>
                  </p:ext>
                </p:extLst>
              </p:nvPr>
            </p:nvGraphicFramePr>
            <p:xfrm>
              <a:off x="356846" y="2845965"/>
              <a:ext cx="6096456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{18603FDC-E32A-4AB5-989C-0864C3EAD2B8}</a:tableStyleId>
                  </a:tblPr>
                  <a:tblGrid>
                    <a:gridCol w="677384">
                      <a:extLst>
                        <a:ext uri="{9D8B030D-6E8A-4147-A177-3AD203B41FA5}">
                          <a16:colId xmlns:a16="http://schemas.microsoft.com/office/drawing/2014/main" val="4126433468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970833266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545402519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81757208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023525574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308152861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4242558652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62644530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617090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LID4096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270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503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52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347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843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453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67621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0A72420-DB10-47DB-8F94-E5C9914E49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5308213"/>
                  </p:ext>
                </p:extLst>
              </p:nvPr>
            </p:nvGraphicFramePr>
            <p:xfrm>
              <a:off x="356846" y="2845965"/>
              <a:ext cx="6096456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{18603FDC-E32A-4AB5-989C-0864C3EAD2B8}</a:tableStyleId>
                  </a:tblPr>
                  <a:tblGrid>
                    <a:gridCol w="677384">
                      <a:extLst>
                        <a:ext uri="{9D8B030D-6E8A-4147-A177-3AD203B41FA5}">
                          <a16:colId xmlns:a16="http://schemas.microsoft.com/office/drawing/2014/main" val="4126433468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970833266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545402519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81757208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023525574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308152861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4242558652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62644530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617090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306" t="-4918" r="-71171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270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503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52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347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843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453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67621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878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1EFC0A-46B0-4254-954E-20EE212E3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546" y="1648962"/>
            <a:ext cx="3739307" cy="649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89" y="334536"/>
            <a:ext cx="5149575" cy="857400"/>
          </a:xfrm>
        </p:spPr>
        <p:txBody>
          <a:bodyPr/>
          <a:lstStyle/>
          <a:p>
            <a:r>
              <a:rPr lang="en-GB" sz="4000" dirty="0"/>
              <a:t>Bellman-Held-Karp</a:t>
            </a:r>
            <a:endParaRPr lang="LID4096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6D638801-816C-4948-B7D9-577E7FABABD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38298" y="1191936"/>
                <a:ext cx="5642555" cy="1192979"/>
              </a:xfrm>
            </p:spPr>
            <p:txBody>
              <a:bodyPr/>
              <a:lstStyle/>
              <a:p>
                <a:pPr marL="428615" lvl="1" indent="0">
                  <a:buNone/>
                </a:pPr>
                <a:r>
                  <a:rPr lang="en-GB" dirty="0"/>
                  <a:t>Base case: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 ∅</m:t>
                    </m:r>
                    <m:r>
                      <a:rPr lang="en-GB" dirty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GB" dirty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∅,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pPr marL="428615" lvl="1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428615" lvl="1" indent="0">
                  <a:buNone/>
                </a:pPr>
                <a:r>
                  <a:rPr lang="en-GB" dirty="0"/>
                  <a:t>Recurrence: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marL="428615" lvl="1" indent="0">
                  <a:buNone/>
                </a:pPr>
                <a:endParaRPr lang="en-GB" dirty="0"/>
              </a:p>
              <a:p>
                <a:r>
                  <a:rPr lang="en-GB" dirty="0"/>
                  <a:t>We choose Tokyo (T) as starting city (1).</a:t>
                </a:r>
              </a:p>
            </p:txBody>
          </p:sp>
        </mc:Choice>
        <mc:Fallback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6D638801-816C-4948-B7D9-577E7FABA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8298" y="1191936"/>
                <a:ext cx="5642555" cy="1192979"/>
              </a:xfrm>
              <a:blipFill>
                <a:blip r:embed="rId4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0A72420-DB10-47DB-8F94-E5C9914E49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9280650"/>
                  </p:ext>
                </p:extLst>
              </p:nvPr>
            </p:nvGraphicFramePr>
            <p:xfrm>
              <a:off x="356842" y="2841941"/>
              <a:ext cx="6096456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{18603FDC-E32A-4AB5-989C-0864C3EAD2B8}</a:tableStyleId>
                  </a:tblPr>
                  <a:tblGrid>
                    <a:gridCol w="677384">
                      <a:extLst>
                        <a:ext uri="{9D8B030D-6E8A-4147-A177-3AD203B41FA5}">
                          <a16:colId xmlns:a16="http://schemas.microsoft.com/office/drawing/2014/main" val="4126433468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970833266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545402519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81757208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023525574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308152861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4242558652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62644530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617090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LID4096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270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503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>
                        <a:lnR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LID4096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52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347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843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453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67621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0A72420-DB10-47DB-8F94-E5C9914E49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9280650"/>
                  </p:ext>
                </p:extLst>
              </p:nvPr>
            </p:nvGraphicFramePr>
            <p:xfrm>
              <a:off x="356842" y="2841941"/>
              <a:ext cx="6096456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{18603FDC-E32A-4AB5-989C-0864C3EAD2B8}</a:tableStyleId>
                  </a:tblPr>
                  <a:tblGrid>
                    <a:gridCol w="677384">
                      <a:extLst>
                        <a:ext uri="{9D8B030D-6E8A-4147-A177-3AD203B41FA5}">
                          <a16:colId xmlns:a16="http://schemas.microsoft.com/office/drawing/2014/main" val="4126433468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970833266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545402519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81757208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023525574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308152861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4242558652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62644530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617090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306" t="-6557" r="-71171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270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503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>
                        <a:lnR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LID4096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52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347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843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453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67621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2F3078-48F3-4F0B-AED6-A04305541F05}"/>
                  </a:ext>
                </a:extLst>
              </p:cNvPr>
              <p:cNvSpPr txBox="1"/>
              <p:nvPr/>
            </p:nvSpPr>
            <p:spPr>
              <a:xfrm>
                <a:off x="2668855" y="2928472"/>
                <a:ext cx="3784443" cy="116961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666666"/>
                    </a:solidFill>
                    <a:latin typeface="Raleway Light"/>
                    <a:sym typeface="Raleway Light"/>
                  </a:rPr>
                  <a:t>Starting city: T</a:t>
                </a:r>
              </a:p>
              <a:p>
                <a:r>
                  <a:rPr lang="en-GB" dirty="0">
                    <a:solidFill>
                      <a:srgbClr val="666666"/>
                    </a:solidFill>
                    <a:latin typeface="Raleway Light"/>
                    <a:sym typeface="Raleway Light"/>
                  </a:rPr>
                  <a:t>Ending city: O</a:t>
                </a:r>
              </a:p>
              <a:p>
                <a:r>
                  <a:rPr lang="en-GB" dirty="0">
                    <a:solidFill>
                      <a:srgbClr val="666666"/>
                    </a:solidFill>
                    <a:latin typeface="Raleway Light"/>
                    <a:sym typeface="Raleway Light"/>
                  </a:rPr>
                  <a:t>Cities to pass through:</a:t>
                </a:r>
                <a14:m>
                  <m:oMath xmlns:m="http://schemas.openxmlformats.org/officeDocument/2006/math">
                    <m:r>
                      <a:rPr lang="en-GB" b="0" i="0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sym typeface="Raleway Light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sym typeface="Raleway Light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sym typeface="Raleway Light"/>
                          </a:rPr>
                          <m:t>𝑂</m:t>
                        </m:r>
                      </m:e>
                    </m:d>
                  </m:oMath>
                </a14:m>
                <a:endParaRPr lang="en-GB" b="0" dirty="0">
                  <a:solidFill>
                    <a:srgbClr val="666666"/>
                  </a:solidFill>
                  <a:latin typeface="Raleway Light"/>
                  <a:sym typeface="Raleway Light"/>
                </a:endParaRPr>
              </a:p>
              <a:p>
                <a:endParaRPr lang="en-GB" dirty="0">
                  <a:solidFill>
                    <a:srgbClr val="666666"/>
                  </a:solidFill>
                  <a:latin typeface="Raleway Light"/>
                  <a:sym typeface="Raleway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Raleway Light"/>
                        </a:rPr>
                        <m:t>𝐶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𝑆</m:t>
                          </m:r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, </m:t>
                          </m:r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𝑖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Raleway Light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Raleway Light"/>
                        </a:rPr>
                        <m:t>𝑑𝑖𝑠𝑡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br>
                  <a:rPr lang="en-GB" b="0" i="1" dirty="0">
                    <a:solidFill>
                      <a:srgbClr val="666666"/>
                    </a:solidFill>
                    <a:latin typeface="Cambria Math" panose="02040503050406030204" pitchFamily="18" charset="0"/>
                    <a:sym typeface="Raleway Light"/>
                  </a:rPr>
                </a:br>
                <a:endParaRPr lang="en-GB" b="0" dirty="0">
                  <a:solidFill>
                    <a:srgbClr val="666666"/>
                  </a:solidFill>
                  <a:latin typeface="Raleway Light"/>
                  <a:sym typeface="Raleway Ligh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2F3078-48F3-4F0B-AED6-A0430554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855" y="2928472"/>
                <a:ext cx="3784443" cy="11696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58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1EFC0A-46B0-4254-954E-20EE212E3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376" y="1645816"/>
            <a:ext cx="3739307" cy="649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89" y="334536"/>
            <a:ext cx="5149575" cy="857400"/>
          </a:xfrm>
        </p:spPr>
        <p:txBody>
          <a:bodyPr/>
          <a:lstStyle/>
          <a:p>
            <a:r>
              <a:rPr lang="en-GB" sz="4000" dirty="0"/>
              <a:t>Bellman-Held-Karp</a:t>
            </a:r>
            <a:endParaRPr lang="LID4096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6D638801-816C-4948-B7D9-577E7FABABD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38298" y="1191936"/>
                <a:ext cx="5642555" cy="1192979"/>
              </a:xfrm>
            </p:spPr>
            <p:txBody>
              <a:bodyPr/>
              <a:lstStyle/>
              <a:p>
                <a:pPr marL="428615" lvl="1" indent="0">
                  <a:buNone/>
                </a:pPr>
                <a:r>
                  <a:rPr lang="en-GB" dirty="0"/>
                  <a:t>Base case: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 ∅</m:t>
                    </m:r>
                    <m:r>
                      <a:rPr lang="en-GB" dirty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GB" dirty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∅,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pPr marL="428615" lvl="1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428615" lvl="1" indent="0">
                  <a:buNone/>
                </a:pPr>
                <a:r>
                  <a:rPr lang="en-GB" dirty="0"/>
                  <a:t>Recurrence: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marL="428615" lvl="1" indent="0">
                  <a:buNone/>
                </a:pPr>
                <a:endParaRPr lang="en-GB" dirty="0"/>
              </a:p>
              <a:p>
                <a:r>
                  <a:rPr lang="en-GB" dirty="0"/>
                  <a:t>We choose Tokyo (T) as starting city (1).</a:t>
                </a:r>
              </a:p>
            </p:txBody>
          </p:sp>
        </mc:Choice>
        <mc:Fallback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6D638801-816C-4948-B7D9-577E7FABA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8298" y="1191936"/>
                <a:ext cx="5642555" cy="1192979"/>
              </a:xfrm>
              <a:blipFill>
                <a:blip r:embed="rId4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0A72420-DB10-47DB-8F94-E5C9914E49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9195920"/>
                  </p:ext>
                </p:extLst>
              </p:nvPr>
            </p:nvGraphicFramePr>
            <p:xfrm>
              <a:off x="356842" y="2914454"/>
              <a:ext cx="6096456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{18603FDC-E32A-4AB5-989C-0864C3EAD2B8}</a:tableStyleId>
                  </a:tblPr>
                  <a:tblGrid>
                    <a:gridCol w="677384">
                      <a:extLst>
                        <a:ext uri="{9D8B030D-6E8A-4147-A177-3AD203B41FA5}">
                          <a16:colId xmlns:a16="http://schemas.microsoft.com/office/drawing/2014/main" val="4126433468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970833266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545402519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81757208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023525574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308152861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4242558652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62644530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617090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LID4096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270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503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503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752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347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>
                        <a:lnR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?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8843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453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67621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0A72420-DB10-47DB-8F94-E5C9914E49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9195920"/>
                  </p:ext>
                </p:extLst>
              </p:nvPr>
            </p:nvGraphicFramePr>
            <p:xfrm>
              <a:off x="356842" y="2914454"/>
              <a:ext cx="6096456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{18603FDC-E32A-4AB5-989C-0864C3EAD2B8}</a:tableStyleId>
                  </a:tblPr>
                  <a:tblGrid>
                    <a:gridCol w="677384">
                      <a:extLst>
                        <a:ext uri="{9D8B030D-6E8A-4147-A177-3AD203B41FA5}">
                          <a16:colId xmlns:a16="http://schemas.microsoft.com/office/drawing/2014/main" val="4126433468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970833266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545402519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81757208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023525574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308152861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4242558652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62644530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617090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306" t="-6557" r="-71171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270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503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503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752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347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>
                        <a:lnR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?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8843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453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>
                        <a:lnT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67621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743AAE-CA5E-4FCC-8F73-E1B7A2AF9804}"/>
                  </a:ext>
                </a:extLst>
              </p:cNvPr>
              <p:cNvSpPr txBox="1"/>
              <p:nvPr/>
            </p:nvSpPr>
            <p:spPr>
              <a:xfrm>
                <a:off x="2668855" y="2952158"/>
                <a:ext cx="3784443" cy="16004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666666"/>
                    </a:solidFill>
                    <a:latin typeface="Raleway Light"/>
                    <a:sym typeface="Raleway Light"/>
                  </a:rPr>
                  <a:t>Starting city: T</a:t>
                </a:r>
              </a:p>
              <a:p>
                <a:r>
                  <a:rPr lang="en-GB" dirty="0">
                    <a:solidFill>
                      <a:srgbClr val="666666"/>
                    </a:solidFill>
                    <a:latin typeface="Raleway Light"/>
                    <a:sym typeface="Raleway Light"/>
                  </a:rPr>
                  <a:t>Ending city: N</a:t>
                </a:r>
              </a:p>
              <a:p>
                <a:r>
                  <a:rPr lang="en-GB" dirty="0">
                    <a:solidFill>
                      <a:srgbClr val="666666"/>
                    </a:solidFill>
                    <a:latin typeface="Raleway Light"/>
                    <a:sym typeface="Raleway Light"/>
                  </a:rPr>
                  <a:t>Cities to pass through:</a:t>
                </a:r>
                <a14:m>
                  <m:oMath xmlns:m="http://schemas.openxmlformats.org/officeDocument/2006/math">
                    <m:r>
                      <a:rPr lang="en-GB" b="0" i="0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sym typeface="Raleway Light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sym typeface="Raleway Light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sym typeface="Raleway Light"/>
                          </a:rPr>
                          <m:t>𝑂</m:t>
                        </m:r>
                      </m:e>
                    </m:d>
                  </m:oMath>
                </a14:m>
                <a:endParaRPr lang="en-GB" b="0" dirty="0">
                  <a:solidFill>
                    <a:srgbClr val="666666"/>
                  </a:solidFill>
                  <a:latin typeface="Raleway Light"/>
                  <a:sym typeface="Raleway Light"/>
                </a:endParaRPr>
              </a:p>
              <a:p>
                <a:endParaRPr lang="en-GB" b="0" dirty="0">
                  <a:solidFill>
                    <a:srgbClr val="666666"/>
                  </a:solidFill>
                  <a:latin typeface="Raleway Light"/>
                  <a:sym typeface="Raleway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Raleway Light"/>
                        </a:rPr>
                        <m:t>𝐶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𝑆</m:t>
                          </m:r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, </m:t>
                          </m:r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𝑖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Raleway Light"/>
                        </a:rPr>
                        <m:t> =</m:t>
                      </m:r>
                      <m:r>
                        <a:rPr lang="en-GB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Raleway Light"/>
                        </a:rPr>
                        <m:t>𝐶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Raleway Light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Raleway Light"/>
                                </a:rPr>
                                <m:t>𝑂</m:t>
                              </m:r>
                            </m:e>
                          </m:d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, </m:t>
                          </m:r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𝑁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Raleway Light"/>
                        </a:rPr>
                        <m:t>               =</m:t>
                      </m:r>
                      <m:r>
                        <a:rPr lang="en-GB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Raleway Light"/>
                        </a:rPr>
                        <m:t>𝐶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Raleway Light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Raleway Light"/>
                                </a:rPr>
                                <m:t>𝑂</m:t>
                              </m:r>
                            </m:e>
                          </m:d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Raleway Light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Raleway Light"/>
                                </a:rPr>
                                <m:t>𝑁</m:t>
                              </m:r>
                            </m:e>
                          </m:d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, </m:t>
                          </m:r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𝑂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Raleway Light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Raleway Light"/>
                        </a:rPr>
                        <m:t>𝑑𝑖𝑠𝑡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𝑂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𝑁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Raleway Light"/>
                        </a:rPr>
                        <m:t>               =</m:t>
                      </m:r>
                      <m:r>
                        <a:rPr lang="en-GB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Raleway Light"/>
                        </a:rPr>
                        <m:t>𝐶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Raleway Light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Raleway Light"/>
                                </a:rPr>
                                <m:t>𝑂</m:t>
                              </m:r>
                            </m:e>
                          </m:d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, </m:t>
                          </m:r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𝑂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Raleway Light"/>
                        </a:rPr>
                        <m:t>+179</m:t>
                      </m:r>
                    </m:oMath>
                  </m:oMathPara>
                </a14:m>
                <a:endParaRPr lang="en-GB" b="0" i="1" dirty="0">
                  <a:solidFill>
                    <a:srgbClr val="666666"/>
                  </a:solidFill>
                  <a:latin typeface="Cambria Math" panose="02040503050406030204" pitchFamily="18" charset="0"/>
                  <a:sym typeface="Raleway Ligh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743AAE-CA5E-4FCC-8F73-E1B7A2AF9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855" y="2952158"/>
                <a:ext cx="3784443" cy="16004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88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1EFC0A-46B0-4254-954E-20EE212E3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318" y="1645816"/>
            <a:ext cx="3739307" cy="649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89" y="334536"/>
            <a:ext cx="5149575" cy="857400"/>
          </a:xfrm>
        </p:spPr>
        <p:txBody>
          <a:bodyPr/>
          <a:lstStyle/>
          <a:p>
            <a:r>
              <a:rPr lang="en-GB" sz="4000" dirty="0"/>
              <a:t>Bellman-Held-Karp</a:t>
            </a:r>
            <a:endParaRPr lang="LID4096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6D638801-816C-4948-B7D9-577E7FABABD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38298" y="1191936"/>
                <a:ext cx="5642555" cy="1192979"/>
              </a:xfrm>
            </p:spPr>
            <p:txBody>
              <a:bodyPr/>
              <a:lstStyle/>
              <a:p>
                <a:pPr marL="428615" lvl="1" indent="0">
                  <a:buNone/>
                </a:pPr>
                <a:r>
                  <a:rPr lang="en-GB" dirty="0"/>
                  <a:t>Base case: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 ∅</m:t>
                    </m:r>
                    <m:r>
                      <a:rPr lang="en-GB" dirty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GB" dirty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∅,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pPr marL="428615" lvl="1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428615" lvl="1" indent="0">
                  <a:buNone/>
                </a:pPr>
                <a:r>
                  <a:rPr lang="en-GB" dirty="0"/>
                  <a:t>Recurrence: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marL="428615" lvl="1" indent="0">
                  <a:buNone/>
                </a:pPr>
                <a:endParaRPr lang="en-GB" dirty="0"/>
              </a:p>
              <a:p>
                <a:r>
                  <a:rPr lang="en-GB" dirty="0"/>
                  <a:t>We choose Tokyo (T) as starting city (1).</a:t>
                </a:r>
              </a:p>
            </p:txBody>
          </p:sp>
        </mc:Choice>
        <mc:Fallback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6D638801-816C-4948-B7D9-577E7FABA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8298" y="1191936"/>
                <a:ext cx="5642555" cy="1192979"/>
              </a:xfrm>
              <a:blipFill>
                <a:blip r:embed="rId4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0A72420-DB10-47DB-8F94-E5C9914E49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594390"/>
                  </p:ext>
                </p:extLst>
              </p:nvPr>
            </p:nvGraphicFramePr>
            <p:xfrm>
              <a:off x="411347" y="2914454"/>
              <a:ext cx="6096456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{18603FDC-E32A-4AB5-989C-0864C3EAD2B8}</a:tableStyleId>
                  </a:tblPr>
                  <a:tblGrid>
                    <a:gridCol w="677384">
                      <a:extLst>
                        <a:ext uri="{9D8B030D-6E8A-4147-A177-3AD203B41FA5}">
                          <a16:colId xmlns:a16="http://schemas.microsoft.com/office/drawing/2014/main" val="4126433468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970833266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545402519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81757208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023525574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308152861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4242558652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62644530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617090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LID4096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270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503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503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52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347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682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843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453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>
                        <a:lnR w="127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LID4096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67621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0A72420-DB10-47DB-8F94-E5C9914E49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594390"/>
                  </p:ext>
                </p:extLst>
              </p:nvPr>
            </p:nvGraphicFramePr>
            <p:xfrm>
              <a:off x="411347" y="2914454"/>
              <a:ext cx="6096456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{18603FDC-E32A-4AB5-989C-0864C3EAD2B8}</a:tableStyleId>
                  </a:tblPr>
                  <a:tblGrid>
                    <a:gridCol w="677384">
                      <a:extLst>
                        <a:ext uri="{9D8B030D-6E8A-4147-A177-3AD203B41FA5}">
                          <a16:colId xmlns:a16="http://schemas.microsoft.com/office/drawing/2014/main" val="4126433468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970833266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545402519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81757208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023525574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308152861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4242558652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62644530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617090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306" t="-6557" r="-711712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270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503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503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52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347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682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843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453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>
                        <a:lnR w="127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LID4096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67621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805AFF-1725-4287-A969-223E536D14D2}"/>
                  </a:ext>
                </a:extLst>
              </p:cNvPr>
              <p:cNvSpPr txBox="1"/>
              <p:nvPr/>
            </p:nvSpPr>
            <p:spPr>
              <a:xfrm>
                <a:off x="2668855" y="2952158"/>
                <a:ext cx="3784443" cy="16004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666666"/>
                    </a:solidFill>
                    <a:latin typeface="Raleway Light"/>
                    <a:sym typeface="Raleway Light"/>
                  </a:rPr>
                  <a:t>Starting city: T</a:t>
                </a:r>
              </a:p>
              <a:p>
                <a:r>
                  <a:rPr lang="en-GB" dirty="0">
                    <a:solidFill>
                      <a:srgbClr val="666666"/>
                    </a:solidFill>
                    <a:latin typeface="Raleway Light"/>
                    <a:sym typeface="Raleway Light"/>
                  </a:rPr>
                  <a:t>Ending city: K</a:t>
                </a:r>
              </a:p>
              <a:p>
                <a:r>
                  <a:rPr lang="en-GB" dirty="0">
                    <a:solidFill>
                      <a:srgbClr val="666666"/>
                    </a:solidFill>
                    <a:latin typeface="Raleway Light"/>
                    <a:sym typeface="Raleway Light"/>
                  </a:rPr>
                  <a:t>Cities to pass through:</a:t>
                </a:r>
                <a14:m>
                  <m:oMath xmlns:m="http://schemas.openxmlformats.org/officeDocument/2006/math">
                    <m:r>
                      <a:rPr lang="en-GB" b="0" i="0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sym typeface="Raleway Light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sym typeface="Raleway Light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sym typeface="Raleway Light"/>
                          </a:rPr>
                          <m:t>𝑂</m:t>
                        </m:r>
                      </m:e>
                    </m:d>
                  </m:oMath>
                </a14:m>
                <a:endParaRPr lang="en-GB" b="0" dirty="0">
                  <a:solidFill>
                    <a:srgbClr val="666666"/>
                  </a:solidFill>
                  <a:latin typeface="Raleway Light"/>
                  <a:sym typeface="Raleway Light"/>
                </a:endParaRPr>
              </a:p>
              <a:p>
                <a:endParaRPr lang="en-GB" b="0" dirty="0">
                  <a:solidFill>
                    <a:srgbClr val="666666"/>
                  </a:solidFill>
                  <a:latin typeface="Raleway Light"/>
                  <a:sym typeface="Raleway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Raleway Light"/>
                        </a:rPr>
                        <m:t>𝐶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𝑆</m:t>
                          </m:r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, </m:t>
                          </m:r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𝑖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Raleway Light"/>
                        </a:rPr>
                        <m:t> =</m:t>
                      </m:r>
                      <m:r>
                        <a:rPr lang="en-GB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Raleway Light"/>
                        </a:rPr>
                        <m:t>𝐶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Raleway Light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Raleway Light"/>
                                </a:rPr>
                                <m:t>𝑂</m:t>
                              </m:r>
                            </m:e>
                          </m:d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, </m:t>
                          </m:r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𝐾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Raleway Light"/>
                        </a:rPr>
                        <m:t>               =</m:t>
                      </m:r>
                      <m:r>
                        <a:rPr lang="en-GB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Raleway Light"/>
                        </a:rPr>
                        <m:t>𝐶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Raleway Light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Raleway Light"/>
                                </a:rPr>
                                <m:t>𝑂</m:t>
                              </m:r>
                            </m:e>
                          </m:d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Raleway Light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Raleway Light"/>
                                </a:rPr>
                                <m:t>𝐾</m:t>
                              </m:r>
                            </m:e>
                          </m:d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, </m:t>
                          </m:r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𝑂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Raleway Light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Raleway Light"/>
                        </a:rPr>
                        <m:t>𝑑𝑖𝑠𝑡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𝑂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𝐾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Raleway Light"/>
                        </a:rPr>
                        <m:t>               =</m:t>
                      </m:r>
                      <m:r>
                        <a:rPr lang="en-GB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Raleway Light"/>
                        </a:rPr>
                        <m:t>𝐶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Raleway Light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Raleway Light"/>
                                </a:rPr>
                                <m:t>𝑂</m:t>
                              </m:r>
                            </m:e>
                          </m:d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, </m:t>
                          </m:r>
                          <m:r>
                            <a:rPr lang="en-GB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Raleway Light"/>
                            </a:rPr>
                            <m:t>𝑂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Raleway Light"/>
                        </a:rPr>
                        <m:t>+56</m:t>
                      </m:r>
                    </m:oMath>
                  </m:oMathPara>
                </a14:m>
                <a:endParaRPr lang="en-GB" b="0" i="1" dirty="0">
                  <a:solidFill>
                    <a:srgbClr val="666666"/>
                  </a:solidFill>
                  <a:latin typeface="Cambria Math" panose="02040503050406030204" pitchFamily="18" charset="0"/>
                  <a:sym typeface="Raleway Ligh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805AFF-1725-4287-A969-223E536D1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855" y="2952158"/>
                <a:ext cx="3784443" cy="16004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40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B0477F-60F1-44AD-98B0-87CB39DC98F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26654" y="4590299"/>
            <a:ext cx="404775" cy="5532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47094-2AAB-4390-93A1-A4D75BF50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74" y="1368262"/>
            <a:ext cx="6208668" cy="27453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B37BDB-9460-4389-8040-C23F516D4EC6}"/>
              </a:ext>
            </a:extLst>
          </p:cNvPr>
          <p:cNvSpPr/>
          <p:nvPr/>
        </p:nvSpPr>
        <p:spPr>
          <a:xfrm>
            <a:off x="2325284" y="4760107"/>
            <a:ext cx="2111475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788" i="1" dirty="0">
                <a:latin typeface="Raleway Light" panose="020B0604020202020204" charset="0"/>
              </a:rPr>
              <a:t>Image taken from https://xkcd.com/399/</a:t>
            </a:r>
            <a:endParaRPr lang="LID4096" sz="788" i="1" dirty="0">
              <a:latin typeface="Raleway Light" panose="020B0604020202020204" charset="0"/>
            </a:endParaRPr>
          </a:p>
        </p:txBody>
      </p:sp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838D901A-6A7C-40C9-9700-26D711595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2769" y="2459004"/>
            <a:ext cx="1547287" cy="1547287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679A0C21-27BB-473D-AA39-EF2D46B1DC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9634" y="2459004"/>
            <a:ext cx="1547287" cy="1547287"/>
          </a:xfrm>
          <a:prstGeom prst="rect">
            <a:avLst/>
          </a:prstGeom>
        </p:spPr>
      </p:pic>
      <p:pic>
        <p:nvPicPr>
          <p:cNvPr id="19" name="Graphic 18" descr="Clock">
            <a:extLst>
              <a:ext uri="{FF2B5EF4-FFF2-40B4-BE49-F238E27FC236}">
                <a16:creationId xmlns:a16="http://schemas.microsoft.com/office/drawing/2014/main" id="{8042EB61-8579-4976-8830-7BDCF5084F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839" y="2510086"/>
            <a:ext cx="1426167" cy="1426167"/>
          </a:xfrm>
          <a:prstGeom prst="rect">
            <a:avLst/>
          </a:prstGeom>
        </p:spPr>
      </p:pic>
      <p:sp>
        <p:nvSpPr>
          <p:cNvPr id="20" name="Shape 67">
            <a:extLst>
              <a:ext uri="{FF2B5EF4-FFF2-40B4-BE49-F238E27FC236}">
                <a16:creationId xmlns:a16="http://schemas.microsoft.com/office/drawing/2014/main" id="{5F00BB5F-7D3F-4774-A6EA-3A3A58A78780}"/>
              </a:ext>
            </a:extLst>
          </p:cNvPr>
          <p:cNvSpPr txBox="1">
            <a:spLocks/>
          </p:cNvSpPr>
          <p:nvPr/>
        </p:nvSpPr>
        <p:spPr>
          <a:xfrm>
            <a:off x="540839" y="617845"/>
            <a:ext cx="5149575" cy="643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dirty="0">
                <a:latin typeface="Raleway ExtraBold" panose="020B0604020202020204" charset="0"/>
              </a:rPr>
              <a:t>Looks </a:t>
            </a:r>
            <a:r>
              <a:rPr lang="en-GB" sz="3600" dirty="0">
                <a:solidFill>
                  <a:srgbClr val="FFB600"/>
                </a:solidFill>
                <a:latin typeface="Raleway ExtraBold"/>
                <a:sym typeface="Raleway ExtraBold"/>
              </a:rPr>
              <a:t>familiar</a:t>
            </a:r>
            <a:r>
              <a:rPr lang="en-GB" sz="3600" dirty="0">
                <a:latin typeface="Raleway ExtraBold" panose="020B0604020202020204" charset="0"/>
              </a:rPr>
              <a:t>?</a:t>
            </a:r>
            <a:endParaRPr lang="en-GB" sz="3600" dirty="0">
              <a:solidFill>
                <a:srgbClr val="FFB600"/>
              </a:solidFill>
              <a:latin typeface="Raleway ExtraBold" panose="020B060402020202020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971579A-26C9-4E3A-9036-623F316550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34138" y="565906"/>
            <a:ext cx="1106747" cy="5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0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1EFC0A-46B0-4254-954E-20EE212E3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449" y="1645415"/>
            <a:ext cx="3739307" cy="649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89" y="334536"/>
            <a:ext cx="5149575" cy="857400"/>
          </a:xfrm>
        </p:spPr>
        <p:txBody>
          <a:bodyPr/>
          <a:lstStyle/>
          <a:p>
            <a:r>
              <a:rPr lang="en-GB" sz="4000" dirty="0"/>
              <a:t>Bellman-Held-Karp</a:t>
            </a:r>
            <a:endParaRPr lang="LID4096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6D638801-816C-4948-B7D9-577E7FABABD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38298" y="1191936"/>
                <a:ext cx="5642555" cy="1192979"/>
              </a:xfrm>
            </p:spPr>
            <p:txBody>
              <a:bodyPr/>
              <a:lstStyle/>
              <a:p>
                <a:pPr marL="428615" lvl="1" indent="0">
                  <a:buNone/>
                </a:pPr>
                <a:r>
                  <a:rPr lang="en-GB" dirty="0"/>
                  <a:t>Base case: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 ∅</m:t>
                    </m:r>
                    <m:r>
                      <a:rPr lang="en-GB" dirty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GB" dirty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∅,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pPr marL="428615" lvl="1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428615" lvl="1" indent="0">
                  <a:buNone/>
                </a:pPr>
                <a:r>
                  <a:rPr lang="en-GB" dirty="0"/>
                  <a:t>Recurrence: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marL="428615" lvl="1" indent="0">
                  <a:buNone/>
                </a:pPr>
                <a:endParaRPr lang="en-GB" dirty="0"/>
              </a:p>
              <a:p>
                <a:r>
                  <a:rPr lang="en-GB" dirty="0"/>
                  <a:t>We choose Tokyo (T) as starting city (1).</a:t>
                </a:r>
              </a:p>
            </p:txBody>
          </p:sp>
        </mc:Choice>
        <mc:Fallback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6D638801-816C-4948-B7D9-577E7FABA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8298" y="1191936"/>
                <a:ext cx="5642555" cy="1192979"/>
              </a:xfrm>
              <a:blipFill>
                <a:blip r:embed="rId4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0A72420-DB10-47DB-8F94-E5C9914E49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219978"/>
                  </p:ext>
                </p:extLst>
              </p:nvPr>
            </p:nvGraphicFramePr>
            <p:xfrm>
              <a:off x="356846" y="2838394"/>
              <a:ext cx="6096456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{18603FDC-E32A-4AB5-989C-0864C3EAD2B8}</a:tableStyleId>
                  </a:tblPr>
                  <a:tblGrid>
                    <a:gridCol w="677384">
                      <a:extLst>
                        <a:ext uri="{9D8B030D-6E8A-4147-A177-3AD203B41FA5}">
                          <a16:colId xmlns:a16="http://schemas.microsoft.com/office/drawing/2014/main" val="4126433468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970833266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545402519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81757208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023525574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308152861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4242558652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62644530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617090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LID4096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270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503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503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526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509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526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509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538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1" dirty="0">
                              <a:solidFill>
                                <a:schemeClr val="tx1"/>
                              </a:solidFill>
                            </a:rPr>
                            <a:t>538</a:t>
                          </a:r>
                          <a:endParaRPr lang="LID4096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752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347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682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347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588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682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688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588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1" dirty="0">
                              <a:solidFill>
                                <a:schemeClr val="tx1"/>
                              </a:solidFill>
                            </a:rPr>
                            <a:t>688</a:t>
                          </a:r>
                          <a:endParaRPr lang="LID4096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8843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453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559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482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453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582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559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482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1" dirty="0">
                              <a:solidFill>
                                <a:schemeClr val="tx1"/>
                              </a:solidFill>
                            </a:rPr>
                            <a:t>582</a:t>
                          </a:r>
                          <a:endParaRPr lang="LID4096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67621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0A72420-DB10-47DB-8F94-E5C9914E49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219978"/>
                  </p:ext>
                </p:extLst>
              </p:nvPr>
            </p:nvGraphicFramePr>
            <p:xfrm>
              <a:off x="356846" y="2838394"/>
              <a:ext cx="6096456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{18603FDC-E32A-4AB5-989C-0864C3EAD2B8}</a:tableStyleId>
                  </a:tblPr>
                  <a:tblGrid>
                    <a:gridCol w="677384">
                      <a:extLst>
                        <a:ext uri="{9D8B030D-6E8A-4147-A177-3AD203B41FA5}">
                          <a16:colId xmlns:a16="http://schemas.microsoft.com/office/drawing/2014/main" val="4126433468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970833266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545402519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81757208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023525574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308152861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4242558652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62644530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617090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306" t="-4918" r="-71171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270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503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503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526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509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526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509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538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1" dirty="0">
                              <a:solidFill>
                                <a:schemeClr val="tx1"/>
                              </a:solidFill>
                            </a:rPr>
                            <a:t>538</a:t>
                          </a:r>
                          <a:endParaRPr lang="LID4096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752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347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682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347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588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682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688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588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1" dirty="0">
                              <a:solidFill>
                                <a:schemeClr val="tx1"/>
                              </a:solidFill>
                            </a:rPr>
                            <a:t>688</a:t>
                          </a:r>
                          <a:endParaRPr lang="LID4096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8843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453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559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482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453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582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559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482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1" dirty="0">
                              <a:solidFill>
                                <a:schemeClr val="tx1"/>
                              </a:solidFill>
                            </a:rPr>
                            <a:t>582</a:t>
                          </a:r>
                          <a:endParaRPr lang="LID4096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67621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2947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89" y="334536"/>
            <a:ext cx="5149575" cy="857400"/>
          </a:xfrm>
        </p:spPr>
        <p:txBody>
          <a:bodyPr/>
          <a:lstStyle/>
          <a:p>
            <a:r>
              <a:rPr lang="en-GB" sz="4000" dirty="0"/>
              <a:t>Bellman-Held-Karp</a:t>
            </a:r>
            <a:endParaRPr lang="LID4096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D638801-816C-4948-B7D9-577E7FABA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714" y="2742902"/>
            <a:ext cx="5642555" cy="1457391"/>
          </a:xfrm>
        </p:spPr>
        <p:txBody>
          <a:bodyPr/>
          <a:lstStyle/>
          <a:p>
            <a:pPr marL="428615" lvl="1" indent="0">
              <a:buNone/>
            </a:pPr>
            <a:r>
              <a:rPr lang="en-GB" sz="1400" dirty="0"/>
              <a:t>Final result?</a:t>
            </a:r>
          </a:p>
          <a:p>
            <a:pPr marL="428615" lvl="1" indent="0">
              <a:buNone/>
            </a:pPr>
            <a:endParaRPr lang="en-GB" sz="1400" dirty="0"/>
          </a:p>
          <a:p>
            <a:pPr marL="428615" lvl="1" indent="0">
              <a:buNone/>
            </a:pPr>
            <a:endParaRPr lang="en-GB" sz="1400" dirty="0"/>
          </a:p>
          <a:p>
            <a:pPr marL="428615" lvl="1" indent="0">
              <a:buNone/>
            </a:pPr>
            <a:endParaRPr lang="en-GB" sz="1400" dirty="0"/>
          </a:p>
          <a:p>
            <a:pPr marL="428615" lvl="1" indent="0">
              <a:buNone/>
            </a:pPr>
            <a:endParaRPr lang="en-GB" sz="1400" dirty="0"/>
          </a:p>
          <a:p>
            <a:pPr marL="428615" lvl="1" indent="0">
              <a:buNone/>
            </a:pPr>
            <a:r>
              <a:rPr lang="en-GB" sz="1400" dirty="0"/>
              <a:t>In this case: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0A72420-DB10-47DB-8F94-E5C9914E49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43359"/>
                  </p:ext>
                </p:extLst>
              </p:nvPr>
            </p:nvGraphicFramePr>
            <p:xfrm>
              <a:off x="356842" y="1191936"/>
              <a:ext cx="6096456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{18603FDC-E32A-4AB5-989C-0864C3EAD2B8}</a:tableStyleId>
                  </a:tblPr>
                  <a:tblGrid>
                    <a:gridCol w="677384">
                      <a:extLst>
                        <a:ext uri="{9D8B030D-6E8A-4147-A177-3AD203B41FA5}">
                          <a16:colId xmlns:a16="http://schemas.microsoft.com/office/drawing/2014/main" val="4126433468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970833266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545402519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81757208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023525574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308152861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4242558652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62644530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617090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LID4096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270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503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503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526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509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526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509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538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1" dirty="0">
                              <a:solidFill>
                                <a:schemeClr val="tx1"/>
                              </a:solidFill>
                            </a:rPr>
                            <a:t>538</a:t>
                          </a:r>
                          <a:endParaRPr lang="LID4096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752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347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682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347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588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682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688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588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1" dirty="0">
                              <a:solidFill>
                                <a:schemeClr val="tx1"/>
                              </a:solidFill>
                            </a:rPr>
                            <a:t>688</a:t>
                          </a:r>
                          <a:endParaRPr lang="LID4096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8843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453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559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482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453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582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559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482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1" dirty="0">
                              <a:solidFill>
                                <a:schemeClr val="tx1"/>
                              </a:solidFill>
                            </a:rPr>
                            <a:t>582</a:t>
                          </a:r>
                          <a:endParaRPr lang="LID4096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67621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0A72420-DB10-47DB-8F94-E5C9914E49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43359"/>
                  </p:ext>
                </p:extLst>
              </p:nvPr>
            </p:nvGraphicFramePr>
            <p:xfrm>
              <a:off x="356842" y="1191936"/>
              <a:ext cx="6096456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{18603FDC-E32A-4AB5-989C-0864C3EAD2B8}</a:tableStyleId>
                  </a:tblPr>
                  <a:tblGrid>
                    <a:gridCol w="677384">
                      <a:extLst>
                        <a:ext uri="{9D8B030D-6E8A-4147-A177-3AD203B41FA5}">
                          <a16:colId xmlns:a16="http://schemas.microsoft.com/office/drawing/2014/main" val="4126433468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970833266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545402519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81757208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1023525574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308152861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4242558652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2626445305"/>
                        </a:ext>
                      </a:extLst>
                    </a:gridCol>
                    <a:gridCol w="677384">
                      <a:extLst>
                        <a:ext uri="{9D8B030D-6E8A-4147-A177-3AD203B41FA5}">
                          <a16:colId xmlns:a16="http://schemas.microsoft.com/office/drawing/2014/main" val="617090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306" t="-6557" r="-71171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O, K, 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270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503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503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526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509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526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509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538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1" dirty="0">
                              <a:solidFill>
                                <a:schemeClr val="tx1"/>
                              </a:solidFill>
                            </a:rPr>
                            <a:t>538</a:t>
                          </a:r>
                          <a:endParaRPr lang="LID4096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752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347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682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347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588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682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688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588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1" dirty="0">
                              <a:solidFill>
                                <a:schemeClr val="tx1"/>
                              </a:solidFill>
                            </a:rPr>
                            <a:t>688</a:t>
                          </a:r>
                          <a:endParaRPr lang="LID4096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8843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LID4096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0" i="0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453</a:t>
                          </a:r>
                          <a:endParaRPr lang="LID4096" sz="1200" b="0" i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 marL="108713" marR="108713" marT="54356" marB="5435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559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482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>
                              <a:solidFill>
                                <a:schemeClr val="tx1"/>
                              </a:solidFill>
                            </a:rPr>
                            <a:t>453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582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559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>
                              <a:solidFill>
                                <a:schemeClr val="tx1"/>
                              </a:solidFill>
                            </a:rPr>
                            <a:t>482</a:t>
                          </a:r>
                          <a:endParaRPr lang="LID4096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b="1" dirty="0">
                              <a:solidFill>
                                <a:schemeClr val="tx1"/>
                              </a:solidFill>
                            </a:rPr>
                            <a:t>582</a:t>
                          </a:r>
                          <a:endParaRPr lang="LID4096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676214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9B46695-A77D-4BF7-BC17-2DB0CD5E6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643" y="3096469"/>
            <a:ext cx="2876951" cy="4858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859A51-1B2A-4790-80C7-2321B1416014}"/>
              </a:ext>
            </a:extLst>
          </p:cNvPr>
          <p:cNvSpPr txBox="1"/>
          <p:nvPr/>
        </p:nvSpPr>
        <p:spPr>
          <a:xfrm>
            <a:off x="1882528" y="3850888"/>
            <a:ext cx="1569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1035.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2979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86B9D3-37B3-4EE8-A096-043C9EB8DF46}"/>
              </a:ext>
            </a:extLst>
          </p:cNvPr>
          <p:cNvSpPr txBox="1"/>
          <p:nvPr/>
        </p:nvSpPr>
        <p:spPr>
          <a:xfrm>
            <a:off x="884789" y="1191936"/>
            <a:ext cx="5149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666666"/>
                </a:solidFill>
                <a:latin typeface="Raleway Light"/>
                <a:sym typeface="Raleway Light"/>
              </a:rPr>
              <a:t>C(S, i) := Considering starting at city 1, going through each city in the set S, and ending in city i, this is the shortest possible path.</a:t>
            </a:r>
          </a:p>
          <a:p>
            <a:endParaRPr lang="LID4096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89" y="334536"/>
            <a:ext cx="5149575" cy="857400"/>
          </a:xfrm>
        </p:spPr>
        <p:txBody>
          <a:bodyPr/>
          <a:lstStyle/>
          <a:p>
            <a:r>
              <a:rPr lang="en-GB" sz="4000" dirty="0"/>
              <a:t>Bellman-Held-Karp</a:t>
            </a:r>
            <a:endParaRPr lang="LID4096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0F3DED-4C89-4BAC-9E32-07EDAA26B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81991" y="1781120"/>
            <a:ext cx="5152373" cy="353943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algorithm TSP (G, 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k := 2 to n 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C({k}, k) := d</a:t>
            </a:r>
            <a:r>
              <a:rPr kumimoji="0" lang="en-US" altLang="en-US" sz="11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1,k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for s := 2 to n-1 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all S ⊆ {2, . . . , n}, |S| = s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all k ∈ S 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C(S, k) :=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en-US" altLang="en-US" sz="1100" b="0" i="0" u="none" strike="noStrike" cap="none" normalizeH="0" baseline="-3000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m≠k,m∈S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[C(S\{k}, m) 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100" b="0" i="0" u="none" strike="noStrike" cap="none" normalizeH="0" baseline="-3000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m,k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opt := min</a:t>
            </a:r>
            <a:r>
              <a:rPr kumimoji="0" lang="en-US" altLang="en-US" sz="11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k≠1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[C({2, 3, . . . , n}, k) + d</a:t>
            </a:r>
            <a:r>
              <a:rPr kumimoji="0" lang="en-US" altLang="en-US" sz="11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k,1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return (opt)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2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09877E-6 L 3.33333E-6 -0.1308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89" y="334536"/>
            <a:ext cx="5149575" cy="857400"/>
          </a:xfrm>
        </p:spPr>
        <p:txBody>
          <a:bodyPr/>
          <a:lstStyle/>
          <a:p>
            <a:r>
              <a:rPr lang="en-GB" sz="4000" dirty="0"/>
              <a:t>Implementation</a:t>
            </a:r>
            <a:endParaRPr lang="LID4096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98B8E7-D965-4C41-9DE6-C4F7B0368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872" y="1191936"/>
            <a:ext cx="5609406" cy="3027600"/>
          </a:xfrm>
        </p:spPr>
        <p:txBody>
          <a:bodyPr/>
          <a:lstStyle/>
          <a:p>
            <a:r>
              <a:rPr lang="en-GB" dirty="0"/>
              <a:t>Representing subsets?</a:t>
            </a:r>
          </a:p>
          <a:p>
            <a:pPr lvl="1"/>
            <a:r>
              <a:rPr lang="en-GB" dirty="0"/>
              <a:t>Use Bits!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28615" lvl="1" indent="0">
              <a:buNone/>
            </a:pPr>
            <a:endParaRPr lang="en-GB" dirty="0"/>
          </a:p>
          <a:p>
            <a:pPr marL="428615" lvl="1" indent="0">
              <a:buNone/>
            </a:pPr>
            <a:endParaRPr lang="en-GB" dirty="0"/>
          </a:p>
          <a:p>
            <a:pPr marL="428615" lvl="1" indent="0">
              <a:buNone/>
            </a:pPr>
            <a:r>
              <a:rPr lang="en-GB" sz="1400" i="1" dirty="0"/>
              <a:t>   C[(‘subset’, last node passed)] := (distance, starting node)</a:t>
            </a:r>
          </a:p>
          <a:p>
            <a:pPr marL="428615" lvl="1" indent="0">
              <a:buNone/>
            </a:pPr>
            <a:endParaRPr lang="en-GB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CF22EDA-EDE6-4AB3-BE56-69826AD0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31" y="2049336"/>
            <a:ext cx="2440092" cy="95410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57169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685784" marR="0" lvl="1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028675" marR="0" lvl="2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371566" marR="0" lvl="3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1714457" marR="0" lvl="4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057349" marR="0" lvl="5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2400240" marR="0" lvl="6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2743132" marR="0" lvl="7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3086023" marR="0" lvl="8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Pseudocode: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k := 2 to n do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C({k}, k) := d</a:t>
            </a:r>
            <a:r>
              <a:rPr lang="en-US" altLang="en-US" sz="1100" baseline="-30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for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6975FE7-F4FD-44A4-AE87-F0C55FFE6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31" y="3134436"/>
            <a:ext cx="4480714" cy="95410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57169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685784" marR="0" lvl="1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028675" marR="0" lvl="2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371566" marR="0" lvl="3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1714457" marR="0" lvl="4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057349" marR="0" lvl="5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2400240" marR="0" lvl="6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2743132" marR="0" lvl="7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3086023" marR="0" lvl="8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Python: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Set transition cost from initial state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range(1, n):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C[(1 &lt;&lt; k, k)]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[0][k], 0)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DDCEC0-8694-4B60-A105-45E6F2CD513B}"/>
              </a:ext>
            </a:extLst>
          </p:cNvPr>
          <p:cNvCxnSpPr>
            <a:cxnSpLocks/>
          </p:cNvCxnSpPr>
          <p:nvPr/>
        </p:nvCxnSpPr>
        <p:spPr>
          <a:xfrm flipH="1">
            <a:off x="1679642" y="4143602"/>
            <a:ext cx="95530" cy="25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AB793F-87EF-4E4A-87F5-50516699B712}"/>
              </a:ext>
            </a:extLst>
          </p:cNvPr>
          <p:cNvCxnSpPr>
            <a:cxnSpLocks/>
          </p:cNvCxnSpPr>
          <p:nvPr/>
        </p:nvCxnSpPr>
        <p:spPr>
          <a:xfrm>
            <a:off x="2550444" y="4106199"/>
            <a:ext cx="0" cy="28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DACF3F-9A1D-47BC-83A2-667BD5523790}"/>
              </a:ext>
            </a:extLst>
          </p:cNvPr>
          <p:cNvCxnSpPr>
            <a:cxnSpLocks/>
          </p:cNvCxnSpPr>
          <p:nvPr/>
        </p:nvCxnSpPr>
        <p:spPr>
          <a:xfrm>
            <a:off x="3870034" y="4106199"/>
            <a:ext cx="89318" cy="28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A915B0-A7D4-4B80-97C8-E7A990BC4C1C}"/>
              </a:ext>
            </a:extLst>
          </p:cNvPr>
          <p:cNvCxnSpPr>
            <a:cxnSpLocks/>
          </p:cNvCxnSpPr>
          <p:nvPr/>
        </p:nvCxnSpPr>
        <p:spPr>
          <a:xfrm>
            <a:off x="4697123" y="4055486"/>
            <a:ext cx="66901" cy="31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76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89" y="334536"/>
            <a:ext cx="5149575" cy="857400"/>
          </a:xfrm>
        </p:spPr>
        <p:txBody>
          <a:bodyPr/>
          <a:lstStyle/>
          <a:p>
            <a:r>
              <a:rPr lang="en-GB" sz="4000" dirty="0"/>
              <a:t>Implementation</a:t>
            </a:r>
            <a:endParaRPr lang="LID4096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98B8E7-D965-4C41-9DE6-C4F7B0368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872" y="1191936"/>
            <a:ext cx="5609406" cy="3027600"/>
          </a:xfrm>
        </p:spPr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28615" lvl="1" indent="0">
              <a:buNone/>
            </a:pPr>
            <a:endParaRPr lang="en-GB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CF22EDA-EDE6-4AB3-BE56-69826AD0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31" y="1310672"/>
            <a:ext cx="4722768" cy="73866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57169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685784" marR="0" lvl="1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028675" marR="0" lvl="2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371566" marR="0" lvl="3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1714457" marR="0" lvl="4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057349" marR="0" lvl="5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2400240" marR="0" lvl="6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2743132" marR="0" lvl="7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3086023" marR="0" lvl="8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Pseudocode: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s := 2 to n-1 do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all S ⊆ {2, . . . , n}, |S| = s do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6975FE7-F4FD-44A4-AE87-F0C55FFE6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31" y="2168072"/>
            <a:ext cx="5849678" cy="8361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57169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685784" marR="0" lvl="1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028675" marR="0" lvl="2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371566" marR="0" lvl="3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1714457" marR="0" lvl="4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057349" marR="0" lvl="5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2400240" marR="0" lvl="6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2743132" marR="0" lvl="7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3086023" marR="0" lvl="8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Python:</a:t>
            </a:r>
          </a:p>
          <a:p>
            <a:pPr marL="85723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subset_size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range(2, n):</a:t>
            </a:r>
          </a:p>
          <a:p>
            <a:pPr marL="85723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subset in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it.combinations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(range(1, n),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subset_size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CB194-5272-4A26-9E6E-1D31F465ED22}"/>
              </a:ext>
            </a:extLst>
          </p:cNvPr>
          <p:cNvSpPr txBox="1"/>
          <p:nvPr/>
        </p:nvSpPr>
        <p:spPr>
          <a:xfrm>
            <a:off x="744831" y="3234978"/>
            <a:ext cx="528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666666"/>
                </a:solidFill>
                <a:latin typeface="Raleway Light"/>
                <a:sym typeface="Raleway Light"/>
              </a:rPr>
              <a:t>Note: </a:t>
            </a:r>
            <a:r>
              <a:rPr lang="en-GB" sz="1800" dirty="0" err="1">
                <a:solidFill>
                  <a:srgbClr val="666666"/>
                </a:solidFill>
                <a:latin typeface="Raleway Light"/>
                <a:sym typeface="Raleway Light"/>
              </a:rPr>
              <a:t>itertools</a:t>
            </a:r>
            <a:r>
              <a:rPr lang="en-GB" sz="1800" dirty="0">
                <a:solidFill>
                  <a:srgbClr val="666666"/>
                </a:solidFill>
                <a:latin typeface="Raleway Light"/>
                <a:sym typeface="Raleway Light"/>
              </a:rPr>
              <a:t> isn’t the fastest.</a:t>
            </a:r>
            <a:endParaRPr lang="LID4096" sz="1800" dirty="0">
              <a:solidFill>
                <a:srgbClr val="666666"/>
              </a:solidFill>
              <a:latin typeface="Raleway Light"/>
              <a:sym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888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89" y="334536"/>
            <a:ext cx="5149575" cy="857400"/>
          </a:xfrm>
        </p:spPr>
        <p:txBody>
          <a:bodyPr/>
          <a:lstStyle/>
          <a:p>
            <a:r>
              <a:rPr lang="en-GB" sz="4000" dirty="0"/>
              <a:t>Implementation</a:t>
            </a:r>
            <a:endParaRPr lang="LID4096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CF22EDA-EDE6-4AB3-BE56-69826AD0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31" y="1143486"/>
            <a:ext cx="5016117" cy="83099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57169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685784" marR="0" lvl="1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028675" marR="0" lvl="2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371566" marR="0" lvl="3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1714457" marR="0" lvl="4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057349" marR="0" lvl="5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2400240" marR="0" lvl="6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2743132" marR="0" lvl="7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3086023" marR="0" lvl="8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Pseudocode: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all k ∈ S do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C(S, k) :=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US" sz="1050" baseline="-30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m≠k,m∈S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[C(S\{k}, m) +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1050" baseline="-30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for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6975FE7-F4FD-44A4-AE87-F0C55FFE6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31" y="2020649"/>
            <a:ext cx="4772460" cy="267765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57169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685784" marR="0" lvl="1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028675" marR="0" lvl="2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371566" marR="0" lvl="3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1714457" marR="0" lvl="4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057349" marR="0" lvl="5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2400240" marR="0" lvl="6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2743132" marR="0" lvl="7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3086023" marR="0" lvl="8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bits for all cities in this subset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bits = 0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bit in subset: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bits |= 1 &lt;&lt; bit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the lowest cost to get to this subset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k in subset: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bits &amp; ~(1 &lt;&lt; k)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[]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m in subset: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m == 0 or m == k: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continue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res.append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((C[(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m)][0] +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dists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[m][k], m))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C[(bits, k)] = min(res)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CC4608-0F6C-4544-AA1D-8F725D7221B4}"/>
              </a:ext>
            </a:extLst>
          </p:cNvPr>
          <p:cNvCxnSpPr/>
          <p:nvPr/>
        </p:nvCxnSpPr>
        <p:spPr>
          <a:xfrm>
            <a:off x="817756" y="1974483"/>
            <a:ext cx="49431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22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89" y="334536"/>
            <a:ext cx="5149575" cy="857400"/>
          </a:xfrm>
        </p:spPr>
        <p:txBody>
          <a:bodyPr/>
          <a:lstStyle/>
          <a:p>
            <a:r>
              <a:rPr lang="en-GB" sz="4000" dirty="0"/>
              <a:t>Output</a:t>
            </a:r>
            <a:endParaRPr lang="LID4096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111234B-A134-4947-98DE-74D826FFB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71" y="1190199"/>
            <a:ext cx="2363392" cy="297254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57169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685784" marR="0" lvl="1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028675" marR="0" lvl="2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371566" marR="0" lvl="3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1714457" marR="0" lvl="4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057349" marR="0" lvl="5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2400240" marR="0" lvl="6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2743132" marR="0" lvl="7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3086023" marR="0" lvl="8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 Matrix: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0  503  347  453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503    0  179   56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347  179    0  135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453   56  135    0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Optimal cost: 1035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Optimal path: [0, 3, 1, 2, 0]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693E74B-717B-4C44-B462-C44CA25CC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001" y="971627"/>
            <a:ext cx="3299301" cy="375487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57169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685784" marR="0" lvl="1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028675" marR="0" lvl="2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371566" marR="0" lvl="3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1714457" marR="0" lvl="4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057349" marR="0" lvl="5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2400240" marR="0" lvl="6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2743132" marR="0" lvl="7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3086023" marR="0" lvl="8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after computing all values: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(0010, 1): (503, 0),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(0100, 2): (347, 0),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(1000, 3): (453, 0),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(0110, 1): (526, 2),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(0110, 2): (682, 1),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(1010, 1): (509, 3),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(1010, 3): (559, 1),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(1100, 2): (588, 3),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(1100, 3): (482, 2),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(1110, 1): (538, 3),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(1110, 2): (688, 1),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(1110, 3): (582, 1)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9280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89" y="334536"/>
            <a:ext cx="5149575" cy="857400"/>
          </a:xfrm>
        </p:spPr>
        <p:txBody>
          <a:bodyPr/>
          <a:lstStyle/>
          <a:p>
            <a:r>
              <a:rPr lang="en-GB" sz="4000" dirty="0"/>
              <a:t>Visualisation</a:t>
            </a:r>
            <a:endParaRPr lang="LID4096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98B8E7-D965-4C41-9DE6-C4F7B0368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872" y="1191936"/>
            <a:ext cx="5609406" cy="3027600"/>
          </a:xfrm>
        </p:spPr>
        <p:txBody>
          <a:bodyPr/>
          <a:lstStyle/>
          <a:p>
            <a:r>
              <a:rPr lang="en-GB" dirty="0">
                <a:hlinkClick r:id="rId3"/>
              </a:rPr>
              <a:t>https://visualgo.net/en/tsp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350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514350" y="2687694"/>
            <a:ext cx="5829300" cy="8698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GB" dirty="0"/>
              <a:t>Intermezzo</a:t>
            </a: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514350" y="3515927"/>
            <a:ext cx="5829300" cy="588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-GB" sz="4800" dirty="0"/>
              <a:t>Bits. </a:t>
            </a:r>
            <a:endParaRPr sz="4800" dirty="0"/>
          </a:p>
        </p:txBody>
      </p:sp>
      <p:sp>
        <p:nvSpPr>
          <p:cNvPr id="90" name="Shape 90"/>
          <p:cNvSpPr txBox="1"/>
          <p:nvPr/>
        </p:nvSpPr>
        <p:spPr>
          <a:xfrm>
            <a:off x="5858494" y="269169"/>
            <a:ext cx="720675" cy="104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7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!</a:t>
            </a:r>
            <a:endParaRPr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14375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832302"/>
            <a:ext cx="6126479" cy="857400"/>
          </a:xfrm>
        </p:spPr>
        <p:txBody>
          <a:bodyPr/>
          <a:lstStyle/>
          <a:p>
            <a:r>
              <a:rPr lang="nl-NL" sz="2400" dirty="0"/>
              <a:t>Bit : </a:t>
            </a:r>
            <a:r>
              <a:rPr lang="en-GB" sz="2400" dirty="0">
                <a:solidFill>
                  <a:srgbClr val="FFB600"/>
                </a:solidFill>
              </a:rPr>
              <a:t>Operations</a:t>
            </a:r>
            <a:endParaRPr lang="LID4096" sz="2400" dirty="0">
              <a:solidFill>
                <a:srgbClr val="FFB600"/>
              </a:solidFill>
              <a:sym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5195AAC-F999-4AD1-AF96-C47D9FD4193B}"/>
              </a:ext>
            </a:extLst>
          </p:cNvPr>
          <p:cNvSpPr txBox="1">
            <a:spLocks/>
          </p:cNvSpPr>
          <p:nvPr/>
        </p:nvSpPr>
        <p:spPr>
          <a:xfrm>
            <a:off x="484632" y="1562700"/>
            <a:ext cx="5474988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57169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685784" marR="0" lvl="1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028675" marR="0" lvl="2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371566" marR="0" lvl="3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1714457" marR="0" lvl="4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057349" marR="0" lvl="5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2400240" marR="0" lvl="6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2743132" marR="0" lvl="7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3086023" marR="0" lvl="8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r>
              <a:rPr lang="nl-NL" dirty="0"/>
              <a:t>AND: a &amp; b</a:t>
            </a:r>
          </a:p>
          <a:p>
            <a:r>
              <a:rPr lang="nl-NL" dirty="0"/>
              <a:t>OR: a | b</a:t>
            </a:r>
          </a:p>
          <a:p>
            <a:r>
              <a:rPr lang="nl-NL" dirty="0"/>
              <a:t>NOT: ~ a</a:t>
            </a:r>
          </a:p>
          <a:p>
            <a:r>
              <a:rPr lang="nl-NL" dirty="0"/>
              <a:t>XOR: a ^ b</a:t>
            </a:r>
          </a:p>
          <a:p>
            <a:r>
              <a:rPr lang="nl-NL" dirty="0"/>
              <a:t>Left-shift: a &lt;&lt; b</a:t>
            </a:r>
          </a:p>
          <a:p>
            <a:pPr lvl="1"/>
            <a:r>
              <a:rPr lang="nl-NL" dirty="0"/>
              <a:t>a * 2^b</a:t>
            </a:r>
          </a:p>
          <a:p>
            <a:r>
              <a:rPr lang="nl-NL" dirty="0"/>
              <a:t>Right-shift: a &gt;&gt; b</a:t>
            </a:r>
          </a:p>
          <a:p>
            <a:pPr lvl="1"/>
            <a:r>
              <a:rPr lang="nl-NL" dirty="0"/>
              <a:t>a / 2^b</a:t>
            </a:r>
          </a:p>
          <a:p>
            <a:pPr marL="428615" lvl="1" indent="0">
              <a:buNone/>
            </a:pPr>
            <a:endParaRPr lang="nl-NL" dirty="0"/>
          </a:p>
          <a:p>
            <a:pPr marL="428615" lvl="1" indent="0">
              <a:buNone/>
            </a:pPr>
            <a:endParaRPr lang="nl-NL" u="sng" dirty="0"/>
          </a:p>
          <a:p>
            <a:pPr lvl="1"/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6E2E6-11EC-4113-84B6-39498EB33E10}"/>
              </a:ext>
            </a:extLst>
          </p:cNvPr>
          <p:cNvSpPr txBox="1"/>
          <p:nvPr/>
        </p:nvSpPr>
        <p:spPr>
          <a:xfrm>
            <a:off x="2411291" y="1689702"/>
            <a:ext cx="296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5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&amp;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3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: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0101 &amp; 0011 </a:t>
            </a:r>
            <a:r>
              <a:rPr lang="en-GB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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 0001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=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C865C-B71D-4636-A291-35CF82978935}"/>
              </a:ext>
            </a:extLst>
          </p:cNvPr>
          <p:cNvSpPr txBox="1"/>
          <p:nvPr/>
        </p:nvSpPr>
        <p:spPr>
          <a:xfrm>
            <a:off x="2415009" y="2035389"/>
            <a:ext cx="296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5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|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3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: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0101 &amp; 0011 </a:t>
            </a:r>
            <a:r>
              <a:rPr lang="en-GB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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 0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1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11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=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7</a:t>
            </a:r>
            <a:endParaRPr lang="LID4096" dirty="0">
              <a:solidFill>
                <a:srgbClr val="666666"/>
              </a:solidFill>
              <a:latin typeface="Raleway Light"/>
              <a:sym typeface="Ralewa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E47F7-840A-4019-A071-B9DD2B9FC71A}"/>
              </a:ext>
            </a:extLst>
          </p:cNvPr>
          <p:cNvSpPr txBox="1"/>
          <p:nvPr/>
        </p:nvSpPr>
        <p:spPr>
          <a:xfrm>
            <a:off x="2411291" y="2388510"/>
            <a:ext cx="296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~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 5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: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~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0101 </a:t>
            </a:r>
            <a:r>
              <a:rPr lang="en-GB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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1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01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0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=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-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C52A40-0FEA-479A-818C-DA7B4AC93C11}"/>
              </a:ext>
            </a:extLst>
          </p:cNvPr>
          <p:cNvSpPr txBox="1"/>
          <p:nvPr/>
        </p:nvSpPr>
        <p:spPr>
          <a:xfrm>
            <a:off x="2437310" y="2726761"/>
            <a:ext cx="296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5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^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3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: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0101 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^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0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0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1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1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en-GB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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 </a:t>
            </a:r>
            <a:r>
              <a:rPr lang="en-GB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0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1</a:t>
            </a:r>
            <a:r>
              <a:rPr lang="en-GB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1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0</a:t>
            </a:r>
            <a:r>
              <a:rPr lang="en-GB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=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69A50-ABB2-45CC-8781-8FCF21DEDBF8}"/>
              </a:ext>
            </a:extLst>
          </p:cNvPr>
          <p:cNvSpPr txBox="1"/>
          <p:nvPr/>
        </p:nvSpPr>
        <p:spPr>
          <a:xfrm>
            <a:off x="2433595" y="3332643"/>
            <a:ext cx="3329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5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&lt;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&lt;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3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: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0101 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&lt;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&lt;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3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en-GB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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 </a:t>
            </a:r>
            <a:r>
              <a:rPr lang="en-GB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0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1</a:t>
            </a:r>
            <a:r>
              <a:rPr lang="en-GB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0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1</a:t>
            </a:r>
            <a:r>
              <a:rPr lang="en-GB" b="1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0</a:t>
            </a:r>
            <a:r>
              <a:rPr lang="LID4096" b="1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0</a:t>
            </a:r>
            <a:r>
              <a:rPr lang="en-GB" b="1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0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 </a:t>
            </a:r>
            <a:r>
              <a:rPr lang="en-GB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=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 </a:t>
            </a:r>
            <a:r>
              <a:rPr lang="en-GB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4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0</a:t>
            </a:r>
            <a:endParaRPr lang="LID4096" dirty="0">
              <a:solidFill>
                <a:srgbClr val="666666"/>
              </a:solidFill>
              <a:latin typeface="Raleway Light"/>
              <a:sym typeface="Raleway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07814-EBC6-464E-98EC-B2AFD1C617F2}"/>
              </a:ext>
            </a:extLst>
          </p:cNvPr>
          <p:cNvSpPr txBox="1"/>
          <p:nvPr/>
        </p:nvSpPr>
        <p:spPr>
          <a:xfrm>
            <a:off x="2429584" y="3942243"/>
            <a:ext cx="3329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5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&gt;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&gt;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3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: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0101 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&gt;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&gt;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 3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en-GB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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 </a:t>
            </a:r>
            <a:r>
              <a:rPr lang="en-GB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0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000 </a:t>
            </a:r>
            <a:r>
              <a:rPr lang="en-GB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=</a:t>
            </a:r>
            <a:r>
              <a:rPr lang="LID4096" dirty="0">
                <a:solidFill>
                  <a:srgbClr val="666666"/>
                </a:solidFill>
                <a:latin typeface="Raleway Light"/>
                <a:sym typeface="Wingdings" panose="05000000000000000000" pitchFamily="2" charset="2"/>
              </a:rPr>
              <a:t> 0</a:t>
            </a:r>
            <a:endParaRPr lang="LID4096" dirty="0">
              <a:solidFill>
                <a:srgbClr val="666666"/>
              </a:solidFill>
              <a:latin typeface="Raleway Light"/>
              <a:sym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09366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91500" y="828458"/>
            <a:ext cx="5149575" cy="643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sz="3600" dirty="0"/>
              <a:t>Refreshing:</a:t>
            </a:r>
            <a:r>
              <a:rPr lang="en" sz="3600" dirty="0"/>
              <a:t> </a:t>
            </a:r>
            <a:r>
              <a:rPr lang="en-GB" sz="3600" dirty="0">
                <a:solidFill>
                  <a:srgbClr val="FFB600"/>
                </a:solidFill>
              </a:rPr>
              <a:t>DP</a:t>
            </a: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334055" y="4663249"/>
            <a:ext cx="404775" cy="4149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A3243-F068-442F-8EF0-CD119DF0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00" y="1602708"/>
            <a:ext cx="5642555" cy="2690405"/>
          </a:xfrm>
        </p:spPr>
        <p:txBody>
          <a:bodyPr/>
          <a:lstStyle/>
          <a:p>
            <a:r>
              <a:rPr lang="en-GB" dirty="0"/>
              <a:t>Requires optimal substructure.</a:t>
            </a:r>
          </a:p>
          <a:p>
            <a:r>
              <a:rPr lang="en-GB" dirty="0"/>
              <a:t>Avoids re-computing subproblems by storing solutions.</a:t>
            </a:r>
          </a:p>
          <a:p>
            <a:r>
              <a:rPr lang="en-GB" dirty="0"/>
              <a:t>Running time depends on number of subproblems.</a:t>
            </a:r>
          </a:p>
          <a:p>
            <a:r>
              <a:rPr lang="en-GB" i="1" dirty="0"/>
              <a:t>Very common in programming contests.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4635D9-6CDE-4516-BD05-EB17A91ABC0B}"/>
              </a:ext>
            </a:extLst>
          </p:cNvPr>
          <p:cNvSpPr/>
          <p:nvPr/>
        </p:nvSpPr>
        <p:spPr>
          <a:xfrm>
            <a:off x="1706032" y="4763907"/>
            <a:ext cx="3613490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788" i="1" dirty="0">
                <a:latin typeface="Raleway Light" panose="020B0604020202020204" charset="0"/>
              </a:rPr>
              <a:t>Information taken from Kevin’s slides. Check Canvas, you’ve got access to it.</a:t>
            </a:r>
            <a:endParaRPr lang="LID4096" sz="788" i="1" dirty="0">
              <a:latin typeface="Raleway Light" panose="020B060402020202020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5BC149-E218-445D-B8A8-93FCE1B3E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138" y="565906"/>
            <a:ext cx="1106747" cy="58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514350" y="2687694"/>
            <a:ext cx="5829300" cy="8698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GB" dirty="0"/>
              <a:t>Is it useful?</a:t>
            </a: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514350" y="3515927"/>
            <a:ext cx="5829300" cy="588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-GB" sz="5400" dirty="0"/>
              <a:t>Yes. </a:t>
            </a:r>
            <a:endParaRPr sz="5400" dirty="0"/>
          </a:p>
        </p:txBody>
      </p:sp>
      <p:sp>
        <p:nvSpPr>
          <p:cNvPr id="90" name="Shape 90"/>
          <p:cNvSpPr txBox="1"/>
          <p:nvPr/>
        </p:nvSpPr>
        <p:spPr>
          <a:xfrm>
            <a:off x="5858494" y="269169"/>
            <a:ext cx="720675" cy="104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7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!</a:t>
            </a:r>
            <a:endParaRPr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23413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832302"/>
            <a:ext cx="6126479" cy="857400"/>
          </a:xfrm>
        </p:spPr>
        <p:txBody>
          <a:bodyPr/>
          <a:lstStyle/>
          <a:p>
            <a:r>
              <a:rPr lang="nl-NL" sz="2400" dirty="0"/>
              <a:t>GC2017D : </a:t>
            </a:r>
            <a:r>
              <a:rPr lang="en-GB" sz="2400" dirty="0">
                <a:solidFill>
                  <a:srgbClr val="FFB600"/>
                </a:solidFill>
              </a:rPr>
              <a:t>A Trumpian Masterplan?</a:t>
            </a:r>
            <a:endParaRPr lang="LID4096" sz="2400" dirty="0">
              <a:solidFill>
                <a:srgbClr val="FFB600"/>
              </a:solidFill>
              <a:sym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A2097F-1BD7-4B80-AE62-67B7B19D9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56" y="1345580"/>
            <a:ext cx="3180885" cy="3180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EFB954-8BF1-45D0-B393-C06E666C4033}"/>
              </a:ext>
            </a:extLst>
          </p:cNvPr>
          <p:cNvSpPr txBox="1"/>
          <p:nvPr/>
        </p:nvSpPr>
        <p:spPr>
          <a:xfrm>
            <a:off x="3547871" y="1366536"/>
            <a:ext cx="2507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Raleway Light"/>
              </a:rPr>
              <a:t>*</a:t>
            </a:r>
            <a:r>
              <a:rPr lang="en-GB" sz="1800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en-GB" sz="1800" strike="sngStrike" dirty="0">
                <a:solidFill>
                  <a:srgbClr val="666666"/>
                </a:solidFill>
                <a:latin typeface="Raleway Light"/>
                <a:sym typeface="Raleway Light"/>
              </a:rPr>
              <a:t>by stealing money from communities and then reimbursing his supporters.</a:t>
            </a:r>
            <a:endParaRPr lang="LID4096" sz="1800" strike="sngStrike" dirty="0">
              <a:solidFill>
                <a:srgbClr val="666666"/>
              </a:solidFill>
              <a:latin typeface="Raleway Light"/>
              <a:sym typeface="Ralewa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E13D9-176C-4904-9229-6210E9496CBE}"/>
              </a:ext>
            </a:extLst>
          </p:cNvPr>
          <p:cNvSpPr txBox="1"/>
          <p:nvPr/>
        </p:nvSpPr>
        <p:spPr>
          <a:xfrm>
            <a:off x="2682870" y="4078536"/>
            <a:ext cx="498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02899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832302"/>
            <a:ext cx="6126479" cy="857400"/>
          </a:xfrm>
        </p:spPr>
        <p:txBody>
          <a:bodyPr/>
          <a:lstStyle/>
          <a:p>
            <a:r>
              <a:rPr lang="nl-NL" sz="2400" dirty="0"/>
              <a:t>GC2017D : </a:t>
            </a:r>
            <a:r>
              <a:rPr lang="en-GB" sz="2400" dirty="0">
                <a:solidFill>
                  <a:srgbClr val="FFB600"/>
                </a:solidFill>
              </a:rPr>
              <a:t>A Trumpian Masterplan!</a:t>
            </a:r>
            <a:endParaRPr lang="LID4096" sz="2400" dirty="0">
              <a:solidFill>
                <a:srgbClr val="FFB600"/>
              </a:solidFill>
              <a:sym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3776F-BB44-4A4C-9D6C-EB629CE9201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91502" y="1689702"/>
            <a:ext cx="5474988" cy="3027600"/>
          </a:xfrm>
        </p:spPr>
        <p:txBody>
          <a:bodyPr/>
          <a:lstStyle/>
          <a:p>
            <a:r>
              <a:rPr lang="nl-NL" dirty="0"/>
              <a:t>Take and give.</a:t>
            </a:r>
          </a:p>
          <a:p>
            <a:pPr lvl="1"/>
            <a:r>
              <a:rPr lang="nl-NL" dirty="0"/>
              <a:t>1 &lt;= K &lt;= 15 communities</a:t>
            </a:r>
          </a:p>
          <a:p>
            <a:pPr lvl="2"/>
            <a:r>
              <a:rPr lang="nl-NL" dirty="0"/>
              <a:t>0 &lt;= C_i &lt;= 100 money to be stolen</a:t>
            </a:r>
          </a:p>
          <a:p>
            <a:pPr lvl="1"/>
            <a:r>
              <a:rPr lang="nl-NL" dirty="0"/>
              <a:t>1 &lt;= N &lt;= 100 friends</a:t>
            </a:r>
          </a:p>
          <a:p>
            <a:pPr lvl="2"/>
            <a:r>
              <a:rPr lang="nl-NL" dirty="0"/>
              <a:t>1 &lt;= B_i &lt;= 1000 reimbursement</a:t>
            </a:r>
          </a:p>
          <a:p>
            <a:r>
              <a:rPr lang="nl-NL" dirty="0"/>
              <a:t>It’s all about reputation!</a:t>
            </a:r>
          </a:p>
          <a:p>
            <a:pPr lvl="1"/>
            <a:r>
              <a:rPr lang="nl-NL" dirty="0"/>
              <a:t>1 &lt;= P_ij &lt;= 10 gained when stealing</a:t>
            </a:r>
          </a:p>
          <a:p>
            <a:pPr lvl="1"/>
            <a:r>
              <a:rPr lang="nl-NL" dirty="0"/>
              <a:t>1 &lt;= D_i &lt;= 10 lost when reimbursing</a:t>
            </a:r>
          </a:p>
          <a:p>
            <a:pPr lvl="1"/>
            <a:endParaRPr lang="nl-NL" dirty="0"/>
          </a:p>
          <a:p>
            <a:r>
              <a:rPr lang="nl-NL" u="sng" dirty="0"/>
              <a:t>How many friends can Trump make happy?</a:t>
            </a:r>
          </a:p>
          <a:p>
            <a:pPr lvl="1"/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4995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832302"/>
            <a:ext cx="6126479" cy="857400"/>
          </a:xfrm>
        </p:spPr>
        <p:txBody>
          <a:bodyPr/>
          <a:lstStyle/>
          <a:p>
            <a:r>
              <a:rPr lang="nl-NL" sz="2400" dirty="0"/>
              <a:t>GC2017D : </a:t>
            </a:r>
            <a:r>
              <a:rPr lang="en-GB" sz="2400" dirty="0">
                <a:solidFill>
                  <a:srgbClr val="FFB600"/>
                </a:solidFill>
              </a:rPr>
              <a:t>A Trumpian Masterplan?</a:t>
            </a:r>
            <a:endParaRPr lang="LID4096" sz="2400" dirty="0">
              <a:solidFill>
                <a:srgbClr val="FFB600"/>
              </a:solidFill>
              <a:sym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3776F-BB44-4A4C-9D6C-EB629CE9201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91502" y="1689702"/>
            <a:ext cx="5474988" cy="3027600"/>
          </a:xfrm>
        </p:spPr>
        <p:txBody>
          <a:bodyPr/>
          <a:lstStyle/>
          <a:p>
            <a:r>
              <a:rPr lang="nl-NL" dirty="0"/>
              <a:t>Where is the subset DP?</a:t>
            </a:r>
          </a:p>
          <a:p>
            <a:pPr lvl="1"/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6905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832302"/>
            <a:ext cx="6126479" cy="857400"/>
          </a:xfrm>
        </p:spPr>
        <p:txBody>
          <a:bodyPr/>
          <a:lstStyle/>
          <a:p>
            <a:r>
              <a:rPr lang="nl-NL" sz="2400" dirty="0"/>
              <a:t>GC2017D : </a:t>
            </a:r>
            <a:r>
              <a:rPr lang="en-GB" sz="2400" dirty="0">
                <a:solidFill>
                  <a:srgbClr val="FFB600"/>
                </a:solidFill>
              </a:rPr>
              <a:t>A Trumpian Masterplan?</a:t>
            </a:r>
            <a:endParaRPr lang="LID4096" sz="2400" dirty="0">
              <a:solidFill>
                <a:srgbClr val="FFB600"/>
              </a:solidFill>
              <a:sym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3776F-BB44-4A4C-9D6C-EB629CE9201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91502" y="1267901"/>
            <a:ext cx="5474988" cy="3027600"/>
          </a:xfrm>
        </p:spPr>
        <p:txBody>
          <a:bodyPr/>
          <a:lstStyle/>
          <a:p>
            <a:r>
              <a:rPr lang="nl-NL" dirty="0"/>
              <a:t>Where is the subset DP?</a:t>
            </a:r>
          </a:p>
          <a:p>
            <a:pPr lvl="1"/>
            <a:r>
              <a:rPr lang="nl-NL" u="sng" dirty="0"/>
              <a:t>How much reputation can be gained?</a:t>
            </a:r>
          </a:p>
          <a:p>
            <a:pPr lvl="1"/>
            <a:endParaRPr lang="nl-NL" u="sng" dirty="0"/>
          </a:p>
          <a:p>
            <a:pPr lvl="1"/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34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A5804B-557A-4C22-B7D1-488C1384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61" y="2125301"/>
            <a:ext cx="5968670" cy="418576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57169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685784" marR="0" lvl="1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028675" marR="0" lvl="2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371566" marR="0" lvl="3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1714457" marR="0" lvl="4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057349" marR="0" lvl="5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2400240" marR="0" lvl="6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2743132" marR="0" lvl="7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3086023" marR="0" lvl="8" indent="-2571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u="sng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reputation(</a:t>
            </a:r>
            <a:r>
              <a:rPr lang="en-US" altLang="en-US" sz="1400" b="1" u="sng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maskSize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2^k - 1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initialize DP table of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maskSize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 k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i = 1 to 2^k – 1 do: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j = 0 to k do: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community j has been robbed: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continue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h = 0 to k do: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community h has been robbed: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continue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set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[i][j] to: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maximum of stealing from community j after k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rep = 0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i = 0 to k do: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rep = max(rep,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maskSize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][i])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rep</a:t>
            </a:r>
          </a:p>
        </p:txBody>
      </p:sp>
    </p:spTree>
    <p:extLst>
      <p:ext uri="{BB962C8B-B14F-4D97-AF65-F5344CB8AC3E}">
        <p14:creationId xmlns:p14="http://schemas.microsoft.com/office/powerpoint/2010/main" val="340613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7284E-6 L 0 -0.320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35</a:t>
            </a:fld>
            <a:endParaRPr lang="en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FAFA292-DD7E-4A53-B3BE-24CC48FE9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099024"/>
              </p:ext>
            </p:extLst>
          </p:nvPr>
        </p:nvGraphicFramePr>
        <p:xfrm>
          <a:off x="1158643" y="294198"/>
          <a:ext cx="4519036" cy="517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4" imgW="6741000" imgH="7727040" progId="Word.OpenDocumentText.12">
                  <p:embed/>
                </p:oleObj>
              </mc:Choice>
              <mc:Fallback>
                <p:oleObj name="Document" r:id="rId4" imgW="6741000" imgH="7727040" progId="Word.OpenDocumentTex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FAFA292-DD7E-4A53-B3BE-24CC48FE9E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8643" y="294198"/>
                        <a:ext cx="4519036" cy="5171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4503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FAFA292-DD7E-4A53-B3BE-24CC48FE9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397592"/>
              </p:ext>
            </p:extLst>
          </p:nvPr>
        </p:nvGraphicFramePr>
        <p:xfrm>
          <a:off x="-289894" y="482244"/>
          <a:ext cx="7396938" cy="67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4" imgW="4941000" imgH="449640" progId="Word.OpenDocumentText.12">
                  <p:embed/>
                </p:oleObj>
              </mc:Choice>
              <mc:Fallback>
                <p:oleObj name="Document" r:id="rId4" imgW="4941000" imgH="449640" progId="Word.OpenDocumentTex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FAFA292-DD7E-4A53-B3BE-24CC48FE9E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89894" y="482244"/>
                        <a:ext cx="7396938" cy="672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78A828C-95C7-409B-B6F3-8ADE0C5E7A00}"/>
              </a:ext>
            </a:extLst>
          </p:cNvPr>
          <p:cNvSpPr txBox="1"/>
          <p:nvPr/>
        </p:nvSpPr>
        <p:spPr>
          <a:xfrm>
            <a:off x="660828" y="1390810"/>
            <a:ext cx="2128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/>
              <a:t>i = 4</a:t>
            </a:r>
          </a:p>
          <a:p>
            <a:r>
              <a:rPr lang="en-GB" sz="2000" i="1" dirty="0"/>
              <a:t>j = 4</a:t>
            </a:r>
          </a:p>
          <a:p>
            <a:endParaRPr lang="en-GB" sz="2000" i="1" dirty="0"/>
          </a:p>
          <a:p>
            <a:r>
              <a:rPr lang="en-GB" sz="2000" i="1" dirty="0"/>
              <a:t>4 &amp; (1 &lt;&lt; 4) == 0</a:t>
            </a:r>
          </a:p>
          <a:p>
            <a:r>
              <a:rPr lang="en-GB" sz="2000" i="1" dirty="0"/>
              <a:t>0100 &amp; (1 &lt;&lt; 4)</a:t>
            </a:r>
          </a:p>
          <a:p>
            <a:r>
              <a:rPr lang="en-GB" sz="2000" i="1" dirty="0"/>
              <a:t>0100 &amp; (10000)</a:t>
            </a:r>
            <a:endParaRPr lang="LID4096" sz="2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04DC9E-1A6F-4532-9329-D480FD944EF8}"/>
              </a:ext>
            </a:extLst>
          </p:cNvPr>
          <p:cNvSpPr txBox="1"/>
          <p:nvPr/>
        </p:nvSpPr>
        <p:spPr>
          <a:xfrm>
            <a:off x="3525691" y="1390810"/>
            <a:ext cx="229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/>
              <a:t>i = 4</a:t>
            </a:r>
          </a:p>
          <a:p>
            <a:r>
              <a:rPr lang="en-GB" sz="2000" i="1" dirty="0"/>
              <a:t>j = 2</a:t>
            </a:r>
          </a:p>
          <a:p>
            <a:endParaRPr lang="en-GB" sz="2000" i="1" dirty="0"/>
          </a:p>
          <a:p>
            <a:r>
              <a:rPr lang="en-GB" sz="2000" i="1" dirty="0"/>
              <a:t>4 &amp; (1 &lt;&lt; 2) =/= 0</a:t>
            </a:r>
          </a:p>
          <a:p>
            <a:r>
              <a:rPr lang="en-GB" sz="2000" i="1" dirty="0"/>
              <a:t>0100 &amp; (1 &lt;&lt; 2)</a:t>
            </a:r>
          </a:p>
          <a:p>
            <a:r>
              <a:rPr lang="en-GB" sz="2000" i="1" dirty="0"/>
              <a:t>0100 &amp; (0100)</a:t>
            </a:r>
          </a:p>
        </p:txBody>
      </p:sp>
    </p:spTree>
    <p:extLst>
      <p:ext uri="{BB962C8B-B14F-4D97-AF65-F5344CB8AC3E}">
        <p14:creationId xmlns:p14="http://schemas.microsoft.com/office/powerpoint/2010/main" val="1403498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514350" y="2687694"/>
            <a:ext cx="5829300" cy="8698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GB" dirty="0"/>
              <a:t>Can we do more?</a:t>
            </a: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514350" y="3515927"/>
            <a:ext cx="5829300" cy="588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-GB" sz="4400" dirty="0"/>
              <a:t>Yes. </a:t>
            </a:r>
            <a:endParaRPr sz="4400" dirty="0"/>
          </a:p>
        </p:txBody>
      </p:sp>
      <p:sp>
        <p:nvSpPr>
          <p:cNvPr id="90" name="Shape 90"/>
          <p:cNvSpPr txBox="1"/>
          <p:nvPr/>
        </p:nvSpPr>
        <p:spPr>
          <a:xfrm>
            <a:off x="5858494" y="269169"/>
            <a:ext cx="720675" cy="104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7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!</a:t>
            </a:r>
            <a:endParaRPr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22725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2671BB-F00B-48BC-ADFE-1900178A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2011" y="1641410"/>
            <a:ext cx="4222350" cy="2224346"/>
          </a:xfrm>
        </p:spPr>
        <p:txBody>
          <a:bodyPr/>
          <a:lstStyle/>
          <a:p>
            <a:pPr marL="485774" indent="-457200" algn="l"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Steiner Tree</a:t>
            </a:r>
          </a:p>
          <a:p>
            <a:pPr marL="485774" indent="-457200" algn="l">
              <a:buAutoNum type="arabicPeriod"/>
            </a:pPr>
            <a:r>
              <a:rPr lang="en-GB" b="1" dirty="0"/>
              <a:t>Treewidth</a:t>
            </a:r>
            <a:endParaRPr lang="LID4096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6A3AB-93C5-4CDA-8921-2EF6ABDDB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7408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09" y="832302"/>
            <a:ext cx="5312281" cy="857400"/>
          </a:xfrm>
        </p:spPr>
        <p:txBody>
          <a:bodyPr/>
          <a:lstStyle/>
          <a:p>
            <a:r>
              <a:rPr lang="en-GB" sz="3600" dirty="0"/>
              <a:t>Problem:</a:t>
            </a:r>
            <a:r>
              <a:rPr lang="en-GB" sz="4000" dirty="0"/>
              <a:t> </a:t>
            </a:r>
            <a:r>
              <a:rPr lang="en-GB" sz="3600" dirty="0">
                <a:solidFill>
                  <a:srgbClr val="FFB600"/>
                </a:solidFill>
                <a:cs typeface="Arial"/>
                <a:sym typeface="Arial"/>
              </a:rPr>
              <a:t>Steiner Tree</a:t>
            </a:r>
            <a:endParaRPr lang="LID4096" sz="3600" dirty="0">
              <a:solidFill>
                <a:srgbClr val="FFB600"/>
              </a:solidFill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303776F-BB44-4A4C-9D6C-EB629CE9201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691502" y="1689702"/>
                <a:ext cx="5474988" cy="3027600"/>
              </a:xfrm>
            </p:spPr>
            <p:txBody>
              <a:bodyPr/>
              <a:lstStyle/>
              <a:p>
                <a:r>
                  <a:rPr lang="en-GB" sz="2000" b="1" i="1" dirty="0"/>
                  <a:t>Given some weighted graph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b="1" i="1" dirty="0"/>
                  <a:t> with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sz="2000" b="1" i="1" dirty="0"/>
                  <a:t> terminals in some set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sz="2000" b="1" i="1" dirty="0"/>
                  <a:t>, find a minimum cost tree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en-GB" sz="2000" b="1" i="1" dirty="0"/>
                  <a:t> connecting these points.</a:t>
                </a:r>
                <a:endParaRPr lang="LID4096" sz="2000" b="1" i="1" dirty="0"/>
              </a:p>
              <a:p>
                <a:pPr marL="85723" indent="0">
                  <a:buNone/>
                </a:pPr>
                <a:endParaRPr lang="LID4096" sz="2000" b="1" i="1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303776F-BB44-4A4C-9D6C-EB629CE920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91502" y="1689702"/>
                <a:ext cx="5474988" cy="3027600"/>
              </a:xfrm>
              <a:blipFill>
                <a:blip r:embed="rId2"/>
                <a:stretch>
                  <a:fillRect r="-33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062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91499" y="805771"/>
            <a:ext cx="5149575" cy="643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sz="3600" dirty="0"/>
              <a:t>Problem:</a:t>
            </a:r>
            <a:r>
              <a:rPr lang="en" sz="3600" dirty="0"/>
              <a:t> </a:t>
            </a:r>
            <a:r>
              <a:rPr lang="en-GB" sz="3600" dirty="0">
                <a:solidFill>
                  <a:srgbClr val="FFB600"/>
                </a:solidFill>
              </a:rPr>
              <a:t>Knapsack</a:t>
            </a: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334055" y="4663249"/>
            <a:ext cx="404775" cy="4149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2EA3243-F068-442F-8EF0-CD119DF0AE8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91499" y="1448821"/>
                <a:ext cx="5642555" cy="3161199"/>
              </a:xfrm>
            </p:spPr>
            <p:txBody>
              <a:bodyPr/>
              <a:lstStyle/>
              <a:p>
                <a:pPr marL="428623" indent="-342900">
                  <a:buAutoNum type="arabicPeriod"/>
                </a:pPr>
                <a:r>
                  <a:rPr lang="en-GB" dirty="0"/>
                  <a:t>Choice: </a:t>
                </a:r>
                <a:r>
                  <a:rPr lang="en-GB" i="1" dirty="0">
                    <a:solidFill>
                      <a:schemeClr val="bg1"/>
                    </a:solidFill>
                  </a:rPr>
                  <a:t>Do we take item i?</a:t>
                </a:r>
                <a:endParaRPr lang="en-GB" dirty="0">
                  <a:solidFill>
                    <a:schemeClr val="bg1"/>
                  </a:solidFill>
                </a:endParaRPr>
              </a:p>
              <a:p>
                <a:pPr marL="428623" indent="-342900">
                  <a:buAutoNum type="arabicPeriod"/>
                </a:pPr>
                <a:r>
                  <a:rPr lang="en-GB" dirty="0"/>
                  <a:t>Subproblem: </a:t>
                </a:r>
                <a:r>
                  <a:rPr lang="en-GB" i="1" dirty="0">
                    <a:solidFill>
                      <a:schemeClr val="bg1"/>
                    </a:solidFill>
                  </a:rPr>
                  <a:t>K(i, w) := optimal profit with first i items and maximum capacity w.</a:t>
                </a:r>
                <a:endParaRPr lang="en-GB" dirty="0">
                  <a:solidFill>
                    <a:schemeClr val="bg1"/>
                  </a:solidFill>
                </a:endParaRPr>
              </a:p>
              <a:p>
                <a:pPr marL="428623" indent="-342900">
                  <a:buAutoNum type="arabicPeriod"/>
                </a:pPr>
                <a:r>
                  <a:rPr lang="en-GB" dirty="0"/>
                  <a:t>Recurrence: </a:t>
                </a:r>
              </a:p>
              <a:p>
                <a:pPr marL="428623" indent="-342900">
                  <a:buAutoNum type="arabicPeriod"/>
                </a:pPr>
                <a:endParaRPr lang="en-GB" dirty="0"/>
              </a:p>
              <a:p>
                <a:pPr marL="8572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GB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GB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GB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 </m:t>
                          </m:r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GB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d>
                          <m:r>
                            <a:rPr lang="en-GB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GB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GB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a:rPr lang="en-GB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func>
                      <m:r>
                        <a:rPr lang="en-GB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pPr marL="428623" indent="-342900">
                  <a:buFont typeface="Raleway Light"/>
                  <a:buAutoNum type="arabicPeriod"/>
                </a:pPr>
                <a:endParaRPr lang="en-GB" dirty="0"/>
              </a:p>
              <a:p>
                <a:pPr marL="428623" indent="-342900">
                  <a:buFont typeface="+mj-lt"/>
                  <a:buAutoNum type="arabicPeriod" startAt="4"/>
                </a:pPr>
                <a:r>
                  <a:rPr lang="en-GB" dirty="0"/>
                  <a:t>Compute base cases: </a:t>
                </a:r>
                <a:r>
                  <a:rPr lang="en-GB" i="1" dirty="0">
                    <a:solidFill>
                      <a:schemeClr val="bg1"/>
                    </a:solidFill>
                  </a:rPr>
                  <a:t>K(0, w) = 0 &amp;&amp; K(n, 0) = 0</a:t>
                </a:r>
                <a:endParaRPr lang="en-GB" dirty="0">
                  <a:solidFill>
                    <a:schemeClr val="bg1"/>
                  </a:solidFill>
                </a:endParaRPr>
              </a:p>
              <a:p>
                <a:pPr marL="428623" indent="-342900">
                  <a:buFont typeface="Raleway Light"/>
                  <a:buAutoNum type="arabicPeriod" startAt="4"/>
                </a:pPr>
                <a:r>
                  <a:rPr lang="en-GB" dirty="0"/>
                  <a:t>Use the recurrence to compute the rest.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2EA3243-F068-442F-8EF0-CD119DF0A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1499" y="1448821"/>
                <a:ext cx="5642555" cy="316119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C64635D9-6CDE-4516-BD05-EB17A91ABC0B}"/>
              </a:ext>
            </a:extLst>
          </p:cNvPr>
          <p:cNvSpPr/>
          <p:nvPr/>
        </p:nvSpPr>
        <p:spPr>
          <a:xfrm>
            <a:off x="1706032" y="4763907"/>
            <a:ext cx="3613490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788" i="1" dirty="0">
                <a:latin typeface="Raleway Light" panose="020B0604020202020204" charset="0"/>
              </a:rPr>
              <a:t>Information taken from Kevin’s slides. Check Canvas, you’ve got access to it.</a:t>
            </a:r>
            <a:endParaRPr lang="LID4096" sz="788" i="1" dirty="0">
              <a:latin typeface="Raleway Light" panose="020B0604020202020204" charset="0"/>
            </a:endParaRPr>
          </a:p>
        </p:txBody>
      </p:sp>
      <p:pic>
        <p:nvPicPr>
          <p:cNvPr id="10" name="Graphic 9" descr="Magnifying glass">
            <a:extLst>
              <a:ext uri="{FF2B5EF4-FFF2-40B4-BE49-F238E27FC236}">
                <a16:creationId xmlns:a16="http://schemas.microsoft.com/office/drawing/2014/main" id="{1C010059-CAEE-4BFB-ADE7-7BC04B64E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2042" y="5344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0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832302"/>
            <a:ext cx="6126479" cy="857400"/>
          </a:xfrm>
        </p:spPr>
        <p:txBody>
          <a:bodyPr/>
          <a:lstStyle/>
          <a:p>
            <a:r>
              <a:rPr lang="en-GB" sz="3600" dirty="0"/>
              <a:t>Solution:</a:t>
            </a:r>
            <a:r>
              <a:rPr lang="en-GB" sz="4000" dirty="0"/>
              <a:t> </a:t>
            </a:r>
            <a:r>
              <a:rPr lang="en-GB" sz="3600" dirty="0">
                <a:solidFill>
                  <a:srgbClr val="FFB600"/>
                </a:solidFill>
                <a:cs typeface="Arial"/>
                <a:sym typeface="Arial"/>
              </a:rPr>
              <a:t>Dreyfus-Wagner</a:t>
            </a:r>
            <a:endParaRPr lang="LID4096" sz="3600" dirty="0">
              <a:solidFill>
                <a:srgbClr val="FFB600"/>
              </a:solidFill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303776F-BB44-4A4C-9D6C-EB629CE9201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691502" y="1689702"/>
                <a:ext cx="5474988" cy="3027600"/>
              </a:xfrm>
            </p:spPr>
            <p:txBody>
              <a:bodyPr/>
              <a:lstStyle/>
              <a:p>
                <a:r>
                  <a:rPr lang="en-GB" sz="2000" b="1" i="1" dirty="0"/>
                  <a:t>Given some weighted graph 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GB" sz="2000" b="1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sz="2000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GB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GB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b="1" i="1" dirty="0"/>
                  <a:t> with 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sz="2000" b="1" i="1" dirty="0"/>
                  <a:t> terminals in some set </a:t>
                </a:r>
                <a14:m>
                  <m:oMath xmlns:m="http://schemas.openxmlformats.org/officeDocument/2006/math">
                    <m:r>
                      <a:rPr lang="en-GB" sz="2000" b="1" i="1" dirty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sz="2000" b="1" i="1" dirty="0"/>
                  <a:t>, find a minimum cost tree 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en-GB" sz="2000" b="1" i="1" dirty="0"/>
                  <a:t> connecting these points.</a:t>
                </a:r>
              </a:p>
              <a:p>
                <a:r>
                  <a:rPr lang="en-GB" sz="2000" b="1" i="1" dirty="0"/>
                  <a:t>Computes optimal trees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GB" sz="2000" b="1" i="1" dirty="0"/>
                  <a:t> for all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b="1" i="1" dirty="0"/>
                  <a:t>recursively.</a:t>
                </a:r>
              </a:p>
              <a:p>
                <a:endParaRPr lang="LID4096" sz="2000" b="1" i="1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303776F-BB44-4A4C-9D6C-EB629CE920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91502" y="1689702"/>
                <a:ext cx="5474988" cy="3027600"/>
              </a:xfrm>
              <a:blipFill>
                <a:blip r:embed="rId2"/>
                <a:stretch>
                  <a:fillRect r="-33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1358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832302"/>
            <a:ext cx="6126479" cy="857400"/>
          </a:xfrm>
        </p:spPr>
        <p:txBody>
          <a:bodyPr/>
          <a:lstStyle/>
          <a:p>
            <a:r>
              <a:rPr lang="en-GB" sz="3600" dirty="0"/>
              <a:t>Solution:</a:t>
            </a:r>
            <a:r>
              <a:rPr lang="en-GB" sz="4000" dirty="0"/>
              <a:t> </a:t>
            </a:r>
            <a:r>
              <a:rPr lang="en-GB" sz="3600" dirty="0">
                <a:solidFill>
                  <a:srgbClr val="FFB600"/>
                </a:solidFill>
                <a:cs typeface="Arial"/>
                <a:sym typeface="Arial"/>
              </a:rPr>
              <a:t>Dreyfus-Wagner</a:t>
            </a:r>
            <a:endParaRPr lang="LID4096" sz="3600" dirty="0">
              <a:solidFill>
                <a:srgbClr val="FFB600"/>
              </a:solidFill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303776F-BB44-4A4C-9D6C-EB629CE9201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691502" y="1689702"/>
                <a:ext cx="5474988" cy="3027600"/>
              </a:xfrm>
            </p:spPr>
            <p:txBody>
              <a:bodyPr/>
              <a:lstStyle/>
              <a:p>
                <a:r>
                  <a:rPr lang="en-GB" b="1" i="1" dirty="0"/>
                  <a:t>Computes optimal trees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i="1" dirty="0"/>
                  <a:t> for all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1" i="1" dirty="0"/>
                  <a:t>recursively.</a:t>
                </a:r>
              </a:p>
              <a:p>
                <a:r>
                  <a:rPr lang="en-GB" b="1" i="1" dirty="0"/>
                  <a:t>Assume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b="1" i="1" dirty="0"/>
                  <a:t> is a leaf of the optimal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i="1" dirty="0"/>
                  <a:t>.</a:t>
                </a:r>
              </a:p>
              <a:p>
                <a:r>
                  <a:rPr lang="en-GB" b="1" i="1" dirty="0"/>
                  <a:t>It is joined to some node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b="1" i="1" dirty="0"/>
                  <a:t> of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GB" b="1" i="1" dirty="0"/>
                  <a:t> along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𝒗𝒘</m:t>
                        </m:r>
                      </m:sub>
                    </m:sSub>
                  </m:oMath>
                </a14:m>
                <a:r>
                  <a:rPr lang="en-GB" b="1" i="1" dirty="0"/>
                  <a:t>.</a:t>
                </a:r>
              </a:p>
              <a:p>
                <a:pPr lvl="1"/>
                <a:r>
                  <a:rPr lang="en-GB" b="1" i="1" dirty="0"/>
                  <a:t>Either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b="1" i="1" dirty="0"/>
                  <a:t> is a Steiner node (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b="1" i="1" dirty="0"/>
                  <a:t>) or it is not.</a:t>
                </a:r>
              </a:p>
              <a:p>
                <a:pPr lvl="1"/>
                <a:r>
                  <a:rPr lang="en-GB" b="1" i="1" dirty="0"/>
                  <a:t>Split X into nontrivial bipartition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b="1" i="1" dirty="0"/>
                  <a:t> and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’’</m:t>
                    </m:r>
                  </m:oMath>
                </a14:m>
                <a:r>
                  <a:rPr lang="en-GB" b="1" i="1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/>
                        </m:limLow>
                      </m:fName>
                      <m:e>
                        <m:sSub>
                          <m:sSub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𝒗𝒘</m:t>
                            </m:r>
                          </m:sub>
                        </m:sSub>
                      </m:e>
                    </m:func>
                    <m:r>
                      <a:rPr lang="en-GB" b="1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1" i="1" dirty="0"/>
              </a:p>
              <a:p>
                <a:endParaRPr lang="LID4096" b="1" i="1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303776F-BB44-4A4C-9D6C-EB629CE920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91502" y="1689702"/>
                <a:ext cx="5474988" cy="3027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2912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2671BB-F00B-48BC-ADFE-1900178A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2011" y="1641410"/>
            <a:ext cx="4222350" cy="2224346"/>
          </a:xfrm>
        </p:spPr>
        <p:txBody>
          <a:bodyPr/>
          <a:lstStyle/>
          <a:p>
            <a:pPr marL="485774" indent="-457200" algn="l">
              <a:buAutoNum type="arabicPeriod"/>
            </a:pPr>
            <a:r>
              <a:rPr lang="en-GB" b="1" dirty="0">
                <a:solidFill>
                  <a:schemeClr val="tx1"/>
                </a:solidFill>
              </a:rPr>
              <a:t>Steiner Tree</a:t>
            </a:r>
          </a:p>
          <a:p>
            <a:pPr marL="485774" indent="-457200" algn="l"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Treewidth</a:t>
            </a:r>
            <a:endParaRPr lang="LID4096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6A3AB-93C5-4CDA-8921-2EF6ABDDB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4105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832302"/>
            <a:ext cx="6126479" cy="857400"/>
          </a:xfrm>
        </p:spPr>
        <p:txBody>
          <a:bodyPr/>
          <a:lstStyle/>
          <a:p>
            <a:r>
              <a:rPr lang="en-GB" sz="3600" dirty="0"/>
              <a:t>Problem:</a:t>
            </a:r>
            <a:r>
              <a:rPr lang="en-GB" sz="4000" dirty="0"/>
              <a:t> </a:t>
            </a:r>
            <a:r>
              <a:rPr lang="en-GB" sz="3600" dirty="0">
                <a:solidFill>
                  <a:srgbClr val="FFB600"/>
                </a:solidFill>
                <a:cs typeface="Arial"/>
                <a:sym typeface="Arial"/>
              </a:rPr>
              <a:t>Treewidth</a:t>
            </a:r>
            <a:endParaRPr lang="LID4096" sz="3600" dirty="0">
              <a:solidFill>
                <a:srgbClr val="FFB600"/>
              </a:solidFill>
              <a:cs typeface="Arial"/>
              <a:sym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3776F-BB44-4A4C-9D6C-EB629CE9201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91502" y="1689702"/>
            <a:ext cx="5474988" cy="3027600"/>
          </a:xfrm>
        </p:spPr>
        <p:txBody>
          <a:bodyPr/>
          <a:lstStyle/>
          <a:p>
            <a:r>
              <a:rPr lang="en-GB" b="1" i="1" dirty="0"/>
              <a:t>A measure for how tree-like a graph is.</a:t>
            </a:r>
          </a:p>
          <a:p>
            <a:r>
              <a:rPr lang="en-GB" b="1" i="1" dirty="0"/>
              <a:t>Measured by decomposing graphs into trees of bags. </a:t>
            </a:r>
          </a:p>
          <a:p>
            <a:pPr lvl="1"/>
            <a:r>
              <a:rPr lang="en-GB" b="1" i="1" dirty="0"/>
              <a:t>If two nodes are neighbours, there is a bag containing both of them.</a:t>
            </a:r>
          </a:p>
          <a:p>
            <a:pPr lvl="1"/>
            <a:r>
              <a:rPr lang="en-GB" b="1" i="1" dirty="0"/>
              <a:t>For every v, all bags containing v form a connected subtree.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86304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832302"/>
            <a:ext cx="6126479" cy="857400"/>
          </a:xfrm>
        </p:spPr>
        <p:txBody>
          <a:bodyPr/>
          <a:lstStyle/>
          <a:p>
            <a:r>
              <a:rPr lang="en-GB" sz="3600" dirty="0"/>
              <a:t>Tree:</a:t>
            </a:r>
            <a:r>
              <a:rPr lang="en-GB" sz="4000" dirty="0"/>
              <a:t> </a:t>
            </a:r>
            <a:r>
              <a:rPr lang="en-GB" sz="3600" dirty="0">
                <a:solidFill>
                  <a:srgbClr val="FFB600"/>
                </a:solidFill>
                <a:cs typeface="Arial"/>
                <a:sym typeface="Arial"/>
              </a:rPr>
              <a:t>Decompose</a:t>
            </a:r>
            <a:endParaRPr lang="LID4096" sz="3600" dirty="0">
              <a:solidFill>
                <a:srgbClr val="FFB600"/>
              </a:solidFill>
              <a:cs typeface="Arial"/>
              <a:sym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3776F-BB44-4A4C-9D6C-EB629CE9201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91502" y="1689702"/>
            <a:ext cx="5474988" cy="3027600"/>
          </a:xfrm>
        </p:spPr>
        <p:txBody>
          <a:bodyPr/>
          <a:lstStyle/>
          <a:p>
            <a:r>
              <a:rPr lang="en-GB" b="1" i="1" dirty="0"/>
              <a:t>Decomposing graphs into trees of bags:</a:t>
            </a:r>
          </a:p>
          <a:p>
            <a:pPr lvl="1"/>
            <a:r>
              <a:rPr lang="en-GB" b="1" i="1" dirty="0"/>
              <a:t>If two nodes are neighbours, there is a bag containing both of them.</a:t>
            </a:r>
          </a:p>
          <a:p>
            <a:pPr lvl="1"/>
            <a:endParaRPr lang="en-GB" b="1" i="1" dirty="0"/>
          </a:p>
          <a:p>
            <a:pPr lvl="1"/>
            <a:r>
              <a:rPr lang="en-GB" b="1" i="1" dirty="0"/>
              <a:t>For every v, all bags containing v form a connected subtree.</a:t>
            </a:r>
          </a:p>
          <a:p>
            <a:pPr lvl="1"/>
            <a:endParaRPr lang="en-GB" b="1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473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832302"/>
            <a:ext cx="6126479" cy="857400"/>
          </a:xfrm>
        </p:spPr>
        <p:txBody>
          <a:bodyPr/>
          <a:lstStyle/>
          <a:p>
            <a:r>
              <a:rPr lang="en-GB" sz="3600" dirty="0"/>
              <a:t>Tree:</a:t>
            </a:r>
            <a:r>
              <a:rPr lang="en-GB" sz="4000" dirty="0"/>
              <a:t> </a:t>
            </a:r>
            <a:r>
              <a:rPr lang="en-GB" sz="3600" dirty="0">
                <a:solidFill>
                  <a:srgbClr val="FFB600"/>
                </a:solidFill>
                <a:cs typeface="Arial"/>
                <a:sym typeface="Arial"/>
              </a:rPr>
              <a:t>Decompose</a:t>
            </a:r>
            <a:endParaRPr lang="LID4096" sz="3600" dirty="0">
              <a:solidFill>
                <a:srgbClr val="FFB600"/>
              </a:solidFill>
              <a:cs typeface="Arial"/>
              <a:sym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3776F-BB44-4A4C-9D6C-EB629CE9201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91502" y="1689702"/>
            <a:ext cx="5474988" cy="3027600"/>
          </a:xfrm>
        </p:spPr>
        <p:txBody>
          <a:bodyPr/>
          <a:lstStyle/>
          <a:p>
            <a:r>
              <a:rPr lang="en-GB" b="1" i="1" dirty="0"/>
              <a:t>Width of decomposition: </a:t>
            </a:r>
            <a:r>
              <a:rPr lang="en-GB" dirty="0"/>
              <a:t>Size(largest bag) – 1.</a:t>
            </a:r>
          </a:p>
          <a:p>
            <a:r>
              <a:rPr lang="en-GB" b="1" i="1" dirty="0"/>
              <a:t>Treewidth:</a:t>
            </a:r>
            <a:r>
              <a:rPr lang="en-GB" i="1" dirty="0"/>
              <a:t> </a:t>
            </a:r>
            <a:r>
              <a:rPr lang="en-GB" b="1" dirty="0" err="1"/>
              <a:t>tw</a:t>
            </a:r>
            <a:r>
              <a:rPr lang="en-GB" dirty="0"/>
              <a:t>(G) = min (width of decomposition)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6508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832302"/>
            <a:ext cx="6126479" cy="857400"/>
          </a:xfrm>
        </p:spPr>
        <p:txBody>
          <a:bodyPr/>
          <a:lstStyle/>
          <a:p>
            <a:r>
              <a:rPr lang="en-GB" sz="3600" dirty="0"/>
              <a:t>Tree:</a:t>
            </a:r>
            <a:r>
              <a:rPr lang="en-GB" sz="4000" dirty="0"/>
              <a:t> </a:t>
            </a:r>
            <a:r>
              <a:rPr lang="en-GB" sz="3600" dirty="0">
                <a:solidFill>
                  <a:srgbClr val="FFB600"/>
                </a:solidFill>
                <a:cs typeface="Arial"/>
                <a:sym typeface="Arial"/>
              </a:rPr>
              <a:t>Decompose</a:t>
            </a:r>
            <a:endParaRPr lang="LID4096" sz="3600" dirty="0">
              <a:solidFill>
                <a:srgbClr val="FFB600"/>
              </a:solidFill>
              <a:cs typeface="Arial"/>
              <a:sym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3776F-BB44-4A4C-9D6C-EB629CE9201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91502" y="1689702"/>
            <a:ext cx="5474988" cy="3027600"/>
          </a:xfrm>
        </p:spPr>
        <p:txBody>
          <a:bodyPr/>
          <a:lstStyle/>
          <a:p>
            <a:r>
              <a:rPr lang="en-GB" dirty="0"/>
              <a:t>Given graph G and integer w, decide if treewidth is at most w </a:t>
            </a:r>
            <a:r>
              <a:rPr lang="en-GB" dirty="0">
                <a:sym typeface="Wingdings" panose="05000000000000000000" pitchFamily="2" charset="2"/>
              </a:rPr>
              <a:t> NP-hard.</a:t>
            </a:r>
          </a:p>
          <a:p>
            <a:r>
              <a:rPr lang="en-GB" b="1" dirty="0" err="1">
                <a:sym typeface="Wingdings" panose="05000000000000000000" pitchFamily="2" charset="2"/>
              </a:rPr>
              <a:t>Bodlaender’s</a:t>
            </a:r>
            <a:r>
              <a:rPr lang="en-GB" b="1" dirty="0">
                <a:sym typeface="Wingdings" panose="05000000000000000000" pitchFamily="2" charset="2"/>
              </a:rPr>
              <a:t> Theorem:</a:t>
            </a:r>
          </a:p>
          <a:p>
            <a:pPr marL="85723" indent="0">
              <a:buNone/>
            </a:pPr>
            <a:r>
              <a:rPr lang="en-GB" dirty="0">
                <a:sym typeface="Wingdings" panose="05000000000000000000" pitchFamily="2" charset="2"/>
              </a:rPr>
              <a:t>	For every w, there is a linear-time </a:t>
            </a:r>
          </a:p>
          <a:p>
            <a:pPr marL="85723" indent="0">
              <a:buNone/>
            </a:pPr>
            <a:r>
              <a:rPr lang="en-GB" dirty="0">
                <a:sym typeface="Wingdings" panose="05000000000000000000" pitchFamily="2" charset="2"/>
              </a:rPr>
              <a:t>	algorithm that finds a tree decomposition</a:t>
            </a:r>
          </a:p>
          <a:p>
            <a:pPr marL="85723" indent="0">
              <a:buNone/>
            </a:pPr>
            <a:r>
              <a:rPr lang="en-GB" dirty="0">
                <a:sym typeface="Wingdings" panose="05000000000000000000" pitchFamily="2" charset="2"/>
              </a:rPr>
              <a:t>	of width w, if it exists.</a:t>
            </a:r>
          </a:p>
          <a:p>
            <a:pPr marL="85723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85723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471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832302"/>
            <a:ext cx="6126479" cy="857400"/>
          </a:xfrm>
        </p:spPr>
        <p:txBody>
          <a:bodyPr/>
          <a:lstStyle/>
          <a:p>
            <a:r>
              <a:rPr lang="en-GB" sz="3600" dirty="0"/>
              <a:t>Tree:</a:t>
            </a:r>
            <a:r>
              <a:rPr lang="en-GB" sz="4000" dirty="0"/>
              <a:t> </a:t>
            </a:r>
            <a:r>
              <a:rPr lang="en-GB" sz="3600" dirty="0">
                <a:solidFill>
                  <a:srgbClr val="FFB600"/>
                </a:solidFill>
                <a:cs typeface="Arial"/>
                <a:sym typeface="Arial"/>
              </a:rPr>
              <a:t>Decompose</a:t>
            </a:r>
            <a:endParaRPr lang="LID4096" sz="3600" dirty="0">
              <a:solidFill>
                <a:srgbClr val="FFB600"/>
              </a:solidFill>
              <a:cs typeface="Arial"/>
              <a:sym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3776F-BB44-4A4C-9D6C-EB629CE9201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91502" y="1689702"/>
            <a:ext cx="5474988" cy="3027600"/>
          </a:xfrm>
        </p:spPr>
        <p:txBody>
          <a:bodyPr/>
          <a:lstStyle/>
          <a:p>
            <a:r>
              <a:rPr lang="en-GB" b="1" dirty="0" err="1">
                <a:sym typeface="Wingdings" panose="05000000000000000000" pitchFamily="2" charset="2"/>
              </a:rPr>
              <a:t>Bodlaender’s</a:t>
            </a:r>
            <a:r>
              <a:rPr lang="en-GB" b="1" dirty="0">
                <a:sym typeface="Wingdings" panose="05000000000000000000" pitchFamily="2" charset="2"/>
              </a:rPr>
              <a:t> Theorem:</a:t>
            </a:r>
          </a:p>
          <a:p>
            <a:pPr marL="85723" indent="0">
              <a:buNone/>
            </a:pPr>
            <a:r>
              <a:rPr lang="en-GB" dirty="0">
                <a:sym typeface="Wingdings" panose="05000000000000000000" pitchFamily="2" charset="2"/>
              </a:rPr>
              <a:t>	For every w, there is a linear-time </a:t>
            </a:r>
          </a:p>
          <a:p>
            <a:pPr marL="85723" indent="0">
              <a:buNone/>
            </a:pPr>
            <a:r>
              <a:rPr lang="en-GB" dirty="0">
                <a:sym typeface="Wingdings" panose="05000000000000000000" pitchFamily="2" charset="2"/>
              </a:rPr>
              <a:t>	algorithm that finds a tree decomposition</a:t>
            </a:r>
          </a:p>
          <a:p>
            <a:pPr marL="85723" indent="0">
              <a:buNone/>
            </a:pPr>
            <a:r>
              <a:rPr lang="en-GB" dirty="0">
                <a:sym typeface="Wingdings" panose="05000000000000000000" pitchFamily="2" charset="2"/>
              </a:rPr>
              <a:t>	of width w, if it exists.</a:t>
            </a:r>
          </a:p>
          <a:p>
            <a:r>
              <a:rPr lang="en-GB" dirty="0">
                <a:sym typeface="Wingdings" panose="05000000000000000000" pitchFamily="2" charset="2"/>
              </a:rPr>
              <a:t>So, deciding if treewidth is at most w.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Fixed Parameter Tractable: FTP.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Weighted Max Independent Set, 3-Coloring, Vertex </a:t>
            </a:r>
            <a:r>
              <a:rPr lang="en-GB" dirty="0" err="1">
                <a:sym typeface="Wingdings" panose="05000000000000000000" pitchFamily="2" charset="2"/>
              </a:rPr>
              <a:t>Coloring</a:t>
            </a:r>
            <a:r>
              <a:rPr lang="en-GB" dirty="0">
                <a:sym typeface="Wingdings" panose="05000000000000000000" pitchFamily="2" charset="2"/>
              </a:rPr>
              <a:t>, Hamiltonian Cycle, Subgraph Isomorphism</a:t>
            </a:r>
          </a:p>
          <a:p>
            <a:endParaRPr lang="en-GB" b="1" dirty="0">
              <a:sym typeface="Wingdings" panose="05000000000000000000" pitchFamily="2" charset="2"/>
            </a:endParaRPr>
          </a:p>
          <a:p>
            <a:pPr marL="85723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85723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35890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832302"/>
            <a:ext cx="6126479" cy="857400"/>
          </a:xfrm>
        </p:spPr>
        <p:txBody>
          <a:bodyPr/>
          <a:lstStyle/>
          <a:p>
            <a:r>
              <a:rPr lang="en-GB" sz="3600" dirty="0"/>
              <a:t>FPT?</a:t>
            </a:r>
            <a:endParaRPr lang="LID4096" sz="3600" dirty="0">
              <a:solidFill>
                <a:srgbClr val="FFB600"/>
              </a:solidFill>
              <a:cs typeface="Arial"/>
              <a:sym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DEDA6-1FC4-4F04-8538-F8344B72D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571" y="500931"/>
            <a:ext cx="2819441" cy="425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96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392" y="832302"/>
            <a:ext cx="6126479" cy="857400"/>
          </a:xfrm>
        </p:spPr>
        <p:txBody>
          <a:bodyPr/>
          <a:lstStyle/>
          <a:p>
            <a:r>
              <a:rPr lang="en-GB" sz="3600" dirty="0"/>
              <a:t>Tree:</a:t>
            </a:r>
            <a:r>
              <a:rPr lang="en-GB" sz="4000" dirty="0"/>
              <a:t> </a:t>
            </a:r>
            <a:r>
              <a:rPr lang="en-GB" sz="3600" dirty="0">
                <a:solidFill>
                  <a:srgbClr val="FFB600"/>
                </a:solidFill>
                <a:cs typeface="Arial"/>
                <a:sym typeface="Arial"/>
              </a:rPr>
              <a:t>Decompose</a:t>
            </a:r>
            <a:endParaRPr lang="LID4096" sz="3600" dirty="0">
              <a:solidFill>
                <a:srgbClr val="FFB600"/>
              </a:solidFill>
              <a:cs typeface="Arial"/>
              <a:sym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3776F-BB44-4A4C-9D6C-EB629CE9201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91502" y="1689702"/>
            <a:ext cx="5474988" cy="3027600"/>
          </a:xfrm>
        </p:spPr>
        <p:txBody>
          <a:bodyPr/>
          <a:lstStyle/>
          <a:p>
            <a:r>
              <a:rPr lang="en-GB" b="1" i="1" dirty="0"/>
              <a:t>Solved by seeing it as a linear ordering problem.</a:t>
            </a:r>
          </a:p>
          <a:p>
            <a:endParaRPr lang="en-GB" b="1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49</a:t>
            </a:fld>
            <a:endParaRPr lang="e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CA56B1-9EB4-446A-8786-2F6871E874B3}"/>
              </a:ext>
            </a:extLst>
          </p:cNvPr>
          <p:cNvGrpSpPr/>
          <p:nvPr/>
        </p:nvGrpSpPr>
        <p:grpSpPr>
          <a:xfrm>
            <a:off x="789356" y="2145552"/>
            <a:ext cx="5277445" cy="15432016"/>
            <a:chOff x="789356" y="2145552"/>
            <a:chExt cx="5277445" cy="154320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E96C760-8A09-4D3E-964A-096BEF05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190" y="2145552"/>
              <a:ext cx="5275611" cy="51435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E081F6-8C46-463B-8F66-C622CC37B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392" y="7290568"/>
              <a:ext cx="5247409" cy="51435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EE29B94-7384-451B-9F2B-0F5BFEAFA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356" y="12434068"/>
              <a:ext cx="5277445" cy="514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098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8148E-6 -3.95062E-6 L 1.48148E-6 -2.5395 " pathEditMode="fixed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6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91499" y="805771"/>
            <a:ext cx="5149575" cy="643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sz="3600" dirty="0"/>
              <a:t>Code:</a:t>
            </a:r>
            <a:r>
              <a:rPr lang="en" sz="3600" dirty="0"/>
              <a:t> </a:t>
            </a:r>
            <a:r>
              <a:rPr lang="en-GB" sz="3600" dirty="0">
                <a:solidFill>
                  <a:srgbClr val="FFB600"/>
                </a:solidFill>
              </a:rPr>
              <a:t>Knapsack</a:t>
            </a: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334055" y="4663249"/>
            <a:ext cx="404775" cy="4149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4635D9-6CDE-4516-BD05-EB17A91ABC0B}"/>
              </a:ext>
            </a:extLst>
          </p:cNvPr>
          <p:cNvSpPr/>
          <p:nvPr/>
        </p:nvSpPr>
        <p:spPr>
          <a:xfrm>
            <a:off x="1706032" y="4763907"/>
            <a:ext cx="3446777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788" i="1" dirty="0">
                <a:latin typeface="Raleway Light" panose="020B0604020202020204" charset="0"/>
              </a:rPr>
              <a:t>Code taken from </a:t>
            </a:r>
            <a:r>
              <a:rPr lang="en-GB" sz="788" i="1" dirty="0">
                <a:latin typeface="Raleway Light" panose="020B0604020202020204" charset="0"/>
                <a:hlinkClick r:id="rId4"/>
              </a:rPr>
              <a:t>https://www.geeksforgeeks.org/knapsack-problem/</a:t>
            </a:r>
            <a:endParaRPr lang="en-GB" sz="788" i="1" dirty="0">
              <a:latin typeface="Raleway Light" panose="020B060402020202020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0124362-E0D9-4C18-B3C0-25CEF3D105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64385"/>
              </p:ext>
            </p:extLst>
          </p:nvPr>
        </p:nvGraphicFramePr>
        <p:xfrm>
          <a:off x="485414" y="1443038"/>
          <a:ext cx="5989638" cy="370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5" imgW="5998320" imgH="3710160" progId="Word.OpenDocumentText.12">
                  <p:embed/>
                </p:oleObj>
              </mc:Choice>
              <mc:Fallback>
                <p:oleObj name="Document" r:id="rId5" imgW="5998320" imgH="3710160" progId="Word.OpenDocumentTex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0124362-E0D9-4C18-B3C0-25CEF3D105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5414" y="1443038"/>
                        <a:ext cx="5989638" cy="3700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Graphic 16" descr="Laptop">
            <a:extLst>
              <a:ext uri="{FF2B5EF4-FFF2-40B4-BE49-F238E27FC236}">
                <a16:creationId xmlns:a16="http://schemas.microsoft.com/office/drawing/2014/main" id="{066D6C48-E24F-40B6-9252-7C469EC55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2609" y="4080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891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30F3-01F4-4574-9EE9-E46C664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832302"/>
            <a:ext cx="6126479" cy="857400"/>
          </a:xfrm>
        </p:spPr>
        <p:txBody>
          <a:bodyPr/>
          <a:lstStyle/>
          <a:p>
            <a:r>
              <a:rPr lang="en-GB" sz="3600" dirty="0"/>
              <a:t>Tree:</a:t>
            </a:r>
            <a:r>
              <a:rPr lang="en-GB" sz="4000" dirty="0"/>
              <a:t> </a:t>
            </a:r>
            <a:r>
              <a:rPr lang="en-GB" sz="3600" dirty="0">
                <a:solidFill>
                  <a:srgbClr val="FFB600"/>
                </a:solidFill>
                <a:cs typeface="Arial"/>
                <a:sym typeface="Arial"/>
              </a:rPr>
              <a:t>Decompose</a:t>
            </a:r>
            <a:endParaRPr lang="LID4096" sz="3600" dirty="0">
              <a:solidFill>
                <a:srgbClr val="FFB600"/>
              </a:solidFill>
              <a:cs typeface="Arial"/>
              <a:sym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3776F-BB44-4A4C-9D6C-EB629CE9201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91502" y="1689702"/>
            <a:ext cx="5474988" cy="3027600"/>
          </a:xfrm>
        </p:spPr>
        <p:txBody>
          <a:bodyPr/>
          <a:lstStyle/>
          <a:p>
            <a:pPr marL="85723" indent="0">
              <a:buNone/>
            </a:pPr>
            <a:endParaRPr lang="en-GB" b="1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0556-769C-4EE8-9B46-D8C3420EC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50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CEE5B0-D7FA-4C7B-912F-6AFEEB02F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" y="2017919"/>
            <a:ext cx="6858000" cy="214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668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514350" y="2687694"/>
            <a:ext cx="5829300" cy="8698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GB" dirty="0"/>
              <a:t>Can we do more?</a:t>
            </a: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514350" y="3515927"/>
            <a:ext cx="5829300" cy="588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-GB" dirty="0"/>
              <a:t>Yes. </a:t>
            </a:r>
            <a:endParaRPr dirty="0"/>
          </a:p>
        </p:txBody>
      </p:sp>
      <p:sp>
        <p:nvSpPr>
          <p:cNvPr id="90" name="Shape 90"/>
          <p:cNvSpPr txBox="1"/>
          <p:nvPr/>
        </p:nvSpPr>
        <p:spPr>
          <a:xfrm>
            <a:off x="5858494" y="269169"/>
            <a:ext cx="720675" cy="104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7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!</a:t>
            </a:r>
            <a:endParaRPr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63498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6362451" y="4728600"/>
            <a:ext cx="404775" cy="4149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 dirty="0"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514350" y="1535407"/>
            <a:ext cx="4945275" cy="8698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nl-NL" sz="7200" dirty="0">
                <a:solidFill>
                  <a:srgbClr val="FFB600"/>
                </a:solidFill>
              </a:rPr>
              <a:t>Credits</a:t>
            </a:r>
            <a:r>
              <a:rPr lang="en" sz="7200" dirty="0">
                <a:solidFill>
                  <a:srgbClr val="FFB600"/>
                </a:solidFill>
              </a:rPr>
              <a:t>!</a:t>
            </a:r>
            <a:endParaRPr sz="7200" dirty="0">
              <a:solidFill>
                <a:srgbClr val="FFB600"/>
              </a:solidFill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5966334" y="405579"/>
            <a:ext cx="598505" cy="54437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1519E1-AA39-414C-807D-9ECDA4689C8A}"/>
              </a:ext>
            </a:extLst>
          </p:cNvPr>
          <p:cNvSpPr/>
          <p:nvPr/>
        </p:nvSpPr>
        <p:spPr>
          <a:xfrm>
            <a:off x="493225" y="2597698"/>
            <a:ext cx="6071613" cy="2324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2" lvl="0" indent="-285743">
              <a:lnSpc>
                <a:spcPct val="115000"/>
              </a:lnSpc>
              <a:spcBef>
                <a:spcPts val="450"/>
              </a:spcBef>
              <a:buClr>
                <a:srgbClr val="FFB600"/>
              </a:buClr>
              <a:buSzPts val="2400"/>
              <a:buFont typeface="Raleway Light"/>
              <a:buChar char="●"/>
            </a:pPr>
            <a:r>
              <a:rPr lang="en-US" sz="1800" dirty="0">
                <a:solidFill>
                  <a:srgbClr val="666666"/>
                </a:solidFill>
                <a:latin typeface="Raleway Light"/>
                <a:sym typeface="Raleway Light"/>
              </a:rPr>
              <a:t>Presentation template by </a:t>
            </a:r>
            <a:r>
              <a:rPr lang="en-US" sz="1800" u="sng" dirty="0" err="1">
                <a:solidFill>
                  <a:srgbClr val="FFB600"/>
                </a:solidFill>
                <a:latin typeface="Raleway Light"/>
                <a:sym typeface="Raleway Light"/>
                <a:hlinkClick r:id="rId3"/>
              </a:rPr>
              <a:t>SlidesCarnival</a:t>
            </a:r>
            <a:endParaRPr lang="en-US" sz="1800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342892" lvl="0" indent="-285743">
              <a:lnSpc>
                <a:spcPct val="115000"/>
              </a:lnSpc>
              <a:spcBef>
                <a:spcPts val="450"/>
              </a:spcBef>
              <a:buClr>
                <a:srgbClr val="FFB600"/>
              </a:buClr>
              <a:buSzPts val="2400"/>
              <a:buFont typeface="Raleway Light"/>
              <a:buChar char="●"/>
            </a:pPr>
            <a:r>
              <a:rPr lang="en-US" sz="1800" dirty="0" err="1">
                <a:solidFill>
                  <a:srgbClr val="666666"/>
                </a:solidFill>
                <a:latin typeface="Raleway Light"/>
                <a:sym typeface="Raleway Light"/>
              </a:rPr>
              <a:t>Github</a:t>
            </a:r>
            <a:r>
              <a:rPr lang="en-US" sz="1800" dirty="0">
                <a:solidFill>
                  <a:srgbClr val="666666"/>
                </a:solidFill>
                <a:latin typeface="Raleway Light"/>
                <a:sym typeface="Raleway Light"/>
              </a:rPr>
              <a:t> user </a:t>
            </a:r>
            <a:r>
              <a:rPr lang="en-US" sz="1800" i="1" dirty="0" err="1">
                <a:solidFill>
                  <a:srgbClr val="666666"/>
                </a:solidFill>
                <a:latin typeface="Raleway Light"/>
                <a:sym typeface="Raleway Light"/>
              </a:rPr>
              <a:t>CarlEkerot</a:t>
            </a:r>
            <a:r>
              <a:rPr lang="en-US" sz="1800" i="1" dirty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Raleway Light"/>
                <a:sym typeface="Raleway Light"/>
              </a:rPr>
              <a:t>for code (Bellman-Held-Karp).</a:t>
            </a:r>
          </a:p>
          <a:p>
            <a:pPr marL="342892" lvl="0" indent="-285743">
              <a:lnSpc>
                <a:spcPct val="115000"/>
              </a:lnSpc>
              <a:spcBef>
                <a:spcPts val="450"/>
              </a:spcBef>
              <a:buClr>
                <a:srgbClr val="FFB600"/>
              </a:buClr>
              <a:buSzPts val="2400"/>
              <a:buFont typeface="Raleway Light"/>
              <a:buChar char="●"/>
            </a:pPr>
            <a:r>
              <a:rPr lang="en-US" sz="1800" dirty="0">
                <a:solidFill>
                  <a:srgbClr val="666666"/>
                </a:solidFill>
                <a:latin typeface="Raleway Light"/>
                <a:sym typeface="Raleway Light"/>
              </a:rPr>
              <a:t>2ILC0 – Algorithms for information.</a:t>
            </a:r>
          </a:p>
          <a:p>
            <a:pPr marL="342892" lvl="0" indent="-285743">
              <a:lnSpc>
                <a:spcPct val="115000"/>
              </a:lnSpc>
              <a:spcBef>
                <a:spcPts val="450"/>
              </a:spcBef>
              <a:buClr>
                <a:srgbClr val="FFB600"/>
              </a:buClr>
              <a:buSzPts val="2400"/>
              <a:buFont typeface="Raleway Light"/>
              <a:buChar char="●"/>
            </a:pPr>
            <a:r>
              <a:rPr lang="en-US" sz="1800" dirty="0">
                <a:solidFill>
                  <a:srgbClr val="666666"/>
                </a:solidFill>
                <a:latin typeface="Raleway Light"/>
                <a:sym typeface="Raleway Light"/>
              </a:rPr>
              <a:t>Stijn Slot for code (Trumpian Masterplan)</a:t>
            </a:r>
          </a:p>
          <a:p>
            <a:pPr marL="342892" lvl="0" indent="-285743">
              <a:lnSpc>
                <a:spcPct val="115000"/>
              </a:lnSpc>
              <a:spcBef>
                <a:spcPts val="450"/>
              </a:spcBef>
              <a:buClr>
                <a:srgbClr val="FFB600"/>
              </a:buClr>
              <a:buSzPts val="2400"/>
              <a:buFont typeface="Raleway Light"/>
              <a:buChar char="●"/>
            </a:pPr>
            <a:endParaRPr lang="en-US" sz="1800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342892" lvl="0" indent="-285743">
              <a:lnSpc>
                <a:spcPct val="115000"/>
              </a:lnSpc>
              <a:spcBef>
                <a:spcPts val="450"/>
              </a:spcBef>
              <a:buClr>
                <a:srgbClr val="FFB600"/>
              </a:buClr>
              <a:buSzPts val="2400"/>
              <a:buFont typeface="Raleway Light"/>
              <a:buChar char="●"/>
            </a:pPr>
            <a:endParaRPr lang="en-US" sz="1800" dirty="0">
              <a:solidFill>
                <a:srgbClr val="666666"/>
              </a:solidFill>
              <a:latin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Shape 394"/>
          <p:cNvGrpSpPr/>
          <p:nvPr/>
        </p:nvGrpSpPr>
        <p:grpSpPr>
          <a:xfrm>
            <a:off x="480622" y="1071394"/>
            <a:ext cx="233114" cy="294818"/>
            <a:chOff x="584925" y="238125"/>
            <a:chExt cx="415200" cy="525100"/>
          </a:xfrm>
        </p:grpSpPr>
        <p:sp>
          <p:nvSpPr>
            <p:cNvPr id="395" name="Shape 39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851200" y="1099700"/>
            <a:ext cx="249578" cy="207764"/>
            <a:chOff x="1244325" y="314425"/>
            <a:chExt cx="444525" cy="370050"/>
          </a:xfrm>
        </p:grpSpPr>
        <p:sp>
          <p:nvSpPr>
            <p:cNvPr id="402" name="Shape 40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1234792" y="1113208"/>
            <a:ext cx="238616" cy="209814"/>
            <a:chOff x="1928175" y="312600"/>
            <a:chExt cx="425000" cy="373700"/>
          </a:xfrm>
        </p:grpSpPr>
        <p:sp>
          <p:nvSpPr>
            <p:cNvPr id="405" name="Shape 405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407" name="Shape 407"/>
          <p:cNvSpPr/>
          <p:nvPr/>
        </p:nvSpPr>
        <p:spPr>
          <a:xfrm>
            <a:off x="1634911" y="1105676"/>
            <a:ext cx="195413" cy="22488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08" name="Shape 408"/>
          <p:cNvSpPr/>
          <p:nvPr/>
        </p:nvSpPr>
        <p:spPr>
          <a:xfrm>
            <a:off x="2026751" y="1106365"/>
            <a:ext cx="168688" cy="223514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409" name="Shape 409"/>
          <p:cNvGrpSpPr/>
          <p:nvPr/>
        </p:nvGrpSpPr>
        <p:grpSpPr>
          <a:xfrm>
            <a:off x="2352344" y="1102248"/>
            <a:ext cx="274268" cy="231752"/>
            <a:chOff x="3918650" y="293075"/>
            <a:chExt cx="488500" cy="412775"/>
          </a:xfrm>
        </p:grpSpPr>
        <p:sp>
          <p:nvSpPr>
            <p:cNvPr id="410" name="Shape 41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2755142" y="1084756"/>
            <a:ext cx="225590" cy="266717"/>
            <a:chOff x="4636075" y="261925"/>
            <a:chExt cx="401800" cy="475050"/>
          </a:xfrm>
        </p:grpSpPr>
        <p:sp>
          <p:nvSpPr>
            <p:cNvPr id="414" name="Shape 414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418" name="Shape 418"/>
          <p:cNvSpPr/>
          <p:nvPr/>
        </p:nvSpPr>
        <p:spPr>
          <a:xfrm>
            <a:off x="3117272" y="1105328"/>
            <a:ext cx="258491" cy="225590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419" name="Shape 419"/>
          <p:cNvGrpSpPr/>
          <p:nvPr/>
        </p:nvGrpSpPr>
        <p:grpSpPr>
          <a:xfrm>
            <a:off x="3511722" y="1107046"/>
            <a:ext cx="226265" cy="221801"/>
            <a:chOff x="5983625" y="301625"/>
            <a:chExt cx="403000" cy="395050"/>
          </a:xfrm>
        </p:grpSpPr>
        <p:sp>
          <p:nvSpPr>
            <p:cNvPr id="420" name="Shape 42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440" name="Shape 440"/>
          <p:cNvGrpSpPr/>
          <p:nvPr/>
        </p:nvGrpSpPr>
        <p:grpSpPr>
          <a:xfrm>
            <a:off x="3891896" y="1105319"/>
            <a:ext cx="222839" cy="222503"/>
            <a:chOff x="6660750" y="298550"/>
            <a:chExt cx="396900" cy="396300"/>
          </a:xfrm>
        </p:grpSpPr>
        <p:sp>
          <p:nvSpPr>
            <p:cNvPr id="441" name="Shape 4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480622" y="1455678"/>
            <a:ext cx="233114" cy="282143"/>
            <a:chOff x="584925" y="922575"/>
            <a:chExt cx="415200" cy="502525"/>
          </a:xfrm>
        </p:grpSpPr>
        <p:sp>
          <p:nvSpPr>
            <p:cNvPr id="444" name="Shape 444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852217" y="1449165"/>
            <a:ext cx="246842" cy="294144"/>
            <a:chOff x="1246775" y="910975"/>
            <a:chExt cx="439650" cy="523900"/>
          </a:xfrm>
        </p:grpSpPr>
        <p:sp>
          <p:nvSpPr>
            <p:cNvPr id="448" name="Shape 4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1233768" y="1496470"/>
            <a:ext cx="240665" cy="200213"/>
            <a:chOff x="1926350" y="995225"/>
            <a:chExt cx="428650" cy="356600"/>
          </a:xfrm>
        </p:grpSpPr>
        <p:sp>
          <p:nvSpPr>
            <p:cNvPr id="452" name="Shape 45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456" name="Shape 456"/>
          <p:cNvSpPr/>
          <p:nvPr/>
        </p:nvSpPr>
        <p:spPr>
          <a:xfrm>
            <a:off x="1615023" y="1479687"/>
            <a:ext cx="235192" cy="233816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57" name="Shape 457"/>
          <p:cNvSpPr/>
          <p:nvPr/>
        </p:nvSpPr>
        <p:spPr>
          <a:xfrm>
            <a:off x="1993849" y="1491354"/>
            <a:ext cx="234490" cy="210502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58" name="Shape 458"/>
          <p:cNvSpPr/>
          <p:nvPr/>
        </p:nvSpPr>
        <p:spPr>
          <a:xfrm>
            <a:off x="2375747" y="1493064"/>
            <a:ext cx="227640" cy="207063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59" name="Shape 459"/>
          <p:cNvSpPr/>
          <p:nvPr/>
        </p:nvSpPr>
        <p:spPr>
          <a:xfrm>
            <a:off x="2761760" y="1495116"/>
            <a:ext cx="212565" cy="20296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460" name="Shape 460"/>
          <p:cNvGrpSpPr/>
          <p:nvPr/>
        </p:nvGrpSpPr>
        <p:grpSpPr>
          <a:xfrm>
            <a:off x="3129153" y="1481393"/>
            <a:ext cx="234490" cy="234827"/>
            <a:chOff x="5302225" y="968375"/>
            <a:chExt cx="417650" cy="418250"/>
          </a:xfrm>
        </p:grpSpPr>
        <p:sp>
          <p:nvSpPr>
            <p:cNvPr id="461" name="Shape 46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3479498" y="1454990"/>
            <a:ext cx="290719" cy="283167"/>
            <a:chOff x="5926225" y="921350"/>
            <a:chExt cx="517800" cy="504350"/>
          </a:xfrm>
        </p:grpSpPr>
        <p:sp>
          <p:nvSpPr>
            <p:cNvPr id="464" name="Shape 46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3867558" y="1460479"/>
            <a:ext cx="271517" cy="272205"/>
            <a:chOff x="6617400" y="931125"/>
            <a:chExt cx="483600" cy="484825"/>
          </a:xfrm>
        </p:grpSpPr>
        <p:sp>
          <p:nvSpPr>
            <p:cNvPr id="467" name="Shape 46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466221" y="1883153"/>
            <a:ext cx="261917" cy="183763"/>
            <a:chOff x="559275" y="1683950"/>
            <a:chExt cx="466500" cy="327300"/>
          </a:xfrm>
        </p:grpSpPr>
        <p:sp>
          <p:nvSpPr>
            <p:cNvPr id="470" name="Shape 47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844680" y="1846826"/>
            <a:ext cx="261917" cy="256428"/>
            <a:chOff x="1233350" y="1619250"/>
            <a:chExt cx="466500" cy="456725"/>
          </a:xfrm>
        </p:grpSpPr>
        <p:sp>
          <p:nvSpPr>
            <p:cNvPr id="473" name="Shape 473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477" name="Shape 477"/>
          <p:cNvGrpSpPr/>
          <p:nvPr/>
        </p:nvGrpSpPr>
        <p:grpSpPr>
          <a:xfrm>
            <a:off x="1231365" y="1852301"/>
            <a:ext cx="245466" cy="245466"/>
            <a:chOff x="1922075" y="1629000"/>
            <a:chExt cx="437200" cy="437200"/>
          </a:xfrm>
        </p:grpSpPr>
        <p:sp>
          <p:nvSpPr>
            <p:cNvPr id="478" name="Shape 47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1608800" y="1851276"/>
            <a:ext cx="247515" cy="247515"/>
            <a:chOff x="2594325" y="1627175"/>
            <a:chExt cx="440850" cy="440850"/>
          </a:xfrm>
        </p:grpSpPr>
        <p:sp>
          <p:nvSpPr>
            <p:cNvPr id="481" name="Shape 48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484" name="Shape 484"/>
          <p:cNvSpPr/>
          <p:nvPr/>
        </p:nvSpPr>
        <p:spPr>
          <a:xfrm>
            <a:off x="1998299" y="1862290"/>
            <a:ext cx="225590" cy="22557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485" name="Shape 485"/>
          <p:cNvGrpSpPr/>
          <p:nvPr/>
        </p:nvGrpSpPr>
        <p:grpSpPr>
          <a:xfrm>
            <a:off x="2389035" y="1832762"/>
            <a:ext cx="200887" cy="284543"/>
            <a:chOff x="3984000" y="1594200"/>
            <a:chExt cx="357800" cy="506800"/>
          </a:xfrm>
        </p:grpSpPr>
        <p:sp>
          <p:nvSpPr>
            <p:cNvPr id="486" name="Shape 486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2735602" y="1893778"/>
            <a:ext cx="264668" cy="162512"/>
            <a:chOff x="4601275" y="1702875"/>
            <a:chExt cx="471400" cy="289450"/>
          </a:xfrm>
        </p:grpSpPr>
        <p:sp>
          <p:nvSpPr>
            <p:cNvPr id="489" name="Shape 48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3126753" y="1854015"/>
            <a:ext cx="239290" cy="242041"/>
            <a:chOff x="5297950" y="1632050"/>
            <a:chExt cx="426200" cy="431100"/>
          </a:xfrm>
        </p:grpSpPr>
        <p:sp>
          <p:nvSpPr>
            <p:cNvPr id="495" name="Shape 495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3504524" y="1846826"/>
            <a:ext cx="240665" cy="256428"/>
            <a:chOff x="5970800" y="1619250"/>
            <a:chExt cx="428650" cy="456725"/>
          </a:xfrm>
        </p:grpSpPr>
        <p:sp>
          <p:nvSpPr>
            <p:cNvPr id="498" name="Shape 49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872021" y="1843739"/>
            <a:ext cx="269791" cy="246140"/>
            <a:chOff x="6625350" y="1613750"/>
            <a:chExt cx="480525" cy="438400"/>
          </a:xfrm>
        </p:grpSpPr>
        <p:sp>
          <p:nvSpPr>
            <p:cNvPr id="504" name="Shape 50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495360" y="2244137"/>
            <a:ext cx="203638" cy="218727"/>
            <a:chOff x="611175" y="2326900"/>
            <a:chExt cx="362700" cy="389575"/>
          </a:xfrm>
        </p:grpSpPr>
        <p:sp>
          <p:nvSpPr>
            <p:cNvPr id="510" name="Shape 51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514" name="Shape 514"/>
          <p:cNvSpPr/>
          <p:nvPr/>
        </p:nvSpPr>
        <p:spPr>
          <a:xfrm>
            <a:off x="868361" y="2246236"/>
            <a:ext cx="214614" cy="214614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15" name="Shape 515"/>
          <p:cNvSpPr/>
          <p:nvPr/>
        </p:nvSpPr>
        <p:spPr>
          <a:xfrm>
            <a:off x="1246835" y="2246236"/>
            <a:ext cx="214614" cy="214614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16" name="Shape 516"/>
          <p:cNvSpPr/>
          <p:nvPr/>
        </p:nvSpPr>
        <p:spPr>
          <a:xfrm>
            <a:off x="1625310" y="2246236"/>
            <a:ext cx="214614" cy="214614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517" name="Shape 517"/>
          <p:cNvGrpSpPr/>
          <p:nvPr/>
        </p:nvGrpSpPr>
        <p:grpSpPr>
          <a:xfrm>
            <a:off x="2053765" y="2209174"/>
            <a:ext cx="114508" cy="285919"/>
            <a:chOff x="3386850" y="2264625"/>
            <a:chExt cx="203950" cy="509250"/>
          </a:xfrm>
        </p:grpSpPr>
        <p:sp>
          <p:nvSpPr>
            <p:cNvPr id="518" name="Shape 51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20" name="Shape 520"/>
          <p:cNvGrpSpPr/>
          <p:nvPr/>
        </p:nvGrpSpPr>
        <p:grpSpPr>
          <a:xfrm>
            <a:off x="2820973" y="2245512"/>
            <a:ext cx="93931" cy="213239"/>
            <a:chOff x="4753325" y="2329350"/>
            <a:chExt cx="167300" cy="379800"/>
          </a:xfrm>
        </p:grpSpPr>
        <p:sp>
          <p:nvSpPr>
            <p:cNvPr id="521" name="Shape 52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2440787" y="2210536"/>
            <a:ext cx="97384" cy="283181"/>
            <a:chOff x="4076175" y="2267050"/>
            <a:chExt cx="173450" cy="504375"/>
          </a:xfrm>
        </p:grpSpPr>
        <p:sp>
          <p:nvSpPr>
            <p:cNvPr id="524" name="Shape 524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526" name="Shape 526"/>
          <p:cNvSpPr/>
          <p:nvPr/>
        </p:nvSpPr>
        <p:spPr>
          <a:xfrm>
            <a:off x="3139210" y="2240410"/>
            <a:ext cx="214614" cy="226265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527" name="Shape 527"/>
          <p:cNvGrpSpPr/>
          <p:nvPr/>
        </p:nvGrpSpPr>
        <p:grpSpPr>
          <a:xfrm>
            <a:off x="3506925" y="2244476"/>
            <a:ext cx="235865" cy="218039"/>
            <a:chOff x="5975075" y="2327500"/>
            <a:chExt cx="420100" cy="388350"/>
          </a:xfrm>
        </p:grpSpPr>
        <p:sp>
          <p:nvSpPr>
            <p:cNvPr id="528" name="Shape 52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29" name="Shape 52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3930971" y="2237963"/>
            <a:ext cx="144686" cy="235865"/>
            <a:chOff x="6730350" y="2315900"/>
            <a:chExt cx="257700" cy="420100"/>
          </a:xfrm>
        </p:grpSpPr>
        <p:sp>
          <p:nvSpPr>
            <p:cNvPr id="531" name="Shape 53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2" name="Shape 53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3" name="Shape 53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4" name="Shape 53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5" name="Shape 53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560488" y="2598258"/>
            <a:ext cx="73382" cy="267404"/>
            <a:chOff x="727175" y="2957625"/>
            <a:chExt cx="130700" cy="476275"/>
          </a:xfrm>
        </p:grpSpPr>
        <p:sp>
          <p:nvSpPr>
            <p:cNvPr id="537" name="Shape 53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8" name="Shape 5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539" name="Shape 539"/>
          <p:cNvSpPr/>
          <p:nvPr/>
        </p:nvSpPr>
        <p:spPr>
          <a:xfrm>
            <a:off x="1241699" y="2587695"/>
            <a:ext cx="224889" cy="288656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40" name="Shape 540"/>
          <p:cNvSpPr/>
          <p:nvPr/>
        </p:nvSpPr>
        <p:spPr>
          <a:xfrm>
            <a:off x="892366" y="2587695"/>
            <a:ext cx="166610" cy="288656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541" name="Shape 541"/>
          <p:cNvGrpSpPr/>
          <p:nvPr/>
        </p:nvGrpSpPr>
        <p:grpSpPr>
          <a:xfrm>
            <a:off x="1602624" y="2606820"/>
            <a:ext cx="259868" cy="250266"/>
            <a:chOff x="2583325" y="2972875"/>
            <a:chExt cx="462850" cy="445750"/>
          </a:xfrm>
        </p:grpSpPr>
        <p:sp>
          <p:nvSpPr>
            <p:cNvPr id="542" name="Shape 54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43" name="Shape 54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44" name="Shape 544"/>
          <p:cNvGrpSpPr/>
          <p:nvPr/>
        </p:nvGrpSpPr>
        <p:grpSpPr>
          <a:xfrm>
            <a:off x="1972170" y="2644201"/>
            <a:ext cx="277694" cy="175523"/>
            <a:chOff x="3241525" y="3039450"/>
            <a:chExt cx="494600" cy="312625"/>
          </a:xfrm>
        </p:grpSpPr>
        <p:sp>
          <p:nvSpPr>
            <p:cNvPr id="545" name="Shape 545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46" name="Shape 546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547" name="Shape 547"/>
          <p:cNvSpPr/>
          <p:nvPr/>
        </p:nvSpPr>
        <p:spPr>
          <a:xfrm>
            <a:off x="2748736" y="2612723"/>
            <a:ext cx="238616" cy="238602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548" name="Shape 548"/>
          <p:cNvGrpSpPr/>
          <p:nvPr/>
        </p:nvGrpSpPr>
        <p:grpSpPr>
          <a:xfrm>
            <a:off x="3102751" y="2625687"/>
            <a:ext cx="287294" cy="212551"/>
            <a:chOff x="5255200" y="3006475"/>
            <a:chExt cx="511700" cy="378575"/>
          </a:xfrm>
        </p:grpSpPr>
        <p:sp>
          <p:nvSpPr>
            <p:cNvPr id="549" name="Shape 54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0" name="Shape 55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2373256" y="2613346"/>
            <a:ext cx="232440" cy="237227"/>
            <a:chOff x="3955900" y="2984500"/>
            <a:chExt cx="414000" cy="422525"/>
          </a:xfrm>
        </p:grpSpPr>
        <p:sp>
          <p:nvSpPr>
            <p:cNvPr id="552" name="Shape 552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3" name="Shape 55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4" name="Shape 55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555" name="Shape 555"/>
          <p:cNvSpPr/>
          <p:nvPr/>
        </p:nvSpPr>
        <p:spPr>
          <a:xfrm>
            <a:off x="468634" y="3008335"/>
            <a:ext cx="259853" cy="204326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56" name="Shape 556"/>
          <p:cNvSpPr/>
          <p:nvPr/>
        </p:nvSpPr>
        <p:spPr>
          <a:xfrm>
            <a:off x="3534489" y="2601748"/>
            <a:ext cx="181012" cy="260555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557" name="Shape 557"/>
          <p:cNvGrpSpPr/>
          <p:nvPr/>
        </p:nvGrpSpPr>
        <p:grpSpPr>
          <a:xfrm>
            <a:off x="3914521" y="2609908"/>
            <a:ext cx="177587" cy="252330"/>
            <a:chOff x="6701050" y="2978375"/>
            <a:chExt cx="316300" cy="449425"/>
          </a:xfrm>
        </p:grpSpPr>
        <p:sp>
          <p:nvSpPr>
            <p:cNvPr id="558" name="Shape 55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9" name="Shape 55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849130" y="3025394"/>
            <a:ext cx="253018" cy="170049"/>
            <a:chOff x="1241275" y="3718400"/>
            <a:chExt cx="450650" cy="302875"/>
          </a:xfrm>
        </p:grpSpPr>
        <p:sp>
          <p:nvSpPr>
            <p:cNvPr id="561" name="Shape 56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2" name="Shape 562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3" name="Shape 563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4" name="Shape 564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65" name="Shape 565"/>
          <p:cNvGrpSpPr/>
          <p:nvPr/>
        </p:nvGrpSpPr>
        <p:grpSpPr>
          <a:xfrm>
            <a:off x="1231029" y="3012369"/>
            <a:ext cx="246140" cy="196437"/>
            <a:chOff x="1921475" y="3695200"/>
            <a:chExt cx="438400" cy="349875"/>
          </a:xfrm>
        </p:grpSpPr>
        <p:sp>
          <p:nvSpPr>
            <p:cNvPr id="566" name="Shape 566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7" name="Shape 56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8" name="Shape 56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1611887" y="3009281"/>
            <a:ext cx="241340" cy="202277"/>
            <a:chOff x="2599825" y="3689700"/>
            <a:chExt cx="429850" cy="360275"/>
          </a:xfrm>
        </p:grpSpPr>
        <p:sp>
          <p:nvSpPr>
            <p:cNvPr id="570" name="Shape 57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71" name="Shape 57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2002000" y="2988367"/>
            <a:ext cx="218039" cy="227640"/>
            <a:chOff x="3294650" y="3652450"/>
            <a:chExt cx="388350" cy="405450"/>
          </a:xfrm>
        </p:grpSpPr>
        <p:sp>
          <p:nvSpPr>
            <p:cNvPr id="573" name="Shape 573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74" name="Shape 57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75" name="Shape 575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76" name="Shape 576"/>
          <p:cNvGrpSpPr/>
          <p:nvPr/>
        </p:nvGrpSpPr>
        <p:grpSpPr>
          <a:xfrm>
            <a:off x="2362296" y="3017170"/>
            <a:ext cx="254365" cy="186500"/>
            <a:chOff x="3936375" y="3703750"/>
            <a:chExt cx="453050" cy="332175"/>
          </a:xfrm>
        </p:grpSpPr>
        <p:sp>
          <p:nvSpPr>
            <p:cNvPr id="577" name="Shape 57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78" name="Shape 57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79" name="Shape 57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0" name="Shape 58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1" name="Shape 58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2740755" y="3017170"/>
            <a:ext cx="254365" cy="186500"/>
            <a:chOff x="4610450" y="3703750"/>
            <a:chExt cx="453050" cy="332175"/>
          </a:xfrm>
        </p:grpSpPr>
        <p:sp>
          <p:nvSpPr>
            <p:cNvPr id="583" name="Shape 58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4" name="Shape 584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85" name="Shape 585"/>
          <p:cNvGrpSpPr/>
          <p:nvPr/>
        </p:nvGrpSpPr>
        <p:grpSpPr>
          <a:xfrm>
            <a:off x="3128128" y="2998321"/>
            <a:ext cx="236539" cy="224201"/>
            <a:chOff x="5300400" y="3670175"/>
            <a:chExt cx="421300" cy="399325"/>
          </a:xfrm>
        </p:grpSpPr>
        <p:sp>
          <p:nvSpPr>
            <p:cNvPr id="586" name="Shape 586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7" name="Shape 58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8" name="Shape 58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9" name="Shape 58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0" name="Shape 59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591" name="Shape 591"/>
          <p:cNvSpPr/>
          <p:nvPr/>
        </p:nvSpPr>
        <p:spPr>
          <a:xfrm>
            <a:off x="3493344" y="2978860"/>
            <a:ext cx="263292" cy="263278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592" name="Shape 592"/>
          <p:cNvGrpSpPr/>
          <p:nvPr/>
        </p:nvGrpSpPr>
        <p:grpSpPr>
          <a:xfrm>
            <a:off x="3888469" y="2995570"/>
            <a:ext cx="229689" cy="229703"/>
            <a:chOff x="6654650" y="3665275"/>
            <a:chExt cx="409100" cy="409125"/>
          </a:xfrm>
        </p:grpSpPr>
        <p:sp>
          <p:nvSpPr>
            <p:cNvPr id="593" name="Shape 59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4" name="Shape 59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95" name="Shape 595"/>
          <p:cNvGrpSpPr/>
          <p:nvPr/>
        </p:nvGrpSpPr>
        <p:grpSpPr>
          <a:xfrm>
            <a:off x="472734" y="3364426"/>
            <a:ext cx="248891" cy="248905"/>
            <a:chOff x="570875" y="4322250"/>
            <a:chExt cx="443300" cy="443325"/>
          </a:xfrm>
        </p:grpSpPr>
        <p:sp>
          <p:nvSpPr>
            <p:cNvPr id="596" name="Shape 59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7" name="Shape 59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8" name="Shape 59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9" name="Shape 59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600" name="Shape 600"/>
          <p:cNvSpPr/>
          <p:nvPr/>
        </p:nvSpPr>
        <p:spPr>
          <a:xfrm>
            <a:off x="840933" y="3412861"/>
            <a:ext cx="269468" cy="152223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601" name="Shape 601"/>
          <p:cNvGrpSpPr/>
          <p:nvPr/>
        </p:nvGrpSpPr>
        <p:grpSpPr>
          <a:xfrm>
            <a:off x="1263594" y="3345926"/>
            <a:ext cx="181012" cy="285905"/>
            <a:chOff x="1979475" y="4289300"/>
            <a:chExt cx="322400" cy="509225"/>
          </a:xfrm>
        </p:grpSpPr>
        <p:sp>
          <p:nvSpPr>
            <p:cNvPr id="602" name="Shape 60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03" name="Shape 603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04" name="Shape 604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1625941" y="3349690"/>
            <a:ext cx="213575" cy="278381"/>
            <a:chOff x="2624850" y="4296000"/>
            <a:chExt cx="380400" cy="495825"/>
          </a:xfrm>
        </p:grpSpPr>
        <p:sp>
          <p:nvSpPr>
            <p:cNvPr id="606" name="Shape 606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07" name="Shape 60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08" name="Shape 60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609" name="Shape 609"/>
          <p:cNvSpPr/>
          <p:nvPr/>
        </p:nvSpPr>
        <p:spPr>
          <a:xfrm>
            <a:off x="2375410" y="3374809"/>
            <a:ext cx="228314" cy="228328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610" name="Shape 610"/>
          <p:cNvSpPr/>
          <p:nvPr/>
        </p:nvSpPr>
        <p:spPr>
          <a:xfrm>
            <a:off x="1996936" y="3389209"/>
            <a:ext cx="228314" cy="199526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611" name="Shape 611"/>
          <p:cNvSpPr/>
          <p:nvPr/>
        </p:nvSpPr>
        <p:spPr>
          <a:xfrm>
            <a:off x="2752846" y="3373785"/>
            <a:ext cx="230391" cy="230377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612" name="Shape 612"/>
          <p:cNvGrpSpPr/>
          <p:nvPr/>
        </p:nvGrpSpPr>
        <p:grpSpPr>
          <a:xfrm>
            <a:off x="3114412" y="3377115"/>
            <a:ext cx="263966" cy="223527"/>
            <a:chOff x="5275975" y="4344850"/>
            <a:chExt cx="470150" cy="398125"/>
          </a:xfrm>
        </p:grpSpPr>
        <p:sp>
          <p:nvSpPr>
            <p:cNvPr id="613" name="Shape 613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14" name="Shape 614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15" name="Shape 615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616" name="Shape 616"/>
          <p:cNvSpPr/>
          <p:nvPr/>
        </p:nvSpPr>
        <p:spPr>
          <a:xfrm>
            <a:off x="3506373" y="3370357"/>
            <a:ext cx="237241" cy="237227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617" name="Shape 617"/>
          <p:cNvGrpSpPr/>
          <p:nvPr/>
        </p:nvGrpSpPr>
        <p:grpSpPr>
          <a:xfrm>
            <a:off x="3881606" y="3358954"/>
            <a:ext cx="243417" cy="259853"/>
            <a:chOff x="6642425" y="4312500"/>
            <a:chExt cx="433550" cy="462825"/>
          </a:xfrm>
        </p:grpSpPr>
        <p:sp>
          <p:nvSpPr>
            <p:cNvPr id="618" name="Shape 61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19" name="Shape 61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0" name="Shape 62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621" name="Shape 621"/>
          <p:cNvSpPr/>
          <p:nvPr/>
        </p:nvSpPr>
        <p:spPr>
          <a:xfrm>
            <a:off x="440869" y="3775220"/>
            <a:ext cx="312644" cy="184451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622" name="Shape 622"/>
          <p:cNvGrpSpPr/>
          <p:nvPr/>
        </p:nvGrpSpPr>
        <p:grpSpPr>
          <a:xfrm>
            <a:off x="850843" y="3744611"/>
            <a:ext cx="249578" cy="245466"/>
            <a:chOff x="1244325" y="4999400"/>
            <a:chExt cx="444525" cy="437200"/>
          </a:xfrm>
        </p:grpSpPr>
        <p:sp>
          <p:nvSpPr>
            <p:cNvPr id="623" name="Shape 62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4" name="Shape 6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5" name="Shape 625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6" name="Shape 626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7" name="Shape 62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1251594" y="3736726"/>
            <a:ext cx="205013" cy="261229"/>
            <a:chOff x="1958100" y="4985350"/>
            <a:chExt cx="365150" cy="465275"/>
          </a:xfrm>
        </p:grpSpPr>
        <p:sp>
          <p:nvSpPr>
            <p:cNvPr id="629" name="Shape 62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0" name="Shape 63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1" name="Shape 63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1614964" y="3746661"/>
            <a:ext cx="235192" cy="241691"/>
            <a:chOff x="2605300" y="5003050"/>
            <a:chExt cx="418900" cy="430475"/>
          </a:xfrm>
        </p:grpSpPr>
        <p:sp>
          <p:nvSpPr>
            <p:cNvPr id="633" name="Shape 63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4" name="Shape 63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5" name="Shape 635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1970458" y="3751812"/>
            <a:ext cx="281118" cy="231065"/>
            <a:chOff x="3238475" y="5012225"/>
            <a:chExt cx="500700" cy="411550"/>
          </a:xfrm>
        </p:grpSpPr>
        <p:sp>
          <p:nvSpPr>
            <p:cNvPr id="637" name="Shape 63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8" name="Shape 6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9" name="Shape 6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40" name="Shape 6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41" name="Shape 64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2713665" y="3727126"/>
            <a:ext cx="308545" cy="280430"/>
            <a:chOff x="4562200" y="4968250"/>
            <a:chExt cx="549550" cy="499475"/>
          </a:xfrm>
        </p:grpSpPr>
        <p:sp>
          <p:nvSpPr>
            <p:cNvPr id="643" name="Shape 6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44" name="Shape 644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45" name="Shape 645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46" name="Shape 646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47" name="Shape 6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648" name="Shape 648"/>
          <p:cNvGrpSpPr/>
          <p:nvPr/>
        </p:nvGrpSpPr>
        <p:grpSpPr>
          <a:xfrm>
            <a:off x="2382522" y="3742902"/>
            <a:ext cx="213913" cy="248540"/>
            <a:chOff x="3972400" y="4996350"/>
            <a:chExt cx="381000" cy="442675"/>
          </a:xfrm>
        </p:grpSpPr>
        <p:sp>
          <p:nvSpPr>
            <p:cNvPr id="649" name="Shape 64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50" name="Shape 65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3094874" y="3721985"/>
            <a:ext cx="303057" cy="290705"/>
            <a:chOff x="5241175" y="4959100"/>
            <a:chExt cx="539775" cy="517775"/>
          </a:xfrm>
        </p:grpSpPr>
        <p:sp>
          <p:nvSpPr>
            <p:cNvPr id="652" name="Shape 65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53" name="Shape 65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54" name="Shape 65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55" name="Shape 65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56" name="Shape 65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57" name="Shape 65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658" name="Shape 658"/>
          <p:cNvSpPr/>
          <p:nvPr/>
        </p:nvSpPr>
        <p:spPr>
          <a:xfrm>
            <a:off x="3491632" y="3793736"/>
            <a:ext cx="266717" cy="147423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659" name="Shape 659"/>
          <p:cNvGrpSpPr/>
          <p:nvPr/>
        </p:nvGrpSpPr>
        <p:grpSpPr>
          <a:xfrm>
            <a:off x="3905607" y="3765175"/>
            <a:ext cx="194388" cy="223527"/>
            <a:chOff x="6685175" y="5036025"/>
            <a:chExt cx="346225" cy="398125"/>
          </a:xfrm>
        </p:grpSpPr>
        <p:sp>
          <p:nvSpPr>
            <p:cNvPr id="660" name="Shape 66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61" name="Shape 66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62" name="Shape 662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63" name="Shape 663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64" name="Shape 664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665" name="Shape 665"/>
          <p:cNvGrpSpPr/>
          <p:nvPr/>
        </p:nvGrpSpPr>
        <p:grpSpPr>
          <a:xfrm>
            <a:off x="4426813" y="2908387"/>
            <a:ext cx="324428" cy="316001"/>
            <a:chOff x="5926225" y="921350"/>
            <a:chExt cx="517800" cy="504350"/>
          </a:xfrm>
        </p:grpSpPr>
        <p:sp>
          <p:nvSpPr>
            <p:cNvPr id="666" name="Shape 66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F1C232"/>
                </a:solidFill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F1C232"/>
                </a:solidFill>
              </a:endParaRPr>
            </a:p>
          </p:txBody>
        </p:sp>
      </p:grpSp>
      <p:sp>
        <p:nvSpPr>
          <p:cNvPr id="668" name="Shape 668"/>
          <p:cNvSpPr/>
          <p:nvPr/>
        </p:nvSpPr>
        <p:spPr>
          <a:xfrm>
            <a:off x="4572253" y="3085429"/>
            <a:ext cx="300713" cy="169874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669" name="Shape 669"/>
          <p:cNvGrpSpPr/>
          <p:nvPr/>
        </p:nvGrpSpPr>
        <p:grpSpPr>
          <a:xfrm>
            <a:off x="5090554" y="2892922"/>
            <a:ext cx="324428" cy="316001"/>
            <a:chOff x="5926225" y="921350"/>
            <a:chExt cx="517800" cy="504350"/>
          </a:xfrm>
        </p:grpSpPr>
        <p:sp>
          <p:nvSpPr>
            <p:cNvPr id="670" name="Shape 67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71" name="Shape 67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672" name="Shape 672"/>
          <p:cNvSpPr/>
          <p:nvPr/>
        </p:nvSpPr>
        <p:spPr>
          <a:xfrm>
            <a:off x="5235994" y="3069965"/>
            <a:ext cx="300713" cy="169874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673" name="Shape 673"/>
          <p:cNvGrpSpPr/>
          <p:nvPr/>
        </p:nvGrpSpPr>
        <p:grpSpPr>
          <a:xfrm>
            <a:off x="4427068" y="3397525"/>
            <a:ext cx="652544" cy="635557"/>
            <a:chOff x="5926225" y="921350"/>
            <a:chExt cx="517800" cy="504350"/>
          </a:xfrm>
        </p:grpSpPr>
        <p:sp>
          <p:nvSpPr>
            <p:cNvPr id="674" name="Shape 67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 w="38100" cap="flat" cmpd="sng">
              <a:solidFill>
                <a:srgbClr val="FFD96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 w="38100" cap="flat" cmpd="sng">
              <a:solidFill>
                <a:srgbClr val="FFD96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676" name="Shape 676"/>
          <p:cNvSpPr/>
          <p:nvPr/>
        </p:nvSpPr>
        <p:spPr>
          <a:xfrm>
            <a:off x="4719524" y="3753613"/>
            <a:ext cx="604845" cy="34165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677" name="Shape 677"/>
          <p:cNvSpPr txBox="1"/>
          <p:nvPr/>
        </p:nvSpPr>
        <p:spPr>
          <a:xfrm>
            <a:off x="4343531" y="1105594"/>
            <a:ext cx="1710000" cy="114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75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SlidesCarnival icons are editable shapes. </a:t>
            </a:r>
            <a:endParaRPr sz="75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>
              <a:buClr>
                <a:schemeClr val="dk1"/>
              </a:buClr>
              <a:buSzPts val="1100"/>
            </a:pPr>
            <a:endParaRPr sz="75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75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This means that you can:</a:t>
            </a:r>
            <a:endParaRPr sz="75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342892" indent="-219070"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75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Resize them without losing quality.</a:t>
            </a:r>
            <a:endParaRPr sz="75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342892" indent="-219070"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75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Change fill color and opacity.</a:t>
            </a:r>
            <a:endParaRPr sz="75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342892" indent="-219070">
              <a:buClr>
                <a:srgbClr val="FFB600"/>
              </a:buClr>
              <a:buSzPts val="1000"/>
              <a:buFont typeface="Raleway Light"/>
              <a:buChar char="●"/>
            </a:pPr>
            <a:r>
              <a:rPr lang="en" sz="75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Change line color, width and style.</a:t>
            </a:r>
            <a:endParaRPr sz="75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endParaRPr sz="75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r>
              <a:rPr lang="en" sz="75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Isn’t that nice? :)</a:t>
            </a:r>
            <a:endParaRPr sz="75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endParaRPr sz="75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r>
              <a:rPr lang="en" sz="75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Examples:</a:t>
            </a:r>
            <a:endParaRPr sz="75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>
              <a:buClr>
                <a:schemeClr val="dk1"/>
              </a:buClr>
              <a:buSzPts val="1100"/>
            </a:pPr>
            <a:endParaRPr sz="75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endParaRPr sz="75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78" name="Shape 678"/>
          <p:cNvSpPr txBox="1">
            <a:spLocks noGrp="1"/>
          </p:cNvSpPr>
          <p:nvPr>
            <p:ph type="sldNum" idx="12"/>
          </p:nvPr>
        </p:nvSpPr>
        <p:spPr>
          <a:xfrm>
            <a:off x="6453300" y="4085663"/>
            <a:ext cx="404775" cy="4149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91500" y="828458"/>
            <a:ext cx="5149575" cy="643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sz="3600" dirty="0"/>
              <a:t>Refreshing</a:t>
            </a:r>
            <a:r>
              <a:rPr lang="en" sz="3600" dirty="0"/>
              <a:t> </a:t>
            </a:r>
            <a:r>
              <a:rPr lang="en-GB" sz="3600" dirty="0">
                <a:solidFill>
                  <a:srgbClr val="FFB600"/>
                </a:solidFill>
              </a:rPr>
              <a:t>DP</a:t>
            </a:r>
            <a:r>
              <a:rPr lang="en-GB" sz="3600" dirty="0"/>
              <a:t>?</a:t>
            </a:r>
            <a:endParaRPr sz="3600"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334055" y="4663249"/>
            <a:ext cx="404775" cy="4149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A3243-F068-442F-8EF0-CD119DF0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00" y="1602708"/>
            <a:ext cx="5642555" cy="2690405"/>
          </a:xfrm>
        </p:spPr>
        <p:txBody>
          <a:bodyPr/>
          <a:lstStyle/>
          <a:p>
            <a:r>
              <a:rPr lang="en-GB" dirty="0"/>
              <a:t>EAPC 2005 H, EAPC 2014 D, EAPC 2012 E</a:t>
            </a:r>
          </a:p>
          <a:p>
            <a:r>
              <a:rPr lang="en-GB" dirty="0"/>
              <a:t>Spiderman @ </a:t>
            </a:r>
            <a:r>
              <a:rPr lang="en-GB" dirty="0">
                <a:hlinkClick r:id="rId3"/>
              </a:rPr>
              <a:t>open.kattis.com</a:t>
            </a:r>
            <a:endParaRPr lang="en-GB" dirty="0"/>
          </a:p>
          <a:p>
            <a:r>
              <a:rPr lang="en-GB" dirty="0"/>
              <a:t>Treasure Diving @ </a:t>
            </a:r>
            <a:r>
              <a:rPr lang="en-GB" dirty="0">
                <a:hlinkClick r:id="rId4"/>
              </a:rPr>
              <a:t>open.kattis.com</a:t>
            </a:r>
            <a:r>
              <a:rPr lang="en-GB" dirty="0"/>
              <a:t> </a:t>
            </a:r>
          </a:p>
          <a:p>
            <a:r>
              <a:rPr lang="en-GB" dirty="0"/>
              <a:t>Ocean's Anti-11 @ </a:t>
            </a:r>
            <a:r>
              <a:rPr lang="en-GB" dirty="0">
                <a:hlinkClick r:id="rId5"/>
              </a:rPr>
              <a:t>open.kattis.com</a:t>
            </a:r>
            <a:endParaRPr lang="en-GB" dirty="0"/>
          </a:p>
          <a:p>
            <a:r>
              <a:rPr lang="en-US" dirty="0"/>
              <a:t>Dangerous Skiing @ </a:t>
            </a:r>
            <a:r>
              <a:rPr lang="en-US" dirty="0">
                <a:hlinkClick r:id="rId6"/>
              </a:rPr>
              <a:t>open.kattis.com</a:t>
            </a:r>
            <a:r>
              <a:rPr lang="en-US" dirty="0"/>
              <a:t> </a:t>
            </a:r>
          </a:p>
          <a:p>
            <a:r>
              <a:rPr lang="en-US" i="1" dirty="0"/>
              <a:t>Committee Assignment (also requires Inclusion-exclusion, Graph coloring) @ </a:t>
            </a:r>
            <a:r>
              <a:rPr lang="en-US" i="1" dirty="0">
                <a:hlinkClick r:id="rId7"/>
              </a:rPr>
              <a:t>open.kattis.com</a:t>
            </a:r>
            <a:r>
              <a:rPr lang="en-US" i="1" dirty="0"/>
              <a:t> </a:t>
            </a:r>
            <a:endParaRPr lang="en-GB" i="1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596060-8D1A-436D-9E04-E44E31E1DD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4138" y="565906"/>
            <a:ext cx="1106747" cy="5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8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91500" y="828458"/>
            <a:ext cx="5149575" cy="643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sz="3600" dirty="0"/>
              <a:t>Refreshing:</a:t>
            </a:r>
            <a:r>
              <a:rPr lang="en" sz="3600" dirty="0"/>
              <a:t> </a:t>
            </a:r>
            <a:r>
              <a:rPr lang="en-GB" sz="3600" dirty="0">
                <a:solidFill>
                  <a:srgbClr val="FFB600"/>
                </a:solidFill>
              </a:rPr>
              <a:t>TSP</a:t>
            </a: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334055" y="4663249"/>
            <a:ext cx="404775" cy="4149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A3243-F068-442F-8EF0-CD119DF0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00" y="1602708"/>
            <a:ext cx="5642555" cy="2690405"/>
          </a:xfrm>
        </p:spPr>
        <p:txBody>
          <a:bodyPr/>
          <a:lstStyle/>
          <a:p>
            <a:r>
              <a:rPr lang="en-GB" b="1" dirty="0"/>
              <a:t>T</a:t>
            </a:r>
            <a:r>
              <a:rPr lang="en-GB" dirty="0"/>
              <a:t>ravelling </a:t>
            </a:r>
            <a:r>
              <a:rPr lang="en-GB" b="1" dirty="0"/>
              <a:t>S</a:t>
            </a:r>
            <a:r>
              <a:rPr lang="en-GB" dirty="0"/>
              <a:t>alesmen </a:t>
            </a:r>
            <a:r>
              <a:rPr lang="en-GB" b="1" dirty="0"/>
              <a:t>P</a:t>
            </a:r>
            <a:r>
              <a:rPr lang="en-GB" dirty="0"/>
              <a:t>roblem.</a:t>
            </a:r>
          </a:p>
          <a:p>
            <a:pPr lvl="1"/>
            <a:r>
              <a:rPr lang="en-GB" dirty="0"/>
              <a:t>Given n cities and distances between them.</a:t>
            </a:r>
          </a:p>
          <a:p>
            <a:pPr lvl="1"/>
            <a:r>
              <a:rPr lang="en-GB" dirty="0"/>
              <a:t>Find shortest tour visiting all cities.</a:t>
            </a:r>
          </a:p>
          <a:p>
            <a:pPr lvl="1"/>
            <a:r>
              <a:rPr lang="en-GB" dirty="0"/>
              <a:t>Find permutation of {1, ..., n}.</a:t>
            </a:r>
          </a:p>
          <a:p>
            <a:pPr marL="428615" lvl="1" indent="0">
              <a:buNone/>
            </a:pP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4635D9-6CDE-4516-BD05-EB17A91ABC0B}"/>
              </a:ext>
            </a:extLst>
          </p:cNvPr>
          <p:cNvSpPr/>
          <p:nvPr/>
        </p:nvSpPr>
        <p:spPr>
          <a:xfrm>
            <a:off x="2216961" y="4760995"/>
            <a:ext cx="2823209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788" i="1" dirty="0">
                <a:latin typeface="Raleway Light" panose="020B0604020202020204" charset="0"/>
              </a:rPr>
              <a:t>Information and graph taken from Bart’s slides from 2ILC0.</a:t>
            </a:r>
            <a:endParaRPr lang="LID4096" sz="788" i="1" dirty="0">
              <a:latin typeface="Raleway Light" panose="020B060402020202020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3B11C6-FA85-4AEB-AED2-C15BDD6FC774}"/>
              </a:ext>
            </a:extLst>
          </p:cNvPr>
          <p:cNvGrpSpPr/>
          <p:nvPr/>
        </p:nvGrpSpPr>
        <p:grpSpPr>
          <a:xfrm>
            <a:off x="691500" y="2817200"/>
            <a:ext cx="3265432" cy="1814513"/>
            <a:chOff x="677156" y="2560481"/>
            <a:chExt cx="3265432" cy="1814513"/>
          </a:xfrm>
        </p:grpSpPr>
        <p:sp>
          <p:nvSpPr>
            <p:cNvPr id="11" name="Oval 53">
              <a:extLst>
                <a:ext uri="{FF2B5EF4-FFF2-40B4-BE49-F238E27FC236}">
                  <a16:creationId xmlns:a16="http://schemas.microsoft.com/office/drawing/2014/main" id="{4CA7F291-F6A6-45E0-B5D8-21D83208E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338" y="3451069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Oval 54">
              <a:extLst>
                <a:ext uri="{FF2B5EF4-FFF2-40B4-BE49-F238E27FC236}">
                  <a16:creationId xmlns:a16="http://schemas.microsoft.com/office/drawing/2014/main" id="{594BF1AA-C6E5-422D-9333-ECDD06EAC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638" y="2727169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Oval 55">
              <a:extLst>
                <a:ext uri="{FF2B5EF4-FFF2-40B4-BE49-F238E27FC236}">
                  <a16:creationId xmlns:a16="http://schemas.microsoft.com/office/drawing/2014/main" id="{408BBE19-682D-4DF9-8BE1-D0B940CF4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638" y="4098769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Oval 56">
              <a:extLst>
                <a:ext uri="{FF2B5EF4-FFF2-40B4-BE49-F238E27FC236}">
                  <a16:creationId xmlns:a16="http://schemas.microsoft.com/office/drawing/2014/main" id="{ED64DC6C-6907-49FC-9E30-412887038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638" y="3501869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Oval 57">
              <a:extLst>
                <a:ext uri="{FF2B5EF4-FFF2-40B4-BE49-F238E27FC236}">
                  <a16:creationId xmlns:a16="http://schemas.microsoft.com/office/drawing/2014/main" id="{524C32C2-F3C3-4CFB-A54D-58F83E539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438" y="3933669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Oval 58">
              <a:extLst>
                <a:ext uri="{FF2B5EF4-FFF2-40B4-BE49-F238E27FC236}">
                  <a16:creationId xmlns:a16="http://schemas.microsoft.com/office/drawing/2014/main" id="{6A9BDB48-A15A-436B-AAB9-1E6346978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638" y="3019269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Text Box 60">
              <a:extLst>
                <a:ext uri="{FF2B5EF4-FFF2-40B4-BE49-F238E27FC236}">
                  <a16:creationId xmlns:a16="http://schemas.microsoft.com/office/drawing/2014/main" id="{760E12DF-9A29-4DCE-9FEC-5186DFEA9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5763" y="4008281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9" name="Text Box 61">
              <a:extLst>
                <a:ext uri="{FF2B5EF4-FFF2-40B4-BE49-F238E27FC236}">
                  <a16:creationId xmlns:a16="http://schemas.microsoft.com/office/drawing/2014/main" id="{FD60C9BA-DC06-4A12-910B-579E1FD02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1363" y="3411381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20" name="Text Box 62">
              <a:extLst>
                <a:ext uri="{FF2B5EF4-FFF2-40B4-BE49-F238E27FC236}">
                  <a16:creationId xmlns:a16="http://schemas.microsoft.com/office/drawing/2014/main" id="{212ABD13-3514-49F1-A791-E1C883F0E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063" y="3830481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21" name="Text Box 63">
              <a:extLst>
                <a:ext uri="{FF2B5EF4-FFF2-40B4-BE49-F238E27FC236}">
                  <a16:creationId xmlns:a16="http://schemas.microsoft.com/office/drawing/2014/main" id="{CBBB1211-24E7-4625-B1BB-E81D71ED9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1438" y="2671606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6</a:t>
              </a:r>
            </a:p>
          </p:txBody>
        </p:sp>
        <p:sp>
          <p:nvSpPr>
            <p:cNvPr id="22" name="Line 65">
              <a:extLst>
                <a:ext uri="{FF2B5EF4-FFF2-40B4-BE49-F238E27FC236}">
                  <a16:creationId xmlns:a16="http://schemas.microsoft.com/office/drawing/2014/main" id="{B6439A6F-552E-40CD-BC95-23C0A2EBC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301" y="3686019"/>
              <a:ext cx="503237" cy="36036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66">
              <a:extLst>
                <a:ext uri="{FF2B5EF4-FFF2-40B4-BE49-F238E27FC236}">
                  <a16:creationId xmlns:a16="http://schemas.microsoft.com/office/drawing/2014/main" id="{9EA9CAC1-38FE-4FB8-B5E8-B6DD69602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3438" y="3759044"/>
              <a:ext cx="215900" cy="28733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7">
              <a:extLst>
                <a:ext uri="{FF2B5EF4-FFF2-40B4-BE49-F238E27FC236}">
                  <a16:creationId xmlns:a16="http://schemas.microsoft.com/office/drawing/2014/main" id="{3932FBED-D470-4541-8100-663DC218C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826" y="3686019"/>
              <a:ext cx="287337" cy="21748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68">
              <a:extLst>
                <a:ext uri="{FF2B5EF4-FFF2-40B4-BE49-F238E27FC236}">
                  <a16:creationId xmlns:a16="http://schemas.microsoft.com/office/drawing/2014/main" id="{6A656DC6-E182-4D7C-8752-F269F7E4B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0063" y="3254219"/>
              <a:ext cx="863600" cy="64928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69">
              <a:extLst>
                <a:ext uri="{FF2B5EF4-FFF2-40B4-BE49-F238E27FC236}">
                  <a16:creationId xmlns:a16="http://schemas.microsoft.com/office/drawing/2014/main" id="{FD5B23B0-AC8A-4720-8300-F9591D264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70926" y="2822419"/>
              <a:ext cx="1582737" cy="28892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70">
              <a:extLst>
                <a:ext uri="{FF2B5EF4-FFF2-40B4-BE49-F238E27FC236}">
                  <a16:creationId xmlns:a16="http://schemas.microsoft.com/office/drawing/2014/main" id="{B4CEB346-B731-4CC4-B25F-9576F4777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4301" y="2893856"/>
              <a:ext cx="576262" cy="50482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63">
              <a:extLst>
                <a:ext uri="{FF2B5EF4-FFF2-40B4-BE49-F238E27FC236}">
                  <a16:creationId xmlns:a16="http://schemas.microsoft.com/office/drawing/2014/main" id="{ACB10945-A885-48CA-8080-5B6EDADD3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824" y="2560481"/>
              <a:ext cx="28405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3</a:t>
              </a:r>
            </a:p>
          </p:txBody>
        </p:sp>
        <p:sp>
          <p:nvSpPr>
            <p:cNvPr id="30" name="Text Box 63">
              <a:extLst>
                <a:ext uri="{FF2B5EF4-FFF2-40B4-BE49-F238E27FC236}">
                  <a16:creationId xmlns:a16="http://schemas.microsoft.com/office/drawing/2014/main" id="{F6DEDD53-84F1-43BB-9141-1ACF2ACF1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156" y="3392331"/>
              <a:ext cx="28405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1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386A4E8F-0537-49F9-A9C4-9648ED178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138" y="565906"/>
            <a:ext cx="1106747" cy="5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6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91500" y="828458"/>
            <a:ext cx="5149575" cy="643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 sz="3600" dirty="0"/>
              <a:t>Recursive:</a:t>
            </a:r>
            <a:r>
              <a:rPr lang="en" sz="3600" dirty="0"/>
              <a:t> </a:t>
            </a:r>
            <a:r>
              <a:rPr lang="en-GB" sz="3600" dirty="0">
                <a:solidFill>
                  <a:srgbClr val="FFB600"/>
                </a:solidFill>
              </a:rPr>
              <a:t>TSP</a:t>
            </a: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334055" y="4663249"/>
            <a:ext cx="404775" cy="4149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A3243-F068-442F-8EF0-CD119DF0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00" y="1602708"/>
            <a:ext cx="5642555" cy="269040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1400" b="1" dirty="0"/>
              <a:t>Algorithm </a:t>
            </a:r>
            <a:r>
              <a:rPr lang="en-US" altLang="en-US" sz="1400" i="1" dirty="0"/>
              <a:t>TSP_BruteForce1 </a:t>
            </a:r>
            <a:r>
              <a:rPr lang="en-US" altLang="en-US" sz="1400" dirty="0"/>
              <a:t>(</a:t>
            </a:r>
            <a:r>
              <a:rPr lang="en-US" altLang="en-US" sz="1400" i="1" dirty="0"/>
              <a:t>R, S</a:t>
            </a:r>
            <a:r>
              <a:rPr lang="en-US" altLang="en-US" sz="14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dirty="0"/>
              <a:t>1. </a:t>
            </a:r>
            <a:r>
              <a:rPr lang="en-US" altLang="en-US" sz="1400" b="1" dirty="0"/>
              <a:t>if </a:t>
            </a:r>
            <a:r>
              <a:rPr lang="en-US" altLang="en-US" sz="1400" i="1" dirty="0"/>
              <a:t>S </a:t>
            </a:r>
            <a:r>
              <a:rPr lang="en-US" altLang="en-US" sz="1400" dirty="0"/>
              <a:t>is empty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dirty="0"/>
              <a:t>2.   </a:t>
            </a:r>
            <a:r>
              <a:rPr lang="en-US" altLang="en-US" sz="1400" b="1" dirty="0"/>
              <a:t>then </a:t>
            </a:r>
            <a:r>
              <a:rPr lang="en-US" altLang="en-US" sz="1400" i="1" dirty="0" err="1"/>
              <a:t>minCost</a:t>
            </a:r>
            <a:r>
              <a:rPr lang="en-US" altLang="en-US" sz="1400" i="1" dirty="0"/>
              <a:t> ← </a:t>
            </a:r>
            <a:r>
              <a:rPr lang="en-US" altLang="en-US" sz="1400" dirty="0"/>
              <a:t>length of the tour represented by </a:t>
            </a:r>
            <a:r>
              <a:rPr lang="en-US" altLang="en-US" sz="1400" i="1" dirty="0"/>
              <a:t>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dirty="0"/>
              <a:t>3. 	</a:t>
            </a:r>
            <a:r>
              <a:rPr lang="en-US" altLang="en-US" sz="1400" b="1" dirty="0"/>
              <a:t>else</a:t>
            </a:r>
            <a:endParaRPr lang="en-US" altLang="en-US" sz="1400" i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dirty="0"/>
              <a:t>4. 	</a:t>
            </a:r>
            <a:r>
              <a:rPr lang="en-US" altLang="en-US" sz="1400" b="1" dirty="0"/>
              <a:t>  for </a:t>
            </a:r>
            <a:r>
              <a:rPr lang="en-US" altLang="en-US" sz="1400" dirty="0"/>
              <a:t>each city </a:t>
            </a:r>
            <a:r>
              <a:rPr lang="en-US" altLang="en-US" sz="1400" i="1" dirty="0"/>
              <a:t>i </a:t>
            </a:r>
            <a:r>
              <a:rPr lang="en-US" altLang="en-US" sz="1400" dirty="0"/>
              <a:t>in</a:t>
            </a:r>
            <a:r>
              <a:rPr lang="en-US" altLang="en-US" sz="1400" i="1" dirty="0"/>
              <a:t> S </a:t>
            </a:r>
            <a:r>
              <a:rPr lang="en-US" altLang="en-US" sz="1400" b="1" dirty="0"/>
              <a:t>do</a:t>
            </a:r>
            <a:endParaRPr lang="en-US" altLang="en-US" sz="1400" i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dirty="0"/>
              <a:t>5. 	      Remove </a:t>
            </a:r>
            <a:r>
              <a:rPr lang="en-US" altLang="en-US" sz="1400" i="1" dirty="0"/>
              <a:t>i </a:t>
            </a:r>
            <a:r>
              <a:rPr lang="en-US" altLang="en-US" sz="1400" dirty="0"/>
              <a:t>from </a:t>
            </a:r>
            <a:r>
              <a:rPr lang="en-US" altLang="en-US" sz="1400" i="1" dirty="0"/>
              <a:t>S</a:t>
            </a:r>
            <a:r>
              <a:rPr lang="en-US" altLang="en-US" sz="1400" dirty="0"/>
              <a:t>, and append </a:t>
            </a:r>
            <a:r>
              <a:rPr lang="en-US" altLang="en-US" sz="1400" i="1" dirty="0"/>
              <a:t>i </a:t>
            </a:r>
            <a:r>
              <a:rPr lang="en-US" altLang="en-US" sz="1400" dirty="0"/>
              <a:t>to </a:t>
            </a:r>
            <a:r>
              <a:rPr lang="en-US" altLang="en-US" sz="1400" i="1" dirty="0"/>
              <a:t>R</a:t>
            </a:r>
            <a:r>
              <a:rPr lang="en-US" altLang="en-US" sz="1400" dirty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dirty="0"/>
              <a:t>6. 	      </a:t>
            </a:r>
            <a:r>
              <a:rPr lang="en-US" altLang="en-US" sz="1400" i="1" dirty="0" err="1"/>
              <a:t>minCost</a:t>
            </a:r>
            <a:r>
              <a:rPr lang="en-US" altLang="en-US" sz="1400" i="1" dirty="0"/>
              <a:t> ← </a:t>
            </a:r>
            <a:r>
              <a:rPr lang="en-US" altLang="en-US" sz="1400" dirty="0"/>
              <a:t>min(</a:t>
            </a:r>
            <a:r>
              <a:rPr lang="en-US" altLang="en-US" sz="1400" i="1" dirty="0" err="1"/>
              <a:t>minCost</a:t>
            </a:r>
            <a:r>
              <a:rPr lang="en-US" altLang="en-US" sz="1400" i="1" dirty="0"/>
              <a:t>, TSP_BruteForce1 </a:t>
            </a:r>
            <a:r>
              <a:rPr lang="en-US" altLang="en-US" sz="1400" dirty="0"/>
              <a:t>(</a:t>
            </a:r>
            <a:r>
              <a:rPr lang="en-US" altLang="en-US" sz="1400" i="1" dirty="0"/>
              <a:t>R, S</a:t>
            </a:r>
            <a:r>
              <a:rPr lang="en-US" altLang="en-US" sz="1400" dirty="0"/>
              <a:t>)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dirty="0"/>
              <a:t>7. 	      Reinsert </a:t>
            </a:r>
            <a:r>
              <a:rPr lang="en-US" altLang="en-US" sz="1400" i="1" dirty="0"/>
              <a:t>i </a:t>
            </a:r>
            <a:r>
              <a:rPr lang="en-US" altLang="en-US" sz="1400" dirty="0"/>
              <a:t>in </a:t>
            </a:r>
            <a:r>
              <a:rPr lang="en-US" altLang="en-US" sz="1400" i="1" dirty="0"/>
              <a:t>S</a:t>
            </a:r>
            <a:r>
              <a:rPr lang="en-US" altLang="en-US" sz="1400" dirty="0"/>
              <a:t>, and remove </a:t>
            </a:r>
            <a:r>
              <a:rPr lang="en-US" altLang="en-US" sz="1400" i="1" dirty="0"/>
              <a:t>i </a:t>
            </a:r>
            <a:r>
              <a:rPr lang="en-US" altLang="en-US" sz="1400" dirty="0"/>
              <a:t>from </a:t>
            </a:r>
            <a:r>
              <a:rPr lang="en-US" altLang="en-US" sz="1400" i="1" dirty="0"/>
              <a:t>R</a:t>
            </a:r>
            <a:r>
              <a:rPr lang="en-US" altLang="en-US" sz="1400" dirty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400" dirty="0"/>
              <a:t>8. </a:t>
            </a:r>
            <a:r>
              <a:rPr lang="en-US" altLang="en-US" sz="1400" b="1" dirty="0"/>
              <a:t>return </a:t>
            </a:r>
            <a:r>
              <a:rPr lang="en-US" altLang="en-US" sz="1400" i="1" dirty="0" err="1"/>
              <a:t>minCost</a:t>
            </a:r>
            <a:endParaRPr lang="en-US" altLang="en-US" sz="1400" dirty="0">
              <a:solidFill>
                <a:srgbClr val="CC0000"/>
              </a:solidFill>
            </a:endParaRPr>
          </a:p>
          <a:p>
            <a:pPr marL="428623" indent="-342900">
              <a:buAutoNum type="arabicPeriod"/>
            </a:pPr>
            <a:endParaRPr lang="en-GB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4635D9-6CDE-4516-BD05-EB17A91ABC0B}"/>
              </a:ext>
            </a:extLst>
          </p:cNvPr>
          <p:cNvSpPr/>
          <p:nvPr/>
        </p:nvSpPr>
        <p:spPr>
          <a:xfrm>
            <a:off x="2216961" y="4760995"/>
            <a:ext cx="2823209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788" i="1" dirty="0">
                <a:latin typeface="Raleway Light" panose="020B0604020202020204" charset="0"/>
              </a:rPr>
              <a:t>Information and graph taken from Bart’s slides from 2ILC0.</a:t>
            </a:r>
            <a:endParaRPr lang="LID4096" sz="788" i="1" dirty="0">
              <a:latin typeface="Raleway Light" panose="020B060402020202020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3B11C6-FA85-4AEB-AED2-C15BDD6FC774}"/>
              </a:ext>
            </a:extLst>
          </p:cNvPr>
          <p:cNvGrpSpPr/>
          <p:nvPr/>
        </p:nvGrpSpPr>
        <p:grpSpPr>
          <a:xfrm>
            <a:off x="4828345" y="452255"/>
            <a:ext cx="1603089" cy="1084853"/>
            <a:chOff x="677156" y="2354202"/>
            <a:chExt cx="3220982" cy="2020792"/>
          </a:xfrm>
        </p:grpSpPr>
        <p:sp>
          <p:nvSpPr>
            <p:cNvPr id="11" name="Oval 53">
              <a:extLst>
                <a:ext uri="{FF2B5EF4-FFF2-40B4-BE49-F238E27FC236}">
                  <a16:creationId xmlns:a16="http://schemas.microsoft.com/office/drawing/2014/main" id="{4CA7F291-F6A6-45E0-B5D8-21D83208E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338" y="3451069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Oval 54">
              <a:extLst>
                <a:ext uri="{FF2B5EF4-FFF2-40B4-BE49-F238E27FC236}">
                  <a16:creationId xmlns:a16="http://schemas.microsoft.com/office/drawing/2014/main" id="{594BF1AA-C6E5-422D-9333-ECDD06EAC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638" y="2727169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Oval 55">
              <a:extLst>
                <a:ext uri="{FF2B5EF4-FFF2-40B4-BE49-F238E27FC236}">
                  <a16:creationId xmlns:a16="http://schemas.microsoft.com/office/drawing/2014/main" id="{408BBE19-682D-4DF9-8BE1-D0B940CF4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638" y="4098769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Oval 56">
              <a:extLst>
                <a:ext uri="{FF2B5EF4-FFF2-40B4-BE49-F238E27FC236}">
                  <a16:creationId xmlns:a16="http://schemas.microsoft.com/office/drawing/2014/main" id="{ED64DC6C-6907-49FC-9E30-412887038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638" y="3501869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Oval 57">
              <a:extLst>
                <a:ext uri="{FF2B5EF4-FFF2-40B4-BE49-F238E27FC236}">
                  <a16:creationId xmlns:a16="http://schemas.microsoft.com/office/drawing/2014/main" id="{524C32C2-F3C3-4CFB-A54D-58F83E539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438" y="3933669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Oval 58">
              <a:extLst>
                <a:ext uri="{FF2B5EF4-FFF2-40B4-BE49-F238E27FC236}">
                  <a16:creationId xmlns:a16="http://schemas.microsoft.com/office/drawing/2014/main" id="{6A9BDB48-A15A-436B-AAB9-1E6346978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638" y="3019269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Text Box 60">
              <a:extLst>
                <a:ext uri="{FF2B5EF4-FFF2-40B4-BE49-F238E27FC236}">
                  <a16:creationId xmlns:a16="http://schemas.microsoft.com/office/drawing/2014/main" id="{760E12DF-9A29-4DCE-9FEC-5186DFEA9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5763" y="4008281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9" name="Text Box 61">
              <a:extLst>
                <a:ext uri="{FF2B5EF4-FFF2-40B4-BE49-F238E27FC236}">
                  <a16:creationId xmlns:a16="http://schemas.microsoft.com/office/drawing/2014/main" id="{FD60C9BA-DC06-4A12-910B-579E1FD02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1363" y="3411381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20" name="Text Box 62">
              <a:extLst>
                <a:ext uri="{FF2B5EF4-FFF2-40B4-BE49-F238E27FC236}">
                  <a16:creationId xmlns:a16="http://schemas.microsoft.com/office/drawing/2014/main" id="{212ABD13-3514-49F1-A791-E1C883F0E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063" y="3830481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21" name="Text Box 63">
              <a:extLst>
                <a:ext uri="{FF2B5EF4-FFF2-40B4-BE49-F238E27FC236}">
                  <a16:creationId xmlns:a16="http://schemas.microsoft.com/office/drawing/2014/main" id="{CBBB1211-24E7-4625-B1BB-E81D71ED9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6988" y="2567753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6</a:t>
              </a:r>
            </a:p>
          </p:txBody>
        </p:sp>
        <p:sp>
          <p:nvSpPr>
            <p:cNvPr id="22" name="Line 65">
              <a:extLst>
                <a:ext uri="{FF2B5EF4-FFF2-40B4-BE49-F238E27FC236}">
                  <a16:creationId xmlns:a16="http://schemas.microsoft.com/office/drawing/2014/main" id="{B6439A6F-552E-40CD-BC95-23C0A2EBC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301" y="3686019"/>
              <a:ext cx="503237" cy="36036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66">
              <a:extLst>
                <a:ext uri="{FF2B5EF4-FFF2-40B4-BE49-F238E27FC236}">
                  <a16:creationId xmlns:a16="http://schemas.microsoft.com/office/drawing/2014/main" id="{9EA9CAC1-38FE-4FB8-B5E8-B6DD69602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3438" y="3759044"/>
              <a:ext cx="215900" cy="28733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7">
              <a:extLst>
                <a:ext uri="{FF2B5EF4-FFF2-40B4-BE49-F238E27FC236}">
                  <a16:creationId xmlns:a16="http://schemas.microsoft.com/office/drawing/2014/main" id="{3932FBED-D470-4541-8100-663DC218C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826" y="3686019"/>
              <a:ext cx="287337" cy="21748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68">
              <a:extLst>
                <a:ext uri="{FF2B5EF4-FFF2-40B4-BE49-F238E27FC236}">
                  <a16:creationId xmlns:a16="http://schemas.microsoft.com/office/drawing/2014/main" id="{6A656DC6-E182-4D7C-8752-F269F7E4B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0063" y="3254219"/>
              <a:ext cx="863600" cy="64928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69">
              <a:extLst>
                <a:ext uri="{FF2B5EF4-FFF2-40B4-BE49-F238E27FC236}">
                  <a16:creationId xmlns:a16="http://schemas.microsoft.com/office/drawing/2014/main" id="{FD5B23B0-AC8A-4720-8300-F9591D264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70926" y="2822419"/>
              <a:ext cx="1582737" cy="28892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70">
              <a:extLst>
                <a:ext uri="{FF2B5EF4-FFF2-40B4-BE49-F238E27FC236}">
                  <a16:creationId xmlns:a16="http://schemas.microsoft.com/office/drawing/2014/main" id="{B4CEB346-B731-4CC4-B25F-9576F4777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4301" y="2893856"/>
              <a:ext cx="576262" cy="50482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63">
              <a:extLst>
                <a:ext uri="{FF2B5EF4-FFF2-40B4-BE49-F238E27FC236}">
                  <a16:creationId xmlns:a16="http://schemas.microsoft.com/office/drawing/2014/main" id="{ACB10945-A885-48CA-8080-5B6EDADD3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587" y="2354202"/>
              <a:ext cx="284052" cy="30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3</a:t>
              </a:r>
            </a:p>
          </p:txBody>
        </p:sp>
        <p:sp>
          <p:nvSpPr>
            <p:cNvPr id="30" name="Text Box 63">
              <a:extLst>
                <a:ext uri="{FF2B5EF4-FFF2-40B4-BE49-F238E27FC236}">
                  <a16:creationId xmlns:a16="http://schemas.microsoft.com/office/drawing/2014/main" id="{F6DEDD53-84F1-43BB-9141-1ACF2ACF1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156" y="3392331"/>
              <a:ext cx="28405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UE Met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UE Met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UE Met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UE Meta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1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913633-12A9-45CD-BADD-56A2B9FC9591}"/>
              </a:ext>
            </a:extLst>
          </p:cNvPr>
          <p:cNvSpPr txBox="1"/>
          <p:nvPr/>
        </p:nvSpPr>
        <p:spPr>
          <a:xfrm>
            <a:off x="4641194" y="1627651"/>
            <a:ext cx="2064718" cy="74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666666"/>
                </a:solidFill>
                <a:latin typeface="Raleway Light"/>
                <a:sym typeface="Raleway Light"/>
              </a:rPr>
              <a:t>R</a:t>
            </a:r>
            <a:r>
              <a:rPr lang="en-GB" dirty="0">
                <a:solidFill>
                  <a:srgbClr val="666666"/>
                </a:solidFill>
                <a:latin typeface="Raleway Light"/>
                <a:sym typeface="Raleway Light"/>
              </a:rPr>
              <a:t>:= sequence of already visited cities. Initially; {1}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088B33-DAE2-4FDA-9357-606701536511}"/>
              </a:ext>
            </a:extLst>
          </p:cNvPr>
          <p:cNvSpPr txBox="1"/>
          <p:nvPr/>
        </p:nvSpPr>
        <p:spPr>
          <a:xfrm>
            <a:off x="4656434" y="2603011"/>
            <a:ext cx="2064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666666"/>
                </a:solidFill>
                <a:latin typeface="Raleway Light"/>
              </a:rPr>
              <a:t>S</a:t>
            </a:r>
            <a:r>
              <a:rPr lang="en-GB" dirty="0">
                <a:solidFill>
                  <a:srgbClr val="666666"/>
                </a:solidFill>
                <a:latin typeface="Raleway Light"/>
              </a:rPr>
              <a:t>:= set of remaining cities. Initially; {2, ..., n}</a:t>
            </a:r>
          </a:p>
        </p:txBody>
      </p:sp>
    </p:spTree>
    <p:extLst>
      <p:ext uri="{BB962C8B-B14F-4D97-AF65-F5344CB8AC3E}">
        <p14:creationId xmlns:p14="http://schemas.microsoft.com/office/powerpoint/2010/main" val="293419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514350" y="2687694"/>
            <a:ext cx="5829300" cy="8698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GB" dirty="0"/>
              <a:t>Can we do better?</a:t>
            </a: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514350" y="3515927"/>
            <a:ext cx="5829300" cy="588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-GB" sz="8800" dirty="0"/>
              <a:t>Yes. </a:t>
            </a:r>
            <a:endParaRPr sz="8800" dirty="0"/>
          </a:p>
        </p:txBody>
      </p:sp>
      <p:sp>
        <p:nvSpPr>
          <p:cNvPr id="90" name="Shape 90"/>
          <p:cNvSpPr txBox="1"/>
          <p:nvPr/>
        </p:nvSpPr>
        <p:spPr>
          <a:xfrm>
            <a:off x="5858494" y="269169"/>
            <a:ext cx="720675" cy="104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7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!</a:t>
            </a:r>
            <a:endParaRPr sz="7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26397</TotalTime>
  <Words>2634</Words>
  <Application>Microsoft Office PowerPoint</Application>
  <PresentationFormat>Custom</PresentationFormat>
  <Paragraphs>628</Paragraphs>
  <Slides>53</Slides>
  <Notes>42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TUE Meta</vt:lpstr>
      <vt:lpstr>Wingdings</vt:lpstr>
      <vt:lpstr>Raleway Light</vt:lpstr>
      <vt:lpstr>Courier New</vt:lpstr>
      <vt:lpstr>Cambria Math</vt:lpstr>
      <vt:lpstr>Raleway</vt:lpstr>
      <vt:lpstr>Raleway ExtraBold</vt:lpstr>
      <vt:lpstr>Olivia template</vt:lpstr>
      <vt:lpstr>Document</vt:lpstr>
      <vt:lpstr>OpenDocument Text</vt:lpstr>
      <vt:lpstr>Seminar subset DP by Daniël Barenholz</vt:lpstr>
      <vt:lpstr>PowerPoint Presentation</vt:lpstr>
      <vt:lpstr>Refreshing: DP</vt:lpstr>
      <vt:lpstr>Problem: Knapsack</vt:lpstr>
      <vt:lpstr>Code: Knapsack</vt:lpstr>
      <vt:lpstr>Refreshing DP?</vt:lpstr>
      <vt:lpstr>Refreshing: TSP</vt:lpstr>
      <vt:lpstr>Recursive: TSP</vt:lpstr>
      <vt:lpstr>Can we do better?</vt:lpstr>
      <vt:lpstr>PowerPoint Presentation</vt:lpstr>
      <vt:lpstr>Solving: TSP-DP</vt:lpstr>
      <vt:lpstr>Bellman-Held-Karp</vt:lpstr>
      <vt:lpstr>PowerPoint Presentation</vt:lpstr>
      <vt:lpstr>Bellman-Held-Karp</vt:lpstr>
      <vt:lpstr>Bellman-Held-Karp</vt:lpstr>
      <vt:lpstr>Bellman-Held-Karp</vt:lpstr>
      <vt:lpstr>Bellman-Held-Karp</vt:lpstr>
      <vt:lpstr>Bellman-Held-Karp</vt:lpstr>
      <vt:lpstr>Bellman-Held-Karp</vt:lpstr>
      <vt:lpstr>Bellman-Held-Karp</vt:lpstr>
      <vt:lpstr>Bellman-Held-Karp</vt:lpstr>
      <vt:lpstr>Bellman-Held-Karp</vt:lpstr>
      <vt:lpstr>Implementation</vt:lpstr>
      <vt:lpstr>Implementation</vt:lpstr>
      <vt:lpstr>Implementation</vt:lpstr>
      <vt:lpstr>Output</vt:lpstr>
      <vt:lpstr>Visualisation</vt:lpstr>
      <vt:lpstr>Intermezzo</vt:lpstr>
      <vt:lpstr>Bit : Operations</vt:lpstr>
      <vt:lpstr>Is it useful?</vt:lpstr>
      <vt:lpstr>GC2017D : A Trumpian Masterplan?</vt:lpstr>
      <vt:lpstr>GC2017D : A Trumpian Masterplan!</vt:lpstr>
      <vt:lpstr>GC2017D : A Trumpian Masterplan?</vt:lpstr>
      <vt:lpstr>GC2017D : A Trumpian Masterplan?</vt:lpstr>
      <vt:lpstr>PowerPoint Presentation</vt:lpstr>
      <vt:lpstr>PowerPoint Presentation</vt:lpstr>
      <vt:lpstr>Can we do more?</vt:lpstr>
      <vt:lpstr>PowerPoint Presentation</vt:lpstr>
      <vt:lpstr>Problem: Steiner Tree</vt:lpstr>
      <vt:lpstr>Solution: Dreyfus-Wagner</vt:lpstr>
      <vt:lpstr>Solution: Dreyfus-Wagner</vt:lpstr>
      <vt:lpstr>PowerPoint Presentation</vt:lpstr>
      <vt:lpstr>Problem: Treewidth</vt:lpstr>
      <vt:lpstr>Tree: Decompose</vt:lpstr>
      <vt:lpstr>Tree: Decompose</vt:lpstr>
      <vt:lpstr>Tree: Decompose</vt:lpstr>
      <vt:lpstr>Tree: Decompose</vt:lpstr>
      <vt:lpstr>FPT?</vt:lpstr>
      <vt:lpstr>Tree: Decompose</vt:lpstr>
      <vt:lpstr>Tree: Decompose</vt:lpstr>
      <vt:lpstr>Can we do more?</vt:lpstr>
      <vt:lpstr>Credits!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subset DP by Daniël Barenholz</dc:title>
  <cp:lastModifiedBy>Barenholz, D.</cp:lastModifiedBy>
  <cp:revision>117</cp:revision>
  <dcterms:modified xsi:type="dcterms:W3CDTF">2018-05-17T17:44:36Z</dcterms:modified>
</cp:coreProperties>
</file>