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84" r:id="rId3"/>
    <p:sldId id="285" r:id="rId4"/>
    <p:sldId id="288" r:id="rId5"/>
    <p:sldId id="256" r:id="rId6"/>
    <p:sldId id="306" r:id="rId7"/>
    <p:sldId id="303" r:id="rId8"/>
    <p:sldId id="304" r:id="rId9"/>
    <p:sldId id="305" r:id="rId10"/>
    <p:sldId id="297" r:id="rId11"/>
    <p:sldId id="298" r:id="rId12"/>
    <p:sldId id="299" r:id="rId13"/>
    <p:sldId id="257" r:id="rId14"/>
    <p:sldId id="258" r:id="rId15"/>
    <p:sldId id="259" r:id="rId16"/>
    <p:sldId id="277" r:id="rId17"/>
    <p:sldId id="278" r:id="rId18"/>
    <p:sldId id="279" r:id="rId19"/>
    <p:sldId id="280" r:id="rId20"/>
    <p:sldId id="260" r:id="rId21"/>
    <p:sldId id="261" r:id="rId22"/>
    <p:sldId id="262" r:id="rId23"/>
    <p:sldId id="276" r:id="rId24"/>
    <p:sldId id="281" r:id="rId25"/>
    <p:sldId id="275" r:id="rId26"/>
    <p:sldId id="263" r:id="rId27"/>
    <p:sldId id="265" r:id="rId28"/>
    <p:sldId id="282" r:id="rId29"/>
    <p:sldId id="264" r:id="rId30"/>
    <p:sldId id="266" r:id="rId31"/>
    <p:sldId id="267" r:id="rId32"/>
    <p:sldId id="268" r:id="rId33"/>
    <p:sldId id="307" r:id="rId34"/>
    <p:sldId id="269" r:id="rId35"/>
    <p:sldId id="270" r:id="rId36"/>
    <p:sldId id="273" r:id="rId37"/>
    <p:sldId id="289" r:id="rId38"/>
    <p:sldId id="3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84"/>
            <p14:sldId id="285"/>
            <p14:sldId id="288"/>
            <p14:sldId id="256"/>
            <p14:sldId id="306"/>
            <p14:sldId id="303"/>
            <p14:sldId id="304"/>
            <p14:sldId id="305"/>
            <p14:sldId id="297"/>
            <p14:sldId id="298"/>
            <p14:sldId id="299"/>
            <p14:sldId id="257"/>
            <p14:sldId id="258"/>
            <p14:sldId id="259"/>
            <p14:sldId id="277"/>
            <p14:sldId id="278"/>
            <p14:sldId id="279"/>
            <p14:sldId id="280"/>
            <p14:sldId id="260"/>
            <p14:sldId id="261"/>
            <p14:sldId id="262"/>
            <p14:sldId id="276"/>
            <p14:sldId id="281"/>
            <p14:sldId id="275"/>
            <p14:sldId id="263"/>
            <p14:sldId id="265"/>
            <p14:sldId id="282"/>
            <p14:sldId id="264"/>
            <p14:sldId id="266"/>
            <p14:sldId id="267"/>
            <p14:sldId id="268"/>
            <p14:sldId id="307"/>
            <p14:sldId id="269"/>
            <p14:sldId id="270"/>
            <p14:sldId id="273"/>
            <p14:sldId id="289"/>
            <p14:sldId id="308"/>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72808" autoAdjust="0"/>
  </p:normalViewPr>
  <p:slideViewPr>
    <p:cSldViewPr snapToGrid="0">
      <p:cViewPr varScale="1">
        <p:scale>
          <a:sx n="154" d="100"/>
          <a:sy n="154" d="100"/>
        </p:scale>
        <p:origin x="21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a:p>
          <a:p>
            <a:endParaRPr lang="en-NZ" baseline="0" dirty="0"/>
          </a:p>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4/20/18 9:52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2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10</a:t>
            </a:fld>
            <a:endParaRPr lang="de-DE"/>
          </a:p>
        </p:txBody>
      </p:sp>
    </p:spTree>
    <p:extLst>
      <p:ext uri="{BB962C8B-B14F-4D97-AF65-F5344CB8AC3E}">
        <p14:creationId xmlns:p14="http://schemas.microsoft.com/office/powerpoint/2010/main" val="78668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11</a:t>
            </a:fld>
            <a:endParaRPr lang="de-DE"/>
          </a:p>
        </p:txBody>
      </p:sp>
    </p:spTree>
    <p:extLst>
      <p:ext uri="{BB962C8B-B14F-4D97-AF65-F5344CB8AC3E}">
        <p14:creationId xmlns:p14="http://schemas.microsoft.com/office/powerpoint/2010/main" val="317192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2</a:t>
            </a:fld>
            <a:endParaRPr lang="en-US"/>
          </a:p>
        </p:txBody>
      </p:sp>
    </p:spTree>
    <p:extLst>
      <p:ext uri="{BB962C8B-B14F-4D97-AF65-F5344CB8AC3E}">
        <p14:creationId xmlns:p14="http://schemas.microsoft.com/office/powerpoint/2010/main" val="3093612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859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12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663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749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53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4/20/18 9:52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21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404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2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4/20/18 9:52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5</a:t>
            </a:fld>
            <a:endParaRPr lang="en-US"/>
          </a:p>
        </p:txBody>
      </p:sp>
    </p:spTree>
    <p:extLst>
      <p:ext uri="{BB962C8B-B14F-4D97-AF65-F5344CB8AC3E}">
        <p14:creationId xmlns:p14="http://schemas.microsoft.com/office/powerpoint/2010/main" val="418948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6</a:t>
            </a:fld>
            <a:endParaRPr lang="de-DE"/>
          </a:p>
        </p:txBody>
      </p:sp>
    </p:spTree>
    <p:extLst>
      <p:ext uri="{BB962C8B-B14F-4D97-AF65-F5344CB8AC3E}">
        <p14:creationId xmlns:p14="http://schemas.microsoft.com/office/powerpoint/2010/main" val="272753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7</a:t>
            </a:fld>
            <a:endParaRPr lang="de-DE"/>
          </a:p>
        </p:txBody>
      </p:sp>
    </p:spTree>
    <p:extLst>
      <p:ext uri="{BB962C8B-B14F-4D97-AF65-F5344CB8AC3E}">
        <p14:creationId xmlns:p14="http://schemas.microsoft.com/office/powerpoint/2010/main" val="14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8</a:t>
            </a:fld>
            <a:endParaRPr lang="de-DE"/>
          </a:p>
        </p:txBody>
      </p:sp>
    </p:spTree>
    <p:extLst>
      <p:ext uri="{BB962C8B-B14F-4D97-AF65-F5344CB8AC3E}">
        <p14:creationId xmlns:p14="http://schemas.microsoft.com/office/powerpoint/2010/main" val="120589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9</a:t>
            </a:fld>
            <a:endParaRPr lang="de-DE"/>
          </a:p>
        </p:txBody>
      </p:sp>
    </p:spTree>
    <p:extLst>
      <p:ext uri="{BB962C8B-B14F-4D97-AF65-F5344CB8AC3E}">
        <p14:creationId xmlns:p14="http://schemas.microsoft.com/office/powerpoint/2010/main" val="62643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C2CF0-013E-420E-94F5-0F5C14555B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47A56F5-26EA-4C8A-8282-DFCA097BBB5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E76C86-ECFE-4A14-AEB7-60504114A9CE}"/>
              </a:ext>
            </a:extLst>
          </p:cNvPr>
          <p:cNvSpPr>
            <a:spLocks noGrp="1"/>
          </p:cNvSpPr>
          <p:nvPr>
            <p:ph type="dt" sz="half" idx="10"/>
          </p:nvPr>
        </p:nvSpPr>
        <p:spPr/>
        <p:txBody>
          <a:bodyPr/>
          <a:lstStyle/>
          <a:p>
            <a:fld id="{0B422DBD-4D3D-4693-A1CE-2E9E38C27AE6}" type="datetimeFigureOut">
              <a:rPr lang="de-DE" smtClean="0"/>
              <a:t>20.04.2018</a:t>
            </a:fld>
            <a:endParaRPr lang="de-DE"/>
          </a:p>
        </p:txBody>
      </p:sp>
      <p:sp>
        <p:nvSpPr>
          <p:cNvPr id="5" name="Fußzeilenplatzhalter 4">
            <a:extLst>
              <a:ext uri="{FF2B5EF4-FFF2-40B4-BE49-F238E27FC236}">
                <a16:creationId xmlns:a16="http://schemas.microsoft.com/office/drawing/2014/main" id="{12FB3B04-1B86-489D-BD6D-F8998829DC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D9E799-AB1B-4089-91D8-3EEEF28B1F12}"/>
              </a:ext>
            </a:extLst>
          </p:cNvPr>
          <p:cNvSpPr>
            <a:spLocks noGrp="1"/>
          </p:cNvSpPr>
          <p:nvPr>
            <p:ph type="sldNum" sz="quarter" idx="12"/>
          </p:nvPr>
        </p:nvSpPr>
        <p:spPr/>
        <p:txBody>
          <a:bodyPr/>
          <a:lstStyle/>
          <a:p>
            <a:fld id="{A4DC9A67-3F21-45D4-9BAA-87C149493CD7}" type="slidenum">
              <a:rPr lang="de-DE" smtClean="0"/>
              <a:t>‹#›</a:t>
            </a:fld>
            <a:endParaRPr lang="de-DE"/>
          </a:p>
        </p:txBody>
      </p:sp>
    </p:spTree>
    <p:extLst>
      <p:ext uri="{BB962C8B-B14F-4D97-AF65-F5344CB8AC3E}">
        <p14:creationId xmlns:p14="http://schemas.microsoft.com/office/powerpoint/2010/main" val="81757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4/20/18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4/20/18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8.emf"/><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19.png"/><Relationship Id="rId9" Type="http://schemas.openxmlformats.org/officeDocument/2006/relationships/image" Target="../media/image25.png"/><Relationship Id="rId1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31.png"/><Relationship Id="rId11" Type="http://schemas.openxmlformats.org/officeDocument/2006/relationships/image" Target="../media/image12.png"/><Relationship Id="rId5" Type="http://schemas.openxmlformats.org/officeDocument/2006/relationships/image" Target="../media/image30.emf"/><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sv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12"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5.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emf"/><Relationship Id="rId10" Type="http://schemas.openxmlformats.org/officeDocument/2006/relationships/image" Target="../media/image36.png"/><Relationship Id="rId4" Type="http://schemas.openxmlformats.org/officeDocument/2006/relationships/image" Target="../media/image18.png"/><Relationship Id="rId9" Type="http://schemas.openxmlformats.org/officeDocument/2006/relationships/image" Target="../media/image34.sv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12"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5.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emf"/><Relationship Id="rId10" Type="http://schemas.openxmlformats.org/officeDocument/2006/relationships/image" Target="../media/image36.png"/><Relationship Id="rId4" Type="http://schemas.openxmlformats.org/officeDocument/2006/relationships/image" Target="../media/image18.png"/><Relationship Id="rId9" Type="http://schemas.openxmlformats.org/officeDocument/2006/relationships/image" Target="../media/image34.sv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12"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5.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emf"/><Relationship Id="rId10" Type="http://schemas.openxmlformats.org/officeDocument/2006/relationships/image" Target="../media/image37.png"/><Relationship Id="rId4" Type="http://schemas.openxmlformats.org/officeDocument/2006/relationships/image" Target="../media/image18.png"/><Relationship Id="rId9" Type="http://schemas.openxmlformats.org/officeDocument/2006/relationships/image" Target="../media/image34.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jpeg"/><Relationship Id="rId7" Type="http://schemas.openxmlformats.org/officeDocument/2006/relationships/hyperlink" Target="https://madeofstrings.com/"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hyperlink" Target="https://github.com/dbarkol" TargetMode="External"/><Relationship Id="rId5" Type="http://schemas.openxmlformats.org/officeDocument/2006/relationships/hyperlink" Target="mailto:dabarkol@microsoft.com" TargetMode="External"/><Relationship Id="rId4" Type="http://schemas.openxmlformats.org/officeDocument/2006/relationships/hyperlink" Target="https://twitter.com/dbarko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8.png"/><Relationship Id="rId7" Type="http://schemas.openxmlformats.org/officeDocument/2006/relationships/image" Target="../media/image39.png"/><Relationship Id="rId12"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32.png"/><Relationship Id="rId11" Type="http://schemas.openxmlformats.org/officeDocument/2006/relationships/image" Target="../media/image10.png"/><Relationship Id="rId5" Type="http://schemas.openxmlformats.org/officeDocument/2006/relationships/image" Target="../media/image31.png"/><Relationship Id="rId10" Type="http://schemas.openxmlformats.org/officeDocument/2006/relationships/image" Target="../media/image40.png"/><Relationship Id="rId4" Type="http://schemas.openxmlformats.org/officeDocument/2006/relationships/image" Target="../media/image30.emf"/><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4.svg"/><Relationship Id="rId18" Type="http://schemas.openxmlformats.org/officeDocument/2006/relationships/image" Target="../media/image12.png"/><Relationship Id="rId3" Type="http://schemas.openxmlformats.org/officeDocument/2006/relationships/image" Target="../media/image35.png"/><Relationship Id="rId7" Type="http://schemas.openxmlformats.org/officeDocument/2006/relationships/image" Target="../media/image18.png"/><Relationship Id="rId12" Type="http://schemas.openxmlformats.org/officeDocument/2006/relationships/image" Target="../media/image33.png"/><Relationship Id="rId17" Type="http://schemas.openxmlformats.org/officeDocument/2006/relationships/image" Target="../media/image41.png"/><Relationship Id="rId2" Type="http://schemas.openxmlformats.org/officeDocument/2006/relationships/notesSlide" Target="../notesSlides/notesSlide22.xml"/><Relationship Id="rId16" Type="http://schemas.openxmlformats.org/officeDocument/2006/relationships/image" Target="../media/image10.png"/><Relationship Id="rId1" Type="http://schemas.openxmlformats.org/officeDocument/2006/relationships/slideLayout" Target="../slideLayouts/slideLayout35.xml"/><Relationship Id="rId6" Type="http://schemas.openxmlformats.org/officeDocument/2006/relationships/image" Target="../media/image29.png"/><Relationship Id="rId11" Type="http://schemas.openxmlformats.org/officeDocument/2006/relationships/image" Target="../media/image39.png"/><Relationship Id="rId5" Type="http://schemas.openxmlformats.org/officeDocument/2006/relationships/image" Target="../media/image37.png"/><Relationship Id="rId15" Type="http://schemas.openxmlformats.org/officeDocument/2006/relationships/image" Target="../media/image40.png"/><Relationship Id="rId10" Type="http://schemas.openxmlformats.org/officeDocument/2006/relationships/image" Target="../media/image32.png"/><Relationship Id="rId4" Type="http://schemas.openxmlformats.org/officeDocument/2006/relationships/image" Target="../media/image42.png"/><Relationship Id="rId9" Type="http://schemas.openxmlformats.org/officeDocument/2006/relationships/image" Target="../media/image31.png"/><Relationship Id="rId1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9.png"/><Relationship Id="rId3" Type="http://schemas.openxmlformats.org/officeDocument/2006/relationships/image" Target="../media/image43.png"/><Relationship Id="rId7" Type="http://schemas.openxmlformats.org/officeDocument/2006/relationships/image" Target="../media/image39.png"/><Relationship Id="rId12" Type="http://schemas.openxmlformats.org/officeDocument/2006/relationships/image" Target="../media/image41.png"/><Relationship Id="rId2" Type="http://schemas.openxmlformats.org/officeDocument/2006/relationships/notesSlide" Target="../notesSlides/notesSlide23.xml"/><Relationship Id="rId16"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32.png"/><Relationship Id="rId11" Type="http://schemas.openxmlformats.org/officeDocument/2006/relationships/image" Target="../media/image10.png"/><Relationship Id="rId5" Type="http://schemas.openxmlformats.org/officeDocument/2006/relationships/image" Target="../media/image31.png"/><Relationship Id="rId15" Type="http://schemas.openxmlformats.org/officeDocument/2006/relationships/image" Target="../media/image34.svg"/><Relationship Id="rId10" Type="http://schemas.openxmlformats.org/officeDocument/2006/relationships/image" Target="../media/image40.png"/><Relationship Id="rId4" Type="http://schemas.openxmlformats.org/officeDocument/2006/relationships/image" Target="../media/image30.emf"/><Relationship Id="rId9" Type="http://schemas.openxmlformats.org/officeDocument/2006/relationships/image" Target="../media/image19.png"/><Relationship Id="rId1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3.png"/><Relationship Id="rId7" Type="http://schemas.openxmlformats.org/officeDocument/2006/relationships/image" Target="../media/image39.png"/><Relationship Id="rId12"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image" Target="../media/image32.png"/><Relationship Id="rId11" Type="http://schemas.openxmlformats.org/officeDocument/2006/relationships/image" Target="../media/image10.png"/><Relationship Id="rId5" Type="http://schemas.openxmlformats.org/officeDocument/2006/relationships/image" Target="../media/image31.png"/><Relationship Id="rId10" Type="http://schemas.openxmlformats.org/officeDocument/2006/relationships/image" Target="../media/image40.png"/><Relationship Id="rId4" Type="http://schemas.openxmlformats.org/officeDocument/2006/relationships/image" Target="../media/image30.emf"/><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3.xml"/><Relationship Id="rId6" Type="http://schemas.openxmlformats.org/officeDocument/2006/relationships/image" Target="../media/image51.svg"/><Relationship Id="rId11" Type="http://schemas.openxmlformats.org/officeDocument/2006/relationships/image" Target="../media/image35.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5.xml"/><Relationship Id="rId5" Type="http://schemas.openxmlformats.org/officeDocument/2006/relationships/image" Target="../media/image12.png"/><Relationship Id="rId4" Type="http://schemas.openxmlformats.org/officeDocument/2006/relationships/hyperlink" Target="https://aka.ms/gab201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3.xml"/><Relationship Id="rId1" Type="http://schemas.openxmlformats.org/officeDocument/2006/relationships/slideLayout" Target="../slideLayouts/slideLayout16.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5.xml"/><Relationship Id="rId6" Type="http://schemas.openxmlformats.org/officeDocument/2006/relationships/hyperlink" Target="https://aka.ms/eventgridarticle" TargetMode="External"/><Relationship Id="rId5" Type="http://schemas.openxmlformats.org/officeDocument/2006/relationships/hyperlink" Target="https://aka.ms/gab2018" TargetMode="External"/><Relationship Id="rId4" Type="http://schemas.openxmlformats.org/officeDocument/2006/relationships/hyperlink" Target="https://azure.com/eventgrid"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7" y="537"/>
            <a:ext cx="4119737"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0" y="537"/>
            <a:ext cx="4732685" cy="6304804"/>
          </a:xfrm>
        </p:spPr>
        <p:txBody>
          <a:bodyPr anchor="ctr" anchorCtr="0"/>
          <a:lstStyle/>
          <a:p>
            <a:r>
              <a:rPr lang="en-NZ" dirty="0">
                <a:gradFill>
                  <a:gsLst>
                    <a:gs pos="1250">
                      <a:schemeClr val="bg1"/>
                    </a:gs>
                    <a:gs pos="100000">
                      <a:schemeClr val="bg1"/>
                    </a:gs>
                  </a:gsLst>
                  <a:lin ang="5400000" scaled="0"/>
                </a:gradFill>
              </a:rPr>
              <a:t>Azure</a:t>
            </a:r>
            <a:br>
              <a:rPr lang="en-NZ" dirty="0">
                <a:gradFill>
                  <a:gsLst>
                    <a:gs pos="1250">
                      <a:schemeClr val="bg1"/>
                    </a:gs>
                    <a:gs pos="100000">
                      <a:schemeClr val="bg1"/>
                    </a:gs>
                  </a:gsLst>
                  <a:lin ang="5400000" scaled="0"/>
                </a:gradFill>
              </a:rPr>
            </a:br>
            <a:r>
              <a:rPr lang="en-NZ" dirty="0">
                <a:gradFill>
                  <a:gsLst>
                    <a:gs pos="1250">
                      <a:schemeClr val="bg1"/>
                    </a:gs>
                    <a:gs pos="100000">
                      <a:schemeClr val="bg1"/>
                    </a:gs>
                  </a:gsLst>
                  <a:lin ang="5400000" scaled="0"/>
                </a:gradFill>
              </a:rPr>
              <a:t>Event Grid</a:t>
            </a:r>
          </a:p>
        </p:txBody>
      </p:sp>
      <p:pic>
        <p:nvPicPr>
          <p:cNvPr id="70" name="Picture 69">
            <a:extLst>
              <a:ext uri="{FF2B5EF4-FFF2-40B4-BE49-F238E27FC236}">
                <a16:creationId xmlns:a16="http://schemas.microsoft.com/office/drawing/2014/main" id="{D248F7DB-B6A3-40CF-BDE4-C8A83766C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080" y="2786932"/>
            <a:ext cx="1076177" cy="1076177"/>
          </a:xfrm>
          <a:prstGeom prst="rect">
            <a:avLst/>
          </a:prstGeom>
        </p:spPr>
      </p:pic>
      <p:grpSp>
        <p:nvGrpSpPr>
          <p:cNvPr id="71" name="Group 70">
            <a:extLst>
              <a:ext uri="{FF2B5EF4-FFF2-40B4-BE49-F238E27FC236}">
                <a16:creationId xmlns:a16="http://schemas.microsoft.com/office/drawing/2014/main" id="{9889CB50-5E47-45B1-BFB8-107C5F41DC2D}"/>
              </a:ext>
            </a:extLst>
          </p:cNvPr>
          <p:cNvGrpSpPr/>
          <p:nvPr/>
        </p:nvGrpSpPr>
        <p:grpSpPr>
          <a:xfrm>
            <a:off x="446216" y="4796141"/>
            <a:ext cx="1223257" cy="1148345"/>
            <a:chOff x="5421924" y="2143244"/>
            <a:chExt cx="1592627" cy="1592627"/>
          </a:xfrm>
        </p:grpSpPr>
        <p:sp>
          <p:nvSpPr>
            <p:cNvPr id="72" name="Oval 71">
              <a:extLst>
                <a:ext uri="{FF2B5EF4-FFF2-40B4-BE49-F238E27FC236}">
                  <a16:creationId xmlns:a16="http://schemas.microsoft.com/office/drawing/2014/main" id="{D7E704BA-48E6-4156-BA8A-35F22C7CE566}"/>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CA0B01A7-E4F7-4DEB-A4AC-F7DD48DB14C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pic>
        <p:nvPicPr>
          <p:cNvPr id="10" name="Picture 9">
            <a:extLst>
              <a:ext uri="{FF2B5EF4-FFF2-40B4-BE49-F238E27FC236}">
                <a16:creationId xmlns:a16="http://schemas.microsoft.com/office/drawing/2014/main" id="{A88D2609-845B-4EB3-BCB1-510CA17674DD}"/>
              </a:ext>
            </a:extLst>
          </p:cNvPr>
          <p:cNvPicPr>
            <a:picLocks noChangeAspect="1"/>
          </p:cNvPicPr>
          <p:nvPr/>
        </p:nvPicPr>
        <p:blipFill>
          <a:blip r:embed="rId6"/>
          <a:stretch>
            <a:fillRect/>
          </a:stretch>
        </p:blipFill>
        <p:spPr>
          <a:xfrm>
            <a:off x="10799582" y="1189666"/>
            <a:ext cx="960057" cy="960706"/>
          </a:xfrm>
          <a:prstGeom prst="rect">
            <a:avLst/>
          </a:prstGeom>
        </p:spPr>
      </p:pic>
      <p:pic>
        <p:nvPicPr>
          <p:cNvPr id="12" name="Picture 11">
            <a:extLst>
              <a:ext uri="{FF2B5EF4-FFF2-40B4-BE49-F238E27FC236}">
                <a16:creationId xmlns:a16="http://schemas.microsoft.com/office/drawing/2014/main" id="{19383475-B0B8-43E5-BB7F-6F53882FFB84}"/>
              </a:ext>
            </a:extLst>
          </p:cNvPr>
          <p:cNvPicPr>
            <a:picLocks noChangeAspect="1"/>
          </p:cNvPicPr>
          <p:nvPr/>
        </p:nvPicPr>
        <p:blipFill>
          <a:blip r:embed="rId7"/>
          <a:stretch>
            <a:fillRect/>
          </a:stretch>
        </p:blipFill>
        <p:spPr>
          <a:xfrm>
            <a:off x="10799583" y="2844668"/>
            <a:ext cx="960056" cy="960704"/>
          </a:xfrm>
          <a:prstGeom prst="rect">
            <a:avLst/>
          </a:prstGeom>
        </p:spPr>
      </p:pic>
      <p:pic>
        <p:nvPicPr>
          <p:cNvPr id="19" name="Picture 18">
            <a:extLst>
              <a:ext uri="{FF2B5EF4-FFF2-40B4-BE49-F238E27FC236}">
                <a16:creationId xmlns:a16="http://schemas.microsoft.com/office/drawing/2014/main" id="{62B330AC-6500-4A23-A183-C328705BA3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582" y="4590024"/>
            <a:ext cx="780290" cy="780290"/>
          </a:xfrm>
          <a:prstGeom prst="rect">
            <a:avLst/>
          </a:prstGeom>
        </p:spPr>
      </p:pic>
      <p:cxnSp>
        <p:nvCxnSpPr>
          <p:cNvPr id="54" name="Straight Arrow Connector 53">
            <a:extLst>
              <a:ext uri="{FF2B5EF4-FFF2-40B4-BE49-F238E27FC236}">
                <a16:creationId xmlns:a16="http://schemas.microsoft.com/office/drawing/2014/main" id="{149181DB-E774-433D-A194-22D9D4C910BC}"/>
              </a:ext>
            </a:extLst>
          </p:cNvPr>
          <p:cNvCxnSpPr>
            <a:cxnSpLocks/>
          </p:cNvCxnSpPr>
          <p:nvPr/>
        </p:nvCxnSpPr>
        <p:spPr>
          <a:xfrm>
            <a:off x="8645238" y="3311238"/>
            <a:ext cx="196734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D10A26-B5F0-408A-B58E-201C66F75667}"/>
              </a:ext>
            </a:extLst>
          </p:cNvPr>
          <p:cNvCxnSpPr>
            <a:cxnSpLocks/>
          </p:cNvCxnSpPr>
          <p:nvPr/>
        </p:nvCxnSpPr>
        <p:spPr>
          <a:xfrm>
            <a:off x="9234056" y="3311238"/>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B388339-7F3E-4CAE-A0BE-B6B60E6F113F}"/>
              </a:ext>
            </a:extLst>
          </p:cNvPr>
          <p:cNvCxnSpPr>
            <a:cxnSpLocks/>
          </p:cNvCxnSpPr>
          <p:nvPr/>
        </p:nvCxnSpPr>
        <p:spPr>
          <a:xfrm>
            <a:off x="9240983" y="4980169"/>
            <a:ext cx="1371599" cy="69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6355B29-458C-4DDD-A9E5-A9B38051E66B}"/>
              </a:ext>
            </a:extLst>
          </p:cNvPr>
          <p:cNvCxnSpPr>
            <a:cxnSpLocks/>
          </p:cNvCxnSpPr>
          <p:nvPr/>
        </p:nvCxnSpPr>
        <p:spPr>
          <a:xfrm>
            <a:off x="9234057" y="1635380"/>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2984F8-356E-4107-A67F-6E076F4E7B2D}"/>
              </a:ext>
            </a:extLst>
          </p:cNvPr>
          <p:cNvCxnSpPr>
            <a:cxnSpLocks/>
          </p:cNvCxnSpPr>
          <p:nvPr/>
        </p:nvCxnSpPr>
        <p:spPr>
          <a:xfrm>
            <a:off x="9234055" y="1642308"/>
            <a:ext cx="13785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8221281-B98C-4ED3-BDC7-9CC43FBC5972}"/>
              </a:ext>
            </a:extLst>
          </p:cNvPr>
          <p:cNvCxnSpPr>
            <a:cxnSpLocks/>
          </p:cNvCxnSpPr>
          <p:nvPr/>
        </p:nvCxnSpPr>
        <p:spPr>
          <a:xfrm>
            <a:off x="6055367" y="3311140"/>
            <a:ext cx="1288471" cy="277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B1327915-F593-4D2E-B21A-DD6321F415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96223" y="2920995"/>
            <a:ext cx="780290" cy="780290"/>
          </a:xfrm>
          <a:prstGeom prst="rect">
            <a:avLst/>
          </a:prstGeom>
        </p:spPr>
      </p:pic>
      <p:pic>
        <p:nvPicPr>
          <p:cNvPr id="1026" name="Picture 2" descr="alt text">
            <a:extLst>
              <a:ext uri="{FF2B5EF4-FFF2-40B4-BE49-F238E27FC236}">
                <a16:creationId xmlns:a16="http://schemas.microsoft.com/office/drawing/2014/main" id="{F5AE1C84-0525-43A2-A05A-2587EDB3CA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30569" y="0"/>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2212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4AE14CE-7B57-41CD-81E4-CE09AA08A911}"/>
              </a:ext>
            </a:extLst>
          </p:cNvPr>
          <p:cNvSpPr txBox="1"/>
          <p:nvPr/>
        </p:nvSpPr>
        <p:spPr>
          <a:xfrm>
            <a:off x="2121175"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889279"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Ellipse 3">
            <a:extLst>
              <a:ext uri="{FF2B5EF4-FFF2-40B4-BE49-F238E27FC236}">
                <a16:creationId xmlns:a16="http://schemas.microsoft.com/office/drawing/2014/main" id="{612C7FD6-5BEF-43D6-BEC4-A800256DFE1A}"/>
              </a:ext>
            </a:extLst>
          </p:cNvPr>
          <p:cNvSpPr/>
          <p:nvPr/>
        </p:nvSpPr>
        <p:spPr>
          <a:xfrm>
            <a:off x="102932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8" name="Ellipse 17">
            <a:extLst>
              <a:ext uri="{FF2B5EF4-FFF2-40B4-BE49-F238E27FC236}">
                <a16:creationId xmlns:a16="http://schemas.microsoft.com/office/drawing/2014/main" id="{0AC48D8E-AF8B-466D-A27B-076EB71BE356}"/>
              </a:ext>
            </a:extLst>
          </p:cNvPr>
          <p:cNvSpPr/>
          <p:nvPr/>
        </p:nvSpPr>
        <p:spPr>
          <a:xfrm>
            <a:off x="470648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B</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8" name="Gerade Verbindung mit Pfeil 7">
            <a:extLst>
              <a:ext uri="{FF2B5EF4-FFF2-40B4-BE49-F238E27FC236}">
                <a16:creationId xmlns:a16="http://schemas.microsoft.com/office/drawing/2014/main" id="{F6BBF7F5-1775-4541-8385-42DA79AF98C5}"/>
              </a:ext>
            </a:extLst>
          </p:cNvPr>
          <p:cNvCxnSpPr>
            <a:stCxn id="4" idx="7"/>
            <a:endCxn id="18" idx="1"/>
          </p:cNvCxnSpPr>
          <p:nvPr/>
        </p:nvCxnSpPr>
        <p:spPr>
          <a:xfrm rot="5400000" flipH="1" flipV="1">
            <a:off x="3328912"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7">
            <a:extLst>
              <a:ext uri="{FF2B5EF4-FFF2-40B4-BE49-F238E27FC236}">
                <a16:creationId xmlns:a16="http://schemas.microsoft.com/office/drawing/2014/main" id="{9791EBA4-43F1-4B5D-991A-FE1DA92366C4}"/>
              </a:ext>
            </a:extLst>
          </p:cNvPr>
          <p:cNvCxnSpPr>
            <a:cxnSpLocks/>
            <a:stCxn id="18" idx="3"/>
            <a:endCxn id="4" idx="5"/>
          </p:cNvCxnSpPr>
          <p:nvPr/>
        </p:nvCxnSpPr>
        <p:spPr>
          <a:xfrm rot="5400000">
            <a:off x="3328913" y="1776180"/>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11EAFF4A-87EE-4EF2-A980-D4298E413185}"/>
              </a:ext>
            </a:extLst>
          </p:cNvPr>
          <p:cNvSpPr/>
          <p:nvPr/>
        </p:nvSpPr>
        <p:spPr>
          <a:xfrm>
            <a:off x="2955160"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25" name="Gerade Verbindung mit Pfeil 7">
            <a:extLst>
              <a:ext uri="{FF2B5EF4-FFF2-40B4-BE49-F238E27FC236}">
                <a16:creationId xmlns:a16="http://schemas.microsoft.com/office/drawing/2014/main" id="{AF4CE867-2D38-4C5E-9511-F490BA749546}"/>
              </a:ext>
            </a:extLst>
          </p:cNvPr>
          <p:cNvCxnSpPr>
            <a:cxnSpLocks/>
            <a:stCxn id="4" idx="6"/>
            <a:endCxn id="24" idx="0"/>
          </p:cNvCxnSpPr>
          <p:nvPr/>
        </p:nvCxnSpPr>
        <p:spPr>
          <a:xfrm>
            <a:off x="1951340"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7">
            <a:extLst>
              <a:ext uri="{FF2B5EF4-FFF2-40B4-BE49-F238E27FC236}">
                <a16:creationId xmlns:a16="http://schemas.microsoft.com/office/drawing/2014/main" id="{A876B126-FF1A-46F3-B41C-33F1D5E716C2}"/>
              </a:ext>
            </a:extLst>
          </p:cNvPr>
          <p:cNvCxnSpPr>
            <a:cxnSpLocks/>
            <a:stCxn id="24" idx="6"/>
            <a:endCxn id="18" idx="4"/>
          </p:cNvCxnSpPr>
          <p:nvPr/>
        </p:nvCxnSpPr>
        <p:spPr>
          <a:xfrm flipV="1">
            <a:off x="3877180" y="3429000"/>
            <a:ext cx="1290315"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7">
            <a:extLst>
              <a:ext uri="{FF2B5EF4-FFF2-40B4-BE49-F238E27FC236}">
                <a16:creationId xmlns:a16="http://schemas.microsoft.com/office/drawing/2014/main" id="{1870B987-5850-4FE2-9822-6F505EB45C44}"/>
              </a:ext>
            </a:extLst>
          </p:cNvPr>
          <p:cNvCxnSpPr>
            <a:cxnSpLocks/>
            <a:stCxn id="24" idx="2"/>
            <a:endCxn id="4" idx="4"/>
          </p:cNvCxnSpPr>
          <p:nvPr/>
        </p:nvCxnSpPr>
        <p:spPr>
          <a:xfrm rot="10800000">
            <a:off x="1490330" y="3429000"/>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3E31CCFF-0D65-4D82-87F5-DFC71028727B}"/>
              </a:ext>
            </a:extLst>
          </p:cNvPr>
          <p:cNvSpPr/>
          <p:nvPr/>
        </p:nvSpPr>
        <p:spPr>
          <a:xfrm>
            <a:off x="663232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39" name="Ellipse 38">
            <a:extLst>
              <a:ext uri="{FF2B5EF4-FFF2-40B4-BE49-F238E27FC236}">
                <a16:creationId xmlns:a16="http://schemas.microsoft.com/office/drawing/2014/main" id="{C3C8B9A2-9DD3-49F4-A972-CAC2D0BCB944}"/>
              </a:ext>
            </a:extLst>
          </p:cNvPr>
          <p:cNvSpPr/>
          <p:nvPr/>
        </p:nvSpPr>
        <p:spPr>
          <a:xfrm>
            <a:off x="1030949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0" name="Gerade Verbindung mit Pfeil 7">
            <a:extLst>
              <a:ext uri="{FF2B5EF4-FFF2-40B4-BE49-F238E27FC236}">
                <a16:creationId xmlns:a16="http://schemas.microsoft.com/office/drawing/2014/main" id="{7DC3A660-9476-4B23-A15A-035A1C90A99F}"/>
              </a:ext>
            </a:extLst>
          </p:cNvPr>
          <p:cNvCxnSpPr>
            <a:stCxn id="38" idx="7"/>
            <a:endCxn id="39" idx="1"/>
          </p:cNvCxnSpPr>
          <p:nvPr/>
        </p:nvCxnSpPr>
        <p:spPr>
          <a:xfrm rot="5400000" flipH="1" flipV="1">
            <a:off x="8931917"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840567D1-24D5-465B-8ED6-3D64994FD375}"/>
              </a:ext>
            </a:extLst>
          </p:cNvPr>
          <p:cNvSpPr/>
          <p:nvPr/>
        </p:nvSpPr>
        <p:spPr>
          <a:xfrm>
            <a:off x="8558165"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3" name="Gerade Verbindung mit Pfeil 7">
            <a:extLst>
              <a:ext uri="{FF2B5EF4-FFF2-40B4-BE49-F238E27FC236}">
                <a16:creationId xmlns:a16="http://schemas.microsoft.com/office/drawing/2014/main" id="{EEA4DB16-CA22-4AE7-8AE4-73F948788954}"/>
              </a:ext>
            </a:extLst>
          </p:cNvPr>
          <p:cNvCxnSpPr>
            <a:cxnSpLocks/>
            <a:stCxn id="38" idx="6"/>
            <a:endCxn id="42" idx="0"/>
          </p:cNvCxnSpPr>
          <p:nvPr/>
        </p:nvCxnSpPr>
        <p:spPr>
          <a:xfrm>
            <a:off x="7554345"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2" descr="alt text">
            <a:extLst>
              <a:ext uri="{FF2B5EF4-FFF2-40B4-BE49-F238E27FC236}">
                <a16:creationId xmlns:a16="http://schemas.microsoft.com/office/drawing/2014/main" id="{C292D1B2-9138-46BF-BEF5-DC857020A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0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C3A43C3-D932-40B2-9128-09543C8CA6C6}"/>
              </a:ext>
            </a:extLst>
          </p:cNvPr>
          <p:cNvSpPr/>
          <p:nvPr/>
        </p:nvSpPr>
        <p:spPr>
          <a:xfrm>
            <a:off x="6682740" y="1882140"/>
            <a:ext cx="4434840" cy="13716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Rechteck 1">
            <a:extLst>
              <a:ext uri="{FF2B5EF4-FFF2-40B4-BE49-F238E27FC236}">
                <a16:creationId xmlns:a16="http://schemas.microsoft.com/office/drawing/2014/main" id="{9C3C4FAC-4D42-4517-80D1-7707C49DC7CC}"/>
              </a:ext>
            </a:extLst>
          </p:cNvPr>
          <p:cNvSpPr/>
          <p:nvPr/>
        </p:nvSpPr>
        <p:spPr>
          <a:xfrm>
            <a:off x="1173480" y="1879774"/>
            <a:ext cx="4434840" cy="1373966"/>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1799824" y="1999453"/>
            <a:ext cx="318215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Discrete</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710572" y="1999453"/>
            <a:ext cx="237917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Series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 name="Textfeld 2">
            <a:extLst>
              <a:ext uri="{FF2B5EF4-FFF2-40B4-BE49-F238E27FC236}">
                <a16:creationId xmlns:a16="http://schemas.microsoft.com/office/drawing/2014/main" id="{14AE14CE-7B57-41CD-81E4-CE09AA08A911}"/>
              </a:ext>
            </a:extLst>
          </p:cNvPr>
          <p:cNvSpPr txBox="1"/>
          <p:nvPr/>
        </p:nvSpPr>
        <p:spPr>
          <a:xfrm>
            <a:off x="5256635" y="658153"/>
            <a:ext cx="17811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Events</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EB8696A3-644E-407B-89E2-E5AF3BEF2EA8}"/>
              </a:ext>
            </a:extLst>
          </p:cNvPr>
          <p:cNvSpPr txBox="1"/>
          <p:nvPr/>
        </p:nvSpPr>
        <p:spPr>
          <a:xfrm>
            <a:off x="2140397" y="3373419"/>
            <a:ext cx="250100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Independent</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19CC807E-1B07-48A6-B90F-BE042C578063}"/>
              </a:ext>
            </a:extLst>
          </p:cNvPr>
          <p:cNvSpPr txBox="1"/>
          <p:nvPr/>
        </p:nvSpPr>
        <p:spPr>
          <a:xfrm>
            <a:off x="1429466" y="3852161"/>
            <a:ext cx="392286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 State Change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444B47C8-49DE-49D1-B000-1A997B322FB6}"/>
              </a:ext>
            </a:extLst>
          </p:cNvPr>
          <p:cNvSpPr txBox="1"/>
          <p:nvPr/>
        </p:nvSpPr>
        <p:spPr>
          <a:xfrm>
            <a:off x="2333560" y="4382782"/>
            <a:ext cx="211468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Actionable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Textfeld 21">
            <a:extLst>
              <a:ext uri="{FF2B5EF4-FFF2-40B4-BE49-F238E27FC236}">
                <a16:creationId xmlns:a16="http://schemas.microsoft.com/office/drawing/2014/main" id="{029A2146-AF3F-46E4-9A38-3304A2F87EF3}"/>
              </a:ext>
            </a:extLst>
          </p:cNvPr>
          <p:cNvSpPr txBox="1"/>
          <p:nvPr/>
        </p:nvSpPr>
        <p:spPr>
          <a:xfrm>
            <a:off x="7561268" y="3373418"/>
            <a:ext cx="267778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Time Ordered</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Textfeld 26">
            <a:extLst>
              <a:ext uri="{FF2B5EF4-FFF2-40B4-BE49-F238E27FC236}">
                <a16:creationId xmlns:a16="http://schemas.microsoft.com/office/drawing/2014/main" id="{0BD58DF4-E38E-4682-AA29-95398904019C}"/>
              </a:ext>
            </a:extLst>
          </p:cNvPr>
          <p:cNvSpPr txBox="1"/>
          <p:nvPr/>
        </p:nvSpPr>
        <p:spPr>
          <a:xfrm>
            <a:off x="7054847" y="3869497"/>
            <a:ext cx="369062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Context Partitioned</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Textfeld 27">
            <a:extLst>
              <a:ext uri="{FF2B5EF4-FFF2-40B4-BE49-F238E27FC236}">
                <a16:creationId xmlns:a16="http://schemas.microsoft.com/office/drawing/2014/main" id="{459B26D4-B180-425A-B350-5A21EDDB81F0}"/>
              </a:ext>
            </a:extLst>
          </p:cNvPr>
          <p:cNvSpPr txBox="1"/>
          <p:nvPr/>
        </p:nvSpPr>
        <p:spPr>
          <a:xfrm>
            <a:off x="7830797" y="4856685"/>
            <a:ext cx="21387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Analyzable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A2622C8C-F007-4CEC-9594-A9F1EE4D3F57}"/>
              </a:ext>
            </a:extLst>
          </p:cNvPr>
          <p:cNvSpPr txBox="1"/>
          <p:nvPr/>
        </p:nvSpPr>
        <p:spPr>
          <a:xfrm>
            <a:off x="7248714" y="4360606"/>
            <a:ext cx="330289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 Condition</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16" name="Picture 2" descr="alt text">
            <a:extLst>
              <a:ext uri="{FF2B5EF4-FFF2-40B4-BE49-F238E27FC236}">
                <a16:creationId xmlns:a16="http://schemas.microsoft.com/office/drawing/2014/main" id="{9807FFB6-C987-4F0C-ADF4-35AE1C424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3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94933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pic>
        <p:nvPicPr>
          <p:cNvPr id="39" name="Picture 2" descr="alt text">
            <a:extLst>
              <a:ext uri="{FF2B5EF4-FFF2-40B4-BE49-F238E27FC236}">
                <a16:creationId xmlns:a16="http://schemas.microsoft.com/office/drawing/2014/main" id="{448AA4B5-1E5F-4804-AD64-FF9F9BE7F7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00760" y="574232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pic>
        <p:nvPicPr>
          <p:cNvPr id="44" name="Picture 2" descr="alt text">
            <a:extLst>
              <a:ext uri="{FF2B5EF4-FFF2-40B4-BE49-F238E27FC236}">
                <a16:creationId xmlns:a16="http://schemas.microsoft.com/office/drawing/2014/main" id="{2BF29336-6A26-4E9A-BBAD-FF9BCBE930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0760" y="5725142"/>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pic>
        <p:nvPicPr>
          <p:cNvPr id="54" name="Picture 2" descr="alt text">
            <a:extLst>
              <a:ext uri="{FF2B5EF4-FFF2-40B4-BE49-F238E27FC236}">
                <a16:creationId xmlns:a16="http://schemas.microsoft.com/office/drawing/2014/main" id="{96321304-50D4-4597-9BD7-DF87A82EC7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0760" y="5725142"/>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pic>
        <p:nvPicPr>
          <p:cNvPr id="70" name="Picture 2" descr="alt text">
            <a:extLst>
              <a:ext uri="{FF2B5EF4-FFF2-40B4-BE49-F238E27FC236}">
                <a16:creationId xmlns:a16="http://schemas.microsoft.com/office/drawing/2014/main" id="{257D4656-A444-48DA-8729-1E1ADFA1B7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0760" y="5725142"/>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pic>
        <p:nvPicPr>
          <p:cNvPr id="17" name="Picture 2" descr="alt text">
            <a:extLst>
              <a:ext uri="{FF2B5EF4-FFF2-40B4-BE49-F238E27FC236}">
                <a16:creationId xmlns:a16="http://schemas.microsoft.com/office/drawing/2014/main" id="{9E60D4D5-505A-4B1C-8AC9-95347415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241D-4B37-480E-B746-0FD0AD571A38}"/>
              </a:ext>
            </a:extLst>
          </p:cNvPr>
          <p:cNvSpPr>
            <a:spLocks noGrp="1"/>
          </p:cNvSpPr>
          <p:nvPr>
            <p:ph type="title"/>
          </p:nvPr>
        </p:nvSpPr>
        <p:spPr/>
        <p:txBody>
          <a:bodyPr/>
          <a:lstStyle/>
          <a:p>
            <a:r>
              <a:rPr lang="en-US" dirty="0"/>
              <a:t>About Me</a:t>
            </a:r>
          </a:p>
        </p:txBody>
      </p:sp>
      <p:pic>
        <p:nvPicPr>
          <p:cNvPr id="2050" name="Picture 2" descr="https://avatars2.githubusercontent.com/u/910938?s=460&amp;v=4">
            <a:extLst>
              <a:ext uri="{FF2B5EF4-FFF2-40B4-BE49-F238E27FC236}">
                <a16:creationId xmlns:a16="http://schemas.microsoft.com/office/drawing/2014/main" id="{51B7FA96-B070-4904-94A8-0BABCAF10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15" y="1117879"/>
            <a:ext cx="1691585" cy="16915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7FA7C3-5C83-444E-9E9D-5D29E5B9931B}"/>
              </a:ext>
            </a:extLst>
          </p:cNvPr>
          <p:cNvSpPr txBox="1"/>
          <p:nvPr/>
        </p:nvSpPr>
        <p:spPr>
          <a:xfrm>
            <a:off x="269240" y="2866321"/>
            <a:ext cx="10734261" cy="43119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“name”:      “David Barkol”,</a:t>
            </a:r>
          </a:p>
          <a:p>
            <a:pPr>
              <a:lnSpc>
                <a:spcPct val="90000"/>
              </a:lnSpc>
              <a:spcAft>
                <a:spcPts val="600"/>
              </a:spcAft>
            </a:pPr>
            <a:r>
              <a:rPr lang="en-US" sz="2400" dirty="0">
                <a:gradFill>
                  <a:gsLst>
                    <a:gs pos="2917">
                      <a:schemeClr val="tx1"/>
                    </a:gs>
                    <a:gs pos="30000">
                      <a:schemeClr val="tx1"/>
                    </a:gs>
                  </a:gsLst>
                  <a:lin ang="5400000" scaled="0"/>
                </a:gradFill>
              </a:rPr>
              <a:t>  “title”:         “Azure Architect at Microsoft – Global Black Belt (GBB) team”,</a:t>
            </a:r>
          </a:p>
          <a:p>
            <a:pPr>
              <a:lnSpc>
                <a:spcPct val="90000"/>
              </a:lnSpc>
              <a:spcAft>
                <a:spcPts val="600"/>
              </a:spcAft>
            </a:pPr>
            <a:r>
              <a:rPr lang="en-US" sz="2400" dirty="0">
                <a:gradFill>
                  <a:gsLst>
                    <a:gs pos="2917">
                      <a:schemeClr val="tx1"/>
                    </a:gs>
                    <a:gs pos="30000">
                      <a:schemeClr val="tx1"/>
                    </a:gs>
                  </a:gsLst>
                  <a:lin ang="5400000" scaled="0"/>
                </a:gradFill>
              </a:rPr>
              <a:t>  “location”:  “Southern California”,</a:t>
            </a:r>
          </a:p>
          <a:p>
            <a:pPr>
              <a:lnSpc>
                <a:spcPct val="90000"/>
              </a:lnSpc>
              <a:spcAft>
                <a:spcPts val="600"/>
              </a:spcAft>
            </a:pPr>
            <a:r>
              <a:rPr lang="en-US" sz="2400" dirty="0">
                <a:gradFill>
                  <a:gsLst>
                    <a:gs pos="2917">
                      <a:schemeClr val="tx1"/>
                    </a:gs>
                    <a:gs pos="30000">
                      <a:schemeClr val="tx1"/>
                    </a:gs>
                  </a:gsLst>
                  <a:lin ang="5400000" scaled="0"/>
                </a:gradFill>
              </a:rPr>
              <a:t>  “twitter”:    “</a:t>
            </a:r>
            <a:r>
              <a:rPr lang="en-US" sz="2400" dirty="0">
                <a:gradFill>
                  <a:gsLst>
                    <a:gs pos="2917">
                      <a:schemeClr val="tx1"/>
                    </a:gs>
                    <a:gs pos="30000">
                      <a:schemeClr val="tx1"/>
                    </a:gs>
                  </a:gsLst>
                  <a:lin ang="5400000" scaled="0"/>
                </a:gradFill>
                <a:hlinkClick r:id="rId4"/>
              </a:rPr>
              <a:t>@</a:t>
            </a:r>
            <a:r>
              <a:rPr lang="en-US" sz="2400" dirty="0" err="1">
                <a:gradFill>
                  <a:gsLst>
                    <a:gs pos="2917">
                      <a:schemeClr val="tx1"/>
                    </a:gs>
                    <a:gs pos="30000">
                      <a:schemeClr val="tx1"/>
                    </a:gs>
                  </a:gsLst>
                  <a:lin ang="5400000" scaled="0"/>
                </a:gradFill>
                <a:hlinkClick r:id="rId4"/>
              </a:rPr>
              <a:t>dbarkol</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“email”:      “</a:t>
            </a:r>
            <a:r>
              <a:rPr lang="en-US" sz="2400" dirty="0">
                <a:gradFill>
                  <a:gsLst>
                    <a:gs pos="2917">
                      <a:schemeClr val="tx1"/>
                    </a:gs>
                    <a:gs pos="30000">
                      <a:schemeClr val="tx1"/>
                    </a:gs>
                  </a:gsLst>
                  <a:lin ang="5400000" scaled="0"/>
                </a:gradFill>
                <a:hlinkClick r:id="rId5"/>
              </a:rPr>
              <a:t>dabarkol@microsoft.com</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github</a:t>
            </a:r>
            <a:r>
              <a:rPr lang="en-US" sz="2400"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hlinkClick r:id="rId6"/>
              </a:rPr>
              <a:t>https://github.com/</a:t>
            </a:r>
            <a:r>
              <a:rPr lang="en-US" sz="2400" dirty="0" err="1">
                <a:gradFill>
                  <a:gsLst>
                    <a:gs pos="2917">
                      <a:schemeClr val="tx1"/>
                    </a:gs>
                    <a:gs pos="30000">
                      <a:schemeClr val="tx1"/>
                    </a:gs>
                  </a:gsLst>
                  <a:lin ang="5400000" scaled="0"/>
                </a:gradFill>
                <a:hlinkClick r:id="rId6"/>
              </a:rPr>
              <a:t>dbarkol</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“blog”:       “</a:t>
            </a:r>
            <a:r>
              <a:rPr lang="en-US" sz="2400" dirty="0">
                <a:gradFill>
                  <a:gsLst>
                    <a:gs pos="2917">
                      <a:schemeClr val="tx1"/>
                    </a:gs>
                    <a:gs pos="30000">
                      <a:schemeClr val="tx1"/>
                    </a:gs>
                  </a:gsLst>
                  <a:lin ang="5400000" scaled="0"/>
                </a:gradFill>
                <a:hlinkClick r:id="rId7"/>
              </a:rPr>
              <a:t>https://madeofstrings.com</a:t>
            </a: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endParaRPr lang="en-US" sz="2400" dirty="0">
              <a:gradFill>
                <a:gsLst>
                  <a:gs pos="2917">
                    <a:schemeClr val="tx1"/>
                  </a:gs>
                  <a:gs pos="30000">
                    <a:schemeClr val="tx1"/>
                  </a:gs>
                </a:gsLst>
                <a:lin ang="5400000" scaled="0"/>
              </a:gradFill>
            </a:endParaRPr>
          </a:p>
        </p:txBody>
      </p:sp>
      <p:pic>
        <p:nvPicPr>
          <p:cNvPr id="6" name="Picture 2" descr="alt text">
            <a:extLst>
              <a:ext uri="{FF2B5EF4-FFF2-40B4-BE49-F238E27FC236}">
                <a16:creationId xmlns:a16="http://schemas.microsoft.com/office/drawing/2014/main" id="{073940EE-37B2-4DE9-9FD7-37AA2811B9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767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accent4">
                    <a:lumMod val="10000"/>
                  </a:schemeClr>
                </a:solidFill>
                <a:latin typeface="Segoe UI Light"/>
              </a:rPr>
              <a:t>Manage all events in one place</a:t>
            </a:r>
          </a:p>
        </p:txBody>
      </p:sp>
      <p:pic>
        <p:nvPicPr>
          <p:cNvPr id="71" name="Picture 2" descr="alt text">
            <a:extLst>
              <a:ext uri="{FF2B5EF4-FFF2-40B4-BE49-F238E27FC236}">
                <a16:creationId xmlns:a16="http://schemas.microsoft.com/office/drawing/2014/main" id="{0C455696-A32A-43A8-9186-BBAB0F07CFF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12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5FAAC1F-3D39-1F4A-9F78-69DD43F9726E}"/>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521480"/>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521480"/>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dirty="0">
                <a:solidFill>
                  <a:schemeClr val="bg1"/>
                </a:solidFill>
              </a:rPr>
              <a:t>Manage all events in one place</a:t>
            </a:r>
          </a:p>
        </p:txBody>
      </p:sp>
      <p:sp>
        <p:nvSpPr>
          <p:cNvPr id="112" name="TextBox 111"/>
          <p:cNvSpPr txBox="1"/>
          <p:nvPr/>
        </p:nvSpPr>
        <p:spPr>
          <a:xfrm>
            <a:off x="448586" y="1340780"/>
            <a:ext cx="2689275" cy="566656"/>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9549650" y="2195778"/>
            <a:ext cx="1973089" cy="566656"/>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handlers</a:t>
            </a:r>
          </a:p>
        </p:txBody>
      </p:sp>
      <p:sp>
        <p:nvSpPr>
          <p:cNvPr id="72" name="Rectangle 71">
            <a:extLst>
              <a:ext uri="{FF2B5EF4-FFF2-40B4-BE49-F238E27FC236}">
                <a16:creationId xmlns:a16="http://schemas.microsoft.com/office/drawing/2014/main" id="{5088C66C-6F39-40B2-95FB-F1A545E6C60D}"/>
              </a:ext>
            </a:extLst>
          </p:cNvPr>
          <p:cNvSpPr/>
          <p:nvPr/>
        </p:nvSpPr>
        <p:spPr bwMode="auto">
          <a:xfrm>
            <a:off x="9639770" y="272891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639770" y="344605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639770" y="4163186"/>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639770" y="4880318"/>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523EEC54-5022-D945-B856-CAACD51346E8}"/>
              </a:ext>
            </a:extLst>
          </p:cNvPr>
          <p:cNvGrpSpPr/>
          <p:nvPr/>
        </p:nvGrpSpPr>
        <p:grpSpPr>
          <a:xfrm>
            <a:off x="1044163" y="4677690"/>
            <a:ext cx="1499599" cy="584843"/>
            <a:chOff x="1044163" y="4578211"/>
            <a:chExt cx="1499599" cy="584843"/>
          </a:xfrm>
        </p:grpSpPr>
        <p:sp>
          <p:nvSpPr>
            <p:cNvPr id="69" name="Rectangle 68">
              <a:extLst>
                <a:ext uri="{FF2B5EF4-FFF2-40B4-BE49-F238E27FC236}">
                  <a16:creationId xmlns:a16="http://schemas.microsoft.com/office/drawing/2014/main" id="{18A92E95-6C4E-47E7-80A5-B8E8F54E28C1}"/>
                </a:ext>
              </a:extLst>
            </p:cNvPr>
            <p:cNvSpPr/>
            <p:nvPr/>
          </p:nvSpPr>
          <p:spPr bwMode="auto">
            <a:xfrm>
              <a:off x="1044163" y="457821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4" name="Picture 143"/>
            <p:cNvPicPr>
              <a:picLocks noChangeAspect="1"/>
            </p:cNvPicPr>
            <p:nvPr/>
          </p:nvPicPr>
          <p:blipFill rotWithShape="1">
            <a:blip r:embed="rId4"/>
            <a:srcRect b="32970"/>
            <a:stretch/>
          </p:blipFill>
          <p:spPr>
            <a:xfrm>
              <a:off x="1637336" y="4714154"/>
              <a:ext cx="311775" cy="314410"/>
            </a:xfrm>
            <a:prstGeom prst="rect">
              <a:avLst/>
            </a:prstGeom>
            <a:ln>
              <a:noFill/>
            </a:ln>
          </p:spPr>
        </p:pic>
      </p:grpSp>
      <p:grpSp>
        <p:nvGrpSpPr>
          <p:cNvPr id="5" name="Group 4">
            <a:extLst>
              <a:ext uri="{FF2B5EF4-FFF2-40B4-BE49-F238E27FC236}">
                <a16:creationId xmlns:a16="http://schemas.microsoft.com/office/drawing/2014/main" id="{1691A0D6-484F-D44E-AAA9-EDFD6C737CF2}"/>
              </a:ext>
            </a:extLst>
          </p:cNvPr>
          <p:cNvGrpSpPr/>
          <p:nvPr/>
        </p:nvGrpSpPr>
        <p:grpSpPr>
          <a:xfrm>
            <a:off x="1044163" y="3330218"/>
            <a:ext cx="1499599" cy="584843"/>
            <a:chOff x="1044163" y="3143947"/>
            <a:chExt cx="1499599" cy="584843"/>
          </a:xfrm>
        </p:grpSpPr>
        <p:sp>
          <p:nvSpPr>
            <p:cNvPr id="66" name="Rectangle 65">
              <a:extLst>
                <a:ext uri="{FF2B5EF4-FFF2-40B4-BE49-F238E27FC236}">
                  <a16:creationId xmlns:a16="http://schemas.microsoft.com/office/drawing/2014/main" id="{7D62C885-950A-4FEE-84B3-A4EB7E8433FA}"/>
                </a:ext>
              </a:extLst>
            </p:cNvPr>
            <p:cNvSpPr/>
            <p:nvPr/>
          </p:nvSpPr>
          <p:spPr bwMode="auto">
            <a:xfrm>
              <a:off x="1044163" y="314394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1" name="Picture 140"/>
            <p:cNvPicPr>
              <a:picLocks noChangeAspect="1"/>
            </p:cNvPicPr>
            <p:nvPr/>
          </p:nvPicPr>
          <p:blipFill>
            <a:blip r:embed="rId5"/>
            <a:stretch>
              <a:fillRect/>
            </a:stretch>
          </p:blipFill>
          <p:spPr>
            <a:xfrm>
              <a:off x="1637336" y="3281207"/>
              <a:ext cx="311775" cy="311775"/>
            </a:xfrm>
            <a:prstGeom prst="rect">
              <a:avLst/>
            </a:prstGeom>
            <a:ln>
              <a:noFill/>
            </a:ln>
          </p:spPr>
        </p:pic>
      </p:grpSp>
      <p:grpSp>
        <p:nvGrpSpPr>
          <p:cNvPr id="8" name="Group 7">
            <a:extLst>
              <a:ext uri="{FF2B5EF4-FFF2-40B4-BE49-F238E27FC236}">
                <a16:creationId xmlns:a16="http://schemas.microsoft.com/office/drawing/2014/main" id="{FB12A368-F112-B84A-86D8-87CB8C999B66}"/>
              </a:ext>
            </a:extLst>
          </p:cNvPr>
          <p:cNvGrpSpPr/>
          <p:nvPr/>
        </p:nvGrpSpPr>
        <p:grpSpPr>
          <a:xfrm>
            <a:off x="1044163" y="4003954"/>
            <a:ext cx="1499599" cy="584843"/>
            <a:chOff x="1044163" y="3861079"/>
            <a:chExt cx="1499599" cy="584843"/>
          </a:xfrm>
        </p:grpSpPr>
        <p:sp>
          <p:nvSpPr>
            <p:cNvPr id="68" name="Rectangle 67">
              <a:extLst>
                <a:ext uri="{FF2B5EF4-FFF2-40B4-BE49-F238E27FC236}">
                  <a16:creationId xmlns:a16="http://schemas.microsoft.com/office/drawing/2014/main" id="{D91401D8-6628-4D5F-8BE0-43ADB2FE205D}"/>
                </a:ext>
              </a:extLst>
            </p:cNvPr>
            <p:cNvSpPr/>
            <p:nvPr/>
          </p:nvSpPr>
          <p:spPr bwMode="auto">
            <a:xfrm>
              <a:off x="1044163" y="3861079"/>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8" name="Picture 137"/>
            <p:cNvPicPr>
              <a:picLocks noChangeAspect="1"/>
            </p:cNvPicPr>
            <p:nvPr/>
          </p:nvPicPr>
          <p:blipFill>
            <a:blip r:embed="rId6"/>
            <a:stretch>
              <a:fillRect/>
            </a:stretch>
          </p:blipFill>
          <p:spPr>
            <a:xfrm>
              <a:off x="1644016" y="4005019"/>
              <a:ext cx="298414" cy="298414"/>
            </a:xfrm>
            <a:prstGeom prst="rect">
              <a:avLst/>
            </a:prstGeom>
            <a:ln>
              <a:noFill/>
            </a:ln>
          </p:spPr>
        </p:pic>
      </p:grpSp>
      <p:grpSp>
        <p:nvGrpSpPr>
          <p:cNvPr id="14" name="Group 13">
            <a:extLst>
              <a:ext uri="{FF2B5EF4-FFF2-40B4-BE49-F238E27FC236}">
                <a16:creationId xmlns:a16="http://schemas.microsoft.com/office/drawing/2014/main" id="{D8FCC528-D3F8-0244-A926-8CB279D97444}"/>
              </a:ext>
            </a:extLst>
          </p:cNvPr>
          <p:cNvGrpSpPr/>
          <p:nvPr/>
        </p:nvGrpSpPr>
        <p:grpSpPr>
          <a:xfrm>
            <a:off x="1044163" y="5351426"/>
            <a:ext cx="1499599" cy="584843"/>
            <a:chOff x="1044163" y="5295343"/>
            <a:chExt cx="1499599" cy="584843"/>
          </a:xfrm>
        </p:grpSpPr>
        <p:sp>
          <p:nvSpPr>
            <p:cNvPr id="70" name="Rectangle 69">
              <a:extLst>
                <a:ext uri="{FF2B5EF4-FFF2-40B4-BE49-F238E27FC236}">
                  <a16:creationId xmlns:a16="http://schemas.microsoft.com/office/drawing/2014/main" id="{52F8D129-625B-450C-8B9B-A79D7DD04708}"/>
                </a:ext>
              </a:extLst>
            </p:cNvPr>
            <p:cNvSpPr/>
            <p:nvPr/>
          </p:nvSpPr>
          <p:spPr bwMode="auto">
            <a:xfrm>
              <a:off x="1044163" y="5295343"/>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5" name="Picture 134"/>
            <p:cNvPicPr>
              <a:picLocks noChangeAspect="1"/>
            </p:cNvPicPr>
            <p:nvPr/>
          </p:nvPicPr>
          <p:blipFill>
            <a:blip r:embed="rId7"/>
            <a:stretch>
              <a:fillRect/>
            </a:stretch>
          </p:blipFill>
          <p:spPr>
            <a:xfrm>
              <a:off x="1650696" y="5445963"/>
              <a:ext cx="285054" cy="285054"/>
            </a:xfrm>
            <a:prstGeom prst="rect">
              <a:avLst/>
            </a:prstGeom>
            <a:ln>
              <a:noFill/>
            </a:ln>
          </p:spPr>
        </p:pic>
      </p:grpSp>
      <p:grpSp>
        <p:nvGrpSpPr>
          <p:cNvPr id="3" name="Group 2">
            <a:extLst>
              <a:ext uri="{FF2B5EF4-FFF2-40B4-BE49-F238E27FC236}">
                <a16:creationId xmlns:a16="http://schemas.microsoft.com/office/drawing/2014/main" id="{2D3E0E66-B34F-E14D-990D-6C3BE9DD1BC4}"/>
              </a:ext>
            </a:extLst>
          </p:cNvPr>
          <p:cNvGrpSpPr/>
          <p:nvPr/>
        </p:nvGrpSpPr>
        <p:grpSpPr>
          <a:xfrm>
            <a:off x="1044163" y="2656482"/>
            <a:ext cx="1499599" cy="584843"/>
            <a:chOff x="1044163" y="2426807"/>
            <a:chExt cx="1499599" cy="584843"/>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044163" y="242680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2" name="Picture 131"/>
            <p:cNvPicPr>
              <a:picLocks noChangeAspect="1"/>
            </p:cNvPicPr>
            <p:nvPr/>
          </p:nvPicPr>
          <p:blipFill>
            <a:blip r:embed="rId8"/>
            <a:stretch>
              <a:fillRect/>
            </a:stretch>
          </p:blipFill>
          <p:spPr>
            <a:xfrm>
              <a:off x="1637336" y="2564067"/>
              <a:ext cx="311775" cy="311775"/>
            </a:xfrm>
            <a:prstGeom prst="rect">
              <a:avLst/>
            </a:prstGeom>
            <a:ln>
              <a:noFill/>
            </a:ln>
          </p:spPr>
        </p:pic>
      </p:grpSp>
      <p:grpSp>
        <p:nvGrpSpPr>
          <p:cNvPr id="12" name="Group 11">
            <a:extLst>
              <a:ext uri="{FF2B5EF4-FFF2-40B4-BE49-F238E27FC236}">
                <a16:creationId xmlns:a16="http://schemas.microsoft.com/office/drawing/2014/main" id="{90D1AE7E-AD2A-4A6B-B798-6F7660324185}"/>
              </a:ext>
            </a:extLst>
          </p:cNvPr>
          <p:cNvGrpSpPr/>
          <p:nvPr/>
        </p:nvGrpSpPr>
        <p:grpSpPr>
          <a:xfrm>
            <a:off x="10380081" y="2922406"/>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692842" y="1982746"/>
            <a:ext cx="643398" cy="4627258"/>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728914"/>
            <a:ext cx="648143" cy="35677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255501"/>
            <a:ext cx="2025918" cy="923330"/>
            <a:chOff x="3584978" y="3230643"/>
            <a:chExt cx="2066542" cy="941844"/>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737569" cy="941844"/>
            </a:xfrm>
            <a:prstGeom prst="rect">
              <a:avLst/>
            </a:prstGeom>
          </p:spPr>
          <p:txBody>
            <a:bodyPr wrap="square">
              <a:spAutoFit/>
            </a:bodyPr>
            <a:lstStyle/>
            <a:p>
              <a:pPr defTabSz="914228">
                <a:lnSpc>
                  <a:spcPct val="90000"/>
                </a:lnSpc>
              </a:pP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89127"/>
            <a:ext cx="2025918" cy="590931"/>
            <a:chOff x="3584978" y="4386998"/>
            <a:chExt cx="2066542" cy="602780"/>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556044"/>
            <a:ext cx="2025918" cy="590931"/>
            <a:chOff x="3584978" y="5577314"/>
            <a:chExt cx="2066542" cy="602780"/>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5764DCAE-ADCB-D242-89B0-E774D4B94404}"/>
              </a:ext>
            </a:extLst>
          </p:cNvPr>
          <p:cNvGrpSpPr/>
          <p:nvPr/>
        </p:nvGrpSpPr>
        <p:grpSpPr>
          <a:xfrm>
            <a:off x="1029571" y="1982746"/>
            <a:ext cx="1499599" cy="584843"/>
            <a:chOff x="1029571" y="1690004"/>
            <a:chExt cx="1499599" cy="584843"/>
          </a:xfrm>
        </p:grpSpPr>
        <p:sp>
          <p:nvSpPr>
            <p:cNvPr id="44" name="Rectangle 43">
              <a:extLst>
                <a:ext uri="{FF2B5EF4-FFF2-40B4-BE49-F238E27FC236}">
                  <a16:creationId xmlns:a16="http://schemas.microsoft.com/office/drawing/2014/main" id="{3B586CAC-A2DE-4272-8EF0-321B605ED188}"/>
                </a:ext>
              </a:extLst>
            </p:cNvPr>
            <p:cNvSpPr/>
            <p:nvPr/>
          </p:nvSpPr>
          <p:spPr bwMode="auto">
            <a:xfrm>
              <a:off x="1029571" y="1690004"/>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5B62067B-B1A0-43ED-9C8A-E4EA4A5391EA}"/>
                </a:ext>
              </a:extLst>
            </p:cNvPr>
            <p:cNvPicPr>
              <a:picLocks noChangeAspect="1"/>
            </p:cNvPicPr>
            <p:nvPr/>
          </p:nvPicPr>
          <p:blipFill>
            <a:blip r:embed="rId13"/>
            <a:stretch>
              <a:fillRect/>
            </a:stretch>
          </p:blipFill>
          <p:spPr>
            <a:xfrm>
              <a:off x="1591527" y="1798995"/>
              <a:ext cx="364275" cy="364275"/>
            </a:xfrm>
            <a:prstGeom prst="rect">
              <a:avLst/>
            </a:prstGeom>
            <a:solidFill>
              <a:schemeClr val="bg2"/>
            </a:solidFill>
            <a:ln>
              <a:noFill/>
            </a:ln>
          </p:spPr>
        </p:pic>
      </p:grpSp>
      <p:grpSp>
        <p:nvGrpSpPr>
          <p:cNvPr id="17" name="Group 16">
            <a:extLst>
              <a:ext uri="{FF2B5EF4-FFF2-40B4-BE49-F238E27FC236}">
                <a16:creationId xmlns:a16="http://schemas.microsoft.com/office/drawing/2014/main" id="{ABDC2CC4-DD0F-BF45-9A28-9096615C6B5F}"/>
              </a:ext>
            </a:extLst>
          </p:cNvPr>
          <p:cNvGrpSpPr/>
          <p:nvPr/>
        </p:nvGrpSpPr>
        <p:grpSpPr>
          <a:xfrm>
            <a:off x="1029571" y="6025161"/>
            <a:ext cx="1499599" cy="584843"/>
            <a:chOff x="1029571" y="6025161"/>
            <a:chExt cx="1499599" cy="584843"/>
          </a:xfrm>
        </p:grpSpPr>
        <p:sp>
          <p:nvSpPr>
            <p:cNvPr id="45" name="Rectangle 44">
              <a:extLst>
                <a:ext uri="{FF2B5EF4-FFF2-40B4-BE49-F238E27FC236}">
                  <a16:creationId xmlns:a16="http://schemas.microsoft.com/office/drawing/2014/main" id="{347052C3-3394-4A73-BE26-EE84CCC60B21}"/>
                </a:ext>
              </a:extLst>
            </p:cNvPr>
            <p:cNvSpPr/>
            <p:nvPr/>
          </p:nvSpPr>
          <p:spPr bwMode="auto">
            <a:xfrm>
              <a:off x="1029571" y="602516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7" name="Graphic 46">
              <a:extLst>
                <a:ext uri="{FF2B5EF4-FFF2-40B4-BE49-F238E27FC236}">
                  <a16:creationId xmlns:a16="http://schemas.microsoft.com/office/drawing/2014/main" id="{DD659060-1732-466E-9E9F-49EE4FF1262A}"/>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32937" t="26233" r="33290" b="30261"/>
            <a:stretch/>
          </p:blipFill>
          <p:spPr>
            <a:xfrm>
              <a:off x="1641778" y="6145174"/>
              <a:ext cx="333581" cy="333581"/>
            </a:xfrm>
            <a:prstGeom prst="rect">
              <a:avLst/>
            </a:prstGeom>
          </p:spPr>
        </p:pic>
      </p:grpSp>
      <p:sp>
        <p:nvSpPr>
          <p:cNvPr id="48" name="Rectangle 47">
            <a:extLst>
              <a:ext uri="{FF2B5EF4-FFF2-40B4-BE49-F238E27FC236}">
                <a16:creationId xmlns:a16="http://schemas.microsoft.com/office/drawing/2014/main" id="{085A3307-61C9-43B5-AD8C-894BD765251E}"/>
              </a:ext>
            </a:extLst>
          </p:cNvPr>
          <p:cNvSpPr/>
          <p:nvPr/>
        </p:nvSpPr>
        <p:spPr bwMode="auto">
          <a:xfrm>
            <a:off x="9647939" y="5597450"/>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50" name="Picture 49">
            <a:extLst>
              <a:ext uri="{FF2B5EF4-FFF2-40B4-BE49-F238E27FC236}">
                <a16:creationId xmlns:a16="http://schemas.microsoft.com/office/drawing/2014/main" id="{35FD3A87-8043-4CDB-8EA7-C44516DAF7F8}"/>
              </a:ext>
            </a:extLst>
          </p:cNvPr>
          <p:cNvPicPr>
            <a:picLocks noChangeAspect="1"/>
          </p:cNvPicPr>
          <p:nvPr/>
        </p:nvPicPr>
        <p:blipFill rotWithShape="1">
          <a:blip r:embed="rId4"/>
          <a:srcRect t="387" b="33144"/>
          <a:stretch/>
        </p:blipFill>
        <p:spPr>
          <a:xfrm>
            <a:off x="10377688" y="5784738"/>
            <a:ext cx="273940" cy="273940"/>
          </a:xfrm>
          <a:prstGeom prst="rect">
            <a:avLst/>
          </a:prstGeom>
          <a:noFill/>
          <a:ln>
            <a:noFill/>
          </a:ln>
        </p:spPr>
      </p:pic>
      <p:pic>
        <p:nvPicPr>
          <p:cNvPr id="54" name="Picture 53">
            <a:extLst>
              <a:ext uri="{FF2B5EF4-FFF2-40B4-BE49-F238E27FC236}">
                <a16:creationId xmlns:a16="http://schemas.microsoft.com/office/drawing/2014/main" id="{8ABD4940-4E0E-5A44-9E83-A21671CA31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705755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nodeType="withEffect">
                                  <p:stCondLst>
                                    <p:cond delay="0"/>
                                  </p:stCondLst>
                                  <p:childTnLst>
                                    <p:animMotion origin="layout" path="M -4.16667E-6 1.85185E-6 L -0.02578 1.85185E-6 " pathEditMode="relative" rAng="0" ptsTypes="AA">
                                      <p:cBhvr>
                                        <p:cTn id="9" dur="500" spd="-100000" fill="hold"/>
                                        <p:tgtEl>
                                          <p:spTgt spid="6"/>
                                        </p:tgtEl>
                                        <p:attrNameLst>
                                          <p:attrName>ppt_x</p:attrName>
                                          <p:attrName>ppt_y</p:attrName>
                                        </p:attrNameLst>
                                      </p:cBhvr>
                                      <p:rCtr x="-1289" y="0"/>
                                    </p:animMotion>
                                  </p:childTnLst>
                                </p:cTn>
                              </p:par>
                              <p:par>
                                <p:cTn id="10" presetID="10" presetClass="entr" presetSubtype="0" fill="hold"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63" presetClass="path" presetSubtype="0" decel="100000" fill="hold" nodeType="withEffect">
                                  <p:stCondLst>
                                    <p:cond delay="100"/>
                                  </p:stCondLst>
                                  <p:childTnLst>
                                    <p:animMotion origin="layout" path="M -4.16667E-6 -1.85185E-6 L -0.02578 -1.85185E-6 " pathEditMode="relative" rAng="0" ptsTypes="AA">
                                      <p:cBhvr>
                                        <p:cTn id="14" dur="500" spd="-100000" fill="hold"/>
                                        <p:tgtEl>
                                          <p:spTgt spid="9"/>
                                        </p:tgtEl>
                                        <p:attrNameLst>
                                          <p:attrName>ppt_x</p:attrName>
                                          <p:attrName>ppt_y</p:attrName>
                                        </p:attrNameLst>
                                      </p:cBhvr>
                                      <p:rCtr x="-1289" y="0"/>
                                    </p:animMotion>
                                  </p:childTnLst>
                                </p:cTn>
                              </p:par>
                              <p:par>
                                <p:cTn id="15" presetID="10" presetClass="entr" presetSubtype="0"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63" presetClass="path" presetSubtype="0" decel="100000" fill="hold" nodeType="withEffect">
                                  <p:stCondLst>
                                    <p:cond delay="200"/>
                                  </p:stCondLst>
                                  <p:childTnLst>
                                    <p:animMotion origin="layout" path="M -4.16667E-6 -7.40741E-7 L -0.02578 -7.40741E-7 " pathEditMode="relative" rAng="0" ptsTypes="AA">
                                      <p:cBhvr>
                                        <p:cTn id="19"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pic>
        <p:nvPicPr>
          <p:cNvPr id="1026" name="Picture 2" descr="https://azurecomcdn.azureedge.net/mediahandler/acomblog/media/Default/blog/1f955de2-1602-4626-b273-f098e7e6959d.png">
            <a:extLst>
              <a:ext uri="{FF2B5EF4-FFF2-40B4-BE49-F238E27FC236}">
                <a16:creationId xmlns:a16="http://schemas.microsoft.com/office/drawing/2014/main" id="{EDCE0194-9731-4525-928E-A47525E35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7" y="1147931"/>
            <a:ext cx="8956963" cy="55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980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pic>
        <p:nvPicPr>
          <p:cNvPr id="22" name="Picture 2" descr="alt text">
            <a:extLst>
              <a:ext uri="{FF2B5EF4-FFF2-40B4-BE49-F238E27FC236}">
                <a16:creationId xmlns:a16="http://schemas.microsoft.com/office/drawing/2014/main" id="{57DF9DDE-FD02-469E-A6FA-3EF7AD4491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2DFFFE-0523-B44E-8C58-E3F64652F34F}"/>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A126-25B5-49C9-BE10-49B1AEF02E6A}"/>
              </a:ext>
            </a:extLst>
          </p:cNvPr>
          <p:cNvSpPr>
            <a:spLocks noGrp="1"/>
          </p:cNvSpPr>
          <p:nvPr>
            <p:ph type="title"/>
          </p:nvPr>
        </p:nvSpPr>
        <p:spPr/>
        <p:txBody>
          <a:bodyPr/>
          <a:lstStyle/>
          <a:p>
            <a:r>
              <a:rPr lang="en-US" dirty="0">
                <a:solidFill>
                  <a:schemeClr val="bg1"/>
                </a:solidFill>
              </a:rPr>
              <a:t>Build applications efficiently</a:t>
            </a:r>
          </a:p>
        </p:txBody>
      </p:sp>
      <p:grpSp>
        <p:nvGrpSpPr>
          <p:cNvPr id="44" name="Group 43">
            <a:extLst>
              <a:ext uri="{FF2B5EF4-FFF2-40B4-BE49-F238E27FC236}">
                <a16:creationId xmlns:a16="http://schemas.microsoft.com/office/drawing/2014/main" id="{71EF3B30-3191-4DDC-98C0-9E200845A1C9}"/>
              </a:ext>
            </a:extLst>
          </p:cNvPr>
          <p:cNvGrpSpPr/>
          <p:nvPr/>
        </p:nvGrpSpPr>
        <p:grpSpPr>
          <a:xfrm>
            <a:off x="1934375" y="1553275"/>
            <a:ext cx="8456041" cy="3220108"/>
            <a:chOff x="248835" y="1562659"/>
            <a:chExt cx="12358019" cy="4706004"/>
          </a:xfrm>
        </p:grpSpPr>
        <p:sp>
          <p:nvSpPr>
            <p:cNvPr id="43" name="Oval 42">
              <a:extLst>
                <a:ext uri="{FF2B5EF4-FFF2-40B4-BE49-F238E27FC236}">
                  <a16:creationId xmlns:a16="http://schemas.microsoft.com/office/drawing/2014/main" id="{0E2EAA8E-91C1-4E0F-9E90-3D97F8116863}"/>
                </a:ext>
              </a:extLst>
            </p:cNvPr>
            <p:cNvSpPr/>
            <p:nvPr/>
          </p:nvSpPr>
          <p:spPr bwMode="auto">
            <a:xfrm>
              <a:off x="4450924" y="1791305"/>
              <a:ext cx="4159512" cy="4159512"/>
            </a:xfrm>
            <a:prstGeom prst="ellipse">
              <a:avLst/>
            </a:prstGeom>
            <a:solidFill>
              <a:schemeClr val="bg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rgbClr val="353535"/>
                </a:soli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12BF36A1-6C9F-426F-A87B-8E901A4D925A}"/>
                </a:ext>
              </a:extLst>
            </p:cNvPr>
            <p:cNvGrpSpPr/>
            <p:nvPr/>
          </p:nvGrpSpPr>
          <p:grpSpPr>
            <a:xfrm>
              <a:off x="7359470" y="1562659"/>
              <a:ext cx="4552403" cy="1828800"/>
              <a:chOff x="9079710" y="1122006"/>
              <a:chExt cx="4552403" cy="1828800"/>
            </a:xfrm>
          </p:grpSpPr>
          <p:sp>
            <p:nvSpPr>
              <p:cNvPr id="24" name="TextBox 23">
                <a:extLst>
                  <a:ext uri="{FF2B5EF4-FFF2-40B4-BE49-F238E27FC236}">
                    <a16:creationId xmlns:a16="http://schemas.microsoft.com/office/drawing/2014/main" id="{D7DEFB58-5AAF-42C2-AA3B-8E0F77934933}"/>
                  </a:ext>
                </a:extLst>
              </p:cNvPr>
              <p:cNvSpPr txBox="1"/>
              <p:nvPr/>
            </p:nvSpPr>
            <p:spPr>
              <a:xfrm>
                <a:off x="11075029" y="1722473"/>
                <a:ext cx="2557084"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Publish SDKs</a:t>
                </a:r>
              </a:p>
            </p:txBody>
          </p:sp>
          <p:grpSp>
            <p:nvGrpSpPr>
              <p:cNvPr id="35" name="Group 34">
                <a:extLst>
                  <a:ext uri="{FF2B5EF4-FFF2-40B4-BE49-F238E27FC236}">
                    <a16:creationId xmlns:a16="http://schemas.microsoft.com/office/drawing/2014/main" id="{4AEF9C59-1598-4625-9062-D4C6076DC0D1}"/>
                  </a:ext>
                </a:extLst>
              </p:cNvPr>
              <p:cNvGrpSpPr/>
              <p:nvPr/>
            </p:nvGrpSpPr>
            <p:grpSpPr>
              <a:xfrm>
                <a:off x="9079710" y="1122006"/>
                <a:ext cx="1828800" cy="1828800"/>
                <a:chOff x="8762888" y="2794667"/>
                <a:chExt cx="1828800" cy="1828800"/>
              </a:xfrm>
            </p:grpSpPr>
            <p:sp>
              <p:nvSpPr>
                <p:cNvPr id="15" name="Oval 14">
                  <a:extLst>
                    <a:ext uri="{FF2B5EF4-FFF2-40B4-BE49-F238E27FC236}">
                      <a16:creationId xmlns:a16="http://schemas.microsoft.com/office/drawing/2014/main" id="{0E02FD6C-364A-458B-A097-DE8C2CA9934F}"/>
                    </a:ext>
                  </a:extLst>
                </p:cNvPr>
                <p:cNvSpPr/>
                <p:nvPr/>
              </p:nvSpPr>
              <p:spPr bwMode="auto">
                <a:xfrm>
                  <a:off x="8762888"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8" name="Graphic 27" descr="Send">
                  <a:extLst>
                    <a:ext uri="{FF2B5EF4-FFF2-40B4-BE49-F238E27FC236}">
                      <a16:creationId xmlns:a16="http://schemas.microsoft.com/office/drawing/2014/main" id="{EDC37D46-5F6A-4503-AB8C-818FCB46D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0088" y="3251867"/>
                  <a:ext cx="914400" cy="914400"/>
                </a:xfrm>
                <a:prstGeom prst="rect">
                  <a:avLst/>
                </a:prstGeom>
              </p:spPr>
            </p:pic>
          </p:grpSp>
        </p:grpSp>
        <p:grpSp>
          <p:nvGrpSpPr>
            <p:cNvPr id="39" name="Group 38">
              <a:extLst>
                <a:ext uri="{FF2B5EF4-FFF2-40B4-BE49-F238E27FC236}">
                  <a16:creationId xmlns:a16="http://schemas.microsoft.com/office/drawing/2014/main" id="{BA2BAD6E-58E2-4358-8BCB-64CCF777CE66}"/>
                </a:ext>
              </a:extLst>
            </p:cNvPr>
            <p:cNvGrpSpPr/>
            <p:nvPr/>
          </p:nvGrpSpPr>
          <p:grpSpPr>
            <a:xfrm>
              <a:off x="302363" y="1562659"/>
              <a:ext cx="5296424" cy="1828800"/>
              <a:chOff x="-1474354" y="1122006"/>
              <a:chExt cx="5296424" cy="1828800"/>
            </a:xfrm>
          </p:grpSpPr>
          <p:sp>
            <p:nvSpPr>
              <p:cNvPr id="23" name="TextBox 22">
                <a:extLst>
                  <a:ext uri="{FF2B5EF4-FFF2-40B4-BE49-F238E27FC236}">
                    <a16:creationId xmlns:a16="http://schemas.microsoft.com/office/drawing/2014/main" id="{B1C60283-6011-4AA7-A6F9-C487452885D6}"/>
                  </a:ext>
                </a:extLst>
              </p:cNvPr>
              <p:cNvSpPr txBox="1"/>
              <p:nvPr/>
            </p:nvSpPr>
            <p:spPr>
              <a:xfrm>
                <a:off x="-1474354" y="1722473"/>
                <a:ext cx="3528565"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Management SDKs</a:t>
                </a:r>
              </a:p>
            </p:txBody>
          </p:sp>
          <p:grpSp>
            <p:nvGrpSpPr>
              <p:cNvPr id="33" name="Group 32">
                <a:extLst>
                  <a:ext uri="{FF2B5EF4-FFF2-40B4-BE49-F238E27FC236}">
                    <a16:creationId xmlns:a16="http://schemas.microsoft.com/office/drawing/2014/main" id="{20481747-8AFE-491C-A044-92197609DB41}"/>
                  </a:ext>
                </a:extLst>
              </p:cNvPr>
              <p:cNvGrpSpPr/>
              <p:nvPr/>
            </p:nvGrpSpPr>
            <p:grpSpPr>
              <a:xfrm>
                <a:off x="1993270" y="1122006"/>
                <a:ext cx="1828800" cy="1828800"/>
                <a:chOff x="5303836" y="990123"/>
                <a:chExt cx="1828800" cy="1828800"/>
              </a:xfrm>
            </p:grpSpPr>
            <p:sp>
              <p:nvSpPr>
                <p:cNvPr id="20" name="Oval 19">
                  <a:extLst>
                    <a:ext uri="{FF2B5EF4-FFF2-40B4-BE49-F238E27FC236}">
                      <a16:creationId xmlns:a16="http://schemas.microsoft.com/office/drawing/2014/main" id="{D55F9621-21A6-486D-8B33-1EC63465AEB4}"/>
                    </a:ext>
                  </a:extLst>
                </p:cNvPr>
                <p:cNvSpPr/>
                <p:nvPr/>
              </p:nvSpPr>
              <p:spPr bwMode="auto">
                <a:xfrm>
                  <a:off x="5303836" y="990123"/>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 name="Graphic 29" descr="Briefcase">
                  <a:extLst>
                    <a:ext uri="{FF2B5EF4-FFF2-40B4-BE49-F238E27FC236}">
                      <a16:creationId xmlns:a16="http://schemas.microsoft.com/office/drawing/2014/main" id="{9EAF193C-E7B2-4CF9-9B59-0525B6E59D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1036" y="1447323"/>
                  <a:ext cx="914400" cy="914400"/>
                </a:xfrm>
                <a:prstGeom prst="rect">
                  <a:avLst/>
                </a:prstGeom>
              </p:spPr>
            </p:pic>
          </p:grpSp>
        </p:grpSp>
        <p:grpSp>
          <p:nvGrpSpPr>
            <p:cNvPr id="40" name="Group 39">
              <a:extLst>
                <a:ext uri="{FF2B5EF4-FFF2-40B4-BE49-F238E27FC236}">
                  <a16:creationId xmlns:a16="http://schemas.microsoft.com/office/drawing/2014/main" id="{2D4E2459-EE72-4A86-AD67-02C44285A5F0}"/>
                </a:ext>
              </a:extLst>
            </p:cNvPr>
            <p:cNvGrpSpPr/>
            <p:nvPr/>
          </p:nvGrpSpPr>
          <p:grpSpPr>
            <a:xfrm>
              <a:off x="248835" y="4437413"/>
              <a:ext cx="5317643" cy="1828800"/>
              <a:chOff x="-2861525" y="4150581"/>
              <a:chExt cx="5317643" cy="1828800"/>
            </a:xfrm>
          </p:grpSpPr>
          <p:sp>
            <p:nvSpPr>
              <p:cNvPr id="26" name="TextBox 25">
                <a:extLst>
                  <a:ext uri="{FF2B5EF4-FFF2-40B4-BE49-F238E27FC236}">
                    <a16:creationId xmlns:a16="http://schemas.microsoft.com/office/drawing/2014/main" id="{E393F84E-839A-4B95-BE69-C7EE71162A67}"/>
                  </a:ext>
                </a:extLst>
              </p:cNvPr>
              <p:cNvSpPr txBox="1"/>
              <p:nvPr/>
            </p:nvSpPr>
            <p:spPr>
              <a:xfrm>
                <a:off x="-2861525" y="4749588"/>
                <a:ext cx="3640090"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Event Schema Store</a:t>
                </a:r>
              </a:p>
            </p:txBody>
          </p:sp>
          <p:grpSp>
            <p:nvGrpSpPr>
              <p:cNvPr id="34" name="Group 33">
                <a:extLst>
                  <a:ext uri="{FF2B5EF4-FFF2-40B4-BE49-F238E27FC236}">
                    <a16:creationId xmlns:a16="http://schemas.microsoft.com/office/drawing/2014/main" id="{193D39C7-CE9F-4F2E-B424-9F617DFEC494}"/>
                  </a:ext>
                </a:extLst>
              </p:cNvPr>
              <p:cNvGrpSpPr/>
              <p:nvPr/>
            </p:nvGrpSpPr>
            <p:grpSpPr>
              <a:xfrm>
                <a:off x="627318" y="4150581"/>
                <a:ext cx="1828800" cy="1828800"/>
                <a:chOff x="1832341" y="2794667"/>
                <a:chExt cx="1828800" cy="1828800"/>
              </a:xfrm>
            </p:grpSpPr>
            <p:sp>
              <p:nvSpPr>
                <p:cNvPr id="21" name="Oval 20">
                  <a:extLst>
                    <a:ext uri="{FF2B5EF4-FFF2-40B4-BE49-F238E27FC236}">
                      <a16:creationId xmlns:a16="http://schemas.microsoft.com/office/drawing/2014/main" id="{0DECC310-8439-4388-BEDC-315A5B0E25AE}"/>
                    </a:ext>
                  </a:extLst>
                </p:cNvPr>
                <p:cNvSpPr/>
                <p:nvPr/>
              </p:nvSpPr>
              <p:spPr bwMode="auto">
                <a:xfrm>
                  <a:off x="1832341"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2" name="Graphic 31" descr="Store">
                  <a:extLst>
                    <a:ext uri="{FF2B5EF4-FFF2-40B4-BE49-F238E27FC236}">
                      <a16:creationId xmlns:a16="http://schemas.microsoft.com/office/drawing/2014/main" id="{51BB0035-21B2-406F-9144-2CE27F4481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541" y="3251867"/>
                  <a:ext cx="914400" cy="914400"/>
                </a:xfrm>
                <a:prstGeom prst="rect">
                  <a:avLst/>
                </a:prstGeom>
              </p:spPr>
            </p:pic>
          </p:grpSp>
        </p:grpSp>
        <p:grpSp>
          <p:nvGrpSpPr>
            <p:cNvPr id="42" name="Group 41">
              <a:extLst>
                <a:ext uri="{FF2B5EF4-FFF2-40B4-BE49-F238E27FC236}">
                  <a16:creationId xmlns:a16="http://schemas.microsoft.com/office/drawing/2014/main" id="{A2D3A90C-1490-4DE9-BE4C-D6E888DC1A37}"/>
                </a:ext>
              </a:extLst>
            </p:cNvPr>
            <p:cNvGrpSpPr/>
            <p:nvPr/>
          </p:nvGrpSpPr>
          <p:grpSpPr>
            <a:xfrm>
              <a:off x="7359469" y="4439863"/>
              <a:ext cx="5247385" cy="1828800"/>
              <a:chOff x="7878649" y="3948562"/>
              <a:chExt cx="5247385" cy="1828800"/>
            </a:xfrm>
          </p:grpSpPr>
          <p:sp>
            <p:nvSpPr>
              <p:cNvPr id="25" name="TextBox 24">
                <a:extLst>
                  <a:ext uri="{FF2B5EF4-FFF2-40B4-BE49-F238E27FC236}">
                    <a16:creationId xmlns:a16="http://schemas.microsoft.com/office/drawing/2014/main" id="{9B1233C0-4ACE-450B-9E72-9EEDC124218A}"/>
                  </a:ext>
                </a:extLst>
              </p:cNvPr>
              <p:cNvSpPr txBox="1"/>
              <p:nvPr/>
            </p:nvSpPr>
            <p:spPr>
              <a:xfrm>
                <a:off x="9574501" y="4537748"/>
                <a:ext cx="3551533"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Consumption SDKs</a:t>
                </a:r>
              </a:p>
            </p:txBody>
          </p:sp>
          <p:grpSp>
            <p:nvGrpSpPr>
              <p:cNvPr id="38" name="Group 37">
                <a:extLst>
                  <a:ext uri="{FF2B5EF4-FFF2-40B4-BE49-F238E27FC236}">
                    <a16:creationId xmlns:a16="http://schemas.microsoft.com/office/drawing/2014/main" id="{D9170295-36D5-4BDB-832E-088D2CA9BEC7}"/>
                  </a:ext>
                </a:extLst>
              </p:cNvPr>
              <p:cNvGrpSpPr/>
              <p:nvPr/>
            </p:nvGrpSpPr>
            <p:grpSpPr>
              <a:xfrm>
                <a:off x="7878649" y="3948562"/>
                <a:ext cx="1828800" cy="1828800"/>
                <a:chOff x="5291393" y="4599211"/>
                <a:chExt cx="1828800" cy="1828800"/>
              </a:xfrm>
            </p:grpSpPr>
            <p:sp>
              <p:nvSpPr>
                <p:cNvPr id="22" name="Oval 21">
                  <a:extLst>
                    <a:ext uri="{FF2B5EF4-FFF2-40B4-BE49-F238E27FC236}">
                      <a16:creationId xmlns:a16="http://schemas.microsoft.com/office/drawing/2014/main" id="{DC5E6E6D-5B80-4CB9-9F8C-00125165F1C8}"/>
                    </a:ext>
                  </a:extLst>
                </p:cNvPr>
                <p:cNvSpPr/>
                <p:nvPr/>
              </p:nvSpPr>
              <p:spPr bwMode="auto">
                <a:xfrm>
                  <a:off x="5291393" y="4599211"/>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7" name="Graphic 36" descr="Download from cloud">
                  <a:extLst>
                    <a:ext uri="{FF2B5EF4-FFF2-40B4-BE49-F238E27FC236}">
                      <a16:creationId xmlns:a16="http://schemas.microsoft.com/office/drawing/2014/main" id="{2FEE99B0-2161-472B-9128-A8D59DC7EA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48593" y="5052500"/>
                  <a:ext cx="914400" cy="914400"/>
                </a:xfrm>
                <a:prstGeom prst="rect">
                  <a:avLst/>
                </a:prstGeom>
              </p:spPr>
            </p:pic>
          </p:grpSp>
        </p:grpSp>
      </p:grpSp>
      <p:cxnSp>
        <p:nvCxnSpPr>
          <p:cNvPr id="47" name="Straight Connector 46">
            <a:extLst>
              <a:ext uri="{FF2B5EF4-FFF2-40B4-BE49-F238E27FC236}">
                <a16:creationId xmlns:a16="http://schemas.microsoft.com/office/drawing/2014/main" id="{00426C8B-1AC5-4BC0-942A-57891E9A1671}"/>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itle 2">
            <a:extLst>
              <a:ext uri="{FF2B5EF4-FFF2-40B4-BE49-F238E27FC236}">
                <a16:creationId xmlns:a16="http://schemas.microsoft.com/office/drawing/2014/main" id="{0B3D0BB4-7107-44AF-9118-E02B89359EAE}"/>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dirty="0" err="1">
                <a:gradFill>
                  <a:gsLst>
                    <a:gs pos="92135">
                      <a:srgbClr val="0078D7"/>
                    </a:gs>
                    <a:gs pos="84831">
                      <a:srgbClr val="0078D7"/>
                    </a:gs>
                  </a:gsLst>
                  <a:lin ang="5400000" scaled="0"/>
                </a:gradFill>
                <a:latin typeface="Segoe UI Light"/>
              </a:rPr>
              <a:t>.Net</a:t>
            </a:r>
            <a:r>
              <a:rPr lang="en-US" sz="4313" spc="-98" dirty="0">
                <a:gradFill>
                  <a:gsLst>
                    <a:gs pos="92135">
                      <a:srgbClr val="0078D7"/>
                    </a:gs>
                    <a:gs pos="84831">
                      <a:srgbClr val="0078D7"/>
                    </a:gs>
                  </a:gsLst>
                  <a:lin ang="5400000" scaled="0"/>
                </a:gradFill>
                <a:latin typeface="Segoe UI Light"/>
              </a:rPr>
              <a:t>   Python   Java   Node.js   Ruby   Go</a:t>
            </a:r>
          </a:p>
        </p:txBody>
      </p:sp>
      <p:pic>
        <p:nvPicPr>
          <p:cNvPr id="29" name="Picture 28">
            <a:extLst>
              <a:ext uri="{FF2B5EF4-FFF2-40B4-BE49-F238E27FC236}">
                <a16:creationId xmlns:a16="http://schemas.microsoft.com/office/drawing/2014/main" id="{C5300665-D05C-6E43-A12B-9458639B4A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4190384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path" presetSubtype="0" decel="100000" fill="hold" grpId="1" nodeType="withEffect">
                                  <p:stCondLst>
                                    <p:cond delay="100"/>
                                  </p:stCondLst>
                                  <p:childTnLst>
                                    <p:animMotion origin="layout" path="M 0 -4.05356E-6 L 0 0.037 " pathEditMode="relative" rAng="0" ptsTypes="AA">
                                      <p:cBhvr>
                                        <p:cTn id="13" dur="600" spd="-100000" fill="hold"/>
                                        <p:tgtEl>
                                          <p:spTgt spid="48"/>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pic>
        <p:nvPicPr>
          <p:cNvPr id="5" name="Picture 2" descr="alt text">
            <a:extLst>
              <a:ext uri="{FF2B5EF4-FFF2-40B4-BE49-F238E27FC236}">
                <a16:creationId xmlns:a16="http://schemas.microsoft.com/office/drawing/2014/main" id="{551AED08-EA1D-46D5-814B-33C0615965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123425"/>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Agenda</a:t>
            </a:r>
          </a:p>
        </p:txBody>
      </p:sp>
      <p:sp>
        <p:nvSpPr>
          <p:cNvPr id="2" name="TextBox 1">
            <a:extLst>
              <a:ext uri="{FF2B5EF4-FFF2-40B4-BE49-F238E27FC236}">
                <a16:creationId xmlns:a16="http://schemas.microsoft.com/office/drawing/2014/main" id="{97324CAF-E0F4-4B41-83F2-53A0D5D243E9}"/>
              </a:ext>
            </a:extLst>
          </p:cNvPr>
          <p:cNvSpPr txBox="1"/>
          <p:nvPr/>
        </p:nvSpPr>
        <p:spPr>
          <a:xfrm>
            <a:off x="1000030" y="1578917"/>
            <a:ext cx="5203687" cy="39026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Messaging Services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Architecture Considerations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Event Grid Overview</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Concepts and Guiding Principles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Demos</a:t>
            </a:r>
          </a:p>
        </p:txBody>
      </p:sp>
      <p:sp>
        <p:nvSpPr>
          <p:cNvPr id="3" name="Rectangle 2">
            <a:extLst>
              <a:ext uri="{FF2B5EF4-FFF2-40B4-BE49-F238E27FC236}">
                <a16:creationId xmlns:a16="http://schemas.microsoft.com/office/drawing/2014/main" id="{33FAB07F-71FA-40EB-A3E5-2B2746AE8B2F}"/>
              </a:ext>
            </a:extLst>
          </p:cNvPr>
          <p:cNvSpPr/>
          <p:nvPr/>
        </p:nvSpPr>
        <p:spPr>
          <a:xfrm>
            <a:off x="559268" y="6211832"/>
            <a:ext cx="6786854" cy="461665"/>
          </a:xfrm>
          <a:prstGeom prst="rect">
            <a:avLst/>
          </a:prstGeom>
        </p:spPr>
        <p:txBody>
          <a:bodyPr wrap="square">
            <a:spAutoFit/>
          </a:bodyPr>
          <a:lstStyle/>
          <a:p>
            <a:r>
              <a:rPr lang="en-US" sz="2400" dirty="0">
                <a:gradFill>
                  <a:gsLst>
                    <a:gs pos="2917">
                      <a:schemeClr val="tx1"/>
                    </a:gs>
                    <a:gs pos="30000">
                      <a:schemeClr val="tx1"/>
                    </a:gs>
                  </a:gsLst>
                  <a:lin ang="5400000" scaled="0"/>
                </a:gradFill>
              </a:rPr>
              <a:t>Slides and Demos: </a:t>
            </a:r>
            <a:r>
              <a:rPr lang="en-US" sz="2400" dirty="0">
                <a:gradFill>
                  <a:gsLst>
                    <a:gs pos="2917">
                      <a:schemeClr val="tx1"/>
                    </a:gs>
                    <a:gs pos="30000">
                      <a:schemeClr val="tx1"/>
                    </a:gs>
                  </a:gsLst>
                  <a:lin ang="5400000" scaled="0"/>
                </a:gradFill>
                <a:hlinkClick r:id="rId4"/>
              </a:rPr>
              <a:t>https://aka.ms/gab2018</a:t>
            </a:r>
            <a:r>
              <a:rPr lang="en-US" sz="2400" dirty="0">
                <a:gradFill>
                  <a:gsLst>
                    <a:gs pos="2917">
                      <a:schemeClr val="tx1"/>
                    </a:gs>
                    <a:gs pos="30000">
                      <a:schemeClr val="tx1"/>
                    </a:gs>
                  </a:gsLst>
                  <a:lin ang="5400000" scaled="0"/>
                </a:gradFill>
              </a:rPr>
              <a:t> </a:t>
            </a:r>
            <a:endParaRPr lang="en-US" sz="2400" dirty="0"/>
          </a:p>
        </p:txBody>
      </p:sp>
      <p:sp>
        <p:nvSpPr>
          <p:cNvPr id="10" name="arrow_15">
            <a:extLst>
              <a:ext uri="{FF2B5EF4-FFF2-40B4-BE49-F238E27FC236}">
                <a16:creationId xmlns:a16="http://schemas.microsoft.com/office/drawing/2014/main" id="{FE8CA47A-821D-4EEB-9DD1-3405821030FC}"/>
              </a:ext>
            </a:extLst>
          </p:cNvPr>
          <p:cNvSpPr>
            <a:spLocks noChangeAspect="1" noEditPoints="1"/>
          </p:cNvSpPr>
          <p:nvPr/>
        </p:nvSpPr>
        <p:spPr bwMode="auto">
          <a:xfrm>
            <a:off x="559268" y="1700686"/>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pic>
        <p:nvPicPr>
          <p:cNvPr id="11" name="Picture 2" descr="alt text">
            <a:extLst>
              <a:ext uri="{FF2B5EF4-FFF2-40B4-BE49-F238E27FC236}">
                <a16:creationId xmlns:a16="http://schemas.microsoft.com/office/drawing/2014/main" id="{8AA6DED9-54B7-4F57-A689-0309DE939A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
        <p:nvSpPr>
          <p:cNvPr id="12" name="arrow_15">
            <a:extLst>
              <a:ext uri="{FF2B5EF4-FFF2-40B4-BE49-F238E27FC236}">
                <a16:creationId xmlns:a16="http://schemas.microsoft.com/office/drawing/2014/main" id="{0D65FF50-B82E-4ED1-AA11-9AF92E18D616}"/>
              </a:ext>
            </a:extLst>
          </p:cNvPr>
          <p:cNvSpPr>
            <a:spLocks noChangeAspect="1" noEditPoints="1"/>
          </p:cNvSpPr>
          <p:nvPr/>
        </p:nvSpPr>
        <p:spPr bwMode="auto">
          <a:xfrm>
            <a:off x="569316" y="2492181"/>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3" name="arrow_15">
            <a:extLst>
              <a:ext uri="{FF2B5EF4-FFF2-40B4-BE49-F238E27FC236}">
                <a16:creationId xmlns:a16="http://schemas.microsoft.com/office/drawing/2014/main" id="{1A96F8FE-338D-4CD5-8BBD-333AC44E4B0A}"/>
              </a:ext>
            </a:extLst>
          </p:cNvPr>
          <p:cNvSpPr>
            <a:spLocks noChangeAspect="1" noEditPoints="1"/>
          </p:cNvSpPr>
          <p:nvPr/>
        </p:nvSpPr>
        <p:spPr bwMode="auto">
          <a:xfrm>
            <a:off x="575969" y="3302802"/>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4" name="arrow_15">
            <a:extLst>
              <a:ext uri="{FF2B5EF4-FFF2-40B4-BE49-F238E27FC236}">
                <a16:creationId xmlns:a16="http://schemas.microsoft.com/office/drawing/2014/main" id="{01C7C9E1-C59C-4CA1-9E92-98F90B077F4E}"/>
              </a:ext>
            </a:extLst>
          </p:cNvPr>
          <p:cNvSpPr>
            <a:spLocks noChangeAspect="1" noEditPoints="1"/>
          </p:cNvSpPr>
          <p:nvPr/>
        </p:nvSpPr>
        <p:spPr bwMode="auto">
          <a:xfrm>
            <a:off x="596065" y="4108144"/>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6" name="arrow_15">
            <a:extLst>
              <a:ext uri="{FF2B5EF4-FFF2-40B4-BE49-F238E27FC236}">
                <a16:creationId xmlns:a16="http://schemas.microsoft.com/office/drawing/2014/main" id="{BAEC3B03-7DB2-4543-B9F3-0EB051B981DC}"/>
              </a:ext>
            </a:extLst>
          </p:cNvPr>
          <p:cNvSpPr>
            <a:spLocks noChangeAspect="1" noEditPoints="1"/>
          </p:cNvSpPr>
          <p:nvPr/>
        </p:nvSpPr>
        <p:spPr bwMode="auto">
          <a:xfrm>
            <a:off x="596065" y="4927506"/>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15051071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pic>
        <p:nvPicPr>
          <p:cNvPr id="4" name="Picture 2" descr="alt text">
            <a:extLst>
              <a:ext uri="{FF2B5EF4-FFF2-40B4-BE49-F238E27FC236}">
                <a16:creationId xmlns:a16="http://schemas.microsoft.com/office/drawing/2014/main" id="{14C74194-CA79-4DCF-BC52-9A261AD64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7AEE-3598-4955-81A8-191C0AFEA673}"/>
              </a:ext>
            </a:extLst>
          </p:cNvPr>
          <p:cNvSpPr>
            <a:spLocks noGrp="1"/>
          </p:cNvSpPr>
          <p:nvPr>
            <p:ph type="title"/>
          </p:nvPr>
        </p:nvSpPr>
        <p:spPr/>
        <p:txBody>
          <a:bodyPr/>
          <a:lstStyle/>
          <a:p>
            <a:r>
              <a:rPr lang="en-US" dirty="0"/>
              <a:t>Demos</a:t>
            </a:r>
          </a:p>
        </p:txBody>
      </p:sp>
    </p:spTree>
    <p:extLst>
      <p:ext uri="{BB962C8B-B14F-4D97-AF65-F5344CB8AC3E}">
        <p14:creationId xmlns:p14="http://schemas.microsoft.com/office/powerpoint/2010/main" val="1296044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pic>
        <p:nvPicPr>
          <p:cNvPr id="4" name="Picture 2" descr="alt text">
            <a:extLst>
              <a:ext uri="{FF2B5EF4-FFF2-40B4-BE49-F238E27FC236}">
                <a16:creationId xmlns:a16="http://schemas.microsoft.com/office/drawing/2014/main" id="{A18F37AC-82AF-4453-A853-9E979A9E9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1008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3925562"/>
          </a:xfrm>
        </p:spPr>
        <p:txBody>
          <a:bodyPr/>
          <a:lstStyle/>
          <a:p>
            <a:r>
              <a:rPr lang="en-US" dirty="0"/>
              <a:t>Loosely coupled</a:t>
            </a:r>
          </a:p>
          <a:p>
            <a:r>
              <a:rPr lang="en-US" dirty="0"/>
              <a:t>Using the right tool for the right task</a:t>
            </a:r>
          </a:p>
          <a:p>
            <a:r>
              <a:rPr lang="en-US" dirty="0"/>
              <a:t>Events vs. Commands</a:t>
            </a:r>
          </a:p>
          <a:p>
            <a:r>
              <a:rPr lang="en-US" dirty="0"/>
              <a:t>Knowing the difference between Events and Telemetry / streams</a:t>
            </a:r>
          </a:p>
          <a:p>
            <a:r>
              <a:rPr lang="en-US" dirty="0"/>
              <a:t>Idempotent</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dirty="0"/>
              <a:t>Key Takeaways</a:t>
            </a:r>
          </a:p>
        </p:txBody>
      </p:sp>
      <p:pic>
        <p:nvPicPr>
          <p:cNvPr id="4" name="Picture 2" descr="alt text">
            <a:extLst>
              <a:ext uri="{FF2B5EF4-FFF2-40B4-BE49-F238E27FC236}">
                <a16:creationId xmlns:a16="http://schemas.microsoft.com/office/drawing/2014/main" id="{973BC586-4638-46D3-8B93-18D6ACFF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661013"/>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References</a:t>
            </a:r>
          </a:p>
        </p:txBody>
      </p:sp>
      <p:sp>
        <p:nvSpPr>
          <p:cNvPr id="2" name="TextBox 1">
            <a:extLst>
              <a:ext uri="{FF2B5EF4-FFF2-40B4-BE49-F238E27FC236}">
                <a16:creationId xmlns:a16="http://schemas.microsoft.com/office/drawing/2014/main" id="{FB4AC445-FA86-4A1F-91BF-8DC69B4B449F}"/>
              </a:ext>
            </a:extLst>
          </p:cNvPr>
          <p:cNvSpPr txBox="1"/>
          <p:nvPr/>
        </p:nvSpPr>
        <p:spPr>
          <a:xfrm>
            <a:off x="382847" y="1864139"/>
            <a:ext cx="7726026"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Documentation: </a:t>
            </a:r>
            <a:r>
              <a:rPr lang="en-US" sz="2400" dirty="0">
                <a:gradFill>
                  <a:gsLst>
                    <a:gs pos="2917">
                      <a:schemeClr val="tx1"/>
                    </a:gs>
                    <a:gs pos="30000">
                      <a:schemeClr val="tx1"/>
                    </a:gs>
                  </a:gsLst>
                  <a:lin ang="5400000" scaled="0"/>
                </a:gradFill>
                <a:hlinkClick r:id="rId4"/>
              </a:rPr>
              <a:t>https://azure.com/eventgrid</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Presentation &amp; Code: </a:t>
            </a:r>
            <a:r>
              <a:rPr lang="en-US" sz="2400" dirty="0">
                <a:gradFill>
                  <a:gsLst>
                    <a:gs pos="2917">
                      <a:schemeClr val="tx1"/>
                    </a:gs>
                    <a:gs pos="30000">
                      <a:schemeClr val="tx1"/>
                    </a:gs>
                  </a:gsLst>
                  <a:lin ang="5400000" scaled="0"/>
                </a:gradFill>
                <a:hlinkClick r:id="rId5"/>
              </a:rPr>
              <a:t>https://aka.ms/gab2018</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MSDN Article: </a:t>
            </a:r>
            <a:r>
              <a:rPr lang="en-US" sz="2400" dirty="0">
                <a:gradFill>
                  <a:gsLst>
                    <a:gs pos="2917">
                      <a:schemeClr val="tx1"/>
                    </a:gs>
                    <a:gs pos="30000">
                      <a:schemeClr val="tx1"/>
                    </a:gs>
                  </a:gsLst>
                  <a:lin ang="5400000" scaled="0"/>
                </a:gradFill>
                <a:hlinkClick r:id="rId6"/>
              </a:rPr>
              <a:t>https://aka.ms/eventgridarticle</a:t>
            </a:r>
            <a:r>
              <a:rPr lang="en-US" sz="2400" dirty="0">
                <a:gradFill>
                  <a:gsLst>
                    <a:gs pos="2917">
                      <a:schemeClr val="tx1"/>
                    </a:gs>
                    <a:gs pos="30000">
                      <a:schemeClr val="tx1"/>
                    </a:gs>
                  </a:gsLst>
                  <a:lin ang="5400000" scaled="0"/>
                </a:gradFill>
              </a:rPr>
              <a:t> </a:t>
            </a:r>
          </a:p>
        </p:txBody>
      </p:sp>
      <p:pic>
        <p:nvPicPr>
          <p:cNvPr id="6" name="Picture 2" descr="alt text">
            <a:extLst>
              <a:ext uri="{FF2B5EF4-FFF2-40B4-BE49-F238E27FC236}">
                <a16:creationId xmlns:a16="http://schemas.microsoft.com/office/drawing/2014/main" id="{7E96AF5B-17AB-422A-B977-F200A4021E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0081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2371589" y="2920923"/>
            <a:ext cx="3683216"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Thank You!</a:t>
            </a:r>
          </a:p>
        </p:txBody>
      </p:sp>
      <p:pic>
        <p:nvPicPr>
          <p:cNvPr id="6" name="Picture 2" descr="alt text">
            <a:extLst>
              <a:ext uri="{FF2B5EF4-FFF2-40B4-BE49-F238E27FC236}">
                <a16:creationId xmlns:a16="http://schemas.microsoft.com/office/drawing/2014/main" id="{7E96AF5B-17AB-422A-B977-F200A4021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4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1528737"/>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Asynchronous enterprise messaging </a:t>
            </a:r>
          </a:p>
          <a:p>
            <a:pPr marL="0" marR="0" lvl="0" indent="0" algn="ctr" defTabSz="896214" rtl="0" eaLnBrk="1" fontAlgn="auto" latinLnBrk="0" hangingPunct="1">
              <a:lnSpc>
                <a:spcPct val="90000"/>
              </a:lnSpc>
              <a:spcBef>
                <a:spcPts val="0"/>
              </a:spcBef>
              <a:spcAft>
                <a:spcPts val="588"/>
              </a:spcAft>
              <a:buClrTx/>
              <a:buSzTx/>
              <a:buFontTx/>
              <a:buNone/>
              <a:tabLst/>
              <a:defRPr/>
            </a:pPr>
            <a:endParaRPr lang="en-US" sz="1567" kern="0" dirty="0">
              <a:solidFill>
                <a:srgbClr val="F8F8F8"/>
              </a:solidFill>
              <a:latin typeface="Segoe UI"/>
            </a:endParaRPr>
          </a:p>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Load-leveling, duplication detection, ordering, etc.</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Secure two-way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Cross-cloud reactive </a:t>
            </a:r>
            <a:r>
              <a:rPr kumimoji="0" lang="en-US" sz="1567" b="0" i="0" u="none" strike="noStrike" kern="0" cap="none" spc="0" normalizeH="0" baseline="0" noProof="0" dirty="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dirty="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pic>
        <p:nvPicPr>
          <p:cNvPr id="16" name="Picture 2" descr="alt text">
            <a:extLst>
              <a:ext uri="{FF2B5EF4-FFF2-40B4-BE49-F238E27FC236}">
                <a16:creationId xmlns:a16="http://schemas.microsoft.com/office/drawing/2014/main" id="{744C5AE0-F430-4888-A78F-AB9886D32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B5BD-9A83-4B8B-9B60-14906C6032A1}"/>
              </a:ext>
            </a:extLst>
          </p:cNvPr>
          <p:cNvSpPr>
            <a:spLocks noGrp="1"/>
          </p:cNvSpPr>
          <p:nvPr>
            <p:ph type="title"/>
          </p:nvPr>
        </p:nvSpPr>
        <p:spPr/>
        <p:txBody>
          <a:bodyPr/>
          <a:lstStyle/>
          <a:p>
            <a:r>
              <a:rPr lang="en-US" dirty="0"/>
              <a:t>Why so many messaging services?</a:t>
            </a:r>
          </a:p>
        </p:txBody>
      </p:sp>
      <p:pic>
        <p:nvPicPr>
          <p:cNvPr id="1026" name="Picture 2" descr="Related image">
            <a:extLst>
              <a:ext uri="{FF2B5EF4-FFF2-40B4-BE49-F238E27FC236}">
                <a16:creationId xmlns:a16="http://schemas.microsoft.com/office/drawing/2014/main" id="{7A181626-1A0C-42DA-9712-5646D7879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536" y="1400288"/>
            <a:ext cx="4594773" cy="516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lt text">
            <a:extLst>
              <a:ext uri="{FF2B5EF4-FFF2-40B4-BE49-F238E27FC236}">
                <a16:creationId xmlns:a16="http://schemas.microsoft.com/office/drawing/2014/main" id="{45D67E0E-94F9-47D3-BE49-B40100D38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079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1D24873-4A62-40AA-BDF9-5F98ADEE3B07}"/>
              </a:ext>
            </a:extLst>
          </p:cNvPr>
          <p:cNvSpPr txBox="1"/>
          <p:nvPr/>
        </p:nvSpPr>
        <p:spPr>
          <a:xfrm>
            <a:off x="1273308" y="644403"/>
            <a:ext cx="277351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Command</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 name="Textfeld 4">
            <a:extLst>
              <a:ext uri="{FF2B5EF4-FFF2-40B4-BE49-F238E27FC236}">
                <a16:creationId xmlns:a16="http://schemas.microsoft.com/office/drawing/2014/main" id="{326FA762-3A17-48A8-82CC-0B93E21BE912}"/>
              </a:ext>
            </a:extLst>
          </p:cNvPr>
          <p:cNvSpPr txBox="1"/>
          <p:nvPr/>
        </p:nvSpPr>
        <p:spPr>
          <a:xfrm>
            <a:off x="684690" y="2183285"/>
            <a:ext cx="173957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Query</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6" name="Textfeld 5">
            <a:extLst>
              <a:ext uri="{FF2B5EF4-FFF2-40B4-BE49-F238E27FC236}">
                <a16:creationId xmlns:a16="http://schemas.microsoft.com/office/drawing/2014/main" id="{858506DB-A5D2-445A-8903-99AA01EB5C27}"/>
              </a:ext>
            </a:extLst>
          </p:cNvPr>
          <p:cNvSpPr txBox="1"/>
          <p:nvPr/>
        </p:nvSpPr>
        <p:spPr>
          <a:xfrm>
            <a:off x="1554480" y="4091940"/>
            <a:ext cx="104868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Job</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8435340" y="3905275"/>
            <a:ext cx="267252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Handover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8" name="Textfeld 7">
            <a:extLst>
              <a:ext uri="{FF2B5EF4-FFF2-40B4-BE49-F238E27FC236}">
                <a16:creationId xmlns:a16="http://schemas.microsoft.com/office/drawing/2014/main" id="{6A2B73D8-F523-4227-8822-E20BCAA690EA}"/>
              </a:ext>
            </a:extLst>
          </p:cNvPr>
          <p:cNvSpPr txBox="1"/>
          <p:nvPr/>
        </p:nvSpPr>
        <p:spPr>
          <a:xfrm>
            <a:off x="6506589" y="490318"/>
            <a:ext cx="186679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9" name="Textfeld 8">
            <a:extLst>
              <a:ext uri="{FF2B5EF4-FFF2-40B4-BE49-F238E27FC236}">
                <a16:creationId xmlns:a16="http://schemas.microsoft.com/office/drawing/2014/main" id="{3243D1DE-302D-40D4-9211-DE7B91F3D254}"/>
              </a:ext>
            </a:extLst>
          </p:cNvPr>
          <p:cNvSpPr txBox="1"/>
          <p:nvPr/>
        </p:nvSpPr>
        <p:spPr>
          <a:xfrm>
            <a:off x="6828506" y="2568005"/>
            <a:ext cx="3605474"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Measurement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3340435" y="1652099"/>
            <a:ext cx="31005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Notification</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1" name="Textfeld 10">
            <a:extLst>
              <a:ext uri="{FF2B5EF4-FFF2-40B4-BE49-F238E27FC236}">
                <a16:creationId xmlns:a16="http://schemas.microsoft.com/office/drawing/2014/main" id="{4170C6AB-CA19-4223-9F08-7AE4A282C3B2}"/>
              </a:ext>
            </a:extLst>
          </p:cNvPr>
          <p:cNvSpPr txBox="1"/>
          <p:nvPr/>
        </p:nvSpPr>
        <p:spPr>
          <a:xfrm>
            <a:off x="4291679" y="5387727"/>
            <a:ext cx="217751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Request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8588635D-199A-4197-AD11-B7707AAB1920}"/>
              </a:ext>
            </a:extLst>
          </p:cNvPr>
          <p:cNvSpPr txBox="1"/>
          <p:nvPr/>
        </p:nvSpPr>
        <p:spPr>
          <a:xfrm>
            <a:off x="3962400" y="3841225"/>
            <a:ext cx="310373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Assignment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82EC5754-7282-450A-BA87-256E8AEB6F1B}"/>
              </a:ext>
            </a:extLst>
          </p:cNvPr>
          <p:cNvSpPr txBox="1"/>
          <p:nvPr/>
        </p:nvSpPr>
        <p:spPr>
          <a:xfrm>
            <a:off x="466041" y="5349419"/>
            <a:ext cx="205056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Update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C57BF7A7-B6B8-448C-996F-57B23FAEA0F6}"/>
              </a:ext>
            </a:extLst>
          </p:cNvPr>
          <p:cNvSpPr txBox="1"/>
          <p:nvPr/>
        </p:nvSpPr>
        <p:spPr>
          <a:xfrm>
            <a:off x="8950297" y="1413844"/>
            <a:ext cx="213776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Transfer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F384DBC3-04E2-4186-BBE9-E5F3B496D654}"/>
              </a:ext>
            </a:extLst>
          </p:cNvPr>
          <p:cNvSpPr txBox="1"/>
          <p:nvPr/>
        </p:nvSpPr>
        <p:spPr>
          <a:xfrm>
            <a:off x="8160691" y="5185305"/>
            <a:ext cx="146931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Trace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17" name="Picture 2" descr="alt text">
            <a:extLst>
              <a:ext uri="{FF2B5EF4-FFF2-40B4-BE49-F238E27FC236}">
                <a16:creationId xmlns:a16="http://schemas.microsoft.com/office/drawing/2014/main" id="{B2360BAE-ED05-40E1-B6AC-64046D8A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3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1D24873-4A62-40AA-BDF9-5F98ADEE3B07}"/>
              </a:ext>
            </a:extLst>
          </p:cNvPr>
          <p:cNvSpPr txBox="1"/>
          <p:nvPr/>
        </p:nvSpPr>
        <p:spPr>
          <a:xfrm>
            <a:off x="2124434" y="144681"/>
            <a:ext cx="277351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Command</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 name="Textfeld 4">
            <a:extLst>
              <a:ext uri="{FF2B5EF4-FFF2-40B4-BE49-F238E27FC236}">
                <a16:creationId xmlns:a16="http://schemas.microsoft.com/office/drawing/2014/main" id="{326FA762-3A17-48A8-82CC-0B93E21BE912}"/>
              </a:ext>
            </a:extLst>
          </p:cNvPr>
          <p:cNvSpPr txBox="1"/>
          <p:nvPr/>
        </p:nvSpPr>
        <p:spPr>
          <a:xfrm>
            <a:off x="2641403" y="1804725"/>
            <a:ext cx="173957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Query</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6" name="Textfeld 5">
            <a:extLst>
              <a:ext uri="{FF2B5EF4-FFF2-40B4-BE49-F238E27FC236}">
                <a16:creationId xmlns:a16="http://schemas.microsoft.com/office/drawing/2014/main" id="{858506DB-A5D2-445A-8903-99AA01EB5C27}"/>
              </a:ext>
            </a:extLst>
          </p:cNvPr>
          <p:cNvSpPr txBox="1"/>
          <p:nvPr/>
        </p:nvSpPr>
        <p:spPr>
          <a:xfrm>
            <a:off x="2986850" y="3464769"/>
            <a:ext cx="104868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Job</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2174929" y="2634747"/>
            <a:ext cx="267252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Handover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8" name="Textfeld 7">
            <a:extLst>
              <a:ext uri="{FF2B5EF4-FFF2-40B4-BE49-F238E27FC236}">
                <a16:creationId xmlns:a16="http://schemas.microsoft.com/office/drawing/2014/main" id="{6A2B73D8-F523-4227-8822-E20BCAA690EA}"/>
              </a:ext>
            </a:extLst>
          </p:cNvPr>
          <p:cNvSpPr txBox="1"/>
          <p:nvPr/>
        </p:nvSpPr>
        <p:spPr>
          <a:xfrm>
            <a:off x="8077968" y="1804725"/>
            <a:ext cx="186679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9" name="Textfeld 8">
            <a:extLst>
              <a:ext uri="{FF2B5EF4-FFF2-40B4-BE49-F238E27FC236}">
                <a16:creationId xmlns:a16="http://schemas.microsoft.com/office/drawing/2014/main" id="{3243D1DE-302D-40D4-9211-DE7B91F3D254}"/>
              </a:ext>
            </a:extLst>
          </p:cNvPr>
          <p:cNvSpPr txBox="1"/>
          <p:nvPr/>
        </p:nvSpPr>
        <p:spPr>
          <a:xfrm>
            <a:off x="7208627" y="3464769"/>
            <a:ext cx="3605474"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Measurement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461100" y="2634747"/>
            <a:ext cx="31005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Notification</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1" name="Textfeld 10">
            <a:extLst>
              <a:ext uri="{FF2B5EF4-FFF2-40B4-BE49-F238E27FC236}">
                <a16:creationId xmlns:a16="http://schemas.microsoft.com/office/drawing/2014/main" id="{4170C6AB-CA19-4223-9F08-7AE4A282C3B2}"/>
              </a:ext>
            </a:extLst>
          </p:cNvPr>
          <p:cNvSpPr txBox="1"/>
          <p:nvPr/>
        </p:nvSpPr>
        <p:spPr>
          <a:xfrm>
            <a:off x="2422433" y="5954838"/>
            <a:ext cx="217751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Request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8588635D-199A-4197-AD11-B7707AAB1920}"/>
              </a:ext>
            </a:extLst>
          </p:cNvPr>
          <p:cNvSpPr txBox="1"/>
          <p:nvPr/>
        </p:nvSpPr>
        <p:spPr>
          <a:xfrm>
            <a:off x="1959325" y="4294791"/>
            <a:ext cx="310373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Assignment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82EC5754-7282-450A-BA87-256E8AEB6F1B}"/>
              </a:ext>
            </a:extLst>
          </p:cNvPr>
          <p:cNvSpPr txBox="1"/>
          <p:nvPr/>
        </p:nvSpPr>
        <p:spPr>
          <a:xfrm>
            <a:off x="2485912" y="5124813"/>
            <a:ext cx="205056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Update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C57BF7A7-B6B8-448C-996F-57B23FAEA0F6}"/>
              </a:ext>
            </a:extLst>
          </p:cNvPr>
          <p:cNvSpPr txBox="1"/>
          <p:nvPr/>
        </p:nvSpPr>
        <p:spPr>
          <a:xfrm>
            <a:off x="2442310" y="974703"/>
            <a:ext cx="213776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Transfer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F384DBC3-04E2-4186-BBE9-E5F3B496D654}"/>
              </a:ext>
            </a:extLst>
          </p:cNvPr>
          <p:cNvSpPr txBox="1"/>
          <p:nvPr/>
        </p:nvSpPr>
        <p:spPr>
          <a:xfrm>
            <a:off x="8276708" y="4294791"/>
            <a:ext cx="146931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Trace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17" name="Picture 2" descr="alt text">
            <a:extLst>
              <a:ext uri="{FF2B5EF4-FFF2-40B4-BE49-F238E27FC236}">
                <a16:creationId xmlns:a16="http://schemas.microsoft.com/office/drawing/2014/main" id="{F10CB882-ACF2-4213-A5E4-C1E07CA23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6FBE83D9-F15A-4BF1-8B52-7FEF063EE9F8}"/>
              </a:ext>
            </a:extLst>
          </p:cNvPr>
          <p:cNvSpPr txBox="1"/>
          <p:nvPr/>
        </p:nvSpPr>
        <p:spPr>
          <a:xfrm>
            <a:off x="1714500" y="2647153"/>
            <a:ext cx="273805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Intents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731640" y="2647153"/>
            <a:ext cx="203517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Facts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4" name="Picture 2" descr="alt text">
            <a:extLst>
              <a:ext uri="{FF2B5EF4-FFF2-40B4-BE49-F238E27FC236}">
                <a16:creationId xmlns:a16="http://schemas.microsoft.com/office/drawing/2014/main" id="{E8677F1E-B8EC-49BD-A89D-2CD2F74D2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43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C3A43C3-D932-40B2-9128-09543C8CA6C6}"/>
              </a:ext>
            </a:extLst>
          </p:cNvPr>
          <p:cNvSpPr/>
          <p:nvPr/>
        </p:nvSpPr>
        <p:spPr>
          <a:xfrm>
            <a:off x="6682740" y="1882140"/>
            <a:ext cx="4434840" cy="13716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Rechteck 1">
            <a:extLst>
              <a:ext uri="{FF2B5EF4-FFF2-40B4-BE49-F238E27FC236}">
                <a16:creationId xmlns:a16="http://schemas.microsoft.com/office/drawing/2014/main" id="{9C3C4FAC-4D42-4517-80D1-7707C49DC7CC}"/>
              </a:ext>
            </a:extLst>
          </p:cNvPr>
          <p:cNvSpPr/>
          <p:nvPr/>
        </p:nvSpPr>
        <p:spPr>
          <a:xfrm>
            <a:off x="1173480" y="1879774"/>
            <a:ext cx="4434840" cy="1373966"/>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2021872" y="1999453"/>
            <a:ext cx="273805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Intents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882574" y="1999453"/>
            <a:ext cx="203517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Facts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 name="Textfeld 2">
            <a:extLst>
              <a:ext uri="{FF2B5EF4-FFF2-40B4-BE49-F238E27FC236}">
                <a16:creationId xmlns:a16="http://schemas.microsoft.com/office/drawing/2014/main" id="{14AE14CE-7B57-41CD-81E4-CE09AA08A911}"/>
              </a:ext>
            </a:extLst>
          </p:cNvPr>
          <p:cNvSpPr txBox="1"/>
          <p:nvPr/>
        </p:nvSpPr>
        <p:spPr>
          <a:xfrm>
            <a:off x="1956052"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EB8696A3-644E-407B-89E2-E5AF3BEF2EA8}"/>
              </a:ext>
            </a:extLst>
          </p:cNvPr>
          <p:cNvSpPr txBox="1"/>
          <p:nvPr/>
        </p:nvSpPr>
        <p:spPr>
          <a:xfrm>
            <a:off x="2159633" y="3373419"/>
            <a:ext cx="246253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Expectations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19CC807E-1B07-48A6-B90F-BE042C578063}"/>
              </a:ext>
            </a:extLst>
          </p:cNvPr>
          <p:cNvSpPr txBox="1"/>
          <p:nvPr/>
        </p:nvSpPr>
        <p:spPr>
          <a:xfrm>
            <a:off x="2022385" y="3852162"/>
            <a:ext cx="27370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Conversations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444B47C8-49DE-49D1-B000-1A997B322FB6}"/>
              </a:ext>
            </a:extLst>
          </p:cNvPr>
          <p:cNvSpPr txBox="1"/>
          <p:nvPr/>
        </p:nvSpPr>
        <p:spPr>
          <a:xfrm>
            <a:off x="2437755" y="4330905"/>
            <a:ext cx="19062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Contracts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6EB40D16-C430-4BC1-82E5-AD169FD64CFE}"/>
              </a:ext>
            </a:extLst>
          </p:cNvPr>
          <p:cNvSpPr txBox="1"/>
          <p:nvPr/>
        </p:nvSpPr>
        <p:spPr>
          <a:xfrm>
            <a:off x="1858750" y="4809648"/>
            <a:ext cx="306430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Control Transfer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1" name="Textfeld 20">
            <a:extLst>
              <a:ext uri="{FF2B5EF4-FFF2-40B4-BE49-F238E27FC236}">
                <a16:creationId xmlns:a16="http://schemas.microsoft.com/office/drawing/2014/main" id="{059846BF-C118-451E-9AE2-5F93F5D5EAEC}"/>
              </a:ext>
            </a:extLst>
          </p:cNvPr>
          <p:cNvSpPr txBox="1"/>
          <p:nvPr/>
        </p:nvSpPr>
        <p:spPr>
          <a:xfrm>
            <a:off x="2040691" y="5288391"/>
            <a:ext cx="27004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Value Transfer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Textfeld 21">
            <a:extLst>
              <a:ext uri="{FF2B5EF4-FFF2-40B4-BE49-F238E27FC236}">
                <a16:creationId xmlns:a16="http://schemas.microsoft.com/office/drawing/2014/main" id="{029A2146-AF3F-46E4-9A38-3304A2F87EF3}"/>
              </a:ext>
            </a:extLst>
          </p:cNvPr>
          <p:cNvSpPr txBox="1"/>
          <p:nvPr/>
        </p:nvSpPr>
        <p:spPr>
          <a:xfrm>
            <a:off x="8157617" y="3373418"/>
            <a:ext cx="14850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History</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Textfeld 26">
            <a:extLst>
              <a:ext uri="{FF2B5EF4-FFF2-40B4-BE49-F238E27FC236}">
                <a16:creationId xmlns:a16="http://schemas.microsoft.com/office/drawing/2014/main" id="{0BD58DF4-E38E-4682-AA29-95398904019C}"/>
              </a:ext>
            </a:extLst>
          </p:cNvPr>
          <p:cNvSpPr txBox="1"/>
          <p:nvPr/>
        </p:nvSpPr>
        <p:spPr>
          <a:xfrm>
            <a:off x="8104109" y="3852161"/>
            <a:ext cx="15921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Context</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Textfeld 27">
            <a:extLst>
              <a:ext uri="{FF2B5EF4-FFF2-40B4-BE49-F238E27FC236}">
                <a16:creationId xmlns:a16="http://schemas.microsoft.com/office/drawing/2014/main" id="{459B26D4-B180-425A-B350-5A21EDDB81F0}"/>
              </a:ext>
            </a:extLst>
          </p:cNvPr>
          <p:cNvSpPr txBox="1"/>
          <p:nvPr/>
        </p:nvSpPr>
        <p:spPr>
          <a:xfrm>
            <a:off x="8284735" y="4330905"/>
            <a:ext cx="123085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Order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9" name="Textfeld 28">
            <a:extLst>
              <a:ext uri="{FF2B5EF4-FFF2-40B4-BE49-F238E27FC236}">
                <a16:creationId xmlns:a16="http://schemas.microsoft.com/office/drawing/2014/main" id="{24D1943C-9DAE-4856-A360-AEE142F19291}"/>
              </a:ext>
            </a:extLst>
          </p:cNvPr>
          <p:cNvSpPr txBox="1"/>
          <p:nvPr/>
        </p:nvSpPr>
        <p:spPr>
          <a:xfrm>
            <a:off x="8099300" y="4809648"/>
            <a:ext cx="160172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Schema</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735482"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18" name="Picture 2" descr="alt text">
            <a:extLst>
              <a:ext uri="{FF2B5EF4-FFF2-40B4-BE49-F238E27FC236}">
                <a16:creationId xmlns:a16="http://schemas.microsoft.com/office/drawing/2014/main" id="{27035840-EEA8-45DF-BEB7-30F1E52AA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48" y="-84589"/>
            <a:ext cx="777754" cy="69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4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1824</Words>
  <Application>Microsoft Office PowerPoint</Application>
  <PresentationFormat>Widescreen</PresentationFormat>
  <Paragraphs>348</Paragraphs>
  <Slides>37</Slides>
  <Notes>36</Notes>
  <HiddenSlides>12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Event Grid</vt:lpstr>
      <vt:lpstr>About Me</vt:lpstr>
      <vt:lpstr>PowerPoint Presentation</vt:lpstr>
      <vt:lpstr>Azure Messaging Services</vt:lpstr>
      <vt:lpstr>Why so many messaging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Event Grid</vt:lpstr>
      <vt:lpstr>Benefits</vt:lpstr>
      <vt:lpstr>Manage all events in one place</vt:lpstr>
      <vt:lpstr>PowerPoint Presentation</vt:lpstr>
      <vt:lpstr>Manage all events in one place</vt:lpstr>
      <vt:lpstr>Manage all events in one place</vt:lpstr>
      <vt:lpstr>Manage all events in one place</vt:lpstr>
      <vt:lpstr>Scenarios</vt:lpstr>
      <vt:lpstr>Build applications efficiently</vt:lpstr>
      <vt:lpstr>Ensure reliability and performance in your apps</vt:lpstr>
      <vt:lpstr>Concepts</vt:lpstr>
      <vt:lpstr>Event Grid guiding principles</vt:lpstr>
      <vt:lpstr>Target performance</vt:lpstr>
      <vt:lpstr>Demos</vt:lpstr>
      <vt:lpstr>Event Schema</vt:lpstr>
      <vt:lpstr>Resource model: extension resource</vt:lpstr>
      <vt:lpstr>Key Takeaways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119</cp:revision>
  <dcterms:created xsi:type="dcterms:W3CDTF">2018-01-22T17:15:05Z</dcterms:created>
  <dcterms:modified xsi:type="dcterms:W3CDTF">2018-04-21T04:53:41Z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