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0"/>
  </p:notesMasterIdLst>
  <p:sldIdLst>
    <p:sldId id="1685" r:id="rId3"/>
    <p:sldId id="285" r:id="rId4"/>
    <p:sldId id="288" r:id="rId5"/>
    <p:sldId id="256" r:id="rId6"/>
    <p:sldId id="1821" r:id="rId7"/>
    <p:sldId id="303" r:id="rId8"/>
    <p:sldId id="304" r:id="rId9"/>
    <p:sldId id="305" r:id="rId10"/>
    <p:sldId id="297" r:id="rId11"/>
    <p:sldId id="298" r:id="rId12"/>
    <p:sldId id="299" r:id="rId13"/>
    <p:sldId id="277" r:id="rId14"/>
    <p:sldId id="278" r:id="rId15"/>
    <p:sldId id="279" r:id="rId16"/>
    <p:sldId id="280" r:id="rId17"/>
    <p:sldId id="260" r:id="rId18"/>
    <p:sldId id="1822" r:id="rId19"/>
    <p:sldId id="265" r:id="rId20"/>
    <p:sldId id="1829" r:id="rId21"/>
    <p:sldId id="1828" r:id="rId22"/>
    <p:sldId id="276" r:id="rId23"/>
    <p:sldId id="266" r:id="rId24"/>
    <p:sldId id="1661" r:id="rId25"/>
    <p:sldId id="1682" r:id="rId26"/>
    <p:sldId id="1824" r:id="rId27"/>
    <p:sldId id="1832" r:id="rId28"/>
    <p:sldId id="1834" r:id="rId29"/>
    <p:sldId id="1835" r:id="rId30"/>
    <p:sldId id="1836" r:id="rId31"/>
    <p:sldId id="1842" r:id="rId32"/>
    <p:sldId id="1840" r:id="rId33"/>
    <p:sldId id="1837" r:id="rId34"/>
    <p:sldId id="1838" r:id="rId35"/>
    <p:sldId id="1839" r:id="rId36"/>
    <p:sldId id="1843" r:id="rId37"/>
    <p:sldId id="289" r:id="rId38"/>
    <p:sldId id="30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vent Grid" id="{8E0A839E-E0D2-46E8-BBEF-B53BCA39ADC0}">
          <p14:sldIdLst>
            <p14:sldId id="1685"/>
            <p14:sldId id="285"/>
            <p14:sldId id="288"/>
            <p14:sldId id="256"/>
            <p14:sldId id="1821"/>
            <p14:sldId id="303"/>
            <p14:sldId id="304"/>
            <p14:sldId id="305"/>
            <p14:sldId id="297"/>
            <p14:sldId id="298"/>
            <p14:sldId id="299"/>
            <p14:sldId id="277"/>
            <p14:sldId id="278"/>
            <p14:sldId id="279"/>
            <p14:sldId id="280"/>
            <p14:sldId id="260"/>
            <p14:sldId id="1822"/>
            <p14:sldId id="265"/>
            <p14:sldId id="1829"/>
            <p14:sldId id="1828"/>
            <p14:sldId id="276"/>
            <p14:sldId id="266"/>
            <p14:sldId id="1661"/>
            <p14:sldId id="1682"/>
            <p14:sldId id="1824"/>
            <p14:sldId id="1832"/>
            <p14:sldId id="1834"/>
            <p14:sldId id="1835"/>
            <p14:sldId id="1836"/>
            <p14:sldId id="1842"/>
            <p14:sldId id="1840"/>
            <p14:sldId id="1837"/>
            <p14:sldId id="1838"/>
            <p14:sldId id="1839"/>
            <p14:sldId id="1843"/>
            <p14:sldId id="289"/>
            <p14:sldId id="308"/>
          </p14:sldIdLst>
        </p14:section>
        <p14:section name="Default Section" id="{6C7C1BCD-9A04-48B9-A106-E39ED7D6C0D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9" autoAdjust="0"/>
    <p:restoredTop sz="72836" autoAdjust="0"/>
  </p:normalViewPr>
  <p:slideViewPr>
    <p:cSldViewPr snapToGrid="0">
      <p:cViewPr varScale="1">
        <p:scale>
          <a:sx n="75" d="100"/>
          <a:sy n="75" d="100"/>
        </p:scale>
        <p:origin x="166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7EA5CE-5DB7-4E2E-A66A-5E8418607C45}" type="datetimeFigureOut">
              <a:rPr lang="en-US" smtClean="0"/>
              <a:t>6/13/18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0D7A73-0DE4-4B33-AC8E-57C6C9B74D5C}" type="slidenum">
              <a:rPr lang="en-US" smtClean="0"/>
              <a:t>‹#›</a:t>
            </a:fld>
            <a:endParaRPr lang="en-US"/>
          </a:p>
        </p:txBody>
      </p:sp>
    </p:spTree>
    <p:extLst>
      <p:ext uri="{BB962C8B-B14F-4D97-AF65-F5344CB8AC3E}">
        <p14:creationId xmlns:p14="http://schemas.microsoft.com/office/powerpoint/2010/main" val="4088439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0D7A73-0DE4-4B33-AC8E-57C6C9B74D5C}" type="slidenum">
              <a:rPr lang="en-US" smtClean="0"/>
              <a:t>1</a:t>
            </a:fld>
            <a:endParaRPr lang="en-US"/>
          </a:p>
        </p:txBody>
      </p:sp>
    </p:spTree>
    <p:extLst>
      <p:ext uri="{BB962C8B-B14F-4D97-AF65-F5344CB8AC3E}">
        <p14:creationId xmlns:p14="http://schemas.microsoft.com/office/powerpoint/2010/main" val="2617547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5AD3E-2416-46F2-AFD8-A6879666E0DC}" type="slidenum">
              <a:rPr lang="de-DE" smtClean="0"/>
              <a:t>10</a:t>
            </a:fld>
            <a:endParaRPr lang="de-DE"/>
          </a:p>
        </p:txBody>
      </p:sp>
    </p:spTree>
    <p:extLst>
      <p:ext uri="{BB962C8B-B14F-4D97-AF65-F5344CB8AC3E}">
        <p14:creationId xmlns:p14="http://schemas.microsoft.com/office/powerpoint/2010/main" val="786682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5AD3E-2416-46F2-AFD8-A6879666E0DC}" type="slidenum">
              <a:rPr lang="de-DE" smtClean="0"/>
              <a:t>11</a:t>
            </a:fld>
            <a:endParaRPr lang="de-DE"/>
          </a:p>
        </p:txBody>
      </p:sp>
    </p:spTree>
    <p:extLst>
      <p:ext uri="{BB962C8B-B14F-4D97-AF65-F5344CB8AC3E}">
        <p14:creationId xmlns:p14="http://schemas.microsoft.com/office/powerpoint/2010/main" val="3171927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6/13/18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058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6/13/18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3394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6/13/18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3130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6/13/18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8141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65962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2711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6/13/18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36756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6/13/18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9073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510D7A73-0DE4-4B33-AC8E-57C6C9B74D5C}" type="slidenum">
              <a:rPr lang="en-US" smtClean="0"/>
              <a:t>2</a:t>
            </a:fld>
            <a:endParaRPr lang="en-US"/>
          </a:p>
        </p:txBody>
      </p:sp>
    </p:spTree>
    <p:extLst>
      <p:ext uri="{BB962C8B-B14F-4D97-AF65-F5344CB8AC3E}">
        <p14:creationId xmlns:p14="http://schemas.microsoft.com/office/powerpoint/2010/main" val="30936129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6/13/18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6858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DF6C0D0C-B692-499D-A7C4-D7A4192983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6/13/18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4119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AA44A-7B90-4F62-B5B5-483D55E179BE}" type="slidenum">
              <a:rPr lang="en-US" smtClean="0"/>
              <a:t>23</a:t>
            </a:fld>
            <a:endParaRPr lang="en-US"/>
          </a:p>
        </p:txBody>
      </p:sp>
    </p:spTree>
    <p:extLst>
      <p:ext uri="{BB962C8B-B14F-4D97-AF65-F5344CB8AC3E}">
        <p14:creationId xmlns:p14="http://schemas.microsoft.com/office/powerpoint/2010/main" val="8916627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AA44A-7B90-4F62-B5B5-483D55E179BE}" type="slidenum">
              <a:rPr lang="en-US" smtClean="0"/>
              <a:t>24</a:t>
            </a:fld>
            <a:endParaRPr lang="en-US"/>
          </a:p>
        </p:txBody>
      </p:sp>
    </p:spTree>
    <p:extLst>
      <p:ext uri="{BB962C8B-B14F-4D97-AF65-F5344CB8AC3E}">
        <p14:creationId xmlns:p14="http://schemas.microsoft.com/office/powerpoint/2010/main" val="37729495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AA44A-7B90-4F62-B5B5-483D55E179BE}" type="slidenum">
              <a:rPr lang="en-US" smtClean="0"/>
              <a:t>26</a:t>
            </a:fld>
            <a:endParaRPr lang="en-US"/>
          </a:p>
        </p:txBody>
      </p:sp>
    </p:spTree>
    <p:extLst>
      <p:ext uri="{BB962C8B-B14F-4D97-AF65-F5344CB8AC3E}">
        <p14:creationId xmlns:p14="http://schemas.microsoft.com/office/powerpoint/2010/main" val="21385738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AA44A-7B90-4F62-B5B5-483D55E179BE}" type="slidenum">
              <a:rPr lang="en-US" smtClean="0"/>
              <a:t>27</a:t>
            </a:fld>
            <a:endParaRPr lang="en-US"/>
          </a:p>
        </p:txBody>
      </p:sp>
    </p:spTree>
    <p:extLst>
      <p:ext uri="{BB962C8B-B14F-4D97-AF65-F5344CB8AC3E}">
        <p14:creationId xmlns:p14="http://schemas.microsoft.com/office/powerpoint/2010/main" val="2807136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AA44A-7B90-4F62-B5B5-483D55E179BE}" type="slidenum">
              <a:rPr lang="en-US" smtClean="0"/>
              <a:t>28</a:t>
            </a:fld>
            <a:endParaRPr lang="en-US"/>
          </a:p>
        </p:txBody>
      </p:sp>
    </p:spTree>
    <p:extLst>
      <p:ext uri="{BB962C8B-B14F-4D97-AF65-F5344CB8AC3E}">
        <p14:creationId xmlns:p14="http://schemas.microsoft.com/office/powerpoint/2010/main" val="17116684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AA44A-7B90-4F62-B5B5-483D55E179BE}" type="slidenum">
              <a:rPr lang="en-US" smtClean="0"/>
              <a:t>29</a:t>
            </a:fld>
            <a:endParaRPr lang="en-US"/>
          </a:p>
        </p:txBody>
      </p:sp>
    </p:spTree>
    <p:extLst>
      <p:ext uri="{BB962C8B-B14F-4D97-AF65-F5344CB8AC3E}">
        <p14:creationId xmlns:p14="http://schemas.microsoft.com/office/powerpoint/2010/main" val="3558602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AA44A-7B90-4F62-B5B5-483D55E179BE}" type="slidenum">
              <a:rPr lang="en-US" smtClean="0"/>
              <a:t>30</a:t>
            </a:fld>
            <a:endParaRPr lang="en-US"/>
          </a:p>
        </p:txBody>
      </p:sp>
    </p:spTree>
    <p:extLst>
      <p:ext uri="{BB962C8B-B14F-4D97-AF65-F5344CB8AC3E}">
        <p14:creationId xmlns:p14="http://schemas.microsoft.com/office/powerpoint/2010/main" val="3936324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AA44A-7B90-4F62-B5B5-483D55E179BE}" type="slidenum">
              <a:rPr lang="en-US" smtClean="0"/>
              <a:t>31</a:t>
            </a:fld>
            <a:endParaRPr lang="en-US"/>
          </a:p>
        </p:txBody>
      </p:sp>
    </p:spTree>
    <p:extLst>
      <p:ext uri="{BB962C8B-B14F-4D97-AF65-F5344CB8AC3E}">
        <p14:creationId xmlns:p14="http://schemas.microsoft.com/office/powerpoint/2010/main" val="2891024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36630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AA44A-7B90-4F62-B5B5-483D55E179BE}" type="slidenum">
              <a:rPr lang="en-US" smtClean="0"/>
              <a:t>32</a:t>
            </a:fld>
            <a:endParaRPr lang="en-US"/>
          </a:p>
        </p:txBody>
      </p:sp>
    </p:spTree>
    <p:extLst>
      <p:ext uri="{BB962C8B-B14F-4D97-AF65-F5344CB8AC3E}">
        <p14:creationId xmlns:p14="http://schemas.microsoft.com/office/powerpoint/2010/main" val="1600115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AA44A-7B90-4F62-B5B5-483D55E179BE}" type="slidenum">
              <a:rPr lang="en-US" smtClean="0"/>
              <a:t>33</a:t>
            </a:fld>
            <a:endParaRPr lang="en-US"/>
          </a:p>
        </p:txBody>
      </p:sp>
    </p:spTree>
    <p:extLst>
      <p:ext uri="{BB962C8B-B14F-4D97-AF65-F5344CB8AC3E}">
        <p14:creationId xmlns:p14="http://schemas.microsoft.com/office/powerpoint/2010/main" val="42107772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AA44A-7B90-4F62-B5B5-483D55E179BE}" type="slidenum">
              <a:rPr lang="en-US" smtClean="0"/>
              <a:t>34</a:t>
            </a:fld>
            <a:endParaRPr lang="en-US"/>
          </a:p>
        </p:txBody>
      </p:sp>
    </p:spTree>
    <p:extLst>
      <p:ext uri="{BB962C8B-B14F-4D97-AF65-F5344CB8AC3E}">
        <p14:creationId xmlns:p14="http://schemas.microsoft.com/office/powerpoint/2010/main" val="14175781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AA44A-7B90-4F62-B5B5-483D55E179BE}" type="slidenum">
              <a:rPr lang="en-US" smtClean="0"/>
              <a:t>35</a:t>
            </a:fld>
            <a:endParaRPr lang="en-US"/>
          </a:p>
        </p:txBody>
      </p:sp>
    </p:spTree>
    <p:extLst>
      <p:ext uri="{BB962C8B-B14F-4D97-AF65-F5344CB8AC3E}">
        <p14:creationId xmlns:p14="http://schemas.microsoft.com/office/powerpoint/2010/main" val="19567797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04041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424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indent="-171450">
              <a:buFont typeface="Arial" panose="020B0604020202020204" pitchFamily="34" charset="0"/>
              <a:buChar char="•"/>
            </a:pPr>
            <a:endParaRPr lang="en-US" dirty="0"/>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t>Microsoft Ignite 2016</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6/13/18 10:31 AM</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0573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0D7A73-0DE4-4B33-AC8E-57C6C9B74D5C}" type="slidenum">
              <a:rPr lang="en-US" smtClean="0"/>
              <a:t>5</a:t>
            </a:fld>
            <a:endParaRPr lang="en-US"/>
          </a:p>
        </p:txBody>
      </p:sp>
    </p:spTree>
    <p:extLst>
      <p:ext uri="{BB962C8B-B14F-4D97-AF65-F5344CB8AC3E}">
        <p14:creationId xmlns:p14="http://schemas.microsoft.com/office/powerpoint/2010/main" val="3865148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5AD3E-2416-46F2-AFD8-A6879666E0DC}" type="slidenum">
              <a:rPr lang="de-DE" smtClean="0"/>
              <a:t>6</a:t>
            </a:fld>
            <a:endParaRPr lang="de-DE"/>
          </a:p>
        </p:txBody>
      </p:sp>
    </p:spTree>
    <p:extLst>
      <p:ext uri="{BB962C8B-B14F-4D97-AF65-F5344CB8AC3E}">
        <p14:creationId xmlns:p14="http://schemas.microsoft.com/office/powerpoint/2010/main" val="2727532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5AD3E-2416-46F2-AFD8-A6879666E0DC}" type="slidenum">
              <a:rPr lang="de-DE" smtClean="0"/>
              <a:t>7</a:t>
            </a:fld>
            <a:endParaRPr lang="de-DE"/>
          </a:p>
        </p:txBody>
      </p:sp>
    </p:spTree>
    <p:extLst>
      <p:ext uri="{BB962C8B-B14F-4D97-AF65-F5344CB8AC3E}">
        <p14:creationId xmlns:p14="http://schemas.microsoft.com/office/powerpoint/2010/main" val="14824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5AD3E-2416-46F2-AFD8-A6879666E0DC}" type="slidenum">
              <a:rPr lang="de-DE" smtClean="0"/>
              <a:t>8</a:t>
            </a:fld>
            <a:endParaRPr lang="de-DE"/>
          </a:p>
        </p:txBody>
      </p:sp>
    </p:spTree>
    <p:extLst>
      <p:ext uri="{BB962C8B-B14F-4D97-AF65-F5344CB8AC3E}">
        <p14:creationId xmlns:p14="http://schemas.microsoft.com/office/powerpoint/2010/main" val="1205891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64F5AD3E-2416-46F2-AFD8-A6879666E0DC}" type="slidenum">
              <a:rPr lang="de-DE" smtClean="0"/>
              <a:t>9</a:t>
            </a:fld>
            <a:endParaRPr lang="de-DE"/>
          </a:p>
        </p:txBody>
      </p:sp>
    </p:spTree>
    <p:extLst>
      <p:ext uri="{BB962C8B-B14F-4D97-AF65-F5344CB8AC3E}">
        <p14:creationId xmlns:p14="http://schemas.microsoft.com/office/powerpoint/2010/main" val="626438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BA16-999D-4C81-BFC1-02E2E83C55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BE75C1-0686-4DF1-BE19-BB7CCF2E69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C0BDB3-E696-4DAA-AF01-4BEA07B49CD6}"/>
              </a:ext>
            </a:extLst>
          </p:cNvPr>
          <p:cNvSpPr>
            <a:spLocks noGrp="1"/>
          </p:cNvSpPr>
          <p:nvPr>
            <p:ph type="dt" sz="half" idx="10"/>
          </p:nvPr>
        </p:nvSpPr>
        <p:spPr/>
        <p:txBody>
          <a:bodyPr/>
          <a:lstStyle/>
          <a:p>
            <a:fld id="{B635EA88-2D55-4CD3-B86B-1EFF350AA3DE}" type="datetimeFigureOut">
              <a:rPr lang="en-US" smtClean="0"/>
              <a:t>6/13/18</a:t>
            </a:fld>
            <a:endParaRPr lang="en-US"/>
          </a:p>
        </p:txBody>
      </p:sp>
      <p:sp>
        <p:nvSpPr>
          <p:cNvPr id="5" name="Footer Placeholder 4">
            <a:extLst>
              <a:ext uri="{FF2B5EF4-FFF2-40B4-BE49-F238E27FC236}">
                <a16:creationId xmlns:a16="http://schemas.microsoft.com/office/drawing/2014/main" id="{330E7DE9-C073-4467-B0BF-2793D617F7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C80152-A27A-412B-AD21-7D75C8499C69}"/>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821149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386F-0A80-43BB-AF60-4AA1910FD6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0D2873-10AF-4EA9-8C7B-A50C761BFE5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F2FB82-C0B6-4B48-A52E-BF6B16A17B8D}"/>
              </a:ext>
            </a:extLst>
          </p:cNvPr>
          <p:cNvSpPr>
            <a:spLocks noGrp="1"/>
          </p:cNvSpPr>
          <p:nvPr>
            <p:ph type="dt" sz="half" idx="10"/>
          </p:nvPr>
        </p:nvSpPr>
        <p:spPr/>
        <p:txBody>
          <a:bodyPr/>
          <a:lstStyle/>
          <a:p>
            <a:fld id="{B635EA88-2D55-4CD3-B86B-1EFF350AA3DE}" type="datetimeFigureOut">
              <a:rPr lang="en-US" smtClean="0"/>
              <a:t>6/13/18</a:t>
            </a:fld>
            <a:endParaRPr lang="en-US"/>
          </a:p>
        </p:txBody>
      </p:sp>
      <p:sp>
        <p:nvSpPr>
          <p:cNvPr id="5" name="Footer Placeholder 4">
            <a:extLst>
              <a:ext uri="{FF2B5EF4-FFF2-40B4-BE49-F238E27FC236}">
                <a16:creationId xmlns:a16="http://schemas.microsoft.com/office/drawing/2014/main" id="{A94B65AA-1926-4CFD-96C5-5C33824D71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2E19AD-45A8-454A-A3F5-ACB65A925110}"/>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3093827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DFB9FE-01C0-4E76-ADAE-D89D714E29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BC91E2-6790-4797-9CE2-0D7BF7A2D8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83B971-AB1A-4BDF-8D88-136C9D69B66A}"/>
              </a:ext>
            </a:extLst>
          </p:cNvPr>
          <p:cNvSpPr>
            <a:spLocks noGrp="1"/>
          </p:cNvSpPr>
          <p:nvPr>
            <p:ph type="dt" sz="half" idx="10"/>
          </p:nvPr>
        </p:nvSpPr>
        <p:spPr/>
        <p:txBody>
          <a:bodyPr/>
          <a:lstStyle/>
          <a:p>
            <a:fld id="{B635EA88-2D55-4CD3-B86B-1EFF350AA3DE}" type="datetimeFigureOut">
              <a:rPr lang="en-US" smtClean="0"/>
              <a:t>6/13/18</a:t>
            </a:fld>
            <a:endParaRPr lang="en-US"/>
          </a:p>
        </p:txBody>
      </p:sp>
      <p:sp>
        <p:nvSpPr>
          <p:cNvPr id="5" name="Footer Placeholder 4">
            <a:extLst>
              <a:ext uri="{FF2B5EF4-FFF2-40B4-BE49-F238E27FC236}">
                <a16:creationId xmlns:a16="http://schemas.microsoft.com/office/drawing/2014/main" id="{A290596A-FAAB-4703-AA78-B43DE7CCB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A48215-CAC6-44AF-ACC8-A1F05E6830CB}"/>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594834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Walkin">
    <p:bg>
      <p:bgRef idx="1001">
        <a:schemeClr val="bg2"/>
      </p:bgRef>
    </p:bg>
    <p:spTree>
      <p:nvGrpSpPr>
        <p:cNvPr id="1" name=""/>
        <p:cNvGrpSpPr/>
        <p:nvPr/>
      </p:nvGrpSpPr>
      <p:grpSpPr>
        <a:xfrm>
          <a:off x="0" y="0"/>
          <a:ext cx="0" cy="0"/>
          <a:chOff x="0" y="0"/>
          <a:chExt cx="0" cy="0"/>
        </a:xfrm>
      </p:grpSpPr>
      <p:sp>
        <p:nvSpPr>
          <p:cNvPr id="2" name="Rectangle 1"/>
          <p:cNvSpPr/>
          <p:nvPr/>
        </p:nvSpPr>
        <p:spPr bwMode="auto">
          <a:xfrm>
            <a:off x="269239" y="2077800"/>
            <a:ext cx="6274974" cy="26960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454892" y="481158"/>
            <a:ext cx="1408078" cy="300619"/>
          </a:xfrm>
          <a:prstGeom prst="rect">
            <a:avLst/>
          </a:prstGeom>
        </p:spPr>
      </p:pic>
    </p:spTree>
    <p:extLst>
      <p:ext uri="{BB962C8B-B14F-4D97-AF65-F5344CB8AC3E}">
        <p14:creationId xmlns:p14="http://schemas.microsoft.com/office/powerpoint/2010/main" val="31734991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pic>
        <p:nvPicPr>
          <p:cNvPr id="6" name="Picture 5"/>
          <p:cNvPicPr>
            <a:picLocks noChangeAspect="1"/>
          </p:cNvPicPr>
          <p:nvPr/>
        </p:nvPicPr>
        <p:blipFill rotWithShape="1">
          <a:blip r:embed="rId3" cstate="screen">
            <a:extLst>
              <a:ext uri="{28A0092B-C50C-407E-A947-70E740481C1C}">
                <a14:useLocalDpi xmlns:a14="http://schemas.microsoft.com/office/drawing/2010/main"/>
              </a:ext>
            </a:extLst>
          </a:blip>
          <a:srcRect b="1380"/>
          <a:stretch/>
        </p:blipFill>
        <p:spPr bwMode="invGray">
          <a:xfrm>
            <a:off x="448213" y="481158"/>
            <a:ext cx="1421436" cy="300619"/>
          </a:xfrm>
          <a:prstGeom prst="rect">
            <a:avLst/>
          </a:prstGeom>
        </p:spPr>
      </p:pic>
    </p:spTree>
    <p:extLst>
      <p:ext uri="{BB962C8B-B14F-4D97-AF65-F5344CB8AC3E}">
        <p14:creationId xmlns:p14="http://schemas.microsoft.com/office/powerpoint/2010/main" val="30769438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3861512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2281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511736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5429016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0716520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3603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E0BAE-8DDB-47E1-B0B8-19DB2A8693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197F9F-64EB-4EE6-A903-229F363B732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AB280-830F-46BC-ADC5-EE84DC1F44F3}"/>
              </a:ext>
            </a:extLst>
          </p:cNvPr>
          <p:cNvSpPr>
            <a:spLocks noGrp="1"/>
          </p:cNvSpPr>
          <p:nvPr>
            <p:ph type="dt" sz="half" idx="10"/>
          </p:nvPr>
        </p:nvSpPr>
        <p:spPr/>
        <p:txBody>
          <a:bodyPr/>
          <a:lstStyle/>
          <a:p>
            <a:fld id="{B635EA88-2D55-4CD3-B86B-1EFF350AA3DE}" type="datetimeFigureOut">
              <a:rPr lang="en-US" smtClean="0"/>
              <a:t>6/13/18</a:t>
            </a:fld>
            <a:endParaRPr lang="en-US"/>
          </a:p>
        </p:txBody>
      </p:sp>
      <p:sp>
        <p:nvSpPr>
          <p:cNvPr id="5" name="Footer Placeholder 4">
            <a:extLst>
              <a:ext uri="{FF2B5EF4-FFF2-40B4-BE49-F238E27FC236}">
                <a16:creationId xmlns:a16="http://schemas.microsoft.com/office/drawing/2014/main" id="{CB412D9A-BD37-4E28-8675-37AE26FEF8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938E8C-4483-45CD-87E5-A70DF18195FC}"/>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6273864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72757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75174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21369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085097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079784" y="2906011"/>
            <a:ext cx="10034748" cy="89966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87454712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8964248" cy="1158793"/>
          </a:xfrm>
          <a:noFill/>
        </p:spPr>
        <p:txBody>
          <a:bodyPr wrap="square" tIns="91440" bIns="91440" anchor="t" anchorCtr="0">
            <a:spAutoFit/>
          </a:bodyPr>
          <a:lstStyle>
            <a:lvl1pPr>
              <a:defRPr sz="7058" spc="-98" baseline="0">
                <a:gradFill>
                  <a:gsLst>
                    <a:gs pos="24779">
                      <a:srgbClr val="000000"/>
                    </a:gs>
                    <a:gs pos="70000">
                      <a:srgbClr val="000000"/>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8964247" cy="724246"/>
          </a:xfrm>
          <a:noFill/>
        </p:spPr>
        <p:txBody>
          <a:bodyPr wrap="square" lIns="182880" tIns="146304" rIns="182880" bIns="146304">
            <a:spAutoFit/>
          </a:bodyPr>
          <a:lstStyle>
            <a:lvl1pPr marL="0" indent="0">
              <a:spcBef>
                <a:spcPts val="0"/>
              </a:spcBef>
              <a:buNone/>
              <a:defRPr sz="3137" spc="0" baseline="0">
                <a:gradFill>
                  <a:gsLst>
                    <a:gs pos="24779">
                      <a:srgbClr val="000000"/>
                    </a:gs>
                    <a:gs pos="70000">
                      <a:srgbClr val="000000"/>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0506328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8964247" cy="1158793"/>
          </a:xfrm>
          <a:noFill/>
        </p:spPr>
        <p:txBody>
          <a:bodyPr wrap="square"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Video title</a:t>
            </a:r>
          </a:p>
        </p:txBody>
      </p:sp>
    </p:spTree>
    <p:extLst>
      <p:ext uri="{BB962C8B-B14F-4D97-AF65-F5344CB8AC3E}">
        <p14:creationId xmlns:p14="http://schemas.microsoft.com/office/powerpoint/2010/main" val="17969534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0944144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92035">
                      <a:srgbClr val="000000"/>
                    </a:gs>
                    <a:gs pos="75000">
                      <a:srgbClr val="000000"/>
                    </a:gs>
                  </a:gsLst>
                  <a:lin ang="5400000" scaled="0"/>
                </a:gradFill>
              </a:defRPr>
            </a:lvl1pPr>
          </a:lstStyle>
          <a:p>
            <a:r>
              <a:rPr lang="en-US"/>
              <a:t>Section title</a:t>
            </a:r>
          </a:p>
        </p:txBody>
      </p:sp>
    </p:spTree>
    <p:extLst>
      <p:ext uri="{BB962C8B-B14F-4D97-AF65-F5344CB8AC3E}">
        <p14:creationId xmlns:p14="http://schemas.microsoft.com/office/powerpoint/2010/main" val="213302018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dpi="0" rotWithShape="1">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6690751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94961-0330-4F37-AB3D-410EE921EE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B6C0F3-FD59-4D91-B274-F3BAF1A032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D1F8A54-5CB9-4214-8DE6-6F0A64FF5644}"/>
              </a:ext>
            </a:extLst>
          </p:cNvPr>
          <p:cNvSpPr>
            <a:spLocks noGrp="1"/>
          </p:cNvSpPr>
          <p:nvPr>
            <p:ph type="dt" sz="half" idx="10"/>
          </p:nvPr>
        </p:nvSpPr>
        <p:spPr/>
        <p:txBody>
          <a:bodyPr/>
          <a:lstStyle/>
          <a:p>
            <a:fld id="{B635EA88-2D55-4CD3-B86B-1EFF350AA3DE}" type="datetimeFigureOut">
              <a:rPr lang="en-US" smtClean="0"/>
              <a:t>6/13/18</a:t>
            </a:fld>
            <a:endParaRPr lang="en-US"/>
          </a:p>
        </p:txBody>
      </p:sp>
      <p:sp>
        <p:nvSpPr>
          <p:cNvPr id="5" name="Footer Placeholder 4">
            <a:extLst>
              <a:ext uri="{FF2B5EF4-FFF2-40B4-BE49-F238E27FC236}">
                <a16:creationId xmlns:a16="http://schemas.microsoft.com/office/drawing/2014/main" id="{F0984291-209D-4F4A-946E-BD249D5CB2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AC9D83-DC76-4C5D-B63A-4241D714C007}"/>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8920795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0988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24374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493426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a:ln>
                  <a:noFill/>
                </a:ln>
                <a:gradFill>
                  <a:gsLst>
                    <a:gs pos="0">
                      <a:srgbClr val="505050"/>
                    </a:gs>
                    <a:gs pos="100000">
                      <a:srgbClr val="505050"/>
                    </a:gs>
                  </a:gsLst>
                  <a:lin ang="5400000" scaled="0"/>
                </a:gradFill>
                <a:effectLst/>
                <a:uLnTx/>
                <a:uFillTx/>
                <a:latin typeface="Segoe UI"/>
                <a:ea typeface="+mn-ea"/>
                <a:cs typeface="Segoe UI" pitchFamily="34" charset="0"/>
              </a:rPr>
              <a:t>© 2016 Microsoft Corporation. All rights reserved.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54892" y="470067"/>
            <a:ext cx="1408078" cy="300619"/>
          </a:xfrm>
          <a:prstGeom prst="rect">
            <a:avLst/>
          </a:prstGeom>
        </p:spPr>
      </p:pic>
    </p:spTree>
    <p:extLst>
      <p:ext uri="{BB962C8B-B14F-4D97-AF65-F5344CB8AC3E}">
        <p14:creationId xmlns:p14="http://schemas.microsoft.com/office/powerpoint/2010/main" val="2286830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9319150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D4B4F5-9F56-4AF2-B8FC-381E478EDD58}" type="datetimeFigureOut">
              <a:rPr lang="en-US" smtClean="0"/>
              <a:t>6/13/18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C923CD-E977-4E78-9161-C57CCFBF0D9F}" type="slidenum">
              <a:rPr lang="en-US" smtClean="0"/>
              <a:t>‹#›</a:t>
            </a:fld>
            <a:endParaRPr lang="en-US"/>
          </a:p>
        </p:txBody>
      </p:sp>
    </p:spTree>
    <p:extLst>
      <p:ext uri="{BB962C8B-B14F-4D97-AF65-F5344CB8AC3E}">
        <p14:creationId xmlns:p14="http://schemas.microsoft.com/office/powerpoint/2010/main" val="41700067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extBox 7"/>
          <p:cNvSpPr txBox="1"/>
          <p:nvPr userDrawn="1"/>
        </p:nvSpPr>
        <p:spPr bwMode="white">
          <a:xfrm>
            <a:off x="4367360" y="6566898"/>
            <a:ext cx="3457280" cy="158429"/>
          </a:xfrm>
          <a:prstGeom prst="rect">
            <a:avLst/>
          </a:prstGeom>
          <a:noFill/>
        </p:spPr>
        <p:txBody>
          <a:bodyPr wrap="none" lIns="0" tIns="0" rIns="0" bIns="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r>
              <a:rPr lang="en-US" sz="1029" spc="147">
                <a:gradFill>
                  <a:gsLst>
                    <a:gs pos="0">
                      <a:srgbClr val="FFFFFF">
                        <a:alpha val="50000"/>
                      </a:srgbClr>
                    </a:gs>
                    <a:gs pos="86000">
                      <a:srgbClr val="FFFFFF">
                        <a:alpha val="50000"/>
                      </a:srgbClr>
                    </a:gs>
                  </a:gsLst>
                  <a:lin ang="5400000" scaled="0"/>
                </a:gradFill>
              </a:rPr>
              <a:t>MICROSOFT CONFIDENTIAL – INTERNAL ONLY</a:t>
            </a:r>
          </a:p>
        </p:txBody>
      </p:sp>
      <p:sp>
        <p:nvSpPr>
          <p:cNvPr id="4" name="Text Placeholder 3"/>
          <p:cNvSpPr>
            <a:spLocks noGrp="1"/>
          </p:cNvSpPr>
          <p:nvPr>
            <p:ph type="body" sz="quarter" idx="10"/>
          </p:nvPr>
        </p:nvSpPr>
        <p:spPr>
          <a:xfrm>
            <a:off x="269239" y="1189177"/>
            <a:ext cx="11653523" cy="2184808"/>
          </a:xfrm>
        </p:spPr>
        <p:txBody>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3658109"/>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243" y="289515"/>
            <a:ext cx="4225335" cy="3214201"/>
          </a:xfrm>
        </p:spPr>
        <p:txBody>
          <a:bodyPr/>
          <a:lstStyle/>
          <a:p>
            <a:r>
              <a:rPr lang="en-US"/>
              <a:t>Click to edit Master title style</a:t>
            </a:r>
          </a:p>
        </p:txBody>
      </p:sp>
      <p:sp>
        <p:nvSpPr>
          <p:cNvPr id="3" name="Rectangle 2"/>
          <p:cNvSpPr/>
          <p:nvPr userDrawn="1"/>
        </p:nvSpPr>
        <p:spPr bwMode="auto">
          <a:xfrm>
            <a:off x="4751363" y="5"/>
            <a:ext cx="7440636" cy="68580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0" tIns="143344" rIns="179180" bIns="143344" numCol="1" spcCol="0" rtlCol="0" fromWordArt="0" anchor="t" anchorCtr="0" forceAA="0" compatLnSpc="1">
            <a:prstTxWarp prst="textNoShape">
              <a:avLst/>
            </a:prstTxWarp>
            <a:noAutofit/>
          </a:bodyPr>
          <a:lstStyle/>
          <a:p>
            <a:pPr algn="ctr" defTabSz="913481" fontAlgn="base">
              <a:lnSpc>
                <a:spcPct val="90000"/>
              </a:lnSpc>
              <a:spcBef>
                <a:spcPct val="0"/>
              </a:spcBef>
              <a:spcAft>
                <a:spcPct val="0"/>
              </a:spcAft>
              <a:defRPr/>
            </a:pPr>
            <a:endParaRPr lang="en-US" sz="2353">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22571"/>
      </p:ext>
    </p:extLst>
  </p:cSld>
  <p:clrMapOvr>
    <a:masterClrMapping/>
  </p:clrMapOvr>
  <p:transition>
    <p:fade/>
  </p:transition>
  <p:extLst mod="1">
    <p:ext uri="{DCECCB84-F9BA-43D5-87BE-67443E8EF086}">
      <p15:sldGuideLst xmlns:p15="http://schemas.microsoft.com/office/powerpoint/2012/main">
        <p15:guide id="1" pos="3917">
          <p15:clr>
            <a:srgbClr val="FBAE40"/>
          </p15:clr>
        </p15:guide>
        <p15:guide id="2" pos="334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462540118"/>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DC2CF0-013E-420E-94F5-0F5C14555BAD}"/>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47A56F5-26EA-4C8A-8282-DFCA097BBB5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9E76C86-ECFE-4A14-AEB7-60504114A9CE}"/>
              </a:ext>
            </a:extLst>
          </p:cNvPr>
          <p:cNvSpPr>
            <a:spLocks noGrp="1"/>
          </p:cNvSpPr>
          <p:nvPr>
            <p:ph type="dt" sz="half" idx="10"/>
          </p:nvPr>
        </p:nvSpPr>
        <p:spPr/>
        <p:txBody>
          <a:bodyPr/>
          <a:lstStyle/>
          <a:p>
            <a:fld id="{0B422DBD-4D3D-4693-A1CE-2E9E38C27AE6}" type="datetimeFigureOut">
              <a:rPr lang="de-DE" smtClean="0"/>
              <a:t>13.06.2018</a:t>
            </a:fld>
            <a:endParaRPr lang="de-DE"/>
          </a:p>
        </p:txBody>
      </p:sp>
      <p:sp>
        <p:nvSpPr>
          <p:cNvPr id="5" name="Fußzeilenplatzhalter 4">
            <a:extLst>
              <a:ext uri="{FF2B5EF4-FFF2-40B4-BE49-F238E27FC236}">
                <a16:creationId xmlns:a16="http://schemas.microsoft.com/office/drawing/2014/main" id="{12FB3B04-1B86-489D-BD6D-F8998829DC4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8D9E799-AB1B-4089-91D8-3EEEF28B1F12}"/>
              </a:ext>
            </a:extLst>
          </p:cNvPr>
          <p:cNvSpPr>
            <a:spLocks noGrp="1"/>
          </p:cNvSpPr>
          <p:nvPr>
            <p:ph type="sldNum" sz="quarter" idx="12"/>
          </p:nvPr>
        </p:nvSpPr>
        <p:spPr/>
        <p:txBody>
          <a:bodyPr/>
          <a:lstStyle/>
          <a:p>
            <a:fld id="{A4DC9A67-3F21-45D4-9BAA-87C149493CD7}" type="slidenum">
              <a:rPr lang="de-DE" smtClean="0"/>
              <a:t>‹#›</a:t>
            </a:fld>
            <a:endParaRPr lang="de-DE"/>
          </a:p>
        </p:txBody>
      </p:sp>
    </p:spTree>
    <p:extLst>
      <p:ext uri="{BB962C8B-B14F-4D97-AF65-F5344CB8AC3E}">
        <p14:creationId xmlns:p14="http://schemas.microsoft.com/office/powerpoint/2010/main" val="817579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F004E-94D0-4781-9ABB-5D739EEF98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1A5AE4-F9FA-420A-869B-6CAE9773C83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91F165-FF65-43E6-A8AA-4714A5C722B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BABFED-F9CC-493C-B432-B3130E905072}"/>
              </a:ext>
            </a:extLst>
          </p:cNvPr>
          <p:cNvSpPr>
            <a:spLocks noGrp="1"/>
          </p:cNvSpPr>
          <p:nvPr>
            <p:ph type="dt" sz="half" idx="10"/>
          </p:nvPr>
        </p:nvSpPr>
        <p:spPr/>
        <p:txBody>
          <a:bodyPr/>
          <a:lstStyle/>
          <a:p>
            <a:fld id="{B635EA88-2D55-4CD3-B86B-1EFF350AA3DE}" type="datetimeFigureOut">
              <a:rPr lang="en-US" smtClean="0"/>
              <a:t>6/13/18</a:t>
            </a:fld>
            <a:endParaRPr lang="en-US"/>
          </a:p>
        </p:txBody>
      </p:sp>
      <p:sp>
        <p:nvSpPr>
          <p:cNvPr id="6" name="Footer Placeholder 5">
            <a:extLst>
              <a:ext uri="{FF2B5EF4-FFF2-40B4-BE49-F238E27FC236}">
                <a16:creationId xmlns:a16="http://schemas.microsoft.com/office/drawing/2014/main" id="{83C222B5-0CA2-4AE9-84FB-8CB9ECE8C8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3E7ED5-6427-4756-AECD-DD92DFC19F4F}"/>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306118452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1347925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31291-B6B8-4BAB-95A0-57273D7126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2A1EFF-B0DA-4CE7-8DDD-77D203B46E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1C8C977-6EE4-4F69-AC58-E0D9AFFA17D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0D2D86-226D-4145-BD5D-5059D32995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9E81689-6CBF-47BF-A459-A813CA6B0D6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49D91A-A507-4928-81CB-5F5C8991D1EB}"/>
              </a:ext>
            </a:extLst>
          </p:cNvPr>
          <p:cNvSpPr>
            <a:spLocks noGrp="1"/>
          </p:cNvSpPr>
          <p:nvPr>
            <p:ph type="dt" sz="half" idx="10"/>
          </p:nvPr>
        </p:nvSpPr>
        <p:spPr/>
        <p:txBody>
          <a:bodyPr/>
          <a:lstStyle/>
          <a:p>
            <a:fld id="{B635EA88-2D55-4CD3-B86B-1EFF350AA3DE}" type="datetimeFigureOut">
              <a:rPr lang="en-US" smtClean="0"/>
              <a:t>6/13/18</a:t>
            </a:fld>
            <a:endParaRPr lang="en-US"/>
          </a:p>
        </p:txBody>
      </p:sp>
      <p:sp>
        <p:nvSpPr>
          <p:cNvPr id="8" name="Footer Placeholder 7">
            <a:extLst>
              <a:ext uri="{FF2B5EF4-FFF2-40B4-BE49-F238E27FC236}">
                <a16:creationId xmlns:a16="http://schemas.microsoft.com/office/drawing/2014/main" id="{02B82319-3FFF-462B-8076-0C8DB1291C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1644A7-807E-4E9D-8670-0499108D8BCD}"/>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186406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4EC3F-2E3C-45B9-BC69-36FF633182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48DBA3-2AB0-48A2-8A0E-72E162CCDB50}"/>
              </a:ext>
            </a:extLst>
          </p:cNvPr>
          <p:cNvSpPr>
            <a:spLocks noGrp="1"/>
          </p:cNvSpPr>
          <p:nvPr>
            <p:ph type="dt" sz="half" idx="10"/>
          </p:nvPr>
        </p:nvSpPr>
        <p:spPr/>
        <p:txBody>
          <a:bodyPr/>
          <a:lstStyle/>
          <a:p>
            <a:fld id="{B635EA88-2D55-4CD3-B86B-1EFF350AA3DE}" type="datetimeFigureOut">
              <a:rPr lang="en-US" smtClean="0"/>
              <a:t>6/13/18</a:t>
            </a:fld>
            <a:endParaRPr lang="en-US"/>
          </a:p>
        </p:txBody>
      </p:sp>
      <p:sp>
        <p:nvSpPr>
          <p:cNvPr id="4" name="Footer Placeholder 3">
            <a:extLst>
              <a:ext uri="{FF2B5EF4-FFF2-40B4-BE49-F238E27FC236}">
                <a16:creationId xmlns:a16="http://schemas.microsoft.com/office/drawing/2014/main" id="{BE736F32-6D3B-408F-8CA9-2613A5C8FB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20D1B3-15E3-400C-B730-CF8D133B0E6F}"/>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1515110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7CC940-0E2C-4714-BEA4-E3697278642F}"/>
              </a:ext>
            </a:extLst>
          </p:cNvPr>
          <p:cNvSpPr>
            <a:spLocks noGrp="1"/>
          </p:cNvSpPr>
          <p:nvPr>
            <p:ph type="dt" sz="half" idx="10"/>
          </p:nvPr>
        </p:nvSpPr>
        <p:spPr/>
        <p:txBody>
          <a:bodyPr/>
          <a:lstStyle/>
          <a:p>
            <a:fld id="{B635EA88-2D55-4CD3-B86B-1EFF350AA3DE}" type="datetimeFigureOut">
              <a:rPr lang="en-US" smtClean="0"/>
              <a:t>6/13/18</a:t>
            </a:fld>
            <a:endParaRPr lang="en-US"/>
          </a:p>
        </p:txBody>
      </p:sp>
      <p:sp>
        <p:nvSpPr>
          <p:cNvPr id="3" name="Footer Placeholder 2">
            <a:extLst>
              <a:ext uri="{FF2B5EF4-FFF2-40B4-BE49-F238E27FC236}">
                <a16:creationId xmlns:a16="http://schemas.microsoft.com/office/drawing/2014/main" id="{6A6C045E-67AB-4969-81E5-4C05D24DCD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7D9395-B586-4602-9E29-D68F75E486EB}"/>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186637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F0F9D-7400-4A07-A4C1-C782A3E1E1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F40A18-8425-49FB-92DB-10D4ED935F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D9E082-D385-4765-B637-C60D570196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3A0DD08-6B60-477E-AF34-19CE14793286}"/>
              </a:ext>
            </a:extLst>
          </p:cNvPr>
          <p:cNvSpPr>
            <a:spLocks noGrp="1"/>
          </p:cNvSpPr>
          <p:nvPr>
            <p:ph type="dt" sz="half" idx="10"/>
          </p:nvPr>
        </p:nvSpPr>
        <p:spPr/>
        <p:txBody>
          <a:bodyPr/>
          <a:lstStyle/>
          <a:p>
            <a:fld id="{B635EA88-2D55-4CD3-B86B-1EFF350AA3DE}" type="datetimeFigureOut">
              <a:rPr lang="en-US" smtClean="0"/>
              <a:t>6/13/18</a:t>
            </a:fld>
            <a:endParaRPr lang="en-US"/>
          </a:p>
        </p:txBody>
      </p:sp>
      <p:sp>
        <p:nvSpPr>
          <p:cNvPr id="6" name="Footer Placeholder 5">
            <a:extLst>
              <a:ext uri="{FF2B5EF4-FFF2-40B4-BE49-F238E27FC236}">
                <a16:creationId xmlns:a16="http://schemas.microsoft.com/office/drawing/2014/main" id="{922F5D47-E763-4075-AB50-19F0357A4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F75888-700F-49A8-8479-7D6653757F54}"/>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758454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38431-476A-4E73-854A-E116DF1220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80F819-D811-4429-B240-070F26776E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FFBBA0-6D04-4DDC-B107-9A9364491C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FB3FCF-3861-48C3-B9B9-A32B0A1DFCAC}"/>
              </a:ext>
            </a:extLst>
          </p:cNvPr>
          <p:cNvSpPr>
            <a:spLocks noGrp="1"/>
          </p:cNvSpPr>
          <p:nvPr>
            <p:ph type="dt" sz="half" idx="10"/>
          </p:nvPr>
        </p:nvSpPr>
        <p:spPr/>
        <p:txBody>
          <a:bodyPr/>
          <a:lstStyle/>
          <a:p>
            <a:fld id="{B635EA88-2D55-4CD3-B86B-1EFF350AA3DE}" type="datetimeFigureOut">
              <a:rPr lang="en-US" smtClean="0"/>
              <a:t>6/13/18</a:t>
            </a:fld>
            <a:endParaRPr lang="en-US"/>
          </a:p>
        </p:txBody>
      </p:sp>
      <p:sp>
        <p:nvSpPr>
          <p:cNvPr id="6" name="Footer Placeholder 5">
            <a:extLst>
              <a:ext uri="{FF2B5EF4-FFF2-40B4-BE49-F238E27FC236}">
                <a16:creationId xmlns:a16="http://schemas.microsoft.com/office/drawing/2014/main" id="{9AF42887-C087-453D-9B39-26C1F75056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403089-A27B-4A5C-A9B4-236527F4577E}"/>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50534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6D71E9-60C8-4D88-B0AD-9AD7CE9491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17E5F4-8D21-443E-8044-E07A61A0A4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4643B9-7C3E-45F8-95E3-138709236B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35EA88-2D55-4CD3-B86B-1EFF350AA3DE}" type="datetimeFigureOut">
              <a:rPr lang="en-US" smtClean="0"/>
              <a:t>6/13/18</a:t>
            </a:fld>
            <a:endParaRPr lang="en-US"/>
          </a:p>
        </p:txBody>
      </p:sp>
      <p:sp>
        <p:nvSpPr>
          <p:cNvPr id="5" name="Footer Placeholder 4">
            <a:extLst>
              <a:ext uri="{FF2B5EF4-FFF2-40B4-BE49-F238E27FC236}">
                <a16:creationId xmlns:a16="http://schemas.microsoft.com/office/drawing/2014/main" id="{01A1159E-5F37-4EC0-AF6D-145F76B325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382B7B-F4D3-481A-908E-DD343108A2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0B5A86-65A3-4FF1-9CF1-08083670984A}" type="slidenum">
              <a:rPr lang="en-US" smtClean="0"/>
              <a:t>‹#›</a:t>
            </a:fld>
            <a:endParaRPr lang="en-US"/>
          </a:p>
        </p:txBody>
      </p:sp>
    </p:spTree>
    <p:extLst>
      <p:ext uri="{BB962C8B-B14F-4D97-AF65-F5344CB8AC3E}">
        <p14:creationId xmlns:p14="http://schemas.microsoft.com/office/powerpoint/2010/main" val="2872399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8" name="Group 17"/>
          <p:cNvGrpSpPr/>
          <p:nvPr/>
        </p:nvGrpSpPr>
        <p:grpSpPr>
          <a:xfrm>
            <a:off x="12370906" y="-217"/>
            <a:ext cx="935477" cy="5654618"/>
            <a:chOff x="12618967" y="-221"/>
            <a:chExt cx="954235" cy="5767186"/>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7965">
                          <a:srgbClr val="000000"/>
                        </a:gs>
                        <a:gs pos="28319">
                          <a:srgbClr val="000000"/>
                        </a:gs>
                      </a:gsLst>
                      <a:lin ang="5400000" scaled="0"/>
                    </a:gradFill>
                    <a:effectLst/>
                    <a:uLnTx/>
                    <a:uFillTx/>
                    <a:latin typeface="Segoe UI"/>
                    <a:ea typeface="Segoe UI" pitchFamily="34" charset="0"/>
                    <a:cs typeface="Segoe UI" pitchFamily="34" charset="0"/>
                  </a:rPr>
                  <a:t>Cyan</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7965">
                          <a:srgbClr val="000000"/>
                        </a:gs>
                        <a:gs pos="28319">
                          <a:srgbClr val="000000"/>
                        </a:gs>
                      </a:gsLst>
                      <a:lin ang="5400000" scaled="0"/>
                    </a:gradFill>
                    <a:effectLst/>
                    <a:uLnTx/>
                    <a:uFillTx/>
                    <a:latin typeface="Segoe UI"/>
                    <a:ea typeface="Segoe UI" pitchFamily="34" charset="0"/>
                    <a:cs typeface="Segoe UI" pitchFamily="34" charset="0"/>
                  </a:rPr>
                  <a:t>R:0 G:188 B:242</a:t>
                </a: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R:80 G:80 B:80</a:t>
                </a: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Purple</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98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98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Secondary colors (use only when necessary)</a:t>
              </a:r>
            </a:p>
          </p:txBody>
        </p:sp>
      </p:grpSp>
    </p:spTree>
    <p:extLst>
      <p:ext uri="{BB962C8B-B14F-4D97-AF65-F5344CB8AC3E}">
        <p14:creationId xmlns:p14="http://schemas.microsoft.com/office/powerpoint/2010/main" val="3889910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90"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5.xml"/><Relationship Id="rId6" Type="http://schemas.openxmlformats.org/officeDocument/2006/relationships/image" Target="../media/image18.png"/><Relationship Id="rId5" Type="http://schemas.openxmlformats.org/officeDocument/2006/relationships/image" Target="../media/image17.emf"/><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5.xml"/><Relationship Id="rId6" Type="http://schemas.openxmlformats.org/officeDocument/2006/relationships/image" Target="../media/image18.png"/><Relationship Id="rId11" Type="http://schemas.openxmlformats.org/officeDocument/2006/relationships/image" Target="../media/image22.png"/><Relationship Id="rId5" Type="http://schemas.openxmlformats.org/officeDocument/2006/relationships/image" Target="../media/image17.emf"/><Relationship Id="rId10" Type="http://schemas.openxmlformats.org/officeDocument/2006/relationships/image" Target="../media/image23.png"/><Relationship Id="rId4" Type="http://schemas.openxmlformats.org/officeDocument/2006/relationships/image" Target="../media/image16.png"/><Relationship Id="rId9" Type="http://schemas.openxmlformats.org/officeDocument/2006/relationships/image" Target="../media/image21.svg"/></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5.xml"/><Relationship Id="rId6" Type="http://schemas.openxmlformats.org/officeDocument/2006/relationships/image" Target="../media/image18.png"/><Relationship Id="rId11" Type="http://schemas.openxmlformats.org/officeDocument/2006/relationships/image" Target="../media/image22.png"/><Relationship Id="rId5" Type="http://schemas.openxmlformats.org/officeDocument/2006/relationships/image" Target="../media/image17.emf"/><Relationship Id="rId10" Type="http://schemas.openxmlformats.org/officeDocument/2006/relationships/image" Target="../media/image23.png"/><Relationship Id="rId4" Type="http://schemas.openxmlformats.org/officeDocument/2006/relationships/image" Target="../media/image16.png"/><Relationship Id="rId9" Type="http://schemas.openxmlformats.org/officeDocument/2006/relationships/image" Target="../media/image21.svg"/></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5.xml"/><Relationship Id="rId6" Type="http://schemas.openxmlformats.org/officeDocument/2006/relationships/image" Target="../media/image18.png"/><Relationship Id="rId11" Type="http://schemas.openxmlformats.org/officeDocument/2006/relationships/image" Target="../media/image22.png"/><Relationship Id="rId5" Type="http://schemas.openxmlformats.org/officeDocument/2006/relationships/image" Target="../media/image17.emf"/><Relationship Id="rId10" Type="http://schemas.openxmlformats.org/officeDocument/2006/relationships/image" Target="../media/image24.png"/><Relationship Id="rId4" Type="http://schemas.openxmlformats.org/officeDocument/2006/relationships/image" Target="../media/image16.png"/><Relationship Id="rId9" Type="http://schemas.openxmlformats.org/officeDocument/2006/relationships/image" Target="../media/image21.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3.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2.png"/><Relationship Id="rId7" Type="http://schemas.openxmlformats.org/officeDocument/2006/relationships/image" Target="../media/image28.png"/><Relationship Id="rId12"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35.xml"/><Relationship Id="rId6" Type="http://schemas.openxmlformats.org/officeDocument/2006/relationships/image" Target="../media/image19.png"/><Relationship Id="rId11" Type="http://schemas.openxmlformats.org/officeDocument/2006/relationships/image" Target="../media/image30.png"/><Relationship Id="rId5" Type="http://schemas.openxmlformats.org/officeDocument/2006/relationships/image" Target="../media/image18.png"/><Relationship Id="rId10" Type="http://schemas.openxmlformats.org/officeDocument/2006/relationships/image" Target="../media/image15.png"/><Relationship Id="rId4" Type="http://schemas.openxmlformats.org/officeDocument/2006/relationships/image" Target="../media/image17.emf"/><Relationship Id="rId9"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hyperlink" Target="https://madeofstrings.com/" TargetMode="External"/><Relationship Id="rId2" Type="http://schemas.openxmlformats.org/officeDocument/2006/relationships/notesSlide" Target="../notesSlides/notesSlide2.xml"/><Relationship Id="rId1" Type="http://schemas.openxmlformats.org/officeDocument/2006/relationships/slideLayout" Target="../slideLayouts/slideLayout23.xml"/><Relationship Id="rId6" Type="http://schemas.openxmlformats.org/officeDocument/2006/relationships/hyperlink" Target="https://github.com/dbarkol" TargetMode="External"/><Relationship Id="rId5" Type="http://schemas.openxmlformats.org/officeDocument/2006/relationships/hyperlink" Target="mailto:dabarkol@microsoft.com" TargetMode="External"/><Relationship Id="rId4" Type="http://schemas.openxmlformats.org/officeDocument/2006/relationships/hyperlink" Target="https://twitter.com/dbarkol" TargetMode="External"/></Relationships>
</file>

<file path=ppt/slides/_rels/slide20.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22.png"/><Relationship Id="rId7"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35.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7.png"/><Relationship Id="rId4" Type="http://schemas.openxmlformats.org/officeDocument/2006/relationships/image" Target="../media/image32.png"/><Relationship Id="rId9" Type="http://schemas.openxmlformats.org/officeDocument/2006/relationships/image" Target="../media/image36.png"/></Relationships>
</file>

<file path=ppt/slides/_rels/slide21.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image" Target="../media/image21.svg"/><Relationship Id="rId3" Type="http://schemas.openxmlformats.org/officeDocument/2006/relationships/image" Target="../media/image22.png"/><Relationship Id="rId7" Type="http://schemas.openxmlformats.org/officeDocument/2006/relationships/image" Target="../media/image16.png"/><Relationship Id="rId12" Type="http://schemas.openxmlformats.org/officeDocument/2006/relationships/image" Target="../media/image20.png"/><Relationship Id="rId17" Type="http://schemas.openxmlformats.org/officeDocument/2006/relationships/image" Target="../media/image33.png"/><Relationship Id="rId2" Type="http://schemas.openxmlformats.org/officeDocument/2006/relationships/notesSlide" Target="../notesSlides/notesSlide20.xml"/><Relationship Id="rId16" Type="http://schemas.openxmlformats.org/officeDocument/2006/relationships/image" Target="../media/image35.png"/><Relationship Id="rId1" Type="http://schemas.openxmlformats.org/officeDocument/2006/relationships/slideLayout" Target="../slideLayouts/slideLayout35.xml"/><Relationship Id="rId6" Type="http://schemas.openxmlformats.org/officeDocument/2006/relationships/image" Target="../media/image15.png"/><Relationship Id="rId11" Type="http://schemas.openxmlformats.org/officeDocument/2006/relationships/image" Target="../media/image28.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19.png"/><Relationship Id="rId4" Type="http://schemas.openxmlformats.org/officeDocument/2006/relationships/image" Target="../media/image38.png"/><Relationship Id="rId9" Type="http://schemas.openxmlformats.org/officeDocument/2006/relationships/image" Target="../media/image18.png"/><Relationship Id="rId1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3" Type="http://schemas.openxmlformats.org/officeDocument/2006/relationships/hyperlink" Target="https://rp-eastus.eventgrid.azure.net/eventsubscriptions/mysub1/validate?id=BDC0D448-74DC-4E4A-B9B4-EFAB111FF10A&amp;t=2018-05-19T17:42:44.7966715Z&amp;apiVersion=2018-05-01-preview&amp;token=yUW1lFf3PSTWyQruNtQ5vCszJ3SiIcJzBvwYnMlN80A%3d" TargetMode="External"/><Relationship Id="rId2" Type="http://schemas.openxmlformats.org/officeDocument/2006/relationships/notesSlide" Target="../notesSlides/notesSlide23.xml"/><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3" Type="http://schemas.openxmlformats.org/officeDocument/2006/relationships/hyperlink" Target="https://aka.ms/socalazure-eventgrid" TargetMode="External"/><Relationship Id="rId2" Type="http://schemas.openxmlformats.org/officeDocument/2006/relationships/notesSlide" Target="../notesSlides/notesSlide3.xml"/><Relationship Id="rId1" Type="http://schemas.openxmlformats.org/officeDocument/2006/relationships/slideLayout" Target="../slideLayouts/slideLayout3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aka.ms/eventgridviewer"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28.xml"/><Relationship Id="rId1" Type="http://schemas.openxmlformats.org/officeDocument/2006/relationships/slideLayout" Target="../slideLayouts/slideLayout3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32.xml"/><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hyperlink" Target="https://aka.ms/eventgridarticle" TargetMode="External"/><Relationship Id="rId2" Type="http://schemas.openxmlformats.org/officeDocument/2006/relationships/notesSlide" Target="../notesSlides/notesSlide34.xml"/><Relationship Id="rId1" Type="http://schemas.openxmlformats.org/officeDocument/2006/relationships/slideLayout" Target="../slideLayouts/slideLayout35.xml"/><Relationship Id="rId6" Type="http://schemas.openxmlformats.org/officeDocument/2006/relationships/hyperlink" Target="https://aka.ms/eventgridviewer" TargetMode="External"/><Relationship Id="rId5" Type="http://schemas.openxmlformats.org/officeDocument/2006/relationships/hyperlink" Target="https://aka.ms/socalazure-eventgrid" TargetMode="External"/><Relationship Id="rId4" Type="http://schemas.openxmlformats.org/officeDocument/2006/relationships/hyperlink" Target="https://azure.com/eventgrid"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openxmlformats.org/officeDocument/2006/relationships/image" Target="../media/image7.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39E6B13F-8000-4B6B-BC7F-03356F5517C5}"/>
              </a:ext>
            </a:extLst>
          </p:cNvPr>
          <p:cNvSpPr txBox="1">
            <a:spLocks/>
          </p:cNvSpPr>
          <p:nvPr/>
        </p:nvSpPr>
        <p:spPr>
          <a:xfrm>
            <a:off x="269302" y="1581915"/>
            <a:ext cx="6756123" cy="179309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t>Event-Driven Architecture with Azure Event Grid</a:t>
            </a:r>
          </a:p>
        </p:txBody>
      </p:sp>
      <p:sp>
        <p:nvSpPr>
          <p:cNvPr id="3" name="Text Placeholder 4">
            <a:extLst>
              <a:ext uri="{FF2B5EF4-FFF2-40B4-BE49-F238E27FC236}">
                <a16:creationId xmlns:a16="http://schemas.microsoft.com/office/drawing/2014/main" id="{A3AC4B44-AF89-410F-8A69-41849D412D1C}"/>
              </a:ext>
            </a:extLst>
          </p:cNvPr>
          <p:cNvSpPr txBox="1">
            <a:spLocks/>
          </p:cNvSpPr>
          <p:nvPr/>
        </p:nvSpPr>
        <p:spPr>
          <a:xfrm>
            <a:off x="341647" y="4858555"/>
            <a:ext cx="7373276" cy="1315825"/>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1961" dirty="0"/>
              <a:t>SoCal Azure User Group</a:t>
            </a:r>
          </a:p>
          <a:p>
            <a:pPr marL="0" indent="0">
              <a:buNone/>
            </a:pPr>
            <a:r>
              <a:rPr lang="en-US" sz="1961" dirty="0"/>
              <a:t>June 12, 2018</a:t>
            </a:r>
          </a:p>
        </p:txBody>
      </p:sp>
      <p:pic>
        <p:nvPicPr>
          <p:cNvPr id="4" name="Picture 3">
            <a:extLst>
              <a:ext uri="{FF2B5EF4-FFF2-40B4-BE49-F238E27FC236}">
                <a16:creationId xmlns:a16="http://schemas.microsoft.com/office/drawing/2014/main" id="{5C11F7F2-7696-42BD-AD26-B081421DAE2B}"/>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8464996" y="1581915"/>
            <a:ext cx="2861973" cy="2861973"/>
          </a:xfrm>
          <a:prstGeom prst="rect">
            <a:avLst/>
          </a:prstGeom>
          <a:noFill/>
          <a:ln>
            <a:noFill/>
          </a:ln>
        </p:spPr>
      </p:pic>
    </p:spTree>
    <p:extLst>
      <p:ext uri="{BB962C8B-B14F-4D97-AF65-F5344CB8AC3E}">
        <p14:creationId xmlns:p14="http://schemas.microsoft.com/office/powerpoint/2010/main" val="24029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14AE14CE-7B57-41CD-81E4-CE09AA08A911}"/>
              </a:ext>
            </a:extLst>
          </p:cNvPr>
          <p:cNvSpPr txBox="1"/>
          <p:nvPr/>
        </p:nvSpPr>
        <p:spPr>
          <a:xfrm>
            <a:off x="2121175" y="631590"/>
            <a:ext cx="2869696"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Messaging</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7" name="Textfeld 16">
            <a:extLst>
              <a:ext uri="{FF2B5EF4-FFF2-40B4-BE49-F238E27FC236}">
                <a16:creationId xmlns:a16="http://schemas.microsoft.com/office/drawing/2014/main" id="{119665AB-1416-4823-BB4F-C9A3DF71BCB7}"/>
              </a:ext>
            </a:extLst>
          </p:cNvPr>
          <p:cNvSpPr txBox="1"/>
          <p:nvPr/>
        </p:nvSpPr>
        <p:spPr>
          <a:xfrm>
            <a:off x="7889279" y="631590"/>
            <a:ext cx="2329356"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i="0" u="none" strike="noStrike" kern="1200" cap="none" spc="0" normalizeH="0" baseline="0" noProof="0" dirty="0" err="1">
                <a:ln>
                  <a:noFill/>
                </a:ln>
                <a:solidFill>
                  <a:prstClr val="black"/>
                </a:solidFill>
                <a:effectLst/>
                <a:uLnTx/>
                <a:uFillTx/>
                <a:latin typeface="Segoe UI" panose="020B0502040204020203" pitchFamily="34" charset="0"/>
                <a:cs typeface="Segoe UI" panose="020B0502040204020203" pitchFamily="34" charset="0"/>
              </a:rPr>
              <a:t>Eventing</a:t>
            </a:r>
            <a:endParaRPr kumimoji="0" lang="de-DE" sz="440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4" name="Ellipse 3">
            <a:extLst>
              <a:ext uri="{FF2B5EF4-FFF2-40B4-BE49-F238E27FC236}">
                <a16:creationId xmlns:a16="http://schemas.microsoft.com/office/drawing/2014/main" id="{612C7FD6-5BEF-43D6-BEC4-A800256DFE1A}"/>
              </a:ext>
            </a:extLst>
          </p:cNvPr>
          <p:cNvSpPr/>
          <p:nvPr/>
        </p:nvSpPr>
        <p:spPr>
          <a:xfrm>
            <a:off x="1029320" y="2471514"/>
            <a:ext cx="922020" cy="957486"/>
          </a:xfrm>
          <a:prstGeom prst="ellipse">
            <a:avLst/>
          </a:prstGeom>
          <a:solidFill>
            <a:schemeClr val="accent2">
              <a:lumMod val="90000"/>
              <a:lumOff val="10000"/>
            </a:schemeClr>
          </a:solidFill>
          <a:ln>
            <a:noFill/>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A</a:t>
            </a: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18" name="Ellipse 17">
            <a:extLst>
              <a:ext uri="{FF2B5EF4-FFF2-40B4-BE49-F238E27FC236}">
                <a16:creationId xmlns:a16="http://schemas.microsoft.com/office/drawing/2014/main" id="{0AC48D8E-AF8B-466D-A27B-076EB71BE356}"/>
              </a:ext>
            </a:extLst>
          </p:cNvPr>
          <p:cNvSpPr/>
          <p:nvPr/>
        </p:nvSpPr>
        <p:spPr>
          <a:xfrm>
            <a:off x="4706485" y="2471514"/>
            <a:ext cx="922020" cy="957486"/>
          </a:xfrm>
          <a:prstGeom prst="ellipse">
            <a:avLst/>
          </a:prstGeom>
          <a:solidFill>
            <a:schemeClr val="accent2">
              <a:lumMod val="90000"/>
              <a:lumOff val="10000"/>
            </a:schemeClr>
          </a:solidFill>
          <a:ln>
            <a:noFill/>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B</a:t>
            </a: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cxnSp>
        <p:nvCxnSpPr>
          <p:cNvPr id="8" name="Gerade Verbindung mit Pfeil 7">
            <a:extLst>
              <a:ext uri="{FF2B5EF4-FFF2-40B4-BE49-F238E27FC236}">
                <a16:creationId xmlns:a16="http://schemas.microsoft.com/office/drawing/2014/main" id="{F6BBF7F5-1775-4541-8385-42DA79AF98C5}"/>
              </a:ext>
            </a:extLst>
          </p:cNvPr>
          <p:cNvCxnSpPr>
            <a:stCxn id="4" idx="7"/>
            <a:endCxn id="18" idx="1"/>
          </p:cNvCxnSpPr>
          <p:nvPr/>
        </p:nvCxnSpPr>
        <p:spPr>
          <a:xfrm rot="5400000" flipH="1" flipV="1">
            <a:off x="3328912" y="1099136"/>
            <a:ext cx="12700" cy="3025199"/>
          </a:xfrm>
          <a:prstGeom prst="curvedConnector3">
            <a:avLst>
              <a:gd name="adj1" fmla="val 290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7">
            <a:extLst>
              <a:ext uri="{FF2B5EF4-FFF2-40B4-BE49-F238E27FC236}">
                <a16:creationId xmlns:a16="http://schemas.microsoft.com/office/drawing/2014/main" id="{9791EBA4-43F1-4B5D-991A-FE1DA92366C4}"/>
              </a:ext>
            </a:extLst>
          </p:cNvPr>
          <p:cNvCxnSpPr>
            <a:cxnSpLocks/>
            <a:stCxn id="18" idx="3"/>
            <a:endCxn id="4" idx="5"/>
          </p:cNvCxnSpPr>
          <p:nvPr/>
        </p:nvCxnSpPr>
        <p:spPr>
          <a:xfrm rot="5400000">
            <a:off x="3328913" y="1776180"/>
            <a:ext cx="12700" cy="3025199"/>
          </a:xfrm>
          <a:prstGeom prst="curvedConnector3">
            <a:avLst>
              <a:gd name="adj1" fmla="val 290410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Ellipse 23">
            <a:extLst>
              <a:ext uri="{FF2B5EF4-FFF2-40B4-BE49-F238E27FC236}">
                <a16:creationId xmlns:a16="http://schemas.microsoft.com/office/drawing/2014/main" id="{11EAFF4A-87EE-4EF2-A980-D4298E413185}"/>
              </a:ext>
            </a:extLst>
          </p:cNvPr>
          <p:cNvSpPr/>
          <p:nvPr/>
        </p:nvSpPr>
        <p:spPr>
          <a:xfrm>
            <a:off x="2955160" y="4490277"/>
            <a:ext cx="922020" cy="957486"/>
          </a:xfrm>
          <a:prstGeom prst="ellipse">
            <a:avLst/>
          </a:prstGeom>
          <a:solidFill>
            <a:schemeClr val="accent2">
              <a:lumMod val="90000"/>
              <a:lumOff val="10000"/>
            </a:schemeClr>
          </a:solidFill>
          <a:ln>
            <a:noFill/>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C</a:t>
            </a: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cxnSp>
        <p:nvCxnSpPr>
          <p:cNvPr id="25" name="Gerade Verbindung mit Pfeil 7">
            <a:extLst>
              <a:ext uri="{FF2B5EF4-FFF2-40B4-BE49-F238E27FC236}">
                <a16:creationId xmlns:a16="http://schemas.microsoft.com/office/drawing/2014/main" id="{AF4CE867-2D38-4C5E-9511-F490BA749546}"/>
              </a:ext>
            </a:extLst>
          </p:cNvPr>
          <p:cNvCxnSpPr>
            <a:cxnSpLocks/>
            <a:stCxn id="4" idx="6"/>
            <a:endCxn id="24" idx="0"/>
          </p:cNvCxnSpPr>
          <p:nvPr/>
        </p:nvCxnSpPr>
        <p:spPr>
          <a:xfrm>
            <a:off x="1951340" y="2950257"/>
            <a:ext cx="1464830" cy="154002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7">
            <a:extLst>
              <a:ext uri="{FF2B5EF4-FFF2-40B4-BE49-F238E27FC236}">
                <a16:creationId xmlns:a16="http://schemas.microsoft.com/office/drawing/2014/main" id="{A876B126-FF1A-46F3-B41C-33F1D5E716C2}"/>
              </a:ext>
            </a:extLst>
          </p:cNvPr>
          <p:cNvCxnSpPr>
            <a:cxnSpLocks/>
            <a:stCxn id="24" idx="6"/>
            <a:endCxn id="18" idx="4"/>
          </p:cNvCxnSpPr>
          <p:nvPr/>
        </p:nvCxnSpPr>
        <p:spPr>
          <a:xfrm flipV="1">
            <a:off x="3877180" y="3429000"/>
            <a:ext cx="1290315" cy="154002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7">
            <a:extLst>
              <a:ext uri="{FF2B5EF4-FFF2-40B4-BE49-F238E27FC236}">
                <a16:creationId xmlns:a16="http://schemas.microsoft.com/office/drawing/2014/main" id="{1870B987-5850-4FE2-9822-6F505EB45C44}"/>
              </a:ext>
            </a:extLst>
          </p:cNvPr>
          <p:cNvCxnSpPr>
            <a:cxnSpLocks/>
            <a:stCxn id="24" idx="2"/>
            <a:endCxn id="4" idx="4"/>
          </p:cNvCxnSpPr>
          <p:nvPr/>
        </p:nvCxnSpPr>
        <p:spPr>
          <a:xfrm rot="10800000">
            <a:off x="1490330" y="3429000"/>
            <a:ext cx="1464830" cy="154002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Ellipse 37">
            <a:extLst>
              <a:ext uri="{FF2B5EF4-FFF2-40B4-BE49-F238E27FC236}">
                <a16:creationId xmlns:a16="http://schemas.microsoft.com/office/drawing/2014/main" id="{3E31CCFF-0D65-4D82-87F5-DFC71028727B}"/>
              </a:ext>
            </a:extLst>
          </p:cNvPr>
          <p:cNvSpPr/>
          <p:nvPr/>
        </p:nvSpPr>
        <p:spPr>
          <a:xfrm>
            <a:off x="6632325" y="2471514"/>
            <a:ext cx="922020" cy="957486"/>
          </a:xfrm>
          <a:prstGeom prst="ellipse">
            <a:avLst/>
          </a:prstGeom>
          <a:solidFill>
            <a:schemeClr val="accent2">
              <a:lumMod val="90000"/>
              <a:lumOff val="10000"/>
            </a:schemeClr>
          </a:solidFill>
          <a:ln>
            <a:noFill/>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A</a:t>
            </a: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39" name="Ellipse 38">
            <a:extLst>
              <a:ext uri="{FF2B5EF4-FFF2-40B4-BE49-F238E27FC236}">
                <a16:creationId xmlns:a16="http://schemas.microsoft.com/office/drawing/2014/main" id="{C3C8B9A2-9DD3-49F4-A972-CAC2D0BCB944}"/>
              </a:ext>
            </a:extLst>
          </p:cNvPr>
          <p:cNvSpPr/>
          <p:nvPr/>
        </p:nvSpPr>
        <p:spPr>
          <a:xfrm>
            <a:off x="10309490" y="2471514"/>
            <a:ext cx="922020" cy="957486"/>
          </a:xfrm>
          <a:prstGeom prst="ellipse">
            <a:avLst/>
          </a:prstGeom>
          <a:solidFill>
            <a:schemeClr val="accent2">
              <a:lumMod val="90000"/>
              <a:lumOff val="10000"/>
            </a:schemeClr>
          </a:solidFill>
          <a:ln>
            <a:noFill/>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a:t>
            </a: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cxnSp>
        <p:nvCxnSpPr>
          <p:cNvPr id="40" name="Gerade Verbindung mit Pfeil 7">
            <a:extLst>
              <a:ext uri="{FF2B5EF4-FFF2-40B4-BE49-F238E27FC236}">
                <a16:creationId xmlns:a16="http://schemas.microsoft.com/office/drawing/2014/main" id="{7DC3A660-9476-4B23-A15A-035A1C90A99F}"/>
              </a:ext>
            </a:extLst>
          </p:cNvPr>
          <p:cNvCxnSpPr>
            <a:stCxn id="38" idx="7"/>
            <a:endCxn id="39" idx="1"/>
          </p:cNvCxnSpPr>
          <p:nvPr/>
        </p:nvCxnSpPr>
        <p:spPr>
          <a:xfrm rot="5400000" flipH="1" flipV="1">
            <a:off x="8931917" y="1099136"/>
            <a:ext cx="12700" cy="3025199"/>
          </a:xfrm>
          <a:prstGeom prst="curvedConnector3">
            <a:avLst>
              <a:gd name="adj1" fmla="val 2904102"/>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Ellipse 41">
            <a:extLst>
              <a:ext uri="{FF2B5EF4-FFF2-40B4-BE49-F238E27FC236}">
                <a16:creationId xmlns:a16="http://schemas.microsoft.com/office/drawing/2014/main" id="{840567D1-24D5-465B-8ED6-3D64994FD375}"/>
              </a:ext>
            </a:extLst>
          </p:cNvPr>
          <p:cNvSpPr/>
          <p:nvPr/>
        </p:nvSpPr>
        <p:spPr>
          <a:xfrm>
            <a:off x="8558165" y="4490277"/>
            <a:ext cx="922020" cy="957486"/>
          </a:xfrm>
          <a:prstGeom prst="ellipse">
            <a:avLst/>
          </a:prstGeom>
          <a:solidFill>
            <a:schemeClr val="accent2">
              <a:lumMod val="90000"/>
              <a:lumOff val="10000"/>
            </a:schemeClr>
          </a:solidFill>
          <a:ln>
            <a:noFill/>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a:t>
            </a: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cxnSp>
        <p:nvCxnSpPr>
          <p:cNvPr id="43" name="Gerade Verbindung mit Pfeil 7">
            <a:extLst>
              <a:ext uri="{FF2B5EF4-FFF2-40B4-BE49-F238E27FC236}">
                <a16:creationId xmlns:a16="http://schemas.microsoft.com/office/drawing/2014/main" id="{EEA4DB16-CA22-4AE7-8AE4-73F948788954}"/>
              </a:ext>
            </a:extLst>
          </p:cNvPr>
          <p:cNvCxnSpPr>
            <a:cxnSpLocks/>
            <a:stCxn id="38" idx="6"/>
            <a:endCxn id="42" idx="0"/>
          </p:cNvCxnSpPr>
          <p:nvPr/>
        </p:nvCxnSpPr>
        <p:spPr>
          <a:xfrm>
            <a:off x="7554345" y="2950257"/>
            <a:ext cx="1464830" cy="154002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407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7C3A43C3-D932-40B2-9128-09543C8CA6C6}"/>
              </a:ext>
            </a:extLst>
          </p:cNvPr>
          <p:cNvSpPr/>
          <p:nvPr/>
        </p:nvSpPr>
        <p:spPr>
          <a:xfrm>
            <a:off x="6682740" y="1882140"/>
            <a:ext cx="4434840" cy="1371600"/>
          </a:xfrm>
          <a:prstGeom prst="rect">
            <a:avLst/>
          </a:prstGeom>
          <a:ln>
            <a:noFill/>
          </a:ln>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2" name="Rechteck 1">
            <a:extLst>
              <a:ext uri="{FF2B5EF4-FFF2-40B4-BE49-F238E27FC236}">
                <a16:creationId xmlns:a16="http://schemas.microsoft.com/office/drawing/2014/main" id="{9C3C4FAC-4D42-4517-80D1-7707C49DC7CC}"/>
              </a:ext>
            </a:extLst>
          </p:cNvPr>
          <p:cNvSpPr/>
          <p:nvPr/>
        </p:nvSpPr>
        <p:spPr>
          <a:xfrm>
            <a:off x="1173480" y="1879774"/>
            <a:ext cx="4434840" cy="1373966"/>
          </a:xfrm>
          <a:prstGeom prst="rect">
            <a:avLst/>
          </a:prstGeom>
          <a:ln>
            <a:noFill/>
          </a:ln>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7" name="Textfeld 6">
            <a:extLst>
              <a:ext uri="{FF2B5EF4-FFF2-40B4-BE49-F238E27FC236}">
                <a16:creationId xmlns:a16="http://schemas.microsoft.com/office/drawing/2014/main" id="{6FBE83D9-F15A-4BF1-8B52-7FEF063EE9F8}"/>
              </a:ext>
            </a:extLst>
          </p:cNvPr>
          <p:cNvSpPr txBox="1"/>
          <p:nvPr/>
        </p:nvSpPr>
        <p:spPr>
          <a:xfrm>
            <a:off x="1799824" y="1999453"/>
            <a:ext cx="3182153" cy="11079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Discrete</a:t>
            </a:r>
            <a:endParaRPr kumimoji="0" lang="de-DE" sz="66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0" name="Textfeld 9">
            <a:extLst>
              <a:ext uri="{FF2B5EF4-FFF2-40B4-BE49-F238E27FC236}">
                <a16:creationId xmlns:a16="http://schemas.microsoft.com/office/drawing/2014/main" id="{934AC8A8-12D0-44ED-A7D8-21AF4C1EB376}"/>
              </a:ext>
            </a:extLst>
          </p:cNvPr>
          <p:cNvSpPr txBox="1"/>
          <p:nvPr/>
        </p:nvSpPr>
        <p:spPr>
          <a:xfrm>
            <a:off x="7710572" y="1999453"/>
            <a:ext cx="2379177" cy="11079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Series</a:t>
            </a:r>
            <a:endParaRPr kumimoji="0" lang="de-DE" sz="66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3" name="Textfeld 2">
            <a:extLst>
              <a:ext uri="{FF2B5EF4-FFF2-40B4-BE49-F238E27FC236}">
                <a16:creationId xmlns:a16="http://schemas.microsoft.com/office/drawing/2014/main" id="{14AE14CE-7B57-41CD-81E4-CE09AA08A911}"/>
              </a:ext>
            </a:extLst>
          </p:cNvPr>
          <p:cNvSpPr txBox="1"/>
          <p:nvPr/>
        </p:nvSpPr>
        <p:spPr>
          <a:xfrm>
            <a:off x="5256635" y="658153"/>
            <a:ext cx="1781129"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Events</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3" name="Textfeld 12">
            <a:extLst>
              <a:ext uri="{FF2B5EF4-FFF2-40B4-BE49-F238E27FC236}">
                <a16:creationId xmlns:a16="http://schemas.microsoft.com/office/drawing/2014/main" id="{EB8696A3-644E-407B-89E2-E5AF3BEF2EA8}"/>
              </a:ext>
            </a:extLst>
          </p:cNvPr>
          <p:cNvSpPr txBox="1"/>
          <p:nvPr/>
        </p:nvSpPr>
        <p:spPr>
          <a:xfrm>
            <a:off x="2140397" y="3373419"/>
            <a:ext cx="2501006"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Independent</a:t>
            </a:r>
            <a:endParaRPr kumimoji="0" lang="de-DE"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4" name="Textfeld 13">
            <a:extLst>
              <a:ext uri="{FF2B5EF4-FFF2-40B4-BE49-F238E27FC236}">
                <a16:creationId xmlns:a16="http://schemas.microsoft.com/office/drawing/2014/main" id="{19CC807E-1B07-48A6-B90F-BE042C578063}"/>
              </a:ext>
            </a:extLst>
          </p:cNvPr>
          <p:cNvSpPr txBox="1"/>
          <p:nvPr/>
        </p:nvSpPr>
        <p:spPr>
          <a:xfrm>
            <a:off x="1429466" y="3852161"/>
            <a:ext cx="392286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Report State Change</a:t>
            </a:r>
            <a:endParaRPr kumimoji="0" lang="de-DE"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5" name="Textfeld 14">
            <a:extLst>
              <a:ext uri="{FF2B5EF4-FFF2-40B4-BE49-F238E27FC236}">
                <a16:creationId xmlns:a16="http://schemas.microsoft.com/office/drawing/2014/main" id="{444B47C8-49DE-49D1-B000-1A997B322FB6}"/>
              </a:ext>
            </a:extLst>
          </p:cNvPr>
          <p:cNvSpPr txBox="1"/>
          <p:nvPr/>
        </p:nvSpPr>
        <p:spPr>
          <a:xfrm>
            <a:off x="2333560" y="4382782"/>
            <a:ext cx="211468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Actionable</a:t>
            </a:r>
            <a:endParaRPr kumimoji="0" lang="de-DE"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22" name="Textfeld 21">
            <a:extLst>
              <a:ext uri="{FF2B5EF4-FFF2-40B4-BE49-F238E27FC236}">
                <a16:creationId xmlns:a16="http://schemas.microsoft.com/office/drawing/2014/main" id="{029A2146-AF3F-46E4-9A38-3304A2F87EF3}"/>
              </a:ext>
            </a:extLst>
          </p:cNvPr>
          <p:cNvSpPr txBox="1"/>
          <p:nvPr/>
        </p:nvSpPr>
        <p:spPr>
          <a:xfrm>
            <a:off x="7561268" y="3373418"/>
            <a:ext cx="2677784"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Time Ordered</a:t>
            </a:r>
            <a:endParaRPr kumimoji="0" lang="de-DE"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27" name="Textfeld 26">
            <a:extLst>
              <a:ext uri="{FF2B5EF4-FFF2-40B4-BE49-F238E27FC236}">
                <a16:creationId xmlns:a16="http://schemas.microsoft.com/office/drawing/2014/main" id="{0BD58DF4-E38E-4682-AA29-95398904019C}"/>
              </a:ext>
            </a:extLst>
          </p:cNvPr>
          <p:cNvSpPr txBox="1"/>
          <p:nvPr/>
        </p:nvSpPr>
        <p:spPr>
          <a:xfrm>
            <a:off x="7054847" y="3869497"/>
            <a:ext cx="3690626"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Context Partitioned</a:t>
            </a:r>
            <a:endParaRPr kumimoji="0" lang="de-DE"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28" name="Textfeld 27">
            <a:extLst>
              <a:ext uri="{FF2B5EF4-FFF2-40B4-BE49-F238E27FC236}">
                <a16:creationId xmlns:a16="http://schemas.microsoft.com/office/drawing/2014/main" id="{459B26D4-B180-425A-B350-5A21EDDB81F0}"/>
              </a:ext>
            </a:extLst>
          </p:cNvPr>
          <p:cNvSpPr txBox="1"/>
          <p:nvPr/>
        </p:nvSpPr>
        <p:spPr>
          <a:xfrm>
            <a:off x="7830797" y="4856685"/>
            <a:ext cx="213872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Analyzable</a:t>
            </a:r>
            <a:endParaRPr kumimoji="0" lang="de-DE"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7" name="Textfeld 16">
            <a:extLst>
              <a:ext uri="{FF2B5EF4-FFF2-40B4-BE49-F238E27FC236}">
                <a16:creationId xmlns:a16="http://schemas.microsoft.com/office/drawing/2014/main" id="{A2622C8C-F007-4CEC-9594-A9F1EE4D3F57}"/>
              </a:ext>
            </a:extLst>
          </p:cNvPr>
          <p:cNvSpPr txBox="1"/>
          <p:nvPr/>
        </p:nvSpPr>
        <p:spPr>
          <a:xfrm>
            <a:off x="7248714" y="4360606"/>
            <a:ext cx="330289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Report Condition</a:t>
            </a:r>
            <a:endParaRPr kumimoji="0" lang="de-DE"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24132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A48724E6-BFF5-2440-84D2-132F23F9B9CC}"/>
              </a:ext>
            </a:extLst>
          </p:cNvPr>
          <p:cNvSpPr/>
          <p:nvPr/>
        </p:nvSpPr>
        <p:spPr>
          <a:xfrm>
            <a:off x="0" y="1"/>
            <a:ext cx="12192000" cy="1361208"/>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p:cNvCxnSpPr>
            <a:cxnSpLocks/>
          </p:cNvCxnSpPr>
          <p:nvPr/>
        </p:nvCxnSpPr>
        <p:spPr>
          <a:xfrm flipV="1">
            <a:off x="3505123" y="4185944"/>
            <a:ext cx="1478591" cy="146583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Straight Arrow Connector 82"/>
          <p:cNvCxnSpPr>
            <a:cxnSpLocks/>
            <a:stCxn id="89" idx="3"/>
          </p:cNvCxnSpPr>
          <p:nvPr/>
        </p:nvCxnSpPr>
        <p:spPr>
          <a:xfrm>
            <a:off x="3505123" y="2730971"/>
            <a:ext cx="1478591" cy="145497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Arrow Connector 83"/>
          <p:cNvCxnSpPr>
            <a:cxnSpLocks/>
            <a:stCxn id="123" idx="3"/>
          </p:cNvCxnSpPr>
          <p:nvPr/>
        </p:nvCxnSpPr>
        <p:spPr>
          <a:xfrm>
            <a:off x="3505123" y="3461173"/>
            <a:ext cx="1478591" cy="7247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Straight Arrow Connector 84"/>
          <p:cNvCxnSpPr>
            <a:cxnSpLocks/>
            <a:stCxn id="112" idx="3"/>
          </p:cNvCxnSpPr>
          <p:nvPr/>
        </p:nvCxnSpPr>
        <p:spPr>
          <a:xfrm flipV="1">
            <a:off x="3505123" y="4185944"/>
            <a:ext cx="1478591" cy="542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Arrow Connector 85"/>
          <p:cNvCxnSpPr>
            <a:cxnSpLocks/>
            <a:stCxn id="128" idx="3"/>
          </p:cNvCxnSpPr>
          <p:nvPr/>
        </p:nvCxnSpPr>
        <p:spPr>
          <a:xfrm flipV="1">
            <a:off x="3505123" y="4185945"/>
            <a:ext cx="1478591" cy="7356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Straight Arrow Connector 105">
            <a:extLst>
              <a:ext uri="{FF2B5EF4-FFF2-40B4-BE49-F238E27FC236}">
                <a16:creationId xmlns:a16="http://schemas.microsoft.com/office/drawing/2014/main" id="{1F08D022-F03C-4799-8064-D7D1BE33C799}"/>
              </a:ext>
            </a:extLst>
          </p:cNvPr>
          <p:cNvCxnSpPr>
            <a:cxnSpLocks/>
            <a:stCxn id="94" idx="3"/>
          </p:cNvCxnSpPr>
          <p:nvPr/>
        </p:nvCxnSpPr>
        <p:spPr>
          <a:xfrm>
            <a:off x="3505123" y="2000771"/>
            <a:ext cx="1473045" cy="21888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4" name="Group 23">
            <a:extLst>
              <a:ext uri="{FF2B5EF4-FFF2-40B4-BE49-F238E27FC236}">
                <a16:creationId xmlns:a16="http://schemas.microsoft.com/office/drawing/2014/main" id="{D2156C62-5FF6-4749-9BFD-6D6531136621}"/>
              </a:ext>
            </a:extLst>
          </p:cNvPr>
          <p:cNvGrpSpPr/>
          <p:nvPr/>
        </p:nvGrpSpPr>
        <p:grpSpPr>
          <a:xfrm>
            <a:off x="815848" y="1651165"/>
            <a:ext cx="2689274" cy="4368573"/>
            <a:chOff x="819769" y="509397"/>
            <a:chExt cx="2743200" cy="4456177"/>
          </a:xfrm>
        </p:grpSpPr>
        <p:grpSp>
          <p:nvGrpSpPr>
            <p:cNvPr id="6" name="Group 5">
              <a:extLst>
                <a:ext uri="{FF2B5EF4-FFF2-40B4-BE49-F238E27FC236}">
                  <a16:creationId xmlns:a16="http://schemas.microsoft.com/office/drawing/2014/main" id="{4BBDAF75-F54A-4F99-8DFE-5BBE7A3D3415}"/>
                </a:ext>
              </a:extLst>
            </p:cNvPr>
            <p:cNvGrpSpPr/>
            <p:nvPr/>
          </p:nvGrpSpPr>
          <p:grpSpPr>
            <a:xfrm>
              <a:off x="819769" y="509397"/>
              <a:ext cx="2743200" cy="713232"/>
              <a:chOff x="854832" y="509397"/>
              <a:chExt cx="2743200" cy="713232"/>
            </a:xfrm>
          </p:grpSpPr>
          <p:sp>
            <p:nvSpPr>
              <p:cNvPr id="94" name="Rectangle 93">
                <a:extLst>
                  <a:ext uri="{FF2B5EF4-FFF2-40B4-BE49-F238E27FC236}">
                    <a16:creationId xmlns:a16="http://schemas.microsoft.com/office/drawing/2014/main" id="{32724662-44EA-4DAB-A661-1A7E861F0346}"/>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a:solidFill>
                    <a:srgbClr val="FFFFFF"/>
                  </a:solidFill>
                  <a:latin typeface="Segoe UI Semilight"/>
                </a:endParaRPr>
              </a:p>
            </p:txBody>
          </p:sp>
          <p:sp>
            <p:nvSpPr>
              <p:cNvPr id="91" name="TextBox 90">
                <a:extLst>
                  <a:ext uri="{FF2B5EF4-FFF2-40B4-BE49-F238E27FC236}">
                    <a16:creationId xmlns:a16="http://schemas.microsoft.com/office/drawing/2014/main" id="{3E6AC65C-01AA-40B5-BBA4-778D7A22A1A4}"/>
                  </a:ext>
                </a:extLst>
              </p:cNvPr>
              <p:cNvSpPr txBox="1"/>
              <p:nvPr/>
            </p:nvSpPr>
            <p:spPr>
              <a:xfrm>
                <a:off x="1463980" y="712390"/>
                <a:ext cx="1084430" cy="313949"/>
              </a:xfrm>
              <a:prstGeom prst="rect">
                <a:avLst/>
              </a:prstGeom>
              <a:solidFill>
                <a:schemeClr val="bg2"/>
              </a:solidFill>
              <a:ln>
                <a:noFill/>
              </a:ln>
            </p:spPr>
            <p:txBody>
              <a:bodyPr wrap="none" rtlCol="0">
                <a:spAutoFit/>
              </a:bodyPr>
              <a:lstStyle/>
              <a:p>
                <a:pPr defTabSz="914228"/>
                <a:r>
                  <a:rPr lang="en-US" sz="1400" dirty="0">
                    <a:solidFill>
                      <a:srgbClr val="353535"/>
                    </a:solidFill>
                    <a:latin typeface="Segoe UI Semilight"/>
                  </a:rPr>
                  <a:t>IoT Devices</a:t>
                </a:r>
              </a:p>
            </p:txBody>
          </p:sp>
        </p:grpSp>
        <p:pic>
          <p:nvPicPr>
            <p:cNvPr id="13" name="Picture 12">
              <a:extLst>
                <a:ext uri="{FF2B5EF4-FFF2-40B4-BE49-F238E27FC236}">
                  <a16:creationId xmlns:a16="http://schemas.microsoft.com/office/drawing/2014/main" id="{6FCAED16-C9F8-4233-B70F-3412F1825ED3}"/>
                </a:ext>
              </a:extLst>
            </p:cNvPr>
            <p:cNvPicPr>
              <a:picLocks noChangeAspect="1"/>
            </p:cNvPicPr>
            <p:nvPr/>
          </p:nvPicPr>
          <p:blipFill>
            <a:blip r:embed="rId3"/>
            <a:stretch>
              <a:fillRect/>
            </a:stretch>
          </p:blipFill>
          <p:spPr>
            <a:xfrm>
              <a:off x="962067" y="660273"/>
              <a:ext cx="411480" cy="411480"/>
            </a:xfrm>
            <a:prstGeom prst="rect">
              <a:avLst/>
            </a:prstGeom>
            <a:solidFill>
              <a:schemeClr val="bg2"/>
            </a:solidFill>
            <a:ln>
              <a:noFill/>
            </a:ln>
          </p:spPr>
        </p:pic>
        <p:grpSp>
          <p:nvGrpSpPr>
            <p:cNvPr id="88" name="Group 87">
              <a:extLst>
                <a:ext uri="{FF2B5EF4-FFF2-40B4-BE49-F238E27FC236}">
                  <a16:creationId xmlns:a16="http://schemas.microsoft.com/office/drawing/2014/main" id="{2BEE879F-8BDF-4036-ACDC-A7ECA135FDD0}"/>
                </a:ext>
              </a:extLst>
            </p:cNvPr>
            <p:cNvGrpSpPr/>
            <p:nvPr/>
          </p:nvGrpSpPr>
          <p:grpSpPr>
            <a:xfrm>
              <a:off x="819769" y="1254240"/>
              <a:ext cx="2743200" cy="713232"/>
              <a:chOff x="854832" y="509397"/>
              <a:chExt cx="2743200" cy="713232"/>
            </a:xfrm>
          </p:grpSpPr>
          <p:sp>
            <p:nvSpPr>
              <p:cNvPr id="89" name="Rectangle 88">
                <a:extLst>
                  <a:ext uri="{FF2B5EF4-FFF2-40B4-BE49-F238E27FC236}">
                    <a16:creationId xmlns:a16="http://schemas.microsoft.com/office/drawing/2014/main" id="{42D23ECC-B726-4465-9CD5-3CF6C4A9BA5D}"/>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a:solidFill>
                    <a:srgbClr val="FFFFFF"/>
                  </a:solidFill>
                  <a:latin typeface="Segoe UI Semilight"/>
                </a:endParaRPr>
              </a:p>
            </p:txBody>
          </p:sp>
          <p:sp>
            <p:nvSpPr>
              <p:cNvPr id="90" name="TextBox 89">
                <a:extLst>
                  <a:ext uri="{FF2B5EF4-FFF2-40B4-BE49-F238E27FC236}">
                    <a16:creationId xmlns:a16="http://schemas.microsoft.com/office/drawing/2014/main" id="{7F8A2198-A28F-435A-BE48-DBB5A12949CF}"/>
                  </a:ext>
                </a:extLst>
              </p:cNvPr>
              <p:cNvSpPr txBox="1"/>
              <p:nvPr/>
            </p:nvSpPr>
            <p:spPr>
              <a:xfrm>
                <a:off x="1463980" y="712390"/>
                <a:ext cx="792589" cy="313949"/>
              </a:xfrm>
              <a:prstGeom prst="rect">
                <a:avLst/>
              </a:prstGeom>
              <a:solidFill>
                <a:schemeClr val="bg2"/>
              </a:solidFill>
              <a:ln>
                <a:noFill/>
              </a:ln>
            </p:spPr>
            <p:txBody>
              <a:bodyPr wrap="none" rtlCol="0">
                <a:spAutoFit/>
              </a:bodyPr>
              <a:lstStyle/>
              <a:p>
                <a:pPr defTabSz="914228"/>
                <a:r>
                  <a:rPr lang="en-US" sz="1400" dirty="0">
                    <a:solidFill>
                      <a:srgbClr val="353535"/>
                    </a:solidFill>
                    <a:latin typeface="Segoe UI Semilight"/>
                  </a:rPr>
                  <a:t>Storage</a:t>
                </a:r>
              </a:p>
            </p:txBody>
          </p:sp>
        </p:grpSp>
        <p:pic>
          <p:nvPicPr>
            <p:cNvPr id="101" name="Picture 100"/>
            <p:cNvPicPr>
              <a:picLocks noChangeAspect="1"/>
            </p:cNvPicPr>
            <p:nvPr/>
          </p:nvPicPr>
          <p:blipFill>
            <a:blip r:embed="rId4"/>
            <a:stretch>
              <a:fillRect/>
            </a:stretch>
          </p:blipFill>
          <p:spPr>
            <a:xfrm>
              <a:off x="960291" y="1403340"/>
              <a:ext cx="415032" cy="415032"/>
            </a:xfrm>
            <a:prstGeom prst="rect">
              <a:avLst/>
            </a:prstGeom>
            <a:noFill/>
            <a:ln>
              <a:noFill/>
            </a:ln>
          </p:spPr>
        </p:pic>
        <p:grpSp>
          <p:nvGrpSpPr>
            <p:cNvPr id="110" name="Group 109">
              <a:extLst>
                <a:ext uri="{FF2B5EF4-FFF2-40B4-BE49-F238E27FC236}">
                  <a16:creationId xmlns:a16="http://schemas.microsoft.com/office/drawing/2014/main" id="{9FEA198D-1F55-4998-AC7E-B0533845171F}"/>
                </a:ext>
              </a:extLst>
            </p:cNvPr>
            <p:cNvGrpSpPr/>
            <p:nvPr/>
          </p:nvGrpSpPr>
          <p:grpSpPr>
            <a:xfrm>
              <a:off x="819769" y="2743926"/>
              <a:ext cx="2743200" cy="713232"/>
              <a:chOff x="854832" y="509397"/>
              <a:chExt cx="2743200" cy="713232"/>
            </a:xfrm>
          </p:grpSpPr>
          <p:sp>
            <p:nvSpPr>
              <p:cNvPr id="112" name="Rectangle 111">
                <a:extLst>
                  <a:ext uri="{FF2B5EF4-FFF2-40B4-BE49-F238E27FC236}">
                    <a16:creationId xmlns:a16="http://schemas.microsoft.com/office/drawing/2014/main" id="{A704D714-488C-47FC-9AA7-EBB4F161C3AF}"/>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a:solidFill>
                    <a:srgbClr val="FFFFFF"/>
                  </a:solidFill>
                  <a:latin typeface="Segoe UI Semilight"/>
                </a:endParaRPr>
              </a:p>
            </p:txBody>
          </p:sp>
          <p:sp>
            <p:nvSpPr>
              <p:cNvPr id="113" name="TextBox 112">
                <a:extLst>
                  <a:ext uri="{FF2B5EF4-FFF2-40B4-BE49-F238E27FC236}">
                    <a16:creationId xmlns:a16="http://schemas.microsoft.com/office/drawing/2014/main" id="{2130F499-5B43-4FBD-9F94-C6C1112C2D3D}"/>
                  </a:ext>
                </a:extLst>
              </p:cNvPr>
              <p:cNvSpPr txBox="1"/>
              <p:nvPr/>
            </p:nvSpPr>
            <p:spPr>
              <a:xfrm>
                <a:off x="1463980" y="712390"/>
                <a:ext cx="1524154" cy="313949"/>
              </a:xfrm>
              <a:prstGeom prst="rect">
                <a:avLst/>
              </a:prstGeom>
              <a:solidFill>
                <a:schemeClr val="bg2"/>
              </a:solidFill>
              <a:ln>
                <a:noFill/>
              </a:ln>
            </p:spPr>
            <p:txBody>
              <a:bodyPr wrap="none" rtlCol="0">
                <a:spAutoFit/>
              </a:bodyPr>
              <a:lstStyle/>
              <a:p>
                <a:pPr defTabSz="914228"/>
                <a:r>
                  <a:rPr lang="en-US" sz="1400" dirty="0">
                    <a:solidFill>
                      <a:srgbClr val="353535"/>
                    </a:solidFill>
                    <a:latin typeface="Segoe UI Semilight"/>
                  </a:rPr>
                  <a:t>Resource Groups</a:t>
                </a:r>
              </a:p>
            </p:txBody>
          </p:sp>
        </p:grpSp>
        <p:grpSp>
          <p:nvGrpSpPr>
            <p:cNvPr id="119" name="Group 118">
              <a:extLst>
                <a:ext uri="{FF2B5EF4-FFF2-40B4-BE49-F238E27FC236}">
                  <a16:creationId xmlns:a16="http://schemas.microsoft.com/office/drawing/2014/main" id="{765C9699-B8AE-4D77-A5D3-52AAD2F5B9E3}"/>
                </a:ext>
              </a:extLst>
            </p:cNvPr>
            <p:cNvGrpSpPr/>
            <p:nvPr/>
          </p:nvGrpSpPr>
          <p:grpSpPr>
            <a:xfrm>
              <a:off x="819769" y="1999083"/>
              <a:ext cx="2743200" cy="713232"/>
              <a:chOff x="854832" y="489705"/>
              <a:chExt cx="2743200" cy="713232"/>
            </a:xfrm>
          </p:grpSpPr>
          <p:sp>
            <p:nvSpPr>
              <p:cNvPr id="123" name="Rectangle 122">
                <a:extLst>
                  <a:ext uri="{FF2B5EF4-FFF2-40B4-BE49-F238E27FC236}">
                    <a16:creationId xmlns:a16="http://schemas.microsoft.com/office/drawing/2014/main" id="{4AA6E1D4-ABB9-45E7-9F6A-3F27C9425BF4}"/>
                  </a:ext>
                </a:extLst>
              </p:cNvPr>
              <p:cNvSpPr/>
              <p:nvPr/>
            </p:nvSpPr>
            <p:spPr>
              <a:xfrm>
                <a:off x="854832" y="489705"/>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a:solidFill>
                    <a:srgbClr val="FFFFFF"/>
                  </a:solidFill>
                  <a:latin typeface="Segoe UI Semilight"/>
                </a:endParaRPr>
              </a:p>
            </p:txBody>
          </p:sp>
          <p:sp>
            <p:nvSpPr>
              <p:cNvPr id="124" name="TextBox 123">
                <a:extLst>
                  <a:ext uri="{FF2B5EF4-FFF2-40B4-BE49-F238E27FC236}">
                    <a16:creationId xmlns:a16="http://schemas.microsoft.com/office/drawing/2014/main" id="{FFE901EE-8500-43D9-8BCB-C7FC65DA4C5E}"/>
                  </a:ext>
                </a:extLst>
              </p:cNvPr>
              <p:cNvSpPr txBox="1"/>
              <p:nvPr/>
            </p:nvSpPr>
            <p:spPr>
              <a:xfrm>
                <a:off x="1463980" y="712390"/>
                <a:ext cx="1751569" cy="313949"/>
              </a:xfrm>
              <a:prstGeom prst="rect">
                <a:avLst/>
              </a:prstGeom>
              <a:solidFill>
                <a:schemeClr val="bg2"/>
              </a:solidFill>
              <a:ln>
                <a:noFill/>
              </a:ln>
            </p:spPr>
            <p:txBody>
              <a:bodyPr wrap="none" rtlCol="0">
                <a:spAutoFit/>
              </a:bodyPr>
              <a:lstStyle/>
              <a:p>
                <a:pPr defTabSz="914228"/>
                <a:r>
                  <a:rPr lang="en-US" sz="1400" dirty="0">
                    <a:solidFill>
                      <a:srgbClr val="353535"/>
                    </a:solidFill>
                    <a:latin typeface="Segoe UI Semilight"/>
                  </a:rPr>
                  <a:t>Cloud Subscriptions</a:t>
                </a:r>
              </a:p>
            </p:txBody>
          </p:sp>
        </p:grpSp>
        <p:grpSp>
          <p:nvGrpSpPr>
            <p:cNvPr id="126" name="Group 125">
              <a:extLst>
                <a:ext uri="{FF2B5EF4-FFF2-40B4-BE49-F238E27FC236}">
                  <a16:creationId xmlns:a16="http://schemas.microsoft.com/office/drawing/2014/main" id="{00A04110-611B-4B73-B77D-5883A31DB71C}"/>
                </a:ext>
              </a:extLst>
            </p:cNvPr>
            <p:cNvGrpSpPr/>
            <p:nvPr/>
          </p:nvGrpSpPr>
          <p:grpSpPr>
            <a:xfrm>
              <a:off x="819769" y="3488769"/>
              <a:ext cx="2743200" cy="713232"/>
              <a:chOff x="854832" y="509397"/>
              <a:chExt cx="2743200" cy="713232"/>
            </a:xfrm>
          </p:grpSpPr>
          <p:sp>
            <p:nvSpPr>
              <p:cNvPr id="128" name="Rectangle 127">
                <a:extLst>
                  <a:ext uri="{FF2B5EF4-FFF2-40B4-BE49-F238E27FC236}">
                    <a16:creationId xmlns:a16="http://schemas.microsoft.com/office/drawing/2014/main" id="{A4678F7F-2F26-4CA6-A5CA-0DFA1AA63088}"/>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a:solidFill>
                    <a:srgbClr val="FFFFFF"/>
                  </a:solidFill>
                  <a:latin typeface="Segoe UI Semilight"/>
                </a:endParaRPr>
              </a:p>
            </p:txBody>
          </p:sp>
          <p:sp>
            <p:nvSpPr>
              <p:cNvPr id="129" name="TextBox 128">
                <a:extLst>
                  <a:ext uri="{FF2B5EF4-FFF2-40B4-BE49-F238E27FC236}">
                    <a16:creationId xmlns:a16="http://schemas.microsoft.com/office/drawing/2014/main" id="{EA55A754-CBB5-4FAB-A18F-8B1AA96C67CA}"/>
                  </a:ext>
                </a:extLst>
              </p:cNvPr>
              <p:cNvSpPr txBox="1"/>
              <p:nvPr/>
            </p:nvSpPr>
            <p:spPr>
              <a:xfrm>
                <a:off x="1463980" y="712390"/>
                <a:ext cx="1401517" cy="313949"/>
              </a:xfrm>
              <a:prstGeom prst="rect">
                <a:avLst/>
              </a:prstGeom>
              <a:solidFill>
                <a:schemeClr val="bg2"/>
              </a:solidFill>
              <a:ln>
                <a:noFill/>
              </a:ln>
            </p:spPr>
            <p:txBody>
              <a:bodyPr wrap="none" rtlCol="0">
                <a:spAutoFit/>
              </a:bodyPr>
              <a:lstStyle/>
              <a:p>
                <a:pPr defTabSz="914228"/>
                <a:r>
                  <a:rPr lang="en-US" sz="1400" dirty="0">
                    <a:solidFill>
                      <a:srgbClr val="353535"/>
                    </a:solidFill>
                    <a:latin typeface="Segoe UI Semilight"/>
                  </a:rPr>
                  <a:t>Streaming Data</a:t>
                </a:r>
              </a:p>
            </p:txBody>
          </p:sp>
        </p:grpSp>
        <p:grpSp>
          <p:nvGrpSpPr>
            <p:cNvPr id="136" name="Group 135">
              <a:extLst>
                <a:ext uri="{FF2B5EF4-FFF2-40B4-BE49-F238E27FC236}">
                  <a16:creationId xmlns:a16="http://schemas.microsoft.com/office/drawing/2014/main" id="{8C9095EB-3B6D-420E-9505-78FDED60463F}"/>
                </a:ext>
              </a:extLst>
            </p:cNvPr>
            <p:cNvGrpSpPr/>
            <p:nvPr/>
          </p:nvGrpSpPr>
          <p:grpSpPr>
            <a:xfrm>
              <a:off x="819769" y="4252342"/>
              <a:ext cx="2743200" cy="713232"/>
              <a:chOff x="854832" y="-216718"/>
              <a:chExt cx="2743200" cy="713232"/>
            </a:xfrm>
          </p:grpSpPr>
          <p:sp>
            <p:nvSpPr>
              <p:cNvPr id="138" name="Rectangle 137">
                <a:extLst>
                  <a:ext uri="{FF2B5EF4-FFF2-40B4-BE49-F238E27FC236}">
                    <a16:creationId xmlns:a16="http://schemas.microsoft.com/office/drawing/2014/main" id="{C7BD2B39-98F8-46A4-8EDA-125F770985AD}"/>
                  </a:ext>
                </a:extLst>
              </p:cNvPr>
              <p:cNvSpPr/>
              <p:nvPr/>
            </p:nvSpPr>
            <p:spPr>
              <a:xfrm>
                <a:off x="854832" y="-216718"/>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a:solidFill>
                    <a:srgbClr val="FFFFFF"/>
                  </a:solidFill>
                  <a:latin typeface="Segoe UI Semilight"/>
                </a:endParaRPr>
              </a:p>
            </p:txBody>
          </p:sp>
          <p:sp>
            <p:nvSpPr>
              <p:cNvPr id="139" name="TextBox 138">
                <a:extLst>
                  <a:ext uri="{FF2B5EF4-FFF2-40B4-BE49-F238E27FC236}">
                    <a16:creationId xmlns:a16="http://schemas.microsoft.com/office/drawing/2014/main" id="{9FD3FE21-DBA9-40C7-A4FC-B4573BA37C79}"/>
                  </a:ext>
                </a:extLst>
              </p:cNvPr>
              <p:cNvSpPr txBox="1"/>
              <p:nvPr/>
            </p:nvSpPr>
            <p:spPr>
              <a:xfrm>
                <a:off x="1463980" y="-13725"/>
                <a:ext cx="670933" cy="313949"/>
              </a:xfrm>
              <a:prstGeom prst="rect">
                <a:avLst/>
              </a:prstGeom>
              <a:solidFill>
                <a:schemeClr val="bg2"/>
              </a:solidFill>
              <a:ln>
                <a:noFill/>
              </a:ln>
            </p:spPr>
            <p:txBody>
              <a:bodyPr wrap="none" rtlCol="0">
                <a:spAutoFit/>
              </a:bodyPr>
              <a:lstStyle/>
              <a:p>
                <a:pPr defTabSz="914228"/>
                <a:r>
                  <a:rPr lang="en-US" sz="1400" dirty="0">
                    <a:solidFill>
                      <a:srgbClr val="353535"/>
                    </a:solidFill>
                    <a:latin typeface="Segoe UI Semilight"/>
                  </a:rPr>
                  <a:t>Tables</a:t>
                </a:r>
              </a:p>
            </p:txBody>
          </p:sp>
        </p:grpSp>
        <p:pic>
          <p:nvPicPr>
            <p:cNvPr id="93" name="Picture 92"/>
            <p:cNvPicPr>
              <a:picLocks noChangeAspect="1"/>
            </p:cNvPicPr>
            <p:nvPr/>
          </p:nvPicPr>
          <p:blipFill rotWithShape="1">
            <a:blip r:embed="rId5"/>
            <a:srcRect b="33533"/>
            <a:stretch/>
          </p:blipFill>
          <p:spPr>
            <a:xfrm>
              <a:off x="960291" y="3637869"/>
              <a:ext cx="415032" cy="415032"/>
            </a:xfrm>
            <a:prstGeom prst="rect">
              <a:avLst/>
            </a:prstGeom>
            <a:noFill/>
            <a:ln>
              <a:noFill/>
            </a:ln>
          </p:spPr>
        </p:pic>
        <p:pic>
          <p:nvPicPr>
            <p:cNvPr id="98" name="Picture 97"/>
            <p:cNvPicPr>
              <a:picLocks noChangeAspect="1"/>
            </p:cNvPicPr>
            <p:nvPr/>
          </p:nvPicPr>
          <p:blipFill>
            <a:blip r:embed="rId6"/>
            <a:stretch>
              <a:fillRect/>
            </a:stretch>
          </p:blipFill>
          <p:spPr>
            <a:xfrm>
              <a:off x="960291" y="2893026"/>
              <a:ext cx="415032" cy="415032"/>
            </a:xfrm>
            <a:prstGeom prst="rect">
              <a:avLst/>
            </a:prstGeom>
            <a:noFill/>
            <a:ln>
              <a:noFill/>
            </a:ln>
          </p:spPr>
        </p:pic>
        <p:pic>
          <p:nvPicPr>
            <p:cNvPr id="99" name="Picture 98"/>
            <p:cNvPicPr>
              <a:picLocks noChangeAspect="1"/>
            </p:cNvPicPr>
            <p:nvPr/>
          </p:nvPicPr>
          <p:blipFill>
            <a:blip r:embed="rId7"/>
            <a:stretch>
              <a:fillRect/>
            </a:stretch>
          </p:blipFill>
          <p:spPr>
            <a:xfrm>
              <a:off x="962067" y="2149959"/>
              <a:ext cx="411480" cy="411480"/>
            </a:xfrm>
            <a:prstGeom prst="rect">
              <a:avLst/>
            </a:prstGeom>
            <a:noFill/>
            <a:ln>
              <a:noFill/>
            </a:ln>
          </p:spPr>
        </p:pic>
        <p:pic>
          <p:nvPicPr>
            <p:cNvPr id="12" name="Graphic 11">
              <a:extLst>
                <a:ext uri="{FF2B5EF4-FFF2-40B4-BE49-F238E27FC236}">
                  <a16:creationId xmlns:a16="http://schemas.microsoft.com/office/drawing/2014/main" id="{35EC61AA-4C16-417E-8697-DC1E64E19896}"/>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32937" t="26233" r="33290" b="30261"/>
            <a:stretch/>
          </p:blipFill>
          <p:spPr>
            <a:xfrm>
              <a:off x="962067" y="4403218"/>
              <a:ext cx="411480" cy="411480"/>
            </a:xfrm>
            <a:prstGeom prst="rect">
              <a:avLst/>
            </a:prstGeom>
          </p:spPr>
        </p:pic>
      </p:grpSp>
      <p:sp>
        <p:nvSpPr>
          <p:cNvPr id="156" name="Title 6">
            <a:extLst>
              <a:ext uri="{FF2B5EF4-FFF2-40B4-BE49-F238E27FC236}">
                <a16:creationId xmlns:a16="http://schemas.microsoft.com/office/drawing/2014/main" id="{1782B92A-1D35-4217-9B85-40A504D134B6}"/>
              </a:ext>
            </a:extLst>
          </p:cNvPr>
          <p:cNvSpPr txBox="1">
            <a:spLocks/>
          </p:cNvSpPr>
          <p:nvPr/>
        </p:nvSpPr>
        <p:spPr>
          <a:xfrm>
            <a:off x="269241" y="289957"/>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en-US" sz="4705" spc="-100" dirty="0">
                <a:solidFill>
                  <a:schemeClr val="bg1"/>
                </a:solidFill>
                <a:latin typeface="Segoe UI Light"/>
              </a:rPr>
              <a:t>Discovering events is expensive</a:t>
            </a:r>
          </a:p>
        </p:txBody>
      </p:sp>
      <p:sp>
        <p:nvSpPr>
          <p:cNvPr id="4" name="Rectangle 3">
            <a:extLst>
              <a:ext uri="{FF2B5EF4-FFF2-40B4-BE49-F238E27FC236}">
                <a16:creationId xmlns:a16="http://schemas.microsoft.com/office/drawing/2014/main" id="{65C95FA4-D1D5-46CC-B5AA-A144EBEB4AF6}"/>
              </a:ext>
            </a:extLst>
          </p:cNvPr>
          <p:cNvSpPr/>
          <p:nvPr/>
        </p:nvSpPr>
        <p:spPr bwMode="auto">
          <a:xfrm>
            <a:off x="4978168" y="3172288"/>
            <a:ext cx="2112380" cy="2042106"/>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extBox 1">
            <a:extLst>
              <a:ext uri="{FF2B5EF4-FFF2-40B4-BE49-F238E27FC236}">
                <a16:creationId xmlns:a16="http://schemas.microsoft.com/office/drawing/2014/main" id="{02E55043-95A9-45C2-853F-B6A13D7330BC}"/>
              </a:ext>
            </a:extLst>
          </p:cNvPr>
          <p:cNvSpPr txBox="1"/>
          <p:nvPr/>
        </p:nvSpPr>
        <p:spPr>
          <a:xfrm>
            <a:off x="5105490" y="3872012"/>
            <a:ext cx="1949338"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bg1"/>
                </a:solidFill>
              </a:rPr>
              <a:t>Application</a:t>
            </a:r>
          </a:p>
        </p:txBody>
      </p:sp>
      <p:sp>
        <p:nvSpPr>
          <p:cNvPr id="36" name="TextBox 35">
            <a:extLst>
              <a:ext uri="{FF2B5EF4-FFF2-40B4-BE49-F238E27FC236}">
                <a16:creationId xmlns:a16="http://schemas.microsoft.com/office/drawing/2014/main" id="{B733ADA2-6A96-4178-B8B3-81F8DD5833F0}"/>
              </a:ext>
            </a:extLst>
          </p:cNvPr>
          <p:cNvSpPr txBox="1"/>
          <p:nvPr/>
        </p:nvSpPr>
        <p:spPr>
          <a:xfrm>
            <a:off x="3681905" y="1821878"/>
            <a:ext cx="1299036" cy="8494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1st party events</a:t>
            </a:r>
          </a:p>
        </p:txBody>
      </p:sp>
      <p:pic>
        <p:nvPicPr>
          <p:cNvPr id="37" name="Picture 36">
            <a:extLst>
              <a:ext uri="{FF2B5EF4-FFF2-40B4-BE49-F238E27FC236}">
                <a16:creationId xmlns:a16="http://schemas.microsoft.com/office/drawing/2014/main" id="{B47E3965-7B8D-9D48-84F3-CB3897E6511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spTree>
    <p:extLst>
      <p:ext uri="{BB962C8B-B14F-4D97-AF65-F5344CB8AC3E}">
        <p14:creationId xmlns:p14="http://schemas.microsoft.com/office/powerpoint/2010/main" val="204118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par>
                                <p:cTn id="8" presetID="22" presetClass="entr" presetSubtype="8" fill="hold" nodeType="withEffect">
                                  <p:stCondLst>
                                    <p:cond delay="250"/>
                                  </p:stCondLst>
                                  <p:childTnLst>
                                    <p:set>
                                      <p:cBhvr>
                                        <p:cTn id="9" dur="1" fill="hold">
                                          <p:stCondLst>
                                            <p:cond delay="0"/>
                                          </p:stCondLst>
                                        </p:cTn>
                                        <p:tgtEl>
                                          <p:spTgt spid="83"/>
                                        </p:tgtEl>
                                        <p:attrNameLst>
                                          <p:attrName>style.visibility</p:attrName>
                                        </p:attrNameLst>
                                      </p:cBhvr>
                                      <p:to>
                                        <p:strVal val="visible"/>
                                      </p:to>
                                    </p:set>
                                    <p:animEffect transition="in" filter="wipe(left)">
                                      <p:cBhvr>
                                        <p:cTn id="10" dur="500"/>
                                        <p:tgtEl>
                                          <p:spTgt spid="83"/>
                                        </p:tgtEl>
                                      </p:cBhvr>
                                    </p:animEffect>
                                  </p:childTnLst>
                                </p:cTn>
                              </p:par>
                              <p:par>
                                <p:cTn id="11" presetID="22" presetClass="entr" presetSubtype="8" fill="hold" nodeType="withEffect">
                                  <p:stCondLst>
                                    <p:cond delay="500"/>
                                  </p:stCondLst>
                                  <p:childTnLst>
                                    <p:set>
                                      <p:cBhvr>
                                        <p:cTn id="12" dur="1" fill="hold">
                                          <p:stCondLst>
                                            <p:cond delay="0"/>
                                          </p:stCondLst>
                                        </p:cTn>
                                        <p:tgtEl>
                                          <p:spTgt spid="84"/>
                                        </p:tgtEl>
                                        <p:attrNameLst>
                                          <p:attrName>style.visibility</p:attrName>
                                        </p:attrNameLst>
                                      </p:cBhvr>
                                      <p:to>
                                        <p:strVal val="visible"/>
                                      </p:to>
                                    </p:set>
                                    <p:animEffect transition="in" filter="wipe(left)">
                                      <p:cBhvr>
                                        <p:cTn id="13" dur="500"/>
                                        <p:tgtEl>
                                          <p:spTgt spid="84"/>
                                        </p:tgtEl>
                                      </p:cBhvr>
                                    </p:animEffect>
                                  </p:childTnLst>
                                </p:cTn>
                              </p:par>
                              <p:par>
                                <p:cTn id="14" presetID="22" presetClass="entr" presetSubtype="8" fill="hold" nodeType="withEffect">
                                  <p:stCondLst>
                                    <p:cond delay="750"/>
                                  </p:stCondLst>
                                  <p:childTnLst>
                                    <p:set>
                                      <p:cBhvr>
                                        <p:cTn id="15" dur="1" fill="hold">
                                          <p:stCondLst>
                                            <p:cond delay="0"/>
                                          </p:stCondLst>
                                        </p:cTn>
                                        <p:tgtEl>
                                          <p:spTgt spid="85"/>
                                        </p:tgtEl>
                                        <p:attrNameLst>
                                          <p:attrName>style.visibility</p:attrName>
                                        </p:attrNameLst>
                                      </p:cBhvr>
                                      <p:to>
                                        <p:strVal val="visible"/>
                                      </p:to>
                                    </p:set>
                                    <p:animEffect transition="in" filter="wipe(left)">
                                      <p:cBhvr>
                                        <p:cTn id="16" dur="500"/>
                                        <p:tgtEl>
                                          <p:spTgt spid="85"/>
                                        </p:tgtEl>
                                      </p:cBhvr>
                                    </p:animEffect>
                                  </p:childTnLst>
                                </p:cTn>
                              </p:par>
                              <p:par>
                                <p:cTn id="17" presetID="22" presetClass="entr" presetSubtype="8" fill="hold" nodeType="withEffect">
                                  <p:stCondLst>
                                    <p:cond delay="1000"/>
                                  </p:stCondLst>
                                  <p:childTnLst>
                                    <p:set>
                                      <p:cBhvr>
                                        <p:cTn id="18" dur="1" fill="hold">
                                          <p:stCondLst>
                                            <p:cond delay="0"/>
                                          </p:stCondLst>
                                        </p:cTn>
                                        <p:tgtEl>
                                          <p:spTgt spid="86"/>
                                        </p:tgtEl>
                                        <p:attrNameLst>
                                          <p:attrName>style.visibility</p:attrName>
                                        </p:attrNameLst>
                                      </p:cBhvr>
                                      <p:to>
                                        <p:strVal val="visible"/>
                                      </p:to>
                                    </p:set>
                                    <p:animEffect transition="in" filter="wipe(left)">
                                      <p:cBhvr>
                                        <p:cTn id="19" dur="500"/>
                                        <p:tgtEl>
                                          <p:spTgt spid="86"/>
                                        </p:tgtEl>
                                      </p:cBhvr>
                                    </p:animEffect>
                                  </p:childTnLst>
                                </p:cTn>
                              </p:par>
                              <p:par>
                                <p:cTn id="20" presetID="22" presetClass="entr" presetSubtype="8" fill="hold" nodeType="withEffect">
                                  <p:stCondLst>
                                    <p:cond delay="1250"/>
                                  </p:stCondLst>
                                  <p:childTnLst>
                                    <p:set>
                                      <p:cBhvr>
                                        <p:cTn id="21" dur="1" fill="hold">
                                          <p:stCondLst>
                                            <p:cond delay="0"/>
                                          </p:stCondLst>
                                        </p:cTn>
                                        <p:tgtEl>
                                          <p:spTgt spid="58"/>
                                        </p:tgtEl>
                                        <p:attrNameLst>
                                          <p:attrName>style.visibility</p:attrName>
                                        </p:attrNameLst>
                                      </p:cBhvr>
                                      <p:to>
                                        <p:strVal val="visible"/>
                                      </p:to>
                                    </p:set>
                                    <p:animEffect transition="in" filter="wipe(left)">
                                      <p:cBhvr>
                                        <p:cTn id="22" dur="500"/>
                                        <p:tgtEl>
                                          <p:spTgt spid="5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left)">
                                      <p:cBhvr>
                                        <p:cTn id="2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3F5062CD-9858-1142-97EB-CB344E0DEDA6}"/>
              </a:ext>
            </a:extLst>
          </p:cNvPr>
          <p:cNvSpPr/>
          <p:nvPr/>
        </p:nvSpPr>
        <p:spPr>
          <a:xfrm>
            <a:off x="0" y="1"/>
            <a:ext cx="12192000" cy="1361208"/>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p:cNvCxnSpPr>
            <a:cxnSpLocks/>
          </p:cNvCxnSpPr>
          <p:nvPr/>
        </p:nvCxnSpPr>
        <p:spPr>
          <a:xfrm flipV="1">
            <a:off x="3505123" y="4184841"/>
            <a:ext cx="1478591" cy="146583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Straight Arrow Connector 82"/>
          <p:cNvCxnSpPr>
            <a:cxnSpLocks/>
            <a:stCxn id="89" idx="3"/>
          </p:cNvCxnSpPr>
          <p:nvPr/>
        </p:nvCxnSpPr>
        <p:spPr>
          <a:xfrm>
            <a:off x="3505123" y="2729868"/>
            <a:ext cx="1478591" cy="145497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Arrow Connector 83"/>
          <p:cNvCxnSpPr>
            <a:cxnSpLocks/>
            <a:stCxn id="123" idx="3"/>
          </p:cNvCxnSpPr>
          <p:nvPr/>
        </p:nvCxnSpPr>
        <p:spPr>
          <a:xfrm>
            <a:off x="3505123" y="3460070"/>
            <a:ext cx="1478591" cy="7247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Straight Arrow Connector 84"/>
          <p:cNvCxnSpPr>
            <a:cxnSpLocks/>
            <a:stCxn id="112" idx="3"/>
          </p:cNvCxnSpPr>
          <p:nvPr/>
        </p:nvCxnSpPr>
        <p:spPr>
          <a:xfrm flipV="1">
            <a:off x="3505123" y="4184841"/>
            <a:ext cx="1478591" cy="542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Arrow Connector 85"/>
          <p:cNvCxnSpPr>
            <a:cxnSpLocks/>
            <a:stCxn id="128" idx="3"/>
          </p:cNvCxnSpPr>
          <p:nvPr/>
        </p:nvCxnSpPr>
        <p:spPr>
          <a:xfrm flipV="1">
            <a:off x="3505123" y="4184842"/>
            <a:ext cx="1478591" cy="7356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Straight Arrow Connector 105">
            <a:extLst>
              <a:ext uri="{FF2B5EF4-FFF2-40B4-BE49-F238E27FC236}">
                <a16:creationId xmlns:a16="http://schemas.microsoft.com/office/drawing/2014/main" id="{1F08D022-F03C-4799-8064-D7D1BE33C799}"/>
              </a:ext>
            </a:extLst>
          </p:cNvPr>
          <p:cNvCxnSpPr>
            <a:cxnSpLocks/>
            <a:stCxn id="94" idx="3"/>
          </p:cNvCxnSpPr>
          <p:nvPr/>
        </p:nvCxnSpPr>
        <p:spPr>
          <a:xfrm>
            <a:off x="3505123" y="1999668"/>
            <a:ext cx="1473045" cy="21888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4" name="Group 23">
            <a:extLst>
              <a:ext uri="{FF2B5EF4-FFF2-40B4-BE49-F238E27FC236}">
                <a16:creationId xmlns:a16="http://schemas.microsoft.com/office/drawing/2014/main" id="{D2156C62-5FF6-4749-9BFD-6D6531136621}"/>
              </a:ext>
            </a:extLst>
          </p:cNvPr>
          <p:cNvGrpSpPr/>
          <p:nvPr/>
        </p:nvGrpSpPr>
        <p:grpSpPr>
          <a:xfrm>
            <a:off x="815848" y="1650062"/>
            <a:ext cx="2689274" cy="4368573"/>
            <a:chOff x="819769" y="509397"/>
            <a:chExt cx="2743200" cy="4456177"/>
          </a:xfrm>
        </p:grpSpPr>
        <p:grpSp>
          <p:nvGrpSpPr>
            <p:cNvPr id="6" name="Group 5">
              <a:extLst>
                <a:ext uri="{FF2B5EF4-FFF2-40B4-BE49-F238E27FC236}">
                  <a16:creationId xmlns:a16="http://schemas.microsoft.com/office/drawing/2014/main" id="{4BBDAF75-F54A-4F99-8DFE-5BBE7A3D3415}"/>
                </a:ext>
              </a:extLst>
            </p:cNvPr>
            <p:cNvGrpSpPr/>
            <p:nvPr/>
          </p:nvGrpSpPr>
          <p:grpSpPr>
            <a:xfrm>
              <a:off x="819769" y="509397"/>
              <a:ext cx="2743200" cy="713232"/>
              <a:chOff x="854832" y="509397"/>
              <a:chExt cx="2743200" cy="713232"/>
            </a:xfrm>
          </p:grpSpPr>
          <p:sp>
            <p:nvSpPr>
              <p:cNvPr id="94" name="Rectangle 93">
                <a:extLst>
                  <a:ext uri="{FF2B5EF4-FFF2-40B4-BE49-F238E27FC236}">
                    <a16:creationId xmlns:a16="http://schemas.microsoft.com/office/drawing/2014/main" id="{32724662-44EA-4DAB-A661-1A7E861F0346}"/>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1" name="TextBox 90">
                <a:extLst>
                  <a:ext uri="{FF2B5EF4-FFF2-40B4-BE49-F238E27FC236}">
                    <a16:creationId xmlns:a16="http://schemas.microsoft.com/office/drawing/2014/main" id="{3E6AC65C-01AA-40B5-BBA4-778D7A22A1A4}"/>
                  </a:ext>
                </a:extLst>
              </p:cNvPr>
              <p:cNvSpPr txBox="1"/>
              <p:nvPr/>
            </p:nvSpPr>
            <p:spPr>
              <a:xfrm>
                <a:off x="1463980" y="712390"/>
                <a:ext cx="1084430"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IoT Devices</a:t>
                </a:r>
              </a:p>
            </p:txBody>
          </p:sp>
        </p:grpSp>
        <p:pic>
          <p:nvPicPr>
            <p:cNvPr id="13" name="Picture 12">
              <a:extLst>
                <a:ext uri="{FF2B5EF4-FFF2-40B4-BE49-F238E27FC236}">
                  <a16:creationId xmlns:a16="http://schemas.microsoft.com/office/drawing/2014/main" id="{6FCAED16-C9F8-4233-B70F-3412F1825ED3}"/>
                </a:ext>
              </a:extLst>
            </p:cNvPr>
            <p:cNvPicPr>
              <a:picLocks noChangeAspect="1"/>
            </p:cNvPicPr>
            <p:nvPr/>
          </p:nvPicPr>
          <p:blipFill>
            <a:blip r:embed="rId3"/>
            <a:stretch>
              <a:fillRect/>
            </a:stretch>
          </p:blipFill>
          <p:spPr>
            <a:xfrm>
              <a:off x="962067" y="660273"/>
              <a:ext cx="411480" cy="411480"/>
            </a:xfrm>
            <a:prstGeom prst="rect">
              <a:avLst/>
            </a:prstGeom>
            <a:solidFill>
              <a:schemeClr val="bg2"/>
            </a:solidFill>
            <a:ln>
              <a:noFill/>
            </a:ln>
          </p:spPr>
        </p:pic>
        <p:grpSp>
          <p:nvGrpSpPr>
            <p:cNvPr id="88" name="Group 87">
              <a:extLst>
                <a:ext uri="{FF2B5EF4-FFF2-40B4-BE49-F238E27FC236}">
                  <a16:creationId xmlns:a16="http://schemas.microsoft.com/office/drawing/2014/main" id="{2BEE879F-8BDF-4036-ACDC-A7ECA135FDD0}"/>
                </a:ext>
              </a:extLst>
            </p:cNvPr>
            <p:cNvGrpSpPr/>
            <p:nvPr/>
          </p:nvGrpSpPr>
          <p:grpSpPr>
            <a:xfrm>
              <a:off x="819769" y="1254240"/>
              <a:ext cx="2743200" cy="713232"/>
              <a:chOff x="854832" y="509397"/>
              <a:chExt cx="2743200" cy="713232"/>
            </a:xfrm>
          </p:grpSpPr>
          <p:sp>
            <p:nvSpPr>
              <p:cNvPr id="89" name="Rectangle 88">
                <a:extLst>
                  <a:ext uri="{FF2B5EF4-FFF2-40B4-BE49-F238E27FC236}">
                    <a16:creationId xmlns:a16="http://schemas.microsoft.com/office/drawing/2014/main" id="{42D23ECC-B726-4465-9CD5-3CF6C4A9BA5D}"/>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0" name="TextBox 89">
                <a:extLst>
                  <a:ext uri="{FF2B5EF4-FFF2-40B4-BE49-F238E27FC236}">
                    <a16:creationId xmlns:a16="http://schemas.microsoft.com/office/drawing/2014/main" id="{7F8A2198-A28F-435A-BE48-DBB5A12949CF}"/>
                  </a:ext>
                </a:extLst>
              </p:cNvPr>
              <p:cNvSpPr txBox="1"/>
              <p:nvPr/>
            </p:nvSpPr>
            <p:spPr>
              <a:xfrm>
                <a:off x="1463980" y="712390"/>
                <a:ext cx="792589"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Storage</a:t>
                </a:r>
              </a:p>
            </p:txBody>
          </p:sp>
        </p:grpSp>
        <p:pic>
          <p:nvPicPr>
            <p:cNvPr id="101" name="Picture 100"/>
            <p:cNvPicPr>
              <a:picLocks noChangeAspect="1"/>
            </p:cNvPicPr>
            <p:nvPr/>
          </p:nvPicPr>
          <p:blipFill>
            <a:blip r:embed="rId4"/>
            <a:stretch>
              <a:fillRect/>
            </a:stretch>
          </p:blipFill>
          <p:spPr>
            <a:xfrm>
              <a:off x="960291" y="1403340"/>
              <a:ext cx="415032" cy="415032"/>
            </a:xfrm>
            <a:prstGeom prst="rect">
              <a:avLst/>
            </a:prstGeom>
            <a:noFill/>
            <a:ln>
              <a:noFill/>
            </a:ln>
          </p:spPr>
        </p:pic>
        <p:grpSp>
          <p:nvGrpSpPr>
            <p:cNvPr id="110" name="Group 109">
              <a:extLst>
                <a:ext uri="{FF2B5EF4-FFF2-40B4-BE49-F238E27FC236}">
                  <a16:creationId xmlns:a16="http://schemas.microsoft.com/office/drawing/2014/main" id="{9FEA198D-1F55-4998-AC7E-B0533845171F}"/>
                </a:ext>
              </a:extLst>
            </p:cNvPr>
            <p:cNvGrpSpPr/>
            <p:nvPr/>
          </p:nvGrpSpPr>
          <p:grpSpPr>
            <a:xfrm>
              <a:off x="819769" y="2743926"/>
              <a:ext cx="2743200" cy="713232"/>
              <a:chOff x="854832" y="509397"/>
              <a:chExt cx="2743200" cy="713232"/>
            </a:xfrm>
          </p:grpSpPr>
          <p:sp>
            <p:nvSpPr>
              <p:cNvPr id="112" name="Rectangle 111">
                <a:extLst>
                  <a:ext uri="{FF2B5EF4-FFF2-40B4-BE49-F238E27FC236}">
                    <a16:creationId xmlns:a16="http://schemas.microsoft.com/office/drawing/2014/main" id="{A704D714-488C-47FC-9AA7-EBB4F161C3AF}"/>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13" name="TextBox 112">
                <a:extLst>
                  <a:ext uri="{FF2B5EF4-FFF2-40B4-BE49-F238E27FC236}">
                    <a16:creationId xmlns:a16="http://schemas.microsoft.com/office/drawing/2014/main" id="{2130F499-5B43-4FBD-9F94-C6C1112C2D3D}"/>
                  </a:ext>
                </a:extLst>
              </p:cNvPr>
              <p:cNvSpPr txBox="1"/>
              <p:nvPr/>
            </p:nvSpPr>
            <p:spPr>
              <a:xfrm>
                <a:off x="1463980" y="712390"/>
                <a:ext cx="1524154"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Resource Groups</a:t>
                </a:r>
              </a:p>
            </p:txBody>
          </p:sp>
        </p:grpSp>
        <p:grpSp>
          <p:nvGrpSpPr>
            <p:cNvPr id="119" name="Group 118">
              <a:extLst>
                <a:ext uri="{FF2B5EF4-FFF2-40B4-BE49-F238E27FC236}">
                  <a16:creationId xmlns:a16="http://schemas.microsoft.com/office/drawing/2014/main" id="{765C9699-B8AE-4D77-A5D3-52AAD2F5B9E3}"/>
                </a:ext>
              </a:extLst>
            </p:cNvPr>
            <p:cNvGrpSpPr/>
            <p:nvPr/>
          </p:nvGrpSpPr>
          <p:grpSpPr>
            <a:xfrm>
              <a:off x="819769" y="1999083"/>
              <a:ext cx="2743200" cy="713232"/>
              <a:chOff x="854832" y="489705"/>
              <a:chExt cx="2743200" cy="713232"/>
            </a:xfrm>
          </p:grpSpPr>
          <p:sp>
            <p:nvSpPr>
              <p:cNvPr id="123" name="Rectangle 122">
                <a:extLst>
                  <a:ext uri="{FF2B5EF4-FFF2-40B4-BE49-F238E27FC236}">
                    <a16:creationId xmlns:a16="http://schemas.microsoft.com/office/drawing/2014/main" id="{4AA6E1D4-ABB9-45E7-9F6A-3F27C9425BF4}"/>
                  </a:ext>
                </a:extLst>
              </p:cNvPr>
              <p:cNvSpPr/>
              <p:nvPr/>
            </p:nvSpPr>
            <p:spPr>
              <a:xfrm>
                <a:off x="854832" y="489705"/>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4" name="TextBox 123">
                <a:extLst>
                  <a:ext uri="{FF2B5EF4-FFF2-40B4-BE49-F238E27FC236}">
                    <a16:creationId xmlns:a16="http://schemas.microsoft.com/office/drawing/2014/main" id="{FFE901EE-8500-43D9-8BCB-C7FC65DA4C5E}"/>
                  </a:ext>
                </a:extLst>
              </p:cNvPr>
              <p:cNvSpPr txBox="1"/>
              <p:nvPr/>
            </p:nvSpPr>
            <p:spPr>
              <a:xfrm>
                <a:off x="1463980" y="712390"/>
                <a:ext cx="1751569"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Cloud Subscriptions</a:t>
                </a:r>
              </a:p>
            </p:txBody>
          </p:sp>
        </p:grpSp>
        <p:grpSp>
          <p:nvGrpSpPr>
            <p:cNvPr id="126" name="Group 125">
              <a:extLst>
                <a:ext uri="{FF2B5EF4-FFF2-40B4-BE49-F238E27FC236}">
                  <a16:creationId xmlns:a16="http://schemas.microsoft.com/office/drawing/2014/main" id="{00A04110-611B-4B73-B77D-5883A31DB71C}"/>
                </a:ext>
              </a:extLst>
            </p:cNvPr>
            <p:cNvGrpSpPr/>
            <p:nvPr/>
          </p:nvGrpSpPr>
          <p:grpSpPr>
            <a:xfrm>
              <a:off x="819769" y="3488769"/>
              <a:ext cx="2743200" cy="713232"/>
              <a:chOff x="854832" y="509397"/>
              <a:chExt cx="2743200" cy="713232"/>
            </a:xfrm>
          </p:grpSpPr>
          <p:sp>
            <p:nvSpPr>
              <p:cNvPr id="128" name="Rectangle 127">
                <a:extLst>
                  <a:ext uri="{FF2B5EF4-FFF2-40B4-BE49-F238E27FC236}">
                    <a16:creationId xmlns:a16="http://schemas.microsoft.com/office/drawing/2014/main" id="{A4678F7F-2F26-4CA6-A5CA-0DFA1AA63088}"/>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9" name="TextBox 128">
                <a:extLst>
                  <a:ext uri="{FF2B5EF4-FFF2-40B4-BE49-F238E27FC236}">
                    <a16:creationId xmlns:a16="http://schemas.microsoft.com/office/drawing/2014/main" id="{EA55A754-CBB5-4FAB-A18F-8B1AA96C67CA}"/>
                  </a:ext>
                </a:extLst>
              </p:cNvPr>
              <p:cNvSpPr txBox="1"/>
              <p:nvPr/>
            </p:nvSpPr>
            <p:spPr>
              <a:xfrm>
                <a:off x="1463980" y="712390"/>
                <a:ext cx="1401517"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Streaming Data</a:t>
                </a:r>
              </a:p>
            </p:txBody>
          </p:sp>
        </p:grpSp>
        <p:grpSp>
          <p:nvGrpSpPr>
            <p:cNvPr id="136" name="Group 135">
              <a:extLst>
                <a:ext uri="{FF2B5EF4-FFF2-40B4-BE49-F238E27FC236}">
                  <a16:creationId xmlns:a16="http://schemas.microsoft.com/office/drawing/2014/main" id="{8C9095EB-3B6D-420E-9505-78FDED60463F}"/>
                </a:ext>
              </a:extLst>
            </p:cNvPr>
            <p:cNvGrpSpPr/>
            <p:nvPr/>
          </p:nvGrpSpPr>
          <p:grpSpPr>
            <a:xfrm>
              <a:off x="819769" y="4252342"/>
              <a:ext cx="2743200" cy="713232"/>
              <a:chOff x="854832" y="-216718"/>
              <a:chExt cx="2743200" cy="713232"/>
            </a:xfrm>
          </p:grpSpPr>
          <p:sp>
            <p:nvSpPr>
              <p:cNvPr id="138" name="Rectangle 137">
                <a:extLst>
                  <a:ext uri="{FF2B5EF4-FFF2-40B4-BE49-F238E27FC236}">
                    <a16:creationId xmlns:a16="http://schemas.microsoft.com/office/drawing/2014/main" id="{C7BD2B39-98F8-46A4-8EDA-125F770985AD}"/>
                  </a:ext>
                </a:extLst>
              </p:cNvPr>
              <p:cNvSpPr/>
              <p:nvPr/>
            </p:nvSpPr>
            <p:spPr>
              <a:xfrm>
                <a:off x="854832" y="-216718"/>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39" name="TextBox 138">
                <a:extLst>
                  <a:ext uri="{FF2B5EF4-FFF2-40B4-BE49-F238E27FC236}">
                    <a16:creationId xmlns:a16="http://schemas.microsoft.com/office/drawing/2014/main" id="{9FD3FE21-DBA9-40C7-A4FC-B4573BA37C79}"/>
                  </a:ext>
                </a:extLst>
              </p:cNvPr>
              <p:cNvSpPr txBox="1"/>
              <p:nvPr/>
            </p:nvSpPr>
            <p:spPr>
              <a:xfrm>
                <a:off x="1463980" y="-13725"/>
                <a:ext cx="670933"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Tables</a:t>
                </a:r>
              </a:p>
            </p:txBody>
          </p:sp>
        </p:grpSp>
        <p:pic>
          <p:nvPicPr>
            <p:cNvPr id="93" name="Picture 92"/>
            <p:cNvPicPr>
              <a:picLocks noChangeAspect="1"/>
            </p:cNvPicPr>
            <p:nvPr/>
          </p:nvPicPr>
          <p:blipFill rotWithShape="1">
            <a:blip r:embed="rId5"/>
            <a:srcRect b="33533"/>
            <a:stretch/>
          </p:blipFill>
          <p:spPr>
            <a:xfrm>
              <a:off x="960291" y="3637869"/>
              <a:ext cx="415032" cy="415032"/>
            </a:xfrm>
            <a:prstGeom prst="rect">
              <a:avLst/>
            </a:prstGeom>
            <a:noFill/>
            <a:ln>
              <a:noFill/>
            </a:ln>
          </p:spPr>
        </p:pic>
        <p:pic>
          <p:nvPicPr>
            <p:cNvPr id="98" name="Picture 97"/>
            <p:cNvPicPr>
              <a:picLocks noChangeAspect="1"/>
            </p:cNvPicPr>
            <p:nvPr/>
          </p:nvPicPr>
          <p:blipFill>
            <a:blip r:embed="rId6"/>
            <a:stretch>
              <a:fillRect/>
            </a:stretch>
          </p:blipFill>
          <p:spPr>
            <a:xfrm>
              <a:off x="960291" y="2893026"/>
              <a:ext cx="415032" cy="415032"/>
            </a:xfrm>
            <a:prstGeom prst="rect">
              <a:avLst/>
            </a:prstGeom>
            <a:noFill/>
            <a:ln>
              <a:noFill/>
            </a:ln>
          </p:spPr>
        </p:pic>
        <p:pic>
          <p:nvPicPr>
            <p:cNvPr id="99" name="Picture 98"/>
            <p:cNvPicPr>
              <a:picLocks noChangeAspect="1"/>
            </p:cNvPicPr>
            <p:nvPr/>
          </p:nvPicPr>
          <p:blipFill>
            <a:blip r:embed="rId7"/>
            <a:stretch>
              <a:fillRect/>
            </a:stretch>
          </p:blipFill>
          <p:spPr>
            <a:xfrm>
              <a:off x="962067" y="2149959"/>
              <a:ext cx="411480" cy="411480"/>
            </a:xfrm>
            <a:prstGeom prst="rect">
              <a:avLst/>
            </a:prstGeom>
            <a:noFill/>
            <a:ln>
              <a:noFill/>
            </a:ln>
          </p:spPr>
        </p:pic>
        <p:pic>
          <p:nvPicPr>
            <p:cNvPr id="12" name="Graphic 11">
              <a:extLst>
                <a:ext uri="{FF2B5EF4-FFF2-40B4-BE49-F238E27FC236}">
                  <a16:creationId xmlns:a16="http://schemas.microsoft.com/office/drawing/2014/main" id="{35EC61AA-4C16-417E-8697-DC1E64E19896}"/>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32937" t="26233" r="33290" b="30261"/>
            <a:stretch/>
          </p:blipFill>
          <p:spPr>
            <a:xfrm>
              <a:off x="962067" y="4403218"/>
              <a:ext cx="411480" cy="411480"/>
            </a:xfrm>
            <a:prstGeom prst="rect">
              <a:avLst/>
            </a:prstGeom>
          </p:spPr>
        </p:pic>
      </p:grpSp>
      <p:sp>
        <p:nvSpPr>
          <p:cNvPr id="156" name="Title 6">
            <a:extLst>
              <a:ext uri="{FF2B5EF4-FFF2-40B4-BE49-F238E27FC236}">
                <a16:creationId xmlns:a16="http://schemas.microsoft.com/office/drawing/2014/main" id="{1782B92A-1D35-4217-9B85-40A504D134B6}"/>
              </a:ext>
            </a:extLst>
          </p:cNvPr>
          <p:cNvSpPr txBox="1">
            <a:spLocks/>
          </p:cNvSpPr>
          <p:nvPr/>
        </p:nvSpPr>
        <p:spPr>
          <a:xfrm>
            <a:off x="269241" y="289957"/>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4705" b="0" i="0" u="none" strike="noStrike" kern="1200" cap="none" spc="-100" normalizeH="0" baseline="0" noProof="0" dirty="0">
                <a:ln w="3175">
                  <a:noFill/>
                </a:ln>
                <a:solidFill>
                  <a:schemeClr val="bg1"/>
                </a:solidFill>
                <a:effectLst/>
                <a:uLnTx/>
                <a:uFillTx/>
                <a:latin typeface="Segoe UI Light"/>
                <a:ea typeface="+mn-ea"/>
                <a:cs typeface="Segoe UI" pitchFamily="34" charset="0"/>
              </a:rPr>
              <a:t>Processing events is cumbersome</a:t>
            </a:r>
          </a:p>
        </p:txBody>
      </p:sp>
      <p:sp>
        <p:nvSpPr>
          <p:cNvPr id="4" name="Rectangle 3">
            <a:extLst>
              <a:ext uri="{FF2B5EF4-FFF2-40B4-BE49-F238E27FC236}">
                <a16:creationId xmlns:a16="http://schemas.microsoft.com/office/drawing/2014/main" id="{65C95FA4-D1D5-46CC-B5AA-A144EBEB4AF6}"/>
              </a:ext>
            </a:extLst>
          </p:cNvPr>
          <p:cNvSpPr/>
          <p:nvPr/>
        </p:nvSpPr>
        <p:spPr bwMode="auto">
          <a:xfrm>
            <a:off x="4978168" y="3171185"/>
            <a:ext cx="2112380" cy="2042106"/>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extBox 1">
            <a:extLst>
              <a:ext uri="{FF2B5EF4-FFF2-40B4-BE49-F238E27FC236}">
                <a16:creationId xmlns:a16="http://schemas.microsoft.com/office/drawing/2014/main" id="{02E55043-95A9-45C2-853F-B6A13D7330BC}"/>
              </a:ext>
            </a:extLst>
          </p:cNvPr>
          <p:cNvSpPr txBox="1"/>
          <p:nvPr/>
        </p:nvSpPr>
        <p:spPr>
          <a:xfrm>
            <a:off x="5105490" y="2543321"/>
            <a:ext cx="1857736"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effectLst/>
                <a:uLnTx/>
                <a:uFillTx/>
                <a:latin typeface="Segoe UI Semilight"/>
                <a:ea typeface="+mn-ea"/>
                <a:cs typeface="+mn-cs"/>
              </a:rPr>
              <a:t>Application</a:t>
            </a:r>
          </a:p>
        </p:txBody>
      </p:sp>
      <p:sp>
        <p:nvSpPr>
          <p:cNvPr id="36" name="TextBox 35">
            <a:extLst>
              <a:ext uri="{FF2B5EF4-FFF2-40B4-BE49-F238E27FC236}">
                <a16:creationId xmlns:a16="http://schemas.microsoft.com/office/drawing/2014/main" id="{D2FE620E-5016-47FC-BF03-40E77DF741CA}"/>
              </a:ext>
            </a:extLst>
          </p:cNvPr>
          <p:cNvSpPr txBox="1"/>
          <p:nvPr/>
        </p:nvSpPr>
        <p:spPr>
          <a:xfrm>
            <a:off x="5168293" y="3457354"/>
            <a:ext cx="1857736" cy="159120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Segoe UI Semilight"/>
                <a:ea typeface="+mn-ea"/>
                <a:cs typeface="+mn-cs"/>
              </a:rPr>
              <a:t>Code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Segoe UI Semilight"/>
                <a:ea typeface="+mn-ea"/>
                <a:cs typeface="+mn-cs"/>
              </a:rPr>
              <a:t>&lt;/&gt;</a:t>
            </a:r>
          </a:p>
        </p:txBody>
      </p:sp>
      <p:pic>
        <p:nvPicPr>
          <p:cNvPr id="3" name="Picture 2">
            <a:extLst>
              <a:ext uri="{FF2B5EF4-FFF2-40B4-BE49-F238E27FC236}">
                <a16:creationId xmlns:a16="http://schemas.microsoft.com/office/drawing/2014/main" id="{CA0EFC16-8DBB-4BF8-8DEA-A55541FAF46C}"/>
              </a:ext>
            </a:extLst>
          </p:cNvPr>
          <p:cNvPicPr>
            <a:picLocks noChangeAspect="1"/>
          </p:cNvPicPr>
          <p:nvPr/>
        </p:nvPicPr>
        <p:blipFill>
          <a:blip r:embed="rId10"/>
          <a:stretch>
            <a:fillRect/>
          </a:stretch>
        </p:blipFill>
        <p:spPr>
          <a:xfrm>
            <a:off x="4978168" y="5374161"/>
            <a:ext cx="2112380" cy="650801"/>
          </a:xfrm>
          <a:prstGeom prst="rect">
            <a:avLst/>
          </a:prstGeom>
        </p:spPr>
      </p:pic>
      <p:sp>
        <p:nvSpPr>
          <p:cNvPr id="40" name="TextBox 39">
            <a:extLst>
              <a:ext uri="{FF2B5EF4-FFF2-40B4-BE49-F238E27FC236}">
                <a16:creationId xmlns:a16="http://schemas.microsoft.com/office/drawing/2014/main" id="{1651AF98-662D-4F66-B859-AAB6F0A12890}"/>
              </a:ext>
            </a:extLst>
          </p:cNvPr>
          <p:cNvSpPr txBox="1"/>
          <p:nvPr/>
        </p:nvSpPr>
        <p:spPr>
          <a:xfrm>
            <a:off x="5310369" y="5954123"/>
            <a:ext cx="1269840" cy="4616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353535"/>
                </a:solidFill>
                <a:effectLst/>
                <a:uLnTx/>
                <a:uFillTx/>
                <a:latin typeface="Segoe UI Semilight"/>
                <a:ea typeface="+mn-ea"/>
                <a:cs typeface="+mn-cs"/>
              </a:rPr>
              <a:t>Infrastructure</a:t>
            </a:r>
          </a:p>
        </p:txBody>
      </p:sp>
      <p:sp>
        <p:nvSpPr>
          <p:cNvPr id="41" name="TextBox 40">
            <a:extLst>
              <a:ext uri="{FF2B5EF4-FFF2-40B4-BE49-F238E27FC236}">
                <a16:creationId xmlns:a16="http://schemas.microsoft.com/office/drawing/2014/main" id="{0915B545-32F8-482B-A2A9-489B852D0515}"/>
              </a:ext>
            </a:extLst>
          </p:cNvPr>
          <p:cNvSpPr txBox="1"/>
          <p:nvPr/>
        </p:nvSpPr>
        <p:spPr>
          <a:xfrm>
            <a:off x="3681905" y="1820775"/>
            <a:ext cx="1299036" cy="8494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1st party events</a:t>
            </a:r>
          </a:p>
        </p:txBody>
      </p:sp>
      <p:pic>
        <p:nvPicPr>
          <p:cNvPr id="42" name="Picture 41">
            <a:extLst>
              <a:ext uri="{FF2B5EF4-FFF2-40B4-BE49-F238E27FC236}">
                <a16:creationId xmlns:a16="http://schemas.microsoft.com/office/drawing/2014/main" id="{1B154EDD-6CEA-684F-81BD-01855C37F26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spTree>
    <p:extLst>
      <p:ext uri="{BB962C8B-B14F-4D97-AF65-F5344CB8AC3E}">
        <p14:creationId xmlns:p14="http://schemas.microsoft.com/office/powerpoint/2010/main" val="913837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B81D45DA-2B7C-6940-80B0-CF0BE481048A}"/>
              </a:ext>
            </a:extLst>
          </p:cNvPr>
          <p:cNvSpPr/>
          <p:nvPr/>
        </p:nvSpPr>
        <p:spPr>
          <a:xfrm>
            <a:off x="0" y="1"/>
            <a:ext cx="12192000" cy="1361208"/>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p:cNvCxnSpPr>
            <a:cxnSpLocks/>
          </p:cNvCxnSpPr>
          <p:nvPr/>
        </p:nvCxnSpPr>
        <p:spPr>
          <a:xfrm flipV="1">
            <a:off x="3505123" y="4184841"/>
            <a:ext cx="1478591" cy="146583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Straight Arrow Connector 82"/>
          <p:cNvCxnSpPr>
            <a:cxnSpLocks/>
            <a:stCxn id="89" idx="3"/>
          </p:cNvCxnSpPr>
          <p:nvPr/>
        </p:nvCxnSpPr>
        <p:spPr>
          <a:xfrm>
            <a:off x="3505123" y="2729868"/>
            <a:ext cx="1478591" cy="145497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Arrow Connector 83"/>
          <p:cNvCxnSpPr>
            <a:cxnSpLocks/>
            <a:stCxn id="123" idx="3"/>
          </p:cNvCxnSpPr>
          <p:nvPr/>
        </p:nvCxnSpPr>
        <p:spPr>
          <a:xfrm>
            <a:off x="3505123" y="3460070"/>
            <a:ext cx="1478591" cy="7247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Straight Arrow Connector 84"/>
          <p:cNvCxnSpPr>
            <a:cxnSpLocks/>
            <a:stCxn id="112" idx="3"/>
          </p:cNvCxnSpPr>
          <p:nvPr/>
        </p:nvCxnSpPr>
        <p:spPr>
          <a:xfrm flipV="1">
            <a:off x="3505123" y="4184841"/>
            <a:ext cx="1478591" cy="542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Arrow Connector 85"/>
          <p:cNvCxnSpPr>
            <a:cxnSpLocks/>
            <a:stCxn id="128" idx="3"/>
          </p:cNvCxnSpPr>
          <p:nvPr/>
        </p:nvCxnSpPr>
        <p:spPr>
          <a:xfrm flipV="1">
            <a:off x="3505123" y="4184842"/>
            <a:ext cx="1478591" cy="7356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Straight Arrow Connector 105">
            <a:extLst>
              <a:ext uri="{FF2B5EF4-FFF2-40B4-BE49-F238E27FC236}">
                <a16:creationId xmlns:a16="http://schemas.microsoft.com/office/drawing/2014/main" id="{1F08D022-F03C-4799-8064-D7D1BE33C799}"/>
              </a:ext>
            </a:extLst>
          </p:cNvPr>
          <p:cNvCxnSpPr>
            <a:cxnSpLocks/>
            <a:stCxn id="94" idx="3"/>
          </p:cNvCxnSpPr>
          <p:nvPr/>
        </p:nvCxnSpPr>
        <p:spPr>
          <a:xfrm>
            <a:off x="3505123" y="1999668"/>
            <a:ext cx="1473045" cy="21888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4" name="Group 23">
            <a:extLst>
              <a:ext uri="{FF2B5EF4-FFF2-40B4-BE49-F238E27FC236}">
                <a16:creationId xmlns:a16="http://schemas.microsoft.com/office/drawing/2014/main" id="{D2156C62-5FF6-4749-9BFD-6D6531136621}"/>
              </a:ext>
            </a:extLst>
          </p:cNvPr>
          <p:cNvGrpSpPr/>
          <p:nvPr/>
        </p:nvGrpSpPr>
        <p:grpSpPr>
          <a:xfrm>
            <a:off x="815848" y="1650062"/>
            <a:ext cx="2689274" cy="4368573"/>
            <a:chOff x="819769" y="509397"/>
            <a:chExt cx="2743200" cy="4456177"/>
          </a:xfrm>
        </p:grpSpPr>
        <p:grpSp>
          <p:nvGrpSpPr>
            <p:cNvPr id="6" name="Group 5">
              <a:extLst>
                <a:ext uri="{FF2B5EF4-FFF2-40B4-BE49-F238E27FC236}">
                  <a16:creationId xmlns:a16="http://schemas.microsoft.com/office/drawing/2014/main" id="{4BBDAF75-F54A-4F99-8DFE-5BBE7A3D3415}"/>
                </a:ext>
              </a:extLst>
            </p:cNvPr>
            <p:cNvGrpSpPr/>
            <p:nvPr/>
          </p:nvGrpSpPr>
          <p:grpSpPr>
            <a:xfrm>
              <a:off x="819769" y="509397"/>
              <a:ext cx="2743200" cy="713232"/>
              <a:chOff x="854832" y="509397"/>
              <a:chExt cx="2743200" cy="713232"/>
            </a:xfrm>
          </p:grpSpPr>
          <p:sp>
            <p:nvSpPr>
              <p:cNvPr id="94" name="Rectangle 93">
                <a:extLst>
                  <a:ext uri="{FF2B5EF4-FFF2-40B4-BE49-F238E27FC236}">
                    <a16:creationId xmlns:a16="http://schemas.microsoft.com/office/drawing/2014/main" id="{32724662-44EA-4DAB-A661-1A7E861F0346}"/>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1" name="TextBox 90">
                <a:extLst>
                  <a:ext uri="{FF2B5EF4-FFF2-40B4-BE49-F238E27FC236}">
                    <a16:creationId xmlns:a16="http://schemas.microsoft.com/office/drawing/2014/main" id="{3E6AC65C-01AA-40B5-BBA4-778D7A22A1A4}"/>
                  </a:ext>
                </a:extLst>
              </p:cNvPr>
              <p:cNvSpPr txBox="1"/>
              <p:nvPr/>
            </p:nvSpPr>
            <p:spPr>
              <a:xfrm>
                <a:off x="1463980" y="712390"/>
                <a:ext cx="1084430"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IoT Devices</a:t>
                </a:r>
              </a:p>
            </p:txBody>
          </p:sp>
        </p:grpSp>
        <p:pic>
          <p:nvPicPr>
            <p:cNvPr id="13" name="Picture 12">
              <a:extLst>
                <a:ext uri="{FF2B5EF4-FFF2-40B4-BE49-F238E27FC236}">
                  <a16:creationId xmlns:a16="http://schemas.microsoft.com/office/drawing/2014/main" id="{6FCAED16-C9F8-4233-B70F-3412F1825ED3}"/>
                </a:ext>
              </a:extLst>
            </p:cNvPr>
            <p:cNvPicPr>
              <a:picLocks noChangeAspect="1"/>
            </p:cNvPicPr>
            <p:nvPr/>
          </p:nvPicPr>
          <p:blipFill>
            <a:blip r:embed="rId3"/>
            <a:stretch>
              <a:fillRect/>
            </a:stretch>
          </p:blipFill>
          <p:spPr>
            <a:xfrm>
              <a:off x="962067" y="660273"/>
              <a:ext cx="411480" cy="411480"/>
            </a:xfrm>
            <a:prstGeom prst="rect">
              <a:avLst/>
            </a:prstGeom>
            <a:solidFill>
              <a:schemeClr val="bg2"/>
            </a:solidFill>
            <a:ln>
              <a:noFill/>
            </a:ln>
          </p:spPr>
        </p:pic>
        <p:grpSp>
          <p:nvGrpSpPr>
            <p:cNvPr id="88" name="Group 87">
              <a:extLst>
                <a:ext uri="{FF2B5EF4-FFF2-40B4-BE49-F238E27FC236}">
                  <a16:creationId xmlns:a16="http://schemas.microsoft.com/office/drawing/2014/main" id="{2BEE879F-8BDF-4036-ACDC-A7ECA135FDD0}"/>
                </a:ext>
              </a:extLst>
            </p:cNvPr>
            <p:cNvGrpSpPr/>
            <p:nvPr/>
          </p:nvGrpSpPr>
          <p:grpSpPr>
            <a:xfrm>
              <a:off x="819769" y="1254240"/>
              <a:ext cx="2743200" cy="713232"/>
              <a:chOff x="854832" y="509397"/>
              <a:chExt cx="2743200" cy="713232"/>
            </a:xfrm>
          </p:grpSpPr>
          <p:sp>
            <p:nvSpPr>
              <p:cNvPr id="89" name="Rectangle 88">
                <a:extLst>
                  <a:ext uri="{FF2B5EF4-FFF2-40B4-BE49-F238E27FC236}">
                    <a16:creationId xmlns:a16="http://schemas.microsoft.com/office/drawing/2014/main" id="{42D23ECC-B726-4465-9CD5-3CF6C4A9BA5D}"/>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0" name="TextBox 89">
                <a:extLst>
                  <a:ext uri="{FF2B5EF4-FFF2-40B4-BE49-F238E27FC236}">
                    <a16:creationId xmlns:a16="http://schemas.microsoft.com/office/drawing/2014/main" id="{7F8A2198-A28F-435A-BE48-DBB5A12949CF}"/>
                  </a:ext>
                </a:extLst>
              </p:cNvPr>
              <p:cNvSpPr txBox="1"/>
              <p:nvPr/>
            </p:nvSpPr>
            <p:spPr>
              <a:xfrm>
                <a:off x="1463980" y="712390"/>
                <a:ext cx="792589"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Storage</a:t>
                </a:r>
              </a:p>
            </p:txBody>
          </p:sp>
        </p:grpSp>
        <p:pic>
          <p:nvPicPr>
            <p:cNvPr id="101" name="Picture 100"/>
            <p:cNvPicPr>
              <a:picLocks noChangeAspect="1"/>
            </p:cNvPicPr>
            <p:nvPr/>
          </p:nvPicPr>
          <p:blipFill>
            <a:blip r:embed="rId4"/>
            <a:stretch>
              <a:fillRect/>
            </a:stretch>
          </p:blipFill>
          <p:spPr>
            <a:xfrm>
              <a:off x="960291" y="1403340"/>
              <a:ext cx="415032" cy="415032"/>
            </a:xfrm>
            <a:prstGeom prst="rect">
              <a:avLst/>
            </a:prstGeom>
            <a:noFill/>
            <a:ln>
              <a:noFill/>
            </a:ln>
          </p:spPr>
        </p:pic>
        <p:grpSp>
          <p:nvGrpSpPr>
            <p:cNvPr id="110" name="Group 109">
              <a:extLst>
                <a:ext uri="{FF2B5EF4-FFF2-40B4-BE49-F238E27FC236}">
                  <a16:creationId xmlns:a16="http://schemas.microsoft.com/office/drawing/2014/main" id="{9FEA198D-1F55-4998-AC7E-B0533845171F}"/>
                </a:ext>
              </a:extLst>
            </p:cNvPr>
            <p:cNvGrpSpPr/>
            <p:nvPr/>
          </p:nvGrpSpPr>
          <p:grpSpPr>
            <a:xfrm>
              <a:off x="819769" y="2743926"/>
              <a:ext cx="2743200" cy="713232"/>
              <a:chOff x="854832" y="509397"/>
              <a:chExt cx="2743200" cy="713232"/>
            </a:xfrm>
          </p:grpSpPr>
          <p:sp>
            <p:nvSpPr>
              <p:cNvPr id="112" name="Rectangle 111">
                <a:extLst>
                  <a:ext uri="{FF2B5EF4-FFF2-40B4-BE49-F238E27FC236}">
                    <a16:creationId xmlns:a16="http://schemas.microsoft.com/office/drawing/2014/main" id="{A704D714-488C-47FC-9AA7-EBB4F161C3AF}"/>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13" name="TextBox 112">
                <a:extLst>
                  <a:ext uri="{FF2B5EF4-FFF2-40B4-BE49-F238E27FC236}">
                    <a16:creationId xmlns:a16="http://schemas.microsoft.com/office/drawing/2014/main" id="{2130F499-5B43-4FBD-9F94-C6C1112C2D3D}"/>
                  </a:ext>
                </a:extLst>
              </p:cNvPr>
              <p:cNvSpPr txBox="1"/>
              <p:nvPr/>
            </p:nvSpPr>
            <p:spPr>
              <a:xfrm>
                <a:off x="1463980" y="712390"/>
                <a:ext cx="1524154"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Resource Groups</a:t>
                </a:r>
              </a:p>
            </p:txBody>
          </p:sp>
        </p:grpSp>
        <p:grpSp>
          <p:nvGrpSpPr>
            <p:cNvPr id="119" name="Group 118">
              <a:extLst>
                <a:ext uri="{FF2B5EF4-FFF2-40B4-BE49-F238E27FC236}">
                  <a16:creationId xmlns:a16="http://schemas.microsoft.com/office/drawing/2014/main" id="{765C9699-B8AE-4D77-A5D3-52AAD2F5B9E3}"/>
                </a:ext>
              </a:extLst>
            </p:cNvPr>
            <p:cNvGrpSpPr/>
            <p:nvPr/>
          </p:nvGrpSpPr>
          <p:grpSpPr>
            <a:xfrm>
              <a:off x="819769" y="1999083"/>
              <a:ext cx="2743200" cy="713232"/>
              <a:chOff x="854832" y="489705"/>
              <a:chExt cx="2743200" cy="713232"/>
            </a:xfrm>
          </p:grpSpPr>
          <p:sp>
            <p:nvSpPr>
              <p:cNvPr id="123" name="Rectangle 122">
                <a:extLst>
                  <a:ext uri="{FF2B5EF4-FFF2-40B4-BE49-F238E27FC236}">
                    <a16:creationId xmlns:a16="http://schemas.microsoft.com/office/drawing/2014/main" id="{4AA6E1D4-ABB9-45E7-9F6A-3F27C9425BF4}"/>
                  </a:ext>
                </a:extLst>
              </p:cNvPr>
              <p:cNvSpPr/>
              <p:nvPr/>
            </p:nvSpPr>
            <p:spPr>
              <a:xfrm>
                <a:off x="854832" y="489705"/>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4" name="TextBox 123">
                <a:extLst>
                  <a:ext uri="{FF2B5EF4-FFF2-40B4-BE49-F238E27FC236}">
                    <a16:creationId xmlns:a16="http://schemas.microsoft.com/office/drawing/2014/main" id="{FFE901EE-8500-43D9-8BCB-C7FC65DA4C5E}"/>
                  </a:ext>
                </a:extLst>
              </p:cNvPr>
              <p:cNvSpPr txBox="1"/>
              <p:nvPr/>
            </p:nvSpPr>
            <p:spPr>
              <a:xfrm>
                <a:off x="1463980" y="712390"/>
                <a:ext cx="1751569"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Cloud Subscriptions</a:t>
                </a:r>
              </a:p>
            </p:txBody>
          </p:sp>
        </p:grpSp>
        <p:grpSp>
          <p:nvGrpSpPr>
            <p:cNvPr id="126" name="Group 125">
              <a:extLst>
                <a:ext uri="{FF2B5EF4-FFF2-40B4-BE49-F238E27FC236}">
                  <a16:creationId xmlns:a16="http://schemas.microsoft.com/office/drawing/2014/main" id="{00A04110-611B-4B73-B77D-5883A31DB71C}"/>
                </a:ext>
              </a:extLst>
            </p:cNvPr>
            <p:cNvGrpSpPr/>
            <p:nvPr/>
          </p:nvGrpSpPr>
          <p:grpSpPr>
            <a:xfrm>
              <a:off x="819769" y="3488769"/>
              <a:ext cx="2743200" cy="713232"/>
              <a:chOff x="854832" y="509397"/>
              <a:chExt cx="2743200" cy="713232"/>
            </a:xfrm>
          </p:grpSpPr>
          <p:sp>
            <p:nvSpPr>
              <p:cNvPr id="128" name="Rectangle 127">
                <a:extLst>
                  <a:ext uri="{FF2B5EF4-FFF2-40B4-BE49-F238E27FC236}">
                    <a16:creationId xmlns:a16="http://schemas.microsoft.com/office/drawing/2014/main" id="{A4678F7F-2F26-4CA6-A5CA-0DFA1AA63088}"/>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9" name="TextBox 128">
                <a:extLst>
                  <a:ext uri="{FF2B5EF4-FFF2-40B4-BE49-F238E27FC236}">
                    <a16:creationId xmlns:a16="http://schemas.microsoft.com/office/drawing/2014/main" id="{EA55A754-CBB5-4FAB-A18F-8B1AA96C67CA}"/>
                  </a:ext>
                </a:extLst>
              </p:cNvPr>
              <p:cNvSpPr txBox="1"/>
              <p:nvPr/>
            </p:nvSpPr>
            <p:spPr>
              <a:xfrm>
                <a:off x="1463980" y="712390"/>
                <a:ext cx="1401517"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Streaming Data</a:t>
                </a:r>
              </a:p>
            </p:txBody>
          </p:sp>
        </p:grpSp>
        <p:grpSp>
          <p:nvGrpSpPr>
            <p:cNvPr id="136" name="Group 135">
              <a:extLst>
                <a:ext uri="{FF2B5EF4-FFF2-40B4-BE49-F238E27FC236}">
                  <a16:creationId xmlns:a16="http://schemas.microsoft.com/office/drawing/2014/main" id="{8C9095EB-3B6D-420E-9505-78FDED60463F}"/>
                </a:ext>
              </a:extLst>
            </p:cNvPr>
            <p:cNvGrpSpPr/>
            <p:nvPr/>
          </p:nvGrpSpPr>
          <p:grpSpPr>
            <a:xfrm>
              <a:off x="819769" y="4252342"/>
              <a:ext cx="2743200" cy="713232"/>
              <a:chOff x="854832" y="-216718"/>
              <a:chExt cx="2743200" cy="713232"/>
            </a:xfrm>
          </p:grpSpPr>
          <p:sp>
            <p:nvSpPr>
              <p:cNvPr id="138" name="Rectangle 137">
                <a:extLst>
                  <a:ext uri="{FF2B5EF4-FFF2-40B4-BE49-F238E27FC236}">
                    <a16:creationId xmlns:a16="http://schemas.microsoft.com/office/drawing/2014/main" id="{C7BD2B39-98F8-46A4-8EDA-125F770985AD}"/>
                  </a:ext>
                </a:extLst>
              </p:cNvPr>
              <p:cNvSpPr/>
              <p:nvPr/>
            </p:nvSpPr>
            <p:spPr>
              <a:xfrm>
                <a:off x="854832" y="-216718"/>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39" name="TextBox 138">
                <a:extLst>
                  <a:ext uri="{FF2B5EF4-FFF2-40B4-BE49-F238E27FC236}">
                    <a16:creationId xmlns:a16="http://schemas.microsoft.com/office/drawing/2014/main" id="{9FD3FE21-DBA9-40C7-A4FC-B4573BA37C79}"/>
                  </a:ext>
                </a:extLst>
              </p:cNvPr>
              <p:cNvSpPr txBox="1"/>
              <p:nvPr/>
            </p:nvSpPr>
            <p:spPr>
              <a:xfrm>
                <a:off x="1463980" y="-13725"/>
                <a:ext cx="670933"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Tables</a:t>
                </a:r>
              </a:p>
            </p:txBody>
          </p:sp>
        </p:grpSp>
        <p:pic>
          <p:nvPicPr>
            <p:cNvPr id="93" name="Picture 92"/>
            <p:cNvPicPr>
              <a:picLocks noChangeAspect="1"/>
            </p:cNvPicPr>
            <p:nvPr/>
          </p:nvPicPr>
          <p:blipFill rotWithShape="1">
            <a:blip r:embed="rId5"/>
            <a:srcRect b="33533"/>
            <a:stretch/>
          </p:blipFill>
          <p:spPr>
            <a:xfrm>
              <a:off x="960291" y="3637869"/>
              <a:ext cx="415032" cy="415032"/>
            </a:xfrm>
            <a:prstGeom prst="rect">
              <a:avLst/>
            </a:prstGeom>
            <a:noFill/>
            <a:ln>
              <a:noFill/>
            </a:ln>
          </p:spPr>
        </p:pic>
        <p:pic>
          <p:nvPicPr>
            <p:cNvPr id="98" name="Picture 97"/>
            <p:cNvPicPr>
              <a:picLocks noChangeAspect="1"/>
            </p:cNvPicPr>
            <p:nvPr/>
          </p:nvPicPr>
          <p:blipFill>
            <a:blip r:embed="rId6"/>
            <a:stretch>
              <a:fillRect/>
            </a:stretch>
          </p:blipFill>
          <p:spPr>
            <a:xfrm>
              <a:off x="960291" y="2893026"/>
              <a:ext cx="415032" cy="415032"/>
            </a:xfrm>
            <a:prstGeom prst="rect">
              <a:avLst/>
            </a:prstGeom>
            <a:noFill/>
            <a:ln>
              <a:noFill/>
            </a:ln>
          </p:spPr>
        </p:pic>
        <p:pic>
          <p:nvPicPr>
            <p:cNvPr id="99" name="Picture 98"/>
            <p:cNvPicPr>
              <a:picLocks noChangeAspect="1"/>
            </p:cNvPicPr>
            <p:nvPr/>
          </p:nvPicPr>
          <p:blipFill>
            <a:blip r:embed="rId7"/>
            <a:stretch>
              <a:fillRect/>
            </a:stretch>
          </p:blipFill>
          <p:spPr>
            <a:xfrm>
              <a:off x="962067" y="2149959"/>
              <a:ext cx="411480" cy="411480"/>
            </a:xfrm>
            <a:prstGeom prst="rect">
              <a:avLst/>
            </a:prstGeom>
            <a:noFill/>
            <a:ln>
              <a:noFill/>
            </a:ln>
          </p:spPr>
        </p:pic>
        <p:pic>
          <p:nvPicPr>
            <p:cNvPr id="12" name="Graphic 11">
              <a:extLst>
                <a:ext uri="{FF2B5EF4-FFF2-40B4-BE49-F238E27FC236}">
                  <a16:creationId xmlns:a16="http://schemas.microsoft.com/office/drawing/2014/main" id="{35EC61AA-4C16-417E-8697-DC1E64E19896}"/>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32937" t="26233" r="33290" b="30261"/>
            <a:stretch/>
          </p:blipFill>
          <p:spPr>
            <a:xfrm>
              <a:off x="962067" y="4403218"/>
              <a:ext cx="411480" cy="411480"/>
            </a:xfrm>
            <a:prstGeom prst="rect">
              <a:avLst/>
            </a:prstGeom>
          </p:spPr>
        </p:pic>
      </p:grpSp>
      <p:sp>
        <p:nvSpPr>
          <p:cNvPr id="156" name="Title 6">
            <a:extLst>
              <a:ext uri="{FF2B5EF4-FFF2-40B4-BE49-F238E27FC236}">
                <a16:creationId xmlns:a16="http://schemas.microsoft.com/office/drawing/2014/main" id="{1782B92A-1D35-4217-9B85-40A504D134B6}"/>
              </a:ext>
            </a:extLst>
          </p:cNvPr>
          <p:cNvSpPr txBox="1">
            <a:spLocks/>
          </p:cNvSpPr>
          <p:nvPr/>
        </p:nvSpPr>
        <p:spPr>
          <a:xfrm>
            <a:off x="269241" y="388662"/>
            <a:ext cx="11655840" cy="80083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0" normalizeH="0" baseline="0" noProof="0" dirty="0">
                <a:ln w="3175">
                  <a:noFill/>
                </a:ln>
                <a:solidFill>
                  <a:schemeClr val="bg1"/>
                </a:solidFill>
                <a:effectLst/>
                <a:uLnTx/>
                <a:uFillTx/>
                <a:latin typeface="Segoe UI Light"/>
                <a:ea typeface="+mn-ea"/>
                <a:cs typeface="Segoe UI" pitchFamily="34" charset="0"/>
              </a:rPr>
              <a:t>Communication between app components is complicated</a:t>
            </a:r>
          </a:p>
        </p:txBody>
      </p:sp>
      <p:sp>
        <p:nvSpPr>
          <p:cNvPr id="4" name="Rectangle 3">
            <a:extLst>
              <a:ext uri="{FF2B5EF4-FFF2-40B4-BE49-F238E27FC236}">
                <a16:creationId xmlns:a16="http://schemas.microsoft.com/office/drawing/2014/main" id="{65C95FA4-D1D5-46CC-B5AA-A144EBEB4AF6}"/>
              </a:ext>
            </a:extLst>
          </p:cNvPr>
          <p:cNvSpPr/>
          <p:nvPr/>
        </p:nvSpPr>
        <p:spPr bwMode="auto">
          <a:xfrm>
            <a:off x="4978168" y="3171185"/>
            <a:ext cx="2112380" cy="2042106"/>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extBox 1">
            <a:extLst>
              <a:ext uri="{FF2B5EF4-FFF2-40B4-BE49-F238E27FC236}">
                <a16:creationId xmlns:a16="http://schemas.microsoft.com/office/drawing/2014/main" id="{02E55043-95A9-45C2-853F-B6A13D7330BC}"/>
              </a:ext>
            </a:extLst>
          </p:cNvPr>
          <p:cNvSpPr txBox="1"/>
          <p:nvPr/>
        </p:nvSpPr>
        <p:spPr>
          <a:xfrm>
            <a:off x="5105490" y="2543321"/>
            <a:ext cx="1857736"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Service 1</a:t>
            </a:r>
          </a:p>
        </p:txBody>
      </p:sp>
      <p:sp>
        <p:nvSpPr>
          <p:cNvPr id="36" name="TextBox 35">
            <a:extLst>
              <a:ext uri="{FF2B5EF4-FFF2-40B4-BE49-F238E27FC236}">
                <a16:creationId xmlns:a16="http://schemas.microsoft.com/office/drawing/2014/main" id="{D2FE620E-5016-47FC-BF03-40E77DF741CA}"/>
              </a:ext>
            </a:extLst>
          </p:cNvPr>
          <p:cNvSpPr txBox="1"/>
          <p:nvPr/>
        </p:nvSpPr>
        <p:spPr>
          <a:xfrm>
            <a:off x="5168293" y="3457354"/>
            <a:ext cx="1857736" cy="159120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Segoe UI Semilight"/>
                <a:ea typeface="+mn-ea"/>
                <a:cs typeface="+mn-cs"/>
              </a:rPr>
              <a:t>Code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Segoe UI Semilight"/>
                <a:ea typeface="+mn-ea"/>
                <a:cs typeface="+mn-cs"/>
              </a:rPr>
              <a:t>&lt;/&gt;</a:t>
            </a:r>
          </a:p>
        </p:txBody>
      </p:sp>
      <p:cxnSp>
        <p:nvCxnSpPr>
          <p:cNvPr id="37" name="Straight Arrow Connector 36">
            <a:extLst>
              <a:ext uri="{FF2B5EF4-FFF2-40B4-BE49-F238E27FC236}">
                <a16:creationId xmlns:a16="http://schemas.microsoft.com/office/drawing/2014/main" id="{5EE64A89-8BB9-4494-9FF4-E3F1E1A4335F}"/>
              </a:ext>
            </a:extLst>
          </p:cNvPr>
          <p:cNvCxnSpPr>
            <a:cxnSpLocks/>
          </p:cNvCxnSpPr>
          <p:nvPr/>
        </p:nvCxnSpPr>
        <p:spPr>
          <a:xfrm>
            <a:off x="7090548" y="4184841"/>
            <a:ext cx="1931918"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Rectangle 43">
            <a:extLst>
              <a:ext uri="{FF2B5EF4-FFF2-40B4-BE49-F238E27FC236}">
                <a16:creationId xmlns:a16="http://schemas.microsoft.com/office/drawing/2014/main" id="{F90F1729-F027-4854-B384-2D5C479CB1D6}"/>
              </a:ext>
            </a:extLst>
          </p:cNvPr>
          <p:cNvSpPr/>
          <p:nvPr/>
        </p:nvSpPr>
        <p:spPr bwMode="auto">
          <a:xfrm>
            <a:off x="9017733" y="3154463"/>
            <a:ext cx="2112380" cy="2042106"/>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5" name="TextBox 44">
            <a:extLst>
              <a:ext uri="{FF2B5EF4-FFF2-40B4-BE49-F238E27FC236}">
                <a16:creationId xmlns:a16="http://schemas.microsoft.com/office/drawing/2014/main" id="{FF83FDA8-D156-4615-B6C6-0587036D1574}"/>
              </a:ext>
            </a:extLst>
          </p:cNvPr>
          <p:cNvSpPr txBox="1"/>
          <p:nvPr/>
        </p:nvSpPr>
        <p:spPr>
          <a:xfrm>
            <a:off x="9145055" y="2526599"/>
            <a:ext cx="1857736"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Service 2</a:t>
            </a:r>
          </a:p>
        </p:txBody>
      </p:sp>
      <p:sp>
        <p:nvSpPr>
          <p:cNvPr id="46" name="TextBox 45">
            <a:extLst>
              <a:ext uri="{FF2B5EF4-FFF2-40B4-BE49-F238E27FC236}">
                <a16:creationId xmlns:a16="http://schemas.microsoft.com/office/drawing/2014/main" id="{A1162B8A-8FFF-46E1-9C36-7890C24E5FB2}"/>
              </a:ext>
            </a:extLst>
          </p:cNvPr>
          <p:cNvSpPr txBox="1"/>
          <p:nvPr/>
        </p:nvSpPr>
        <p:spPr>
          <a:xfrm>
            <a:off x="9207858" y="3440632"/>
            <a:ext cx="1857736" cy="159120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Segoe UI Semilight"/>
                <a:ea typeface="+mn-ea"/>
                <a:cs typeface="+mn-cs"/>
              </a:rPr>
              <a:t>Code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Segoe UI Semilight"/>
                <a:ea typeface="+mn-ea"/>
                <a:cs typeface="+mn-cs"/>
              </a:rPr>
              <a:t>&lt;/&gt;</a:t>
            </a:r>
          </a:p>
        </p:txBody>
      </p:sp>
      <p:sp>
        <p:nvSpPr>
          <p:cNvPr id="47" name="TextBox 46">
            <a:extLst>
              <a:ext uri="{FF2B5EF4-FFF2-40B4-BE49-F238E27FC236}">
                <a16:creationId xmlns:a16="http://schemas.microsoft.com/office/drawing/2014/main" id="{CC2AFC10-3003-4C32-80F7-0ACB6270ED55}"/>
              </a:ext>
            </a:extLst>
          </p:cNvPr>
          <p:cNvSpPr txBox="1"/>
          <p:nvPr/>
        </p:nvSpPr>
        <p:spPr>
          <a:xfrm>
            <a:off x="6995079" y="1789811"/>
            <a:ext cx="2122856" cy="8494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Custom app specific events</a:t>
            </a:r>
          </a:p>
        </p:txBody>
      </p:sp>
      <p:pic>
        <p:nvPicPr>
          <p:cNvPr id="43" name="Picture 42">
            <a:extLst>
              <a:ext uri="{FF2B5EF4-FFF2-40B4-BE49-F238E27FC236}">
                <a16:creationId xmlns:a16="http://schemas.microsoft.com/office/drawing/2014/main" id="{6DC29EDA-C16B-4EAD-9288-5052F826AB97}"/>
              </a:ext>
            </a:extLst>
          </p:cNvPr>
          <p:cNvPicPr>
            <a:picLocks noChangeAspect="1"/>
          </p:cNvPicPr>
          <p:nvPr/>
        </p:nvPicPr>
        <p:blipFill>
          <a:blip r:embed="rId10"/>
          <a:stretch>
            <a:fillRect/>
          </a:stretch>
        </p:blipFill>
        <p:spPr>
          <a:xfrm>
            <a:off x="4978168" y="5374161"/>
            <a:ext cx="2112380" cy="650801"/>
          </a:xfrm>
          <a:prstGeom prst="rect">
            <a:avLst/>
          </a:prstGeom>
        </p:spPr>
      </p:pic>
      <p:pic>
        <p:nvPicPr>
          <p:cNvPr id="48" name="Picture 47">
            <a:extLst>
              <a:ext uri="{FF2B5EF4-FFF2-40B4-BE49-F238E27FC236}">
                <a16:creationId xmlns:a16="http://schemas.microsoft.com/office/drawing/2014/main" id="{64279A59-18D5-44D2-892D-F2319961763F}"/>
              </a:ext>
            </a:extLst>
          </p:cNvPr>
          <p:cNvPicPr>
            <a:picLocks noChangeAspect="1"/>
          </p:cNvPicPr>
          <p:nvPr/>
        </p:nvPicPr>
        <p:blipFill>
          <a:blip r:embed="rId10"/>
          <a:stretch>
            <a:fillRect/>
          </a:stretch>
        </p:blipFill>
        <p:spPr>
          <a:xfrm>
            <a:off x="9017733" y="5367834"/>
            <a:ext cx="2112380" cy="650801"/>
          </a:xfrm>
          <a:prstGeom prst="rect">
            <a:avLst/>
          </a:prstGeom>
        </p:spPr>
      </p:pic>
      <p:sp>
        <p:nvSpPr>
          <p:cNvPr id="50" name="TextBox 49">
            <a:extLst>
              <a:ext uri="{FF2B5EF4-FFF2-40B4-BE49-F238E27FC236}">
                <a16:creationId xmlns:a16="http://schemas.microsoft.com/office/drawing/2014/main" id="{761A87B9-FD8E-495B-843D-00E568EA6BD9}"/>
              </a:ext>
            </a:extLst>
          </p:cNvPr>
          <p:cNvSpPr txBox="1"/>
          <p:nvPr/>
        </p:nvSpPr>
        <p:spPr>
          <a:xfrm>
            <a:off x="5310369" y="5954123"/>
            <a:ext cx="1269840" cy="4616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353535"/>
                </a:solidFill>
                <a:effectLst/>
                <a:uLnTx/>
                <a:uFillTx/>
                <a:latin typeface="Segoe UI Semilight"/>
                <a:ea typeface="+mn-ea"/>
                <a:cs typeface="+mn-cs"/>
              </a:rPr>
              <a:t>Infrastructure</a:t>
            </a:r>
          </a:p>
        </p:txBody>
      </p:sp>
      <p:sp>
        <p:nvSpPr>
          <p:cNvPr id="51" name="TextBox 50">
            <a:extLst>
              <a:ext uri="{FF2B5EF4-FFF2-40B4-BE49-F238E27FC236}">
                <a16:creationId xmlns:a16="http://schemas.microsoft.com/office/drawing/2014/main" id="{66E6EC41-5C05-4234-AC68-16FECEF512B6}"/>
              </a:ext>
            </a:extLst>
          </p:cNvPr>
          <p:cNvSpPr txBox="1"/>
          <p:nvPr/>
        </p:nvSpPr>
        <p:spPr>
          <a:xfrm>
            <a:off x="9439003" y="5954123"/>
            <a:ext cx="1269840" cy="4616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353535"/>
                </a:solidFill>
                <a:effectLst/>
                <a:uLnTx/>
                <a:uFillTx/>
                <a:latin typeface="Segoe UI Semilight"/>
                <a:ea typeface="+mn-ea"/>
                <a:cs typeface="+mn-cs"/>
              </a:rPr>
              <a:t>Infrastructure</a:t>
            </a:r>
          </a:p>
        </p:txBody>
      </p:sp>
      <p:sp>
        <p:nvSpPr>
          <p:cNvPr id="52" name="TextBox 51">
            <a:extLst>
              <a:ext uri="{FF2B5EF4-FFF2-40B4-BE49-F238E27FC236}">
                <a16:creationId xmlns:a16="http://schemas.microsoft.com/office/drawing/2014/main" id="{AD9E25CC-5409-4D0A-AA3E-301FE218DA2F}"/>
              </a:ext>
            </a:extLst>
          </p:cNvPr>
          <p:cNvSpPr txBox="1"/>
          <p:nvPr/>
        </p:nvSpPr>
        <p:spPr>
          <a:xfrm>
            <a:off x="3681905" y="1820775"/>
            <a:ext cx="1299036" cy="8494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1st party events</a:t>
            </a:r>
          </a:p>
        </p:txBody>
      </p:sp>
      <p:pic>
        <p:nvPicPr>
          <p:cNvPr id="49" name="Picture 48">
            <a:extLst>
              <a:ext uri="{FF2B5EF4-FFF2-40B4-BE49-F238E27FC236}">
                <a16:creationId xmlns:a16="http://schemas.microsoft.com/office/drawing/2014/main" id="{2922E92C-FE1A-5C47-BE65-97748042745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spTree>
    <p:extLst>
      <p:ext uri="{BB962C8B-B14F-4D97-AF65-F5344CB8AC3E}">
        <p14:creationId xmlns:p14="http://schemas.microsoft.com/office/powerpoint/2010/main" val="34371532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wipe(left)">
                                      <p:cBhvr>
                                        <p:cTn id="1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21E6AF6C-D047-3C4F-8B0E-12834FBD69B8}"/>
              </a:ext>
            </a:extLst>
          </p:cNvPr>
          <p:cNvSpPr/>
          <p:nvPr/>
        </p:nvSpPr>
        <p:spPr>
          <a:xfrm>
            <a:off x="0" y="1"/>
            <a:ext cx="12192000" cy="1361208"/>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p:cNvCxnSpPr>
            <a:cxnSpLocks/>
          </p:cNvCxnSpPr>
          <p:nvPr/>
        </p:nvCxnSpPr>
        <p:spPr>
          <a:xfrm flipV="1">
            <a:off x="2810644" y="4196676"/>
            <a:ext cx="1478591" cy="146583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Straight Arrow Connector 82"/>
          <p:cNvCxnSpPr>
            <a:cxnSpLocks/>
            <a:stCxn id="89" idx="3"/>
          </p:cNvCxnSpPr>
          <p:nvPr/>
        </p:nvCxnSpPr>
        <p:spPr>
          <a:xfrm>
            <a:off x="2810644" y="2741703"/>
            <a:ext cx="1478591" cy="145497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Arrow Connector 83"/>
          <p:cNvCxnSpPr>
            <a:cxnSpLocks/>
            <a:stCxn id="123" idx="3"/>
          </p:cNvCxnSpPr>
          <p:nvPr/>
        </p:nvCxnSpPr>
        <p:spPr>
          <a:xfrm>
            <a:off x="2810644" y="3471905"/>
            <a:ext cx="1478591" cy="7247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Straight Arrow Connector 84"/>
          <p:cNvCxnSpPr>
            <a:cxnSpLocks/>
            <a:stCxn id="112" idx="3"/>
          </p:cNvCxnSpPr>
          <p:nvPr/>
        </p:nvCxnSpPr>
        <p:spPr>
          <a:xfrm flipV="1">
            <a:off x="2810644" y="4196676"/>
            <a:ext cx="1478591" cy="542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Arrow Connector 85"/>
          <p:cNvCxnSpPr>
            <a:cxnSpLocks/>
            <a:stCxn id="128" idx="3"/>
          </p:cNvCxnSpPr>
          <p:nvPr/>
        </p:nvCxnSpPr>
        <p:spPr>
          <a:xfrm flipV="1">
            <a:off x="2810644" y="4196677"/>
            <a:ext cx="1478591" cy="7356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Straight Arrow Connector 105">
            <a:extLst>
              <a:ext uri="{FF2B5EF4-FFF2-40B4-BE49-F238E27FC236}">
                <a16:creationId xmlns:a16="http://schemas.microsoft.com/office/drawing/2014/main" id="{1F08D022-F03C-4799-8064-D7D1BE33C799}"/>
              </a:ext>
            </a:extLst>
          </p:cNvPr>
          <p:cNvCxnSpPr>
            <a:cxnSpLocks/>
            <a:stCxn id="94" idx="3"/>
          </p:cNvCxnSpPr>
          <p:nvPr/>
        </p:nvCxnSpPr>
        <p:spPr>
          <a:xfrm>
            <a:off x="2810644" y="2011503"/>
            <a:ext cx="1473045" cy="21888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4" name="Group 23">
            <a:extLst>
              <a:ext uri="{FF2B5EF4-FFF2-40B4-BE49-F238E27FC236}">
                <a16:creationId xmlns:a16="http://schemas.microsoft.com/office/drawing/2014/main" id="{D2156C62-5FF6-4749-9BFD-6D6531136621}"/>
              </a:ext>
            </a:extLst>
          </p:cNvPr>
          <p:cNvGrpSpPr/>
          <p:nvPr/>
        </p:nvGrpSpPr>
        <p:grpSpPr>
          <a:xfrm>
            <a:off x="121369" y="1661897"/>
            <a:ext cx="2689274" cy="4368573"/>
            <a:chOff x="819769" y="509397"/>
            <a:chExt cx="2743200" cy="4456177"/>
          </a:xfrm>
        </p:grpSpPr>
        <p:grpSp>
          <p:nvGrpSpPr>
            <p:cNvPr id="6" name="Group 5">
              <a:extLst>
                <a:ext uri="{FF2B5EF4-FFF2-40B4-BE49-F238E27FC236}">
                  <a16:creationId xmlns:a16="http://schemas.microsoft.com/office/drawing/2014/main" id="{4BBDAF75-F54A-4F99-8DFE-5BBE7A3D3415}"/>
                </a:ext>
              </a:extLst>
            </p:cNvPr>
            <p:cNvGrpSpPr/>
            <p:nvPr/>
          </p:nvGrpSpPr>
          <p:grpSpPr>
            <a:xfrm>
              <a:off x="819769" y="509397"/>
              <a:ext cx="2743200" cy="713232"/>
              <a:chOff x="854832" y="509397"/>
              <a:chExt cx="2743200" cy="713232"/>
            </a:xfrm>
          </p:grpSpPr>
          <p:sp>
            <p:nvSpPr>
              <p:cNvPr id="94" name="Rectangle 93">
                <a:extLst>
                  <a:ext uri="{FF2B5EF4-FFF2-40B4-BE49-F238E27FC236}">
                    <a16:creationId xmlns:a16="http://schemas.microsoft.com/office/drawing/2014/main" id="{32724662-44EA-4DAB-A661-1A7E861F0346}"/>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1" name="TextBox 90">
                <a:extLst>
                  <a:ext uri="{FF2B5EF4-FFF2-40B4-BE49-F238E27FC236}">
                    <a16:creationId xmlns:a16="http://schemas.microsoft.com/office/drawing/2014/main" id="{3E6AC65C-01AA-40B5-BBA4-778D7A22A1A4}"/>
                  </a:ext>
                </a:extLst>
              </p:cNvPr>
              <p:cNvSpPr txBox="1"/>
              <p:nvPr/>
            </p:nvSpPr>
            <p:spPr>
              <a:xfrm>
                <a:off x="1463980" y="712390"/>
                <a:ext cx="817901"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IoT Hub</a:t>
                </a:r>
              </a:p>
            </p:txBody>
          </p:sp>
        </p:grpSp>
        <p:pic>
          <p:nvPicPr>
            <p:cNvPr id="13" name="Picture 12">
              <a:extLst>
                <a:ext uri="{FF2B5EF4-FFF2-40B4-BE49-F238E27FC236}">
                  <a16:creationId xmlns:a16="http://schemas.microsoft.com/office/drawing/2014/main" id="{6FCAED16-C9F8-4233-B70F-3412F1825ED3}"/>
                </a:ext>
              </a:extLst>
            </p:cNvPr>
            <p:cNvPicPr>
              <a:picLocks noChangeAspect="1"/>
            </p:cNvPicPr>
            <p:nvPr/>
          </p:nvPicPr>
          <p:blipFill>
            <a:blip r:embed="rId3"/>
            <a:stretch>
              <a:fillRect/>
            </a:stretch>
          </p:blipFill>
          <p:spPr>
            <a:xfrm>
              <a:off x="962067" y="660273"/>
              <a:ext cx="411480" cy="411480"/>
            </a:xfrm>
            <a:prstGeom prst="rect">
              <a:avLst/>
            </a:prstGeom>
            <a:solidFill>
              <a:schemeClr val="bg2"/>
            </a:solidFill>
            <a:ln>
              <a:noFill/>
            </a:ln>
          </p:spPr>
        </p:pic>
        <p:grpSp>
          <p:nvGrpSpPr>
            <p:cNvPr id="88" name="Group 87">
              <a:extLst>
                <a:ext uri="{FF2B5EF4-FFF2-40B4-BE49-F238E27FC236}">
                  <a16:creationId xmlns:a16="http://schemas.microsoft.com/office/drawing/2014/main" id="{2BEE879F-8BDF-4036-ACDC-A7ECA135FDD0}"/>
                </a:ext>
              </a:extLst>
            </p:cNvPr>
            <p:cNvGrpSpPr/>
            <p:nvPr/>
          </p:nvGrpSpPr>
          <p:grpSpPr>
            <a:xfrm>
              <a:off x="819769" y="1254240"/>
              <a:ext cx="2743200" cy="713232"/>
              <a:chOff x="854832" y="509397"/>
              <a:chExt cx="2743200" cy="713232"/>
            </a:xfrm>
          </p:grpSpPr>
          <p:sp>
            <p:nvSpPr>
              <p:cNvPr id="89" name="Rectangle 88">
                <a:extLst>
                  <a:ext uri="{FF2B5EF4-FFF2-40B4-BE49-F238E27FC236}">
                    <a16:creationId xmlns:a16="http://schemas.microsoft.com/office/drawing/2014/main" id="{42D23ECC-B726-4465-9CD5-3CF6C4A9BA5D}"/>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0" name="TextBox 89">
                <a:extLst>
                  <a:ext uri="{FF2B5EF4-FFF2-40B4-BE49-F238E27FC236}">
                    <a16:creationId xmlns:a16="http://schemas.microsoft.com/office/drawing/2014/main" id="{7F8A2198-A28F-435A-BE48-DBB5A12949CF}"/>
                  </a:ext>
                </a:extLst>
              </p:cNvPr>
              <p:cNvSpPr txBox="1"/>
              <p:nvPr/>
            </p:nvSpPr>
            <p:spPr>
              <a:xfrm>
                <a:off x="1463980" y="712390"/>
                <a:ext cx="1196470"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Blob Storage</a:t>
                </a:r>
              </a:p>
            </p:txBody>
          </p:sp>
        </p:grpSp>
        <p:pic>
          <p:nvPicPr>
            <p:cNvPr id="101" name="Picture 100"/>
            <p:cNvPicPr>
              <a:picLocks noChangeAspect="1"/>
            </p:cNvPicPr>
            <p:nvPr/>
          </p:nvPicPr>
          <p:blipFill>
            <a:blip r:embed="rId4"/>
            <a:stretch>
              <a:fillRect/>
            </a:stretch>
          </p:blipFill>
          <p:spPr>
            <a:xfrm>
              <a:off x="960291" y="1403340"/>
              <a:ext cx="415032" cy="415032"/>
            </a:xfrm>
            <a:prstGeom prst="rect">
              <a:avLst/>
            </a:prstGeom>
            <a:noFill/>
            <a:ln>
              <a:noFill/>
            </a:ln>
          </p:spPr>
        </p:pic>
        <p:grpSp>
          <p:nvGrpSpPr>
            <p:cNvPr id="110" name="Group 109">
              <a:extLst>
                <a:ext uri="{FF2B5EF4-FFF2-40B4-BE49-F238E27FC236}">
                  <a16:creationId xmlns:a16="http://schemas.microsoft.com/office/drawing/2014/main" id="{9FEA198D-1F55-4998-AC7E-B0533845171F}"/>
                </a:ext>
              </a:extLst>
            </p:cNvPr>
            <p:cNvGrpSpPr/>
            <p:nvPr/>
          </p:nvGrpSpPr>
          <p:grpSpPr>
            <a:xfrm>
              <a:off x="819769" y="2743926"/>
              <a:ext cx="2743200" cy="713232"/>
              <a:chOff x="854832" y="509397"/>
              <a:chExt cx="2743200" cy="713232"/>
            </a:xfrm>
          </p:grpSpPr>
          <p:sp>
            <p:nvSpPr>
              <p:cNvPr id="112" name="Rectangle 111">
                <a:extLst>
                  <a:ext uri="{FF2B5EF4-FFF2-40B4-BE49-F238E27FC236}">
                    <a16:creationId xmlns:a16="http://schemas.microsoft.com/office/drawing/2014/main" id="{A704D714-488C-47FC-9AA7-EBB4F161C3AF}"/>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13" name="TextBox 112">
                <a:extLst>
                  <a:ext uri="{FF2B5EF4-FFF2-40B4-BE49-F238E27FC236}">
                    <a16:creationId xmlns:a16="http://schemas.microsoft.com/office/drawing/2014/main" id="{2130F499-5B43-4FBD-9F94-C6C1112C2D3D}"/>
                  </a:ext>
                </a:extLst>
              </p:cNvPr>
              <p:cNvSpPr txBox="1"/>
              <p:nvPr/>
            </p:nvSpPr>
            <p:spPr>
              <a:xfrm>
                <a:off x="1463980" y="712390"/>
                <a:ext cx="1524154"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Resource Groups</a:t>
                </a:r>
              </a:p>
            </p:txBody>
          </p:sp>
        </p:grpSp>
        <p:grpSp>
          <p:nvGrpSpPr>
            <p:cNvPr id="119" name="Group 118">
              <a:extLst>
                <a:ext uri="{FF2B5EF4-FFF2-40B4-BE49-F238E27FC236}">
                  <a16:creationId xmlns:a16="http://schemas.microsoft.com/office/drawing/2014/main" id="{765C9699-B8AE-4D77-A5D3-52AAD2F5B9E3}"/>
                </a:ext>
              </a:extLst>
            </p:cNvPr>
            <p:cNvGrpSpPr/>
            <p:nvPr/>
          </p:nvGrpSpPr>
          <p:grpSpPr>
            <a:xfrm>
              <a:off x="819769" y="1999083"/>
              <a:ext cx="2743200" cy="713232"/>
              <a:chOff x="854832" y="489705"/>
              <a:chExt cx="2743200" cy="713232"/>
            </a:xfrm>
          </p:grpSpPr>
          <p:sp>
            <p:nvSpPr>
              <p:cNvPr id="123" name="Rectangle 122">
                <a:extLst>
                  <a:ext uri="{FF2B5EF4-FFF2-40B4-BE49-F238E27FC236}">
                    <a16:creationId xmlns:a16="http://schemas.microsoft.com/office/drawing/2014/main" id="{4AA6E1D4-ABB9-45E7-9F6A-3F27C9425BF4}"/>
                  </a:ext>
                </a:extLst>
              </p:cNvPr>
              <p:cNvSpPr/>
              <p:nvPr/>
            </p:nvSpPr>
            <p:spPr>
              <a:xfrm>
                <a:off x="854832" y="489705"/>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4" name="TextBox 123">
                <a:extLst>
                  <a:ext uri="{FF2B5EF4-FFF2-40B4-BE49-F238E27FC236}">
                    <a16:creationId xmlns:a16="http://schemas.microsoft.com/office/drawing/2014/main" id="{FFE901EE-8500-43D9-8BCB-C7FC65DA4C5E}"/>
                  </a:ext>
                </a:extLst>
              </p:cNvPr>
              <p:cNvSpPr txBox="1"/>
              <p:nvPr/>
            </p:nvSpPr>
            <p:spPr>
              <a:xfrm>
                <a:off x="1463980" y="712390"/>
                <a:ext cx="1742609"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Azure Subscriptions</a:t>
                </a:r>
              </a:p>
            </p:txBody>
          </p:sp>
        </p:grpSp>
        <p:grpSp>
          <p:nvGrpSpPr>
            <p:cNvPr id="126" name="Group 125">
              <a:extLst>
                <a:ext uri="{FF2B5EF4-FFF2-40B4-BE49-F238E27FC236}">
                  <a16:creationId xmlns:a16="http://schemas.microsoft.com/office/drawing/2014/main" id="{00A04110-611B-4B73-B77D-5883A31DB71C}"/>
                </a:ext>
              </a:extLst>
            </p:cNvPr>
            <p:cNvGrpSpPr/>
            <p:nvPr/>
          </p:nvGrpSpPr>
          <p:grpSpPr>
            <a:xfrm>
              <a:off x="819769" y="3488769"/>
              <a:ext cx="2743200" cy="713232"/>
              <a:chOff x="854832" y="509397"/>
              <a:chExt cx="2743200" cy="713232"/>
            </a:xfrm>
          </p:grpSpPr>
          <p:sp>
            <p:nvSpPr>
              <p:cNvPr id="128" name="Rectangle 127">
                <a:extLst>
                  <a:ext uri="{FF2B5EF4-FFF2-40B4-BE49-F238E27FC236}">
                    <a16:creationId xmlns:a16="http://schemas.microsoft.com/office/drawing/2014/main" id="{A4678F7F-2F26-4CA6-A5CA-0DFA1AA63088}"/>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9" name="TextBox 128">
                <a:extLst>
                  <a:ext uri="{FF2B5EF4-FFF2-40B4-BE49-F238E27FC236}">
                    <a16:creationId xmlns:a16="http://schemas.microsoft.com/office/drawing/2014/main" id="{EA55A754-CBB5-4FAB-A18F-8B1AA96C67CA}"/>
                  </a:ext>
                </a:extLst>
              </p:cNvPr>
              <p:cNvSpPr txBox="1"/>
              <p:nvPr/>
            </p:nvSpPr>
            <p:spPr>
              <a:xfrm>
                <a:off x="1463980" y="712390"/>
                <a:ext cx="1078478"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Event Hubs</a:t>
                </a:r>
              </a:p>
            </p:txBody>
          </p:sp>
        </p:grpSp>
        <p:grpSp>
          <p:nvGrpSpPr>
            <p:cNvPr id="136" name="Group 135">
              <a:extLst>
                <a:ext uri="{FF2B5EF4-FFF2-40B4-BE49-F238E27FC236}">
                  <a16:creationId xmlns:a16="http://schemas.microsoft.com/office/drawing/2014/main" id="{8C9095EB-3B6D-420E-9505-78FDED60463F}"/>
                </a:ext>
              </a:extLst>
            </p:cNvPr>
            <p:cNvGrpSpPr/>
            <p:nvPr/>
          </p:nvGrpSpPr>
          <p:grpSpPr>
            <a:xfrm>
              <a:off x="819769" y="4252342"/>
              <a:ext cx="2743200" cy="713232"/>
              <a:chOff x="854832" y="-216718"/>
              <a:chExt cx="2743200" cy="713232"/>
            </a:xfrm>
          </p:grpSpPr>
          <p:sp>
            <p:nvSpPr>
              <p:cNvPr id="138" name="Rectangle 137">
                <a:extLst>
                  <a:ext uri="{FF2B5EF4-FFF2-40B4-BE49-F238E27FC236}">
                    <a16:creationId xmlns:a16="http://schemas.microsoft.com/office/drawing/2014/main" id="{C7BD2B39-98F8-46A4-8EDA-125F770985AD}"/>
                  </a:ext>
                </a:extLst>
              </p:cNvPr>
              <p:cNvSpPr/>
              <p:nvPr/>
            </p:nvSpPr>
            <p:spPr>
              <a:xfrm>
                <a:off x="854832" y="-216718"/>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39" name="TextBox 138">
                <a:extLst>
                  <a:ext uri="{FF2B5EF4-FFF2-40B4-BE49-F238E27FC236}">
                    <a16:creationId xmlns:a16="http://schemas.microsoft.com/office/drawing/2014/main" id="{9FD3FE21-DBA9-40C7-A4FC-B4573BA37C79}"/>
                  </a:ext>
                </a:extLst>
              </p:cNvPr>
              <p:cNvSpPr txBox="1"/>
              <p:nvPr/>
            </p:nvSpPr>
            <p:spPr>
              <a:xfrm>
                <a:off x="1463980" y="-13725"/>
                <a:ext cx="1358350"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Storage (GPv2)</a:t>
                </a:r>
              </a:p>
            </p:txBody>
          </p:sp>
        </p:grpSp>
        <p:pic>
          <p:nvPicPr>
            <p:cNvPr id="93" name="Picture 92"/>
            <p:cNvPicPr>
              <a:picLocks noChangeAspect="1"/>
            </p:cNvPicPr>
            <p:nvPr/>
          </p:nvPicPr>
          <p:blipFill rotWithShape="1">
            <a:blip r:embed="rId5"/>
            <a:srcRect b="33533"/>
            <a:stretch/>
          </p:blipFill>
          <p:spPr>
            <a:xfrm>
              <a:off x="960291" y="3637869"/>
              <a:ext cx="415032" cy="415032"/>
            </a:xfrm>
            <a:prstGeom prst="rect">
              <a:avLst/>
            </a:prstGeom>
            <a:noFill/>
            <a:ln>
              <a:noFill/>
            </a:ln>
          </p:spPr>
        </p:pic>
        <p:pic>
          <p:nvPicPr>
            <p:cNvPr id="98" name="Picture 97"/>
            <p:cNvPicPr>
              <a:picLocks noChangeAspect="1"/>
            </p:cNvPicPr>
            <p:nvPr/>
          </p:nvPicPr>
          <p:blipFill>
            <a:blip r:embed="rId6"/>
            <a:stretch>
              <a:fillRect/>
            </a:stretch>
          </p:blipFill>
          <p:spPr>
            <a:xfrm>
              <a:off x="960291" y="2893026"/>
              <a:ext cx="415032" cy="415032"/>
            </a:xfrm>
            <a:prstGeom prst="rect">
              <a:avLst/>
            </a:prstGeom>
            <a:noFill/>
            <a:ln>
              <a:noFill/>
            </a:ln>
          </p:spPr>
        </p:pic>
        <p:pic>
          <p:nvPicPr>
            <p:cNvPr id="99" name="Picture 98"/>
            <p:cNvPicPr>
              <a:picLocks noChangeAspect="1"/>
            </p:cNvPicPr>
            <p:nvPr/>
          </p:nvPicPr>
          <p:blipFill>
            <a:blip r:embed="rId7"/>
            <a:stretch>
              <a:fillRect/>
            </a:stretch>
          </p:blipFill>
          <p:spPr>
            <a:xfrm>
              <a:off x="962067" y="2149959"/>
              <a:ext cx="411480" cy="411480"/>
            </a:xfrm>
            <a:prstGeom prst="rect">
              <a:avLst/>
            </a:prstGeom>
            <a:noFill/>
            <a:ln>
              <a:noFill/>
            </a:ln>
          </p:spPr>
        </p:pic>
        <p:pic>
          <p:nvPicPr>
            <p:cNvPr id="12" name="Graphic 11">
              <a:extLst>
                <a:ext uri="{FF2B5EF4-FFF2-40B4-BE49-F238E27FC236}">
                  <a16:creationId xmlns:a16="http://schemas.microsoft.com/office/drawing/2014/main" id="{35EC61AA-4C16-417E-8697-DC1E64E19896}"/>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32937" t="26233" r="33290" b="30261"/>
            <a:stretch/>
          </p:blipFill>
          <p:spPr>
            <a:xfrm>
              <a:off x="962067" y="4403218"/>
              <a:ext cx="411480" cy="411480"/>
            </a:xfrm>
            <a:prstGeom prst="rect">
              <a:avLst/>
            </a:prstGeom>
          </p:spPr>
        </p:pic>
      </p:grpSp>
      <p:sp>
        <p:nvSpPr>
          <p:cNvPr id="156" name="Title 6">
            <a:extLst>
              <a:ext uri="{FF2B5EF4-FFF2-40B4-BE49-F238E27FC236}">
                <a16:creationId xmlns:a16="http://schemas.microsoft.com/office/drawing/2014/main" id="{1782B92A-1D35-4217-9B85-40A504D134B6}"/>
              </a:ext>
            </a:extLst>
          </p:cNvPr>
          <p:cNvSpPr txBox="1">
            <a:spLocks/>
          </p:cNvSpPr>
          <p:nvPr/>
        </p:nvSpPr>
        <p:spPr>
          <a:xfrm>
            <a:off x="269241" y="289957"/>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4705" b="0" i="0" u="none" strike="noStrike" kern="1200" cap="none" spc="-100" normalizeH="0" baseline="0" noProof="0" dirty="0">
                <a:ln w="3175">
                  <a:noFill/>
                </a:ln>
                <a:solidFill>
                  <a:schemeClr val="bg1"/>
                </a:solidFill>
                <a:effectLst/>
                <a:uLnTx/>
                <a:uFillTx/>
                <a:latin typeface="Segoe UI Light"/>
                <a:ea typeface="+mn-ea"/>
                <a:cs typeface="Segoe UI" pitchFamily="34" charset="0"/>
              </a:rPr>
              <a:t>What if it could be simpler?</a:t>
            </a:r>
          </a:p>
        </p:txBody>
      </p:sp>
      <p:sp>
        <p:nvSpPr>
          <p:cNvPr id="4" name="Rectangle 3">
            <a:extLst>
              <a:ext uri="{FF2B5EF4-FFF2-40B4-BE49-F238E27FC236}">
                <a16:creationId xmlns:a16="http://schemas.microsoft.com/office/drawing/2014/main" id="{65C95FA4-D1D5-46CC-B5AA-A144EBEB4AF6}"/>
              </a:ext>
            </a:extLst>
          </p:cNvPr>
          <p:cNvSpPr/>
          <p:nvPr/>
        </p:nvSpPr>
        <p:spPr bwMode="auto">
          <a:xfrm>
            <a:off x="5784263" y="3393022"/>
            <a:ext cx="1672129" cy="1598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extBox 1">
            <a:extLst>
              <a:ext uri="{FF2B5EF4-FFF2-40B4-BE49-F238E27FC236}">
                <a16:creationId xmlns:a16="http://schemas.microsoft.com/office/drawing/2014/main" id="{02E55043-95A9-45C2-853F-B6A13D7330BC}"/>
              </a:ext>
            </a:extLst>
          </p:cNvPr>
          <p:cNvSpPr txBox="1"/>
          <p:nvPr/>
        </p:nvSpPr>
        <p:spPr>
          <a:xfrm>
            <a:off x="5844112" y="2480138"/>
            <a:ext cx="1857736" cy="103720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Serverless </a:t>
            </a:r>
          </a:p>
          <a:p>
            <a:pPr marL="0" marR="0" lvl="0" indent="0" algn="l" defTabSz="914400" rtl="0" eaLnBrk="1" fontAlgn="auto" latinLnBrk="0" hangingPunct="1">
              <a:lnSpc>
                <a:spcPct val="90000"/>
              </a:lnSpc>
              <a:spcBef>
                <a:spcPts val="0"/>
              </a:spcBef>
              <a:spcAft>
                <a:spcPts val="600"/>
              </a:spcAft>
              <a:buClrTx/>
              <a:buSzTx/>
              <a:buFontTx/>
              <a:buNone/>
              <a:tabLst/>
              <a:defRPr/>
            </a:pPr>
            <a:r>
              <a:rPr lang="en-US" sz="2400" dirty="0">
                <a:solidFill>
                  <a:srgbClr val="353535"/>
                </a:solidFill>
                <a:latin typeface="Segoe UI Semilight"/>
              </a:rPr>
              <a:t>Function </a:t>
            </a: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1</a:t>
            </a:r>
          </a:p>
        </p:txBody>
      </p:sp>
      <p:sp>
        <p:nvSpPr>
          <p:cNvPr id="36" name="TextBox 35">
            <a:extLst>
              <a:ext uri="{FF2B5EF4-FFF2-40B4-BE49-F238E27FC236}">
                <a16:creationId xmlns:a16="http://schemas.microsoft.com/office/drawing/2014/main" id="{D2FE620E-5016-47FC-BF03-40E77DF741CA}"/>
              </a:ext>
            </a:extLst>
          </p:cNvPr>
          <p:cNvSpPr txBox="1"/>
          <p:nvPr/>
        </p:nvSpPr>
        <p:spPr>
          <a:xfrm>
            <a:off x="5901628" y="3931779"/>
            <a:ext cx="1419849" cy="926407"/>
          </a:xfrm>
          <a:prstGeom prst="rect">
            <a:avLst/>
          </a:prstGeom>
        </p:spPr>
        <p:style>
          <a:lnRef idx="3">
            <a:schemeClr val="lt1"/>
          </a:lnRef>
          <a:fillRef idx="1">
            <a:schemeClr val="accent5"/>
          </a:fillRef>
          <a:effectRef idx="1">
            <a:schemeClr val="accent5"/>
          </a:effectRef>
          <a:fontRef idx="minor">
            <a:schemeClr val="lt1"/>
          </a:fontRef>
        </p:style>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Code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&lt;/&gt;</a:t>
            </a:r>
          </a:p>
        </p:txBody>
      </p:sp>
      <p:cxnSp>
        <p:nvCxnSpPr>
          <p:cNvPr id="37" name="Straight Arrow Connector 36">
            <a:extLst>
              <a:ext uri="{FF2B5EF4-FFF2-40B4-BE49-F238E27FC236}">
                <a16:creationId xmlns:a16="http://schemas.microsoft.com/office/drawing/2014/main" id="{5EE64A89-8BB9-4494-9FF4-E3F1E1A4335F}"/>
              </a:ext>
            </a:extLst>
          </p:cNvPr>
          <p:cNvCxnSpPr>
            <a:cxnSpLocks/>
          </p:cNvCxnSpPr>
          <p:nvPr/>
        </p:nvCxnSpPr>
        <p:spPr>
          <a:xfrm>
            <a:off x="7438841" y="4207471"/>
            <a:ext cx="385645"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Rectangle 43">
            <a:extLst>
              <a:ext uri="{FF2B5EF4-FFF2-40B4-BE49-F238E27FC236}">
                <a16:creationId xmlns:a16="http://schemas.microsoft.com/office/drawing/2014/main" id="{F90F1729-F027-4854-B384-2D5C479CB1D6}"/>
              </a:ext>
            </a:extLst>
          </p:cNvPr>
          <p:cNvSpPr/>
          <p:nvPr/>
        </p:nvSpPr>
        <p:spPr bwMode="auto">
          <a:xfrm>
            <a:off x="9341824" y="3412973"/>
            <a:ext cx="1660967" cy="15889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7" name="TextBox 46">
            <a:extLst>
              <a:ext uri="{FF2B5EF4-FFF2-40B4-BE49-F238E27FC236}">
                <a16:creationId xmlns:a16="http://schemas.microsoft.com/office/drawing/2014/main" id="{CC2AFC10-3003-4C32-80F7-0ACB6270ED55}"/>
              </a:ext>
            </a:extLst>
          </p:cNvPr>
          <p:cNvSpPr txBox="1"/>
          <p:nvPr/>
        </p:nvSpPr>
        <p:spPr>
          <a:xfrm>
            <a:off x="7417859" y="1955140"/>
            <a:ext cx="2122856" cy="8494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Custom app specific events</a:t>
            </a:r>
          </a:p>
        </p:txBody>
      </p:sp>
      <p:sp>
        <p:nvSpPr>
          <p:cNvPr id="52" name="TextBox 51">
            <a:extLst>
              <a:ext uri="{FF2B5EF4-FFF2-40B4-BE49-F238E27FC236}">
                <a16:creationId xmlns:a16="http://schemas.microsoft.com/office/drawing/2014/main" id="{AD9E25CC-5409-4D0A-AA3E-301FE218DA2F}"/>
              </a:ext>
            </a:extLst>
          </p:cNvPr>
          <p:cNvSpPr txBox="1"/>
          <p:nvPr/>
        </p:nvSpPr>
        <p:spPr>
          <a:xfrm>
            <a:off x="2987426" y="1832610"/>
            <a:ext cx="1299036" cy="8494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1st party events</a:t>
            </a:r>
          </a:p>
        </p:txBody>
      </p:sp>
      <p:grpSp>
        <p:nvGrpSpPr>
          <p:cNvPr id="20" name="Group 19">
            <a:extLst>
              <a:ext uri="{FF2B5EF4-FFF2-40B4-BE49-F238E27FC236}">
                <a16:creationId xmlns:a16="http://schemas.microsoft.com/office/drawing/2014/main" id="{7042C619-CA8B-4301-A5B4-BF8444167DD3}"/>
              </a:ext>
            </a:extLst>
          </p:cNvPr>
          <p:cNvGrpSpPr/>
          <p:nvPr/>
        </p:nvGrpSpPr>
        <p:grpSpPr>
          <a:xfrm>
            <a:off x="5838916" y="3539009"/>
            <a:ext cx="481362" cy="321413"/>
            <a:chOff x="5050372" y="2819483"/>
            <a:chExt cx="481362" cy="321413"/>
          </a:xfrm>
        </p:grpSpPr>
        <p:sp>
          <p:nvSpPr>
            <p:cNvPr id="53" name="Freeform 18">
              <a:extLst>
                <a:ext uri="{FF2B5EF4-FFF2-40B4-BE49-F238E27FC236}">
                  <a16:creationId xmlns:a16="http://schemas.microsoft.com/office/drawing/2014/main" id="{CE376755-957E-4BCF-90BE-DCD44535B091}"/>
                </a:ext>
              </a:extLst>
            </p:cNvPr>
            <p:cNvSpPr>
              <a:spLocks noEditPoints="1"/>
            </p:cNvSpPr>
            <p:nvPr/>
          </p:nvSpPr>
          <p:spPr bwMode="auto">
            <a:xfrm>
              <a:off x="5193655" y="2819483"/>
              <a:ext cx="194796" cy="321413"/>
            </a:xfrm>
            <a:custGeom>
              <a:avLst/>
              <a:gdLst>
                <a:gd name="T0" fmla="*/ 160 w 160"/>
                <a:gd name="T1" fmla="*/ 82 h 264"/>
                <a:gd name="T2" fmla="*/ 143 w 160"/>
                <a:gd name="T3" fmla="*/ 82 h 264"/>
                <a:gd name="T4" fmla="*/ 105 w 160"/>
                <a:gd name="T5" fmla="*/ 82 h 264"/>
                <a:gd name="T6" fmla="*/ 149 w 160"/>
                <a:gd name="T7" fmla="*/ 0 h 264"/>
                <a:gd name="T8" fmla="*/ 41 w 160"/>
                <a:gd name="T9" fmla="*/ 0 h 264"/>
                <a:gd name="T10" fmla="*/ 0 w 160"/>
                <a:gd name="T11" fmla="*/ 136 h 264"/>
                <a:gd name="T12" fmla="*/ 55 w 160"/>
                <a:gd name="T13" fmla="*/ 136 h 264"/>
                <a:gd name="T14" fmla="*/ 28 w 160"/>
                <a:gd name="T15" fmla="*/ 264 h 264"/>
                <a:gd name="T16" fmla="*/ 160 w 160"/>
                <a:gd name="T17" fmla="*/ 82 h 264"/>
                <a:gd name="T18" fmla="*/ 23 w 160"/>
                <a:gd name="T19" fmla="*/ 120 h 264"/>
                <a:gd name="T20" fmla="*/ 53 w 160"/>
                <a:gd name="T21" fmla="*/ 17 h 264"/>
                <a:gd name="T22" fmla="*/ 119 w 160"/>
                <a:gd name="T23" fmla="*/ 17 h 264"/>
                <a:gd name="T24" fmla="*/ 77 w 160"/>
                <a:gd name="T25" fmla="*/ 99 h 264"/>
                <a:gd name="T26" fmla="*/ 126 w 160"/>
                <a:gd name="T27" fmla="*/ 99 h 264"/>
                <a:gd name="T28" fmla="*/ 62 w 160"/>
                <a:gd name="T29" fmla="*/ 189 h 264"/>
                <a:gd name="T30" fmla="*/ 75 w 160"/>
                <a:gd name="T31" fmla="*/ 120 h 264"/>
                <a:gd name="T32" fmla="*/ 23 w 160"/>
                <a:gd name="T33" fmla="*/ 12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264">
                  <a:moveTo>
                    <a:pt x="160" y="82"/>
                  </a:moveTo>
                  <a:lnTo>
                    <a:pt x="143" y="82"/>
                  </a:lnTo>
                  <a:lnTo>
                    <a:pt x="105" y="82"/>
                  </a:lnTo>
                  <a:lnTo>
                    <a:pt x="149" y="0"/>
                  </a:lnTo>
                  <a:lnTo>
                    <a:pt x="41" y="0"/>
                  </a:lnTo>
                  <a:lnTo>
                    <a:pt x="0" y="136"/>
                  </a:lnTo>
                  <a:lnTo>
                    <a:pt x="55" y="136"/>
                  </a:lnTo>
                  <a:lnTo>
                    <a:pt x="28" y="264"/>
                  </a:lnTo>
                  <a:lnTo>
                    <a:pt x="160" y="82"/>
                  </a:lnTo>
                  <a:close/>
                  <a:moveTo>
                    <a:pt x="23" y="120"/>
                  </a:moveTo>
                  <a:lnTo>
                    <a:pt x="53" y="17"/>
                  </a:lnTo>
                  <a:lnTo>
                    <a:pt x="119" y="17"/>
                  </a:lnTo>
                  <a:lnTo>
                    <a:pt x="77" y="99"/>
                  </a:lnTo>
                  <a:lnTo>
                    <a:pt x="126" y="99"/>
                  </a:lnTo>
                  <a:lnTo>
                    <a:pt x="62" y="189"/>
                  </a:lnTo>
                  <a:lnTo>
                    <a:pt x="75" y="120"/>
                  </a:lnTo>
                  <a:lnTo>
                    <a:pt x="23" y="120"/>
                  </a:lnTo>
                  <a:close/>
                </a:path>
              </a:pathLst>
            </a:custGeom>
            <a:solidFill>
              <a:schemeClr val="bg1"/>
            </a:solidFill>
            <a:ln>
              <a:noFill/>
            </a:ln>
          </p:spPr>
          <p:txBody>
            <a:bodyPr vert="horz" wrap="square" lIns="91388" tIns="45694" rIns="91388" bIns="45694" numCol="1" anchor="t" anchorCtr="0" compatLnSpc="1">
              <a:prstTxWarp prst="textNoShape">
                <a:avLst/>
              </a:prstTxWarp>
            </a:bodyPr>
            <a:lstStyle/>
            <a:p>
              <a:pPr defTabSz="931984">
                <a:defRPr/>
              </a:pPr>
              <a:endParaRPr lang="en-US">
                <a:gradFill>
                  <a:gsLst>
                    <a:gs pos="0">
                      <a:srgbClr val="505050"/>
                    </a:gs>
                    <a:gs pos="100000">
                      <a:srgbClr val="505050"/>
                    </a:gs>
                  </a:gsLst>
                  <a:lin ang="5400000" scaled="0"/>
                </a:gradFill>
                <a:latin typeface="Segoe UI"/>
              </a:endParaRPr>
            </a:p>
          </p:txBody>
        </p:sp>
        <p:cxnSp>
          <p:nvCxnSpPr>
            <p:cNvPr id="54" name="Straight Connector 53">
              <a:extLst>
                <a:ext uri="{FF2B5EF4-FFF2-40B4-BE49-F238E27FC236}">
                  <a16:creationId xmlns:a16="http://schemas.microsoft.com/office/drawing/2014/main" id="{968F365F-93ED-42D3-BC09-F324B19856C6}"/>
                </a:ext>
              </a:extLst>
            </p:cNvPr>
            <p:cNvCxnSpPr>
              <a:cxnSpLocks/>
            </p:cNvCxnSpPr>
            <p:nvPr/>
          </p:nvCxnSpPr>
          <p:spPr>
            <a:xfrm>
              <a:off x="5051868" y="2973306"/>
              <a:ext cx="103263" cy="10176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D08393-DC30-4CDE-AE9A-A71B8F2CF378}"/>
                </a:ext>
              </a:extLst>
            </p:cNvPr>
            <p:cNvCxnSpPr>
              <a:cxnSpLocks/>
            </p:cNvCxnSpPr>
            <p:nvPr/>
          </p:nvCxnSpPr>
          <p:spPr>
            <a:xfrm flipV="1">
              <a:off x="5050372" y="2874534"/>
              <a:ext cx="100269" cy="9881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D5AF5F4-C881-44D0-ABCD-4D77643D584D}"/>
                </a:ext>
              </a:extLst>
            </p:cNvPr>
            <p:cNvCxnSpPr>
              <a:cxnSpLocks/>
            </p:cNvCxnSpPr>
            <p:nvPr/>
          </p:nvCxnSpPr>
          <p:spPr>
            <a:xfrm flipH="1">
              <a:off x="5426975" y="2973306"/>
              <a:ext cx="103263" cy="10176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6D637C3-371A-43EC-9B2D-4841A09B67AB}"/>
                </a:ext>
              </a:extLst>
            </p:cNvPr>
            <p:cNvCxnSpPr>
              <a:cxnSpLocks/>
            </p:cNvCxnSpPr>
            <p:nvPr/>
          </p:nvCxnSpPr>
          <p:spPr>
            <a:xfrm flipH="1" flipV="1">
              <a:off x="5431465" y="2874534"/>
              <a:ext cx="100269" cy="9881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2E76739D-BAE2-470F-87DD-432272C677B7}"/>
              </a:ext>
            </a:extLst>
          </p:cNvPr>
          <p:cNvGrpSpPr/>
          <p:nvPr/>
        </p:nvGrpSpPr>
        <p:grpSpPr>
          <a:xfrm>
            <a:off x="9443997" y="3502481"/>
            <a:ext cx="481362" cy="321413"/>
            <a:chOff x="9124638" y="2796333"/>
            <a:chExt cx="481362" cy="321413"/>
          </a:xfrm>
        </p:grpSpPr>
        <p:sp>
          <p:nvSpPr>
            <p:cNvPr id="59" name="Freeform 18">
              <a:extLst>
                <a:ext uri="{FF2B5EF4-FFF2-40B4-BE49-F238E27FC236}">
                  <a16:creationId xmlns:a16="http://schemas.microsoft.com/office/drawing/2014/main" id="{3AA976F5-6DD2-499C-8356-7FAFCC4FAC29}"/>
                </a:ext>
              </a:extLst>
            </p:cNvPr>
            <p:cNvSpPr>
              <a:spLocks noEditPoints="1"/>
            </p:cNvSpPr>
            <p:nvPr/>
          </p:nvSpPr>
          <p:spPr bwMode="auto">
            <a:xfrm>
              <a:off x="9267921" y="2796333"/>
              <a:ext cx="194796" cy="321413"/>
            </a:xfrm>
            <a:custGeom>
              <a:avLst/>
              <a:gdLst>
                <a:gd name="T0" fmla="*/ 160 w 160"/>
                <a:gd name="T1" fmla="*/ 82 h 264"/>
                <a:gd name="T2" fmla="*/ 143 w 160"/>
                <a:gd name="T3" fmla="*/ 82 h 264"/>
                <a:gd name="T4" fmla="*/ 105 w 160"/>
                <a:gd name="T5" fmla="*/ 82 h 264"/>
                <a:gd name="T6" fmla="*/ 149 w 160"/>
                <a:gd name="T7" fmla="*/ 0 h 264"/>
                <a:gd name="T8" fmla="*/ 41 w 160"/>
                <a:gd name="T9" fmla="*/ 0 h 264"/>
                <a:gd name="T10" fmla="*/ 0 w 160"/>
                <a:gd name="T11" fmla="*/ 136 h 264"/>
                <a:gd name="T12" fmla="*/ 55 w 160"/>
                <a:gd name="T13" fmla="*/ 136 h 264"/>
                <a:gd name="T14" fmla="*/ 28 w 160"/>
                <a:gd name="T15" fmla="*/ 264 h 264"/>
                <a:gd name="T16" fmla="*/ 160 w 160"/>
                <a:gd name="T17" fmla="*/ 82 h 264"/>
                <a:gd name="T18" fmla="*/ 23 w 160"/>
                <a:gd name="T19" fmla="*/ 120 h 264"/>
                <a:gd name="T20" fmla="*/ 53 w 160"/>
                <a:gd name="T21" fmla="*/ 17 h 264"/>
                <a:gd name="T22" fmla="*/ 119 w 160"/>
                <a:gd name="T23" fmla="*/ 17 h 264"/>
                <a:gd name="T24" fmla="*/ 77 w 160"/>
                <a:gd name="T25" fmla="*/ 99 h 264"/>
                <a:gd name="T26" fmla="*/ 126 w 160"/>
                <a:gd name="T27" fmla="*/ 99 h 264"/>
                <a:gd name="T28" fmla="*/ 62 w 160"/>
                <a:gd name="T29" fmla="*/ 189 h 264"/>
                <a:gd name="T30" fmla="*/ 75 w 160"/>
                <a:gd name="T31" fmla="*/ 120 h 264"/>
                <a:gd name="T32" fmla="*/ 23 w 160"/>
                <a:gd name="T33" fmla="*/ 12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264">
                  <a:moveTo>
                    <a:pt x="160" y="82"/>
                  </a:moveTo>
                  <a:lnTo>
                    <a:pt x="143" y="82"/>
                  </a:lnTo>
                  <a:lnTo>
                    <a:pt x="105" y="82"/>
                  </a:lnTo>
                  <a:lnTo>
                    <a:pt x="149" y="0"/>
                  </a:lnTo>
                  <a:lnTo>
                    <a:pt x="41" y="0"/>
                  </a:lnTo>
                  <a:lnTo>
                    <a:pt x="0" y="136"/>
                  </a:lnTo>
                  <a:lnTo>
                    <a:pt x="55" y="136"/>
                  </a:lnTo>
                  <a:lnTo>
                    <a:pt x="28" y="264"/>
                  </a:lnTo>
                  <a:lnTo>
                    <a:pt x="160" y="82"/>
                  </a:lnTo>
                  <a:close/>
                  <a:moveTo>
                    <a:pt x="23" y="120"/>
                  </a:moveTo>
                  <a:lnTo>
                    <a:pt x="53" y="17"/>
                  </a:lnTo>
                  <a:lnTo>
                    <a:pt x="119" y="17"/>
                  </a:lnTo>
                  <a:lnTo>
                    <a:pt x="77" y="99"/>
                  </a:lnTo>
                  <a:lnTo>
                    <a:pt x="126" y="99"/>
                  </a:lnTo>
                  <a:lnTo>
                    <a:pt x="62" y="189"/>
                  </a:lnTo>
                  <a:lnTo>
                    <a:pt x="75" y="120"/>
                  </a:lnTo>
                  <a:lnTo>
                    <a:pt x="23" y="120"/>
                  </a:lnTo>
                  <a:close/>
                </a:path>
              </a:pathLst>
            </a:custGeom>
            <a:solidFill>
              <a:schemeClr val="bg1"/>
            </a:solidFill>
            <a:ln>
              <a:noFill/>
            </a:ln>
          </p:spPr>
          <p:txBody>
            <a:bodyPr vert="horz" wrap="square" lIns="91388" tIns="45694" rIns="91388" bIns="45694" numCol="1" anchor="t" anchorCtr="0" compatLnSpc="1">
              <a:prstTxWarp prst="textNoShape">
                <a:avLst/>
              </a:prstTxWarp>
            </a:bodyPr>
            <a:lstStyle/>
            <a:p>
              <a:pPr defTabSz="931984">
                <a:defRPr/>
              </a:pPr>
              <a:endParaRPr lang="en-US">
                <a:gradFill>
                  <a:gsLst>
                    <a:gs pos="0">
                      <a:srgbClr val="505050"/>
                    </a:gs>
                    <a:gs pos="100000">
                      <a:srgbClr val="505050"/>
                    </a:gs>
                  </a:gsLst>
                  <a:lin ang="5400000" scaled="0"/>
                </a:gradFill>
                <a:latin typeface="Segoe UI"/>
              </a:endParaRPr>
            </a:p>
          </p:txBody>
        </p:sp>
        <p:cxnSp>
          <p:nvCxnSpPr>
            <p:cNvPr id="60" name="Straight Connector 59">
              <a:extLst>
                <a:ext uri="{FF2B5EF4-FFF2-40B4-BE49-F238E27FC236}">
                  <a16:creationId xmlns:a16="http://schemas.microsoft.com/office/drawing/2014/main" id="{121CF110-4A64-4077-AC72-F0ED0CD09EE3}"/>
                </a:ext>
              </a:extLst>
            </p:cNvPr>
            <p:cNvCxnSpPr>
              <a:cxnSpLocks/>
            </p:cNvCxnSpPr>
            <p:nvPr/>
          </p:nvCxnSpPr>
          <p:spPr>
            <a:xfrm>
              <a:off x="9126134" y="2950156"/>
              <a:ext cx="103263" cy="10176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A15E892-A82D-4F65-9243-157C15DFCBEA}"/>
                </a:ext>
              </a:extLst>
            </p:cNvPr>
            <p:cNvCxnSpPr>
              <a:cxnSpLocks/>
            </p:cNvCxnSpPr>
            <p:nvPr/>
          </p:nvCxnSpPr>
          <p:spPr>
            <a:xfrm flipV="1">
              <a:off x="9124638" y="2851384"/>
              <a:ext cx="100269" cy="9881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2D4B0BE-5E90-478C-8379-0BB15A4E2D62}"/>
                </a:ext>
              </a:extLst>
            </p:cNvPr>
            <p:cNvCxnSpPr>
              <a:cxnSpLocks/>
            </p:cNvCxnSpPr>
            <p:nvPr/>
          </p:nvCxnSpPr>
          <p:spPr>
            <a:xfrm flipH="1">
              <a:off x="9501241" y="2950156"/>
              <a:ext cx="103263" cy="10176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85626C6-C925-479D-8B84-FD7A67214DAA}"/>
                </a:ext>
              </a:extLst>
            </p:cNvPr>
            <p:cNvCxnSpPr>
              <a:cxnSpLocks/>
            </p:cNvCxnSpPr>
            <p:nvPr/>
          </p:nvCxnSpPr>
          <p:spPr>
            <a:xfrm flipH="1" flipV="1">
              <a:off x="9505731" y="2851384"/>
              <a:ext cx="100269" cy="9881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76" name="Picture 75">
            <a:extLst>
              <a:ext uri="{FF2B5EF4-FFF2-40B4-BE49-F238E27FC236}">
                <a16:creationId xmlns:a16="http://schemas.microsoft.com/office/drawing/2014/main" id="{D3716583-5229-45AA-852D-C75A839B734C}"/>
              </a:ext>
            </a:extLst>
          </p:cNvPr>
          <p:cNvPicPr>
            <a:picLocks noChangeAspect="1"/>
          </p:cNvPicPr>
          <p:nvPr/>
        </p:nvPicPr>
        <p:blipFill>
          <a:blip r:embed="rId10"/>
          <a:stretch>
            <a:fillRect/>
          </a:stretch>
        </p:blipFill>
        <p:spPr>
          <a:xfrm>
            <a:off x="4297627" y="3634316"/>
            <a:ext cx="1124722" cy="1124722"/>
          </a:xfrm>
          <a:prstGeom prst="rect">
            <a:avLst/>
          </a:prstGeom>
        </p:spPr>
      </p:pic>
      <p:cxnSp>
        <p:nvCxnSpPr>
          <p:cNvPr id="80" name="Straight Arrow Connector 79">
            <a:extLst>
              <a:ext uri="{FF2B5EF4-FFF2-40B4-BE49-F238E27FC236}">
                <a16:creationId xmlns:a16="http://schemas.microsoft.com/office/drawing/2014/main" id="{AE668507-C1EA-475E-8898-8B9CAE40324D}"/>
              </a:ext>
            </a:extLst>
          </p:cNvPr>
          <p:cNvCxnSpPr>
            <a:cxnSpLocks/>
            <a:stCxn id="76" idx="3"/>
            <a:endCxn id="4" idx="1"/>
          </p:cNvCxnSpPr>
          <p:nvPr/>
        </p:nvCxnSpPr>
        <p:spPr>
          <a:xfrm flipV="1">
            <a:off x="5422349" y="4192362"/>
            <a:ext cx="361914" cy="4315"/>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87" name="Picture 86">
            <a:extLst>
              <a:ext uri="{FF2B5EF4-FFF2-40B4-BE49-F238E27FC236}">
                <a16:creationId xmlns:a16="http://schemas.microsoft.com/office/drawing/2014/main" id="{771ED3D7-B27B-4821-8B59-8DA7C8238A54}"/>
              </a:ext>
            </a:extLst>
          </p:cNvPr>
          <p:cNvPicPr>
            <a:picLocks noChangeAspect="1"/>
          </p:cNvPicPr>
          <p:nvPr/>
        </p:nvPicPr>
        <p:blipFill>
          <a:blip r:embed="rId10"/>
          <a:stretch>
            <a:fillRect/>
          </a:stretch>
        </p:blipFill>
        <p:spPr>
          <a:xfrm>
            <a:off x="7802708" y="3630001"/>
            <a:ext cx="1124722" cy="1124722"/>
          </a:xfrm>
          <a:prstGeom prst="rect">
            <a:avLst/>
          </a:prstGeom>
        </p:spPr>
      </p:pic>
      <p:cxnSp>
        <p:nvCxnSpPr>
          <p:cNvPr id="92" name="Straight Arrow Connector 91">
            <a:extLst>
              <a:ext uri="{FF2B5EF4-FFF2-40B4-BE49-F238E27FC236}">
                <a16:creationId xmlns:a16="http://schemas.microsoft.com/office/drawing/2014/main" id="{BF2AA92C-418F-4728-A5DE-1E763001ADBB}"/>
              </a:ext>
            </a:extLst>
          </p:cNvPr>
          <p:cNvCxnSpPr>
            <a:cxnSpLocks/>
          </p:cNvCxnSpPr>
          <p:nvPr/>
        </p:nvCxnSpPr>
        <p:spPr>
          <a:xfrm>
            <a:off x="8952232" y="4192362"/>
            <a:ext cx="385645"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5" name="TextBox 94">
            <a:extLst>
              <a:ext uri="{FF2B5EF4-FFF2-40B4-BE49-F238E27FC236}">
                <a16:creationId xmlns:a16="http://schemas.microsoft.com/office/drawing/2014/main" id="{5B5AFAB3-FAAB-44F6-8259-7ABADF3DE361}"/>
              </a:ext>
            </a:extLst>
          </p:cNvPr>
          <p:cNvSpPr txBox="1"/>
          <p:nvPr/>
        </p:nvSpPr>
        <p:spPr>
          <a:xfrm>
            <a:off x="9462382" y="3942335"/>
            <a:ext cx="1419849" cy="926407"/>
          </a:xfrm>
          <a:prstGeom prst="rect">
            <a:avLst/>
          </a:prstGeom>
        </p:spPr>
        <p:style>
          <a:lnRef idx="3">
            <a:schemeClr val="lt1"/>
          </a:lnRef>
          <a:fillRef idx="1">
            <a:schemeClr val="accent5"/>
          </a:fillRef>
          <a:effectRef idx="1">
            <a:schemeClr val="accent5"/>
          </a:effectRef>
          <a:fontRef idx="minor">
            <a:schemeClr val="lt1"/>
          </a:fontRef>
        </p:style>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Code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&lt;/&gt;</a:t>
            </a:r>
          </a:p>
        </p:txBody>
      </p:sp>
      <p:sp>
        <p:nvSpPr>
          <p:cNvPr id="97" name="TextBox 96">
            <a:extLst>
              <a:ext uri="{FF2B5EF4-FFF2-40B4-BE49-F238E27FC236}">
                <a16:creationId xmlns:a16="http://schemas.microsoft.com/office/drawing/2014/main" id="{CD1DDDE8-0D46-45E6-AB27-9364B8647BD6}"/>
              </a:ext>
            </a:extLst>
          </p:cNvPr>
          <p:cNvSpPr txBox="1"/>
          <p:nvPr/>
        </p:nvSpPr>
        <p:spPr>
          <a:xfrm>
            <a:off x="9256725" y="2500656"/>
            <a:ext cx="1857736" cy="103720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Serverless </a:t>
            </a:r>
          </a:p>
          <a:p>
            <a:pPr marL="0" marR="0" lvl="0" indent="0" algn="l" defTabSz="914400" rtl="0" eaLnBrk="1" fontAlgn="auto" latinLnBrk="0" hangingPunct="1">
              <a:lnSpc>
                <a:spcPct val="90000"/>
              </a:lnSpc>
              <a:spcBef>
                <a:spcPts val="0"/>
              </a:spcBef>
              <a:spcAft>
                <a:spcPts val="600"/>
              </a:spcAft>
              <a:buClrTx/>
              <a:buSzTx/>
              <a:buFontTx/>
              <a:buNone/>
              <a:tabLst/>
              <a:defRPr/>
            </a:pPr>
            <a:r>
              <a:rPr lang="en-US" sz="2400" dirty="0">
                <a:solidFill>
                  <a:srgbClr val="353535"/>
                </a:solidFill>
                <a:latin typeface="Segoe UI Semilight"/>
              </a:rPr>
              <a:t>Function </a:t>
            </a: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2</a:t>
            </a:r>
          </a:p>
        </p:txBody>
      </p:sp>
      <p:pic>
        <p:nvPicPr>
          <p:cNvPr id="64" name="Picture 63">
            <a:extLst>
              <a:ext uri="{FF2B5EF4-FFF2-40B4-BE49-F238E27FC236}">
                <a16:creationId xmlns:a16="http://schemas.microsoft.com/office/drawing/2014/main" id="{8D1574CD-2E83-9645-85C6-0AF7921F9BC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sp>
        <p:nvSpPr>
          <p:cNvPr id="66" name="TextBox 65">
            <a:extLst>
              <a:ext uri="{FF2B5EF4-FFF2-40B4-BE49-F238E27FC236}">
                <a16:creationId xmlns:a16="http://schemas.microsoft.com/office/drawing/2014/main" id="{F6F75E07-EE71-4659-BB8D-0610293F927C}"/>
              </a:ext>
            </a:extLst>
          </p:cNvPr>
          <p:cNvSpPr txBox="1"/>
          <p:nvPr/>
        </p:nvSpPr>
        <p:spPr>
          <a:xfrm>
            <a:off x="4317900" y="5056242"/>
            <a:ext cx="981935" cy="307777"/>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Event Grid</a:t>
            </a:r>
          </a:p>
        </p:txBody>
      </p:sp>
      <p:sp>
        <p:nvSpPr>
          <p:cNvPr id="67" name="TextBox 66">
            <a:extLst>
              <a:ext uri="{FF2B5EF4-FFF2-40B4-BE49-F238E27FC236}">
                <a16:creationId xmlns:a16="http://schemas.microsoft.com/office/drawing/2014/main" id="{F18D7838-D04B-4D4F-BF81-D0911C3BAA22}"/>
              </a:ext>
            </a:extLst>
          </p:cNvPr>
          <p:cNvSpPr txBox="1"/>
          <p:nvPr/>
        </p:nvSpPr>
        <p:spPr>
          <a:xfrm>
            <a:off x="7874101" y="5056242"/>
            <a:ext cx="981935" cy="307777"/>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Event Grid</a:t>
            </a:r>
          </a:p>
        </p:txBody>
      </p:sp>
      <p:sp>
        <p:nvSpPr>
          <p:cNvPr id="68" name="TextBox 67">
            <a:extLst>
              <a:ext uri="{FF2B5EF4-FFF2-40B4-BE49-F238E27FC236}">
                <a16:creationId xmlns:a16="http://schemas.microsoft.com/office/drawing/2014/main" id="{BC8D5BE5-A159-474E-BD6B-6D7F015901E7}"/>
              </a:ext>
            </a:extLst>
          </p:cNvPr>
          <p:cNvSpPr txBox="1"/>
          <p:nvPr/>
        </p:nvSpPr>
        <p:spPr>
          <a:xfrm>
            <a:off x="6149726" y="5056242"/>
            <a:ext cx="923651" cy="307777"/>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Functions</a:t>
            </a:r>
          </a:p>
        </p:txBody>
      </p:sp>
      <p:sp>
        <p:nvSpPr>
          <p:cNvPr id="69" name="TextBox 68">
            <a:extLst>
              <a:ext uri="{FF2B5EF4-FFF2-40B4-BE49-F238E27FC236}">
                <a16:creationId xmlns:a16="http://schemas.microsoft.com/office/drawing/2014/main" id="{3B79FEB8-57D6-4757-89D0-C23417352B56}"/>
              </a:ext>
            </a:extLst>
          </p:cNvPr>
          <p:cNvSpPr txBox="1"/>
          <p:nvPr/>
        </p:nvSpPr>
        <p:spPr>
          <a:xfrm>
            <a:off x="9719930" y="5056856"/>
            <a:ext cx="923651" cy="307777"/>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Functions</a:t>
            </a:r>
          </a:p>
        </p:txBody>
      </p:sp>
    </p:spTree>
    <p:extLst>
      <p:ext uri="{BB962C8B-B14F-4D97-AF65-F5344CB8AC3E}">
        <p14:creationId xmlns:p14="http://schemas.microsoft.com/office/powerpoint/2010/main" val="1461634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2B1C9C-E418-4C58-AA59-FA3127A86FE6}"/>
              </a:ext>
            </a:extLst>
          </p:cNvPr>
          <p:cNvSpPr/>
          <p:nvPr/>
        </p:nvSpPr>
        <p:spPr>
          <a:xfrm>
            <a:off x="0" y="1"/>
            <a:ext cx="12192000" cy="1361208"/>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7DC9AD-003A-4A65-BEF0-F3F847567861}"/>
              </a:ext>
            </a:extLst>
          </p:cNvPr>
          <p:cNvSpPr>
            <a:spLocks noGrp="1"/>
          </p:cNvSpPr>
          <p:nvPr>
            <p:ph type="title"/>
          </p:nvPr>
        </p:nvSpPr>
        <p:spPr/>
        <p:txBody>
          <a:bodyPr/>
          <a:lstStyle/>
          <a:p>
            <a:pPr>
              <a:spcBef>
                <a:spcPts val="0"/>
              </a:spcBef>
              <a:defRPr/>
            </a:pPr>
            <a:r>
              <a:rPr lang="en-US" dirty="0">
                <a:solidFill>
                  <a:schemeClr val="bg1"/>
                </a:solidFill>
              </a:rPr>
              <a:t>Azure Event Grid</a:t>
            </a:r>
          </a:p>
        </p:txBody>
      </p:sp>
      <p:sp>
        <p:nvSpPr>
          <p:cNvPr id="13" name="TextBox 12"/>
          <p:cNvSpPr txBox="1"/>
          <p:nvPr/>
        </p:nvSpPr>
        <p:spPr>
          <a:xfrm>
            <a:off x="8368084" y="3787566"/>
            <a:ext cx="3227129"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Broad coverage within Azure and beyond</a:t>
            </a:r>
          </a:p>
        </p:txBody>
      </p:sp>
      <p:sp>
        <p:nvSpPr>
          <p:cNvPr id="10" name="TextBox 9"/>
          <p:cNvSpPr txBox="1"/>
          <p:nvPr/>
        </p:nvSpPr>
        <p:spPr>
          <a:xfrm>
            <a:off x="596787" y="3787566"/>
            <a:ext cx="3227129"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Fully-managed </a:t>
            </a:r>
            <a:b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b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event routing</a:t>
            </a:r>
          </a:p>
        </p:txBody>
      </p:sp>
      <p:sp>
        <p:nvSpPr>
          <p:cNvPr id="7" name="TextBox 6"/>
          <p:cNvSpPr txBox="1"/>
          <p:nvPr/>
        </p:nvSpPr>
        <p:spPr>
          <a:xfrm>
            <a:off x="4482436" y="3787566"/>
            <a:ext cx="3227129"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Near real-time event delivery at scale</a:t>
            </a:r>
          </a:p>
        </p:txBody>
      </p:sp>
      <p:sp>
        <p:nvSpPr>
          <p:cNvPr id="16" name="Title 2">
            <a:extLst>
              <a:ext uri="{FF2B5EF4-FFF2-40B4-BE49-F238E27FC236}">
                <a16:creationId xmlns:a16="http://schemas.microsoft.com/office/drawing/2014/main" id="{DEF09F0F-09C3-430A-80B3-D5800376AD86}"/>
              </a:ext>
            </a:extLst>
          </p:cNvPr>
          <p:cNvSpPr txBox="1">
            <a:spLocks/>
          </p:cNvSpPr>
          <p:nvPr/>
        </p:nvSpPr>
        <p:spPr>
          <a:xfrm>
            <a:off x="268907" y="5490755"/>
            <a:ext cx="11654187" cy="782057"/>
          </a:xfrm>
          <a:prstGeom prst="rect">
            <a:avLst/>
          </a:prstGeom>
        </p:spPr>
        <p:txBody>
          <a:bodyPr vert="horz" wrap="square" lIns="146284" tIns="91427" rIns="146284" bIns="91427" rtlCol="0" anchor="t">
            <a:sp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896354" rtl="0" eaLnBrk="1" fontAlgn="auto" latinLnBrk="0" hangingPunct="1">
              <a:lnSpc>
                <a:spcPct val="90000"/>
              </a:lnSpc>
              <a:spcBef>
                <a:spcPts val="0"/>
              </a:spcBef>
              <a:spcAft>
                <a:spcPts val="0"/>
              </a:spcAft>
              <a:buClrTx/>
              <a:buSzTx/>
              <a:buFontTx/>
              <a:buNone/>
              <a:tabLst/>
              <a:defRPr/>
            </a:pPr>
            <a:r>
              <a:rPr kumimoji="0" lang="en-US" sz="4313" b="0" i="0" u="none" strike="noStrike" kern="1200" cap="none" spc="-98" normalizeH="0" baseline="0" noProof="0">
                <a:ln w="3175">
                  <a:noFill/>
                </a:ln>
                <a:gradFill>
                  <a:gsLst>
                    <a:gs pos="92135">
                      <a:srgbClr val="0078D7"/>
                    </a:gs>
                    <a:gs pos="84831">
                      <a:srgbClr val="0078D7"/>
                    </a:gs>
                  </a:gsLst>
                  <a:lin ang="5400000" scaled="0"/>
                </a:gradFill>
                <a:effectLst/>
                <a:uLnTx/>
                <a:uFillTx/>
                <a:latin typeface="Segoe UI Light"/>
                <a:ea typeface="+mn-ea"/>
                <a:cs typeface="Segoe UI" pitchFamily="34" charset="0"/>
              </a:rPr>
              <a:t>Backbone of event-driven computing</a:t>
            </a:r>
          </a:p>
        </p:txBody>
      </p:sp>
      <p:cxnSp>
        <p:nvCxnSpPr>
          <p:cNvPr id="3" name="Straight Connector 2">
            <a:extLst>
              <a:ext uri="{FF2B5EF4-FFF2-40B4-BE49-F238E27FC236}">
                <a16:creationId xmlns:a16="http://schemas.microsoft.com/office/drawing/2014/main" id="{E7A1C71E-D042-4613-A263-BD37AB1DCA50}"/>
              </a:ext>
            </a:extLst>
          </p:cNvPr>
          <p:cNvCxnSpPr/>
          <p:nvPr/>
        </p:nvCxnSpPr>
        <p:spPr>
          <a:xfrm>
            <a:off x="0" y="5042547"/>
            <a:ext cx="12191377"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86B878D3-FE1E-48F4-B2D9-F5E7886BE035}"/>
              </a:ext>
            </a:extLst>
          </p:cNvPr>
          <p:cNvGrpSpPr/>
          <p:nvPr/>
        </p:nvGrpSpPr>
        <p:grpSpPr>
          <a:xfrm>
            <a:off x="9085224" y="1815453"/>
            <a:ext cx="1792850" cy="1792850"/>
            <a:chOff x="9267401" y="1851360"/>
            <a:chExt cx="1828800" cy="1828800"/>
          </a:xfrm>
        </p:grpSpPr>
        <p:sp>
          <p:nvSpPr>
            <p:cNvPr id="14" name="Oval 13"/>
            <p:cNvSpPr/>
            <p:nvPr/>
          </p:nvSpPr>
          <p:spPr bwMode="auto">
            <a:xfrm>
              <a:off x="9267401"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 name="Intelligence">
              <a:extLst>
                <a:ext uri="{FF2B5EF4-FFF2-40B4-BE49-F238E27FC236}">
                  <a16:creationId xmlns:a16="http://schemas.microsoft.com/office/drawing/2014/main" id="{48E5D2D7-C993-4321-A07E-59370D9A7C3B}"/>
                </a:ext>
              </a:extLst>
            </p:cNvPr>
            <p:cNvSpPr>
              <a:spLocks noChangeAspect="1" noEditPoints="1"/>
            </p:cNvSpPr>
            <p:nvPr/>
          </p:nvSpPr>
          <p:spPr bwMode="auto">
            <a:xfrm>
              <a:off x="9820109" y="2395959"/>
              <a:ext cx="769686" cy="739602"/>
            </a:xfrm>
            <a:custGeom>
              <a:avLst/>
              <a:gdLst>
                <a:gd name="T0" fmla="*/ 90 w 347"/>
                <a:gd name="T1" fmla="*/ 24 h 333"/>
                <a:gd name="T2" fmla="*/ 114 w 347"/>
                <a:gd name="T3" fmla="*/ 0 h 333"/>
                <a:gd name="T4" fmla="*/ 138 w 347"/>
                <a:gd name="T5" fmla="*/ 24 h 333"/>
                <a:gd name="T6" fmla="*/ 114 w 347"/>
                <a:gd name="T7" fmla="*/ 49 h 333"/>
                <a:gd name="T8" fmla="*/ 90 w 347"/>
                <a:gd name="T9" fmla="*/ 24 h 333"/>
                <a:gd name="T10" fmla="*/ 0 w 347"/>
                <a:gd name="T11" fmla="*/ 146 h 333"/>
                <a:gd name="T12" fmla="*/ 37 w 347"/>
                <a:gd name="T13" fmla="*/ 183 h 333"/>
                <a:gd name="T14" fmla="*/ 75 w 347"/>
                <a:gd name="T15" fmla="*/ 146 h 333"/>
                <a:gd name="T16" fmla="*/ 37 w 347"/>
                <a:gd name="T17" fmla="*/ 108 h 333"/>
                <a:gd name="T18" fmla="*/ 0 w 347"/>
                <a:gd name="T19" fmla="*/ 146 h 333"/>
                <a:gd name="T20" fmla="*/ 60 w 347"/>
                <a:gd name="T21" fmla="*/ 273 h 333"/>
                <a:gd name="T22" fmla="*/ 119 w 347"/>
                <a:gd name="T23" fmla="*/ 333 h 333"/>
                <a:gd name="T24" fmla="*/ 179 w 347"/>
                <a:gd name="T25" fmla="*/ 273 h 333"/>
                <a:gd name="T26" fmla="*/ 119 w 347"/>
                <a:gd name="T27" fmla="*/ 213 h 333"/>
                <a:gd name="T28" fmla="*/ 60 w 347"/>
                <a:gd name="T29" fmla="*/ 273 h 333"/>
                <a:gd name="T30" fmla="*/ 134 w 347"/>
                <a:gd name="T31" fmla="*/ 110 h 333"/>
                <a:gd name="T32" fmla="*/ 174 w 347"/>
                <a:gd name="T33" fmla="*/ 149 h 333"/>
                <a:gd name="T34" fmla="*/ 213 w 347"/>
                <a:gd name="T35" fmla="*/ 110 h 333"/>
                <a:gd name="T36" fmla="*/ 174 w 347"/>
                <a:gd name="T37" fmla="*/ 71 h 333"/>
                <a:gd name="T38" fmla="*/ 134 w 347"/>
                <a:gd name="T39" fmla="*/ 110 h 333"/>
                <a:gd name="T40" fmla="*/ 228 w 347"/>
                <a:gd name="T41" fmla="*/ 241 h 333"/>
                <a:gd name="T42" fmla="*/ 287 w 347"/>
                <a:gd name="T43" fmla="*/ 303 h 333"/>
                <a:gd name="T44" fmla="*/ 347 w 347"/>
                <a:gd name="T45" fmla="*/ 241 h 333"/>
                <a:gd name="T46" fmla="*/ 287 w 347"/>
                <a:gd name="T47" fmla="*/ 179 h 333"/>
                <a:gd name="T48" fmla="*/ 228 w 347"/>
                <a:gd name="T49" fmla="*/ 241 h 333"/>
                <a:gd name="T50" fmla="*/ 228 w 347"/>
                <a:gd name="T51" fmla="*/ 250 h 333"/>
                <a:gd name="T52" fmla="*/ 178 w 347"/>
                <a:gd name="T53" fmla="*/ 262 h 333"/>
                <a:gd name="T54" fmla="*/ 74 w 347"/>
                <a:gd name="T55" fmla="*/ 139 h 333"/>
                <a:gd name="T56" fmla="*/ 136 w 347"/>
                <a:gd name="T57" fmla="*/ 120 h 333"/>
                <a:gd name="T58" fmla="*/ 137 w 347"/>
                <a:gd name="T59" fmla="*/ 216 h 333"/>
                <a:gd name="T60" fmla="*/ 162 w 347"/>
                <a:gd name="T61" fmla="*/ 148 h 333"/>
                <a:gd name="T62" fmla="*/ 86 w 347"/>
                <a:gd name="T63" fmla="*/ 223 h 333"/>
                <a:gd name="T64" fmla="*/ 57 w 347"/>
                <a:gd name="T65" fmla="*/ 177 h 333"/>
                <a:gd name="T66" fmla="*/ 232 w 347"/>
                <a:gd name="T67" fmla="*/ 217 h 333"/>
                <a:gd name="T68" fmla="*/ 71 w 347"/>
                <a:gd name="T69" fmla="*/ 161 h 333"/>
                <a:gd name="T70" fmla="*/ 102 w 347"/>
                <a:gd name="T71" fmla="*/ 46 h 333"/>
                <a:gd name="T72" fmla="*/ 58 w 347"/>
                <a:gd name="T73" fmla="*/ 115 h 333"/>
                <a:gd name="T74" fmla="*/ 249 w 347"/>
                <a:gd name="T75" fmla="*/ 194 h 333"/>
                <a:gd name="T76" fmla="*/ 200 w 347"/>
                <a:gd name="T77" fmla="*/ 139 h 333"/>
                <a:gd name="T78" fmla="*/ 112 w 347"/>
                <a:gd name="T79" fmla="*/ 213 h 333"/>
                <a:gd name="T80" fmla="*/ 114 w 347"/>
                <a:gd name="T81" fmla="*/ 49 h 333"/>
                <a:gd name="T82" fmla="*/ 126 w 347"/>
                <a:gd name="T83" fmla="*/ 45 h 333"/>
                <a:gd name="T84" fmla="*/ 151 w 347"/>
                <a:gd name="T8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7" h="333">
                  <a:moveTo>
                    <a:pt x="90" y="24"/>
                  </a:moveTo>
                  <a:cubicBezTo>
                    <a:pt x="90" y="11"/>
                    <a:pt x="100" y="0"/>
                    <a:pt x="114" y="0"/>
                  </a:cubicBezTo>
                  <a:cubicBezTo>
                    <a:pt x="127" y="0"/>
                    <a:pt x="138" y="11"/>
                    <a:pt x="138" y="24"/>
                  </a:cubicBezTo>
                  <a:cubicBezTo>
                    <a:pt x="138" y="38"/>
                    <a:pt x="127" y="49"/>
                    <a:pt x="114" y="49"/>
                  </a:cubicBezTo>
                  <a:cubicBezTo>
                    <a:pt x="100" y="49"/>
                    <a:pt x="90" y="38"/>
                    <a:pt x="90" y="24"/>
                  </a:cubicBezTo>
                  <a:close/>
                  <a:moveTo>
                    <a:pt x="0" y="146"/>
                  </a:moveTo>
                  <a:cubicBezTo>
                    <a:pt x="0" y="166"/>
                    <a:pt x="17" y="183"/>
                    <a:pt x="37" y="183"/>
                  </a:cubicBezTo>
                  <a:cubicBezTo>
                    <a:pt x="58" y="183"/>
                    <a:pt x="75" y="166"/>
                    <a:pt x="75" y="146"/>
                  </a:cubicBezTo>
                  <a:cubicBezTo>
                    <a:pt x="75" y="125"/>
                    <a:pt x="58" y="108"/>
                    <a:pt x="37" y="108"/>
                  </a:cubicBezTo>
                  <a:cubicBezTo>
                    <a:pt x="17" y="108"/>
                    <a:pt x="0" y="125"/>
                    <a:pt x="0" y="146"/>
                  </a:cubicBezTo>
                  <a:close/>
                  <a:moveTo>
                    <a:pt x="60" y="273"/>
                  </a:moveTo>
                  <a:cubicBezTo>
                    <a:pt x="60" y="306"/>
                    <a:pt x="86" y="333"/>
                    <a:pt x="119" y="333"/>
                  </a:cubicBezTo>
                  <a:cubicBezTo>
                    <a:pt x="152" y="333"/>
                    <a:pt x="179" y="306"/>
                    <a:pt x="179" y="273"/>
                  </a:cubicBezTo>
                  <a:cubicBezTo>
                    <a:pt x="179" y="240"/>
                    <a:pt x="152" y="213"/>
                    <a:pt x="119" y="213"/>
                  </a:cubicBezTo>
                  <a:cubicBezTo>
                    <a:pt x="86" y="213"/>
                    <a:pt x="60" y="240"/>
                    <a:pt x="60" y="273"/>
                  </a:cubicBezTo>
                  <a:close/>
                  <a:moveTo>
                    <a:pt x="134" y="110"/>
                  </a:moveTo>
                  <a:cubicBezTo>
                    <a:pt x="134" y="132"/>
                    <a:pt x="152" y="149"/>
                    <a:pt x="174" y="149"/>
                  </a:cubicBezTo>
                  <a:cubicBezTo>
                    <a:pt x="195" y="149"/>
                    <a:pt x="213" y="132"/>
                    <a:pt x="213" y="110"/>
                  </a:cubicBezTo>
                  <a:cubicBezTo>
                    <a:pt x="213" y="89"/>
                    <a:pt x="195" y="71"/>
                    <a:pt x="174" y="71"/>
                  </a:cubicBezTo>
                  <a:cubicBezTo>
                    <a:pt x="152" y="71"/>
                    <a:pt x="134" y="89"/>
                    <a:pt x="134" y="110"/>
                  </a:cubicBezTo>
                  <a:close/>
                  <a:moveTo>
                    <a:pt x="228" y="241"/>
                  </a:moveTo>
                  <a:cubicBezTo>
                    <a:pt x="228" y="275"/>
                    <a:pt x="254" y="303"/>
                    <a:pt x="287" y="303"/>
                  </a:cubicBezTo>
                  <a:cubicBezTo>
                    <a:pt x="320" y="303"/>
                    <a:pt x="347" y="275"/>
                    <a:pt x="347" y="241"/>
                  </a:cubicBezTo>
                  <a:cubicBezTo>
                    <a:pt x="347" y="207"/>
                    <a:pt x="320" y="179"/>
                    <a:pt x="287" y="179"/>
                  </a:cubicBezTo>
                  <a:cubicBezTo>
                    <a:pt x="254" y="179"/>
                    <a:pt x="228" y="207"/>
                    <a:pt x="228" y="241"/>
                  </a:cubicBezTo>
                  <a:close/>
                  <a:moveTo>
                    <a:pt x="228" y="250"/>
                  </a:moveTo>
                  <a:cubicBezTo>
                    <a:pt x="178" y="262"/>
                    <a:pt x="178" y="262"/>
                    <a:pt x="178" y="262"/>
                  </a:cubicBezTo>
                  <a:moveTo>
                    <a:pt x="74" y="139"/>
                  </a:moveTo>
                  <a:cubicBezTo>
                    <a:pt x="136" y="120"/>
                    <a:pt x="136" y="120"/>
                    <a:pt x="136" y="120"/>
                  </a:cubicBezTo>
                  <a:moveTo>
                    <a:pt x="137" y="216"/>
                  </a:moveTo>
                  <a:cubicBezTo>
                    <a:pt x="162" y="148"/>
                    <a:pt x="162" y="148"/>
                    <a:pt x="162" y="148"/>
                  </a:cubicBezTo>
                  <a:moveTo>
                    <a:pt x="86" y="223"/>
                  </a:moveTo>
                  <a:cubicBezTo>
                    <a:pt x="57" y="177"/>
                    <a:pt x="57" y="177"/>
                    <a:pt x="57" y="177"/>
                  </a:cubicBezTo>
                  <a:moveTo>
                    <a:pt x="232" y="217"/>
                  </a:moveTo>
                  <a:cubicBezTo>
                    <a:pt x="71" y="161"/>
                    <a:pt x="71" y="161"/>
                    <a:pt x="71" y="161"/>
                  </a:cubicBezTo>
                  <a:moveTo>
                    <a:pt x="102" y="46"/>
                  </a:moveTo>
                  <a:cubicBezTo>
                    <a:pt x="58" y="115"/>
                    <a:pt x="58" y="115"/>
                    <a:pt x="58" y="115"/>
                  </a:cubicBezTo>
                  <a:moveTo>
                    <a:pt x="249" y="194"/>
                  </a:moveTo>
                  <a:cubicBezTo>
                    <a:pt x="200" y="139"/>
                    <a:pt x="200" y="139"/>
                    <a:pt x="200" y="139"/>
                  </a:cubicBezTo>
                  <a:moveTo>
                    <a:pt x="112" y="213"/>
                  </a:moveTo>
                  <a:cubicBezTo>
                    <a:pt x="114" y="49"/>
                    <a:pt x="114" y="49"/>
                    <a:pt x="114" y="49"/>
                  </a:cubicBezTo>
                  <a:moveTo>
                    <a:pt x="126" y="45"/>
                  </a:moveTo>
                  <a:cubicBezTo>
                    <a:pt x="151" y="78"/>
                    <a:pt x="151" y="78"/>
                    <a:pt x="151" y="78"/>
                  </a:cubicBez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4" name="Group 3">
            <a:extLst>
              <a:ext uri="{FF2B5EF4-FFF2-40B4-BE49-F238E27FC236}">
                <a16:creationId xmlns:a16="http://schemas.microsoft.com/office/drawing/2014/main" id="{37580E91-D4E6-49B7-AB71-2A351E0C18DC}"/>
              </a:ext>
            </a:extLst>
          </p:cNvPr>
          <p:cNvGrpSpPr/>
          <p:nvPr/>
        </p:nvGrpSpPr>
        <p:grpSpPr>
          <a:xfrm>
            <a:off x="1313926" y="1815453"/>
            <a:ext cx="1792850" cy="1792850"/>
            <a:chOff x="1340273" y="1851360"/>
            <a:chExt cx="1828800" cy="1828800"/>
          </a:xfrm>
        </p:grpSpPr>
        <p:sp>
          <p:nvSpPr>
            <p:cNvPr id="12" name="Oval 11"/>
            <p:cNvSpPr/>
            <p:nvPr/>
          </p:nvSpPr>
          <p:spPr bwMode="auto">
            <a:xfrm>
              <a:off x="1340273"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 name="strategy">
              <a:extLst>
                <a:ext uri="{FF2B5EF4-FFF2-40B4-BE49-F238E27FC236}">
                  <a16:creationId xmlns:a16="http://schemas.microsoft.com/office/drawing/2014/main" id="{FA07B47D-E702-445A-A6BF-A7FC9221C1BA}"/>
                </a:ext>
              </a:extLst>
            </p:cNvPr>
            <p:cNvSpPr>
              <a:spLocks noChangeAspect="1" noEditPoints="1"/>
            </p:cNvSpPr>
            <p:nvPr/>
          </p:nvSpPr>
          <p:spPr bwMode="auto">
            <a:xfrm>
              <a:off x="1971188" y="2388065"/>
              <a:ext cx="566970" cy="755390"/>
            </a:xfrm>
            <a:custGeom>
              <a:avLst/>
              <a:gdLst>
                <a:gd name="T0" fmla="*/ 208 w 240"/>
                <a:gd name="T1" fmla="*/ 83 h 322"/>
                <a:gd name="T2" fmla="*/ 207 w 240"/>
                <a:gd name="T3" fmla="*/ 128 h 322"/>
                <a:gd name="T4" fmla="*/ 166 w 240"/>
                <a:gd name="T5" fmla="*/ 178 h 322"/>
                <a:gd name="T6" fmla="*/ 83 w 240"/>
                <a:gd name="T7" fmla="*/ 178 h 322"/>
                <a:gd name="T8" fmla="*/ 43 w 240"/>
                <a:gd name="T9" fmla="*/ 191 h 322"/>
                <a:gd name="T10" fmla="*/ 25 w 240"/>
                <a:gd name="T11" fmla="*/ 230 h 322"/>
                <a:gd name="T12" fmla="*/ 25 w 240"/>
                <a:gd name="T13" fmla="*/ 239 h 322"/>
                <a:gd name="T14" fmla="*/ 239 w 240"/>
                <a:gd name="T15" fmla="*/ 114 h 322"/>
                <a:gd name="T16" fmla="*/ 208 w 240"/>
                <a:gd name="T17" fmla="*/ 83 h 322"/>
                <a:gd name="T18" fmla="*/ 177 w 240"/>
                <a:gd name="T19" fmla="*/ 114 h 322"/>
                <a:gd name="T20" fmla="*/ 0 w 240"/>
                <a:gd name="T21" fmla="*/ 296 h 322"/>
                <a:gd name="T22" fmla="*/ 26 w 240"/>
                <a:gd name="T23" fmla="*/ 322 h 322"/>
                <a:gd name="T24" fmla="*/ 52 w 240"/>
                <a:gd name="T25" fmla="*/ 296 h 322"/>
                <a:gd name="T26" fmla="*/ 26 w 240"/>
                <a:gd name="T27" fmla="*/ 270 h 322"/>
                <a:gd name="T28" fmla="*/ 0 w 240"/>
                <a:gd name="T29" fmla="*/ 296 h 322"/>
                <a:gd name="T30" fmla="*/ 187 w 240"/>
                <a:gd name="T31" fmla="*/ 26 h 322"/>
                <a:gd name="T32" fmla="*/ 213 w 240"/>
                <a:gd name="T33" fmla="*/ 52 h 322"/>
                <a:gd name="T34" fmla="*/ 239 w 240"/>
                <a:gd name="T35" fmla="*/ 26 h 322"/>
                <a:gd name="T36" fmla="*/ 213 w 240"/>
                <a:gd name="T37" fmla="*/ 0 h 322"/>
                <a:gd name="T38" fmla="*/ 187 w 240"/>
                <a:gd name="T39" fmla="*/ 26 h 322"/>
                <a:gd name="T40" fmla="*/ 67 w 240"/>
                <a:gd name="T41" fmla="*/ 96 h 322"/>
                <a:gd name="T42" fmla="*/ 119 w 240"/>
                <a:gd name="T43" fmla="*/ 148 h 322"/>
                <a:gd name="T44" fmla="*/ 119 w 240"/>
                <a:gd name="T45" fmla="*/ 96 h 322"/>
                <a:gd name="T46" fmla="*/ 67 w 240"/>
                <a:gd name="T47" fmla="*/ 148 h 322"/>
                <a:gd name="T48" fmla="*/ 189 w 240"/>
                <a:gd name="T49" fmla="*/ 203 h 322"/>
                <a:gd name="T50" fmla="*/ 240 w 240"/>
                <a:gd name="T51" fmla="*/ 255 h 322"/>
                <a:gd name="T52" fmla="*/ 240 w 240"/>
                <a:gd name="T53" fmla="*/ 203 h 322"/>
                <a:gd name="T54" fmla="*/ 189 w 240"/>
                <a:gd name="T55" fmla="*/ 255 h 322"/>
                <a:gd name="T56" fmla="*/ 93 w 240"/>
                <a:gd name="T57" fmla="*/ 227 h 322"/>
                <a:gd name="T58" fmla="*/ 145 w 240"/>
                <a:gd name="T59" fmla="*/ 279 h 322"/>
                <a:gd name="T60" fmla="*/ 145 w 240"/>
                <a:gd name="T61" fmla="*/ 227 h 322"/>
                <a:gd name="T62" fmla="*/ 93 w 240"/>
                <a:gd name="T63" fmla="*/ 279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322">
                  <a:moveTo>
                    <a:pt x="208" y="83"/>
                  </a:moveTo>
                  <a:cubicBezTo>
                    <a:pt x="208" y="83"/>
                    <a:pt x="208" y="103"/>
                    <a:pt x="207" y="128"/>
                  </a:cubicBezTo>
                  <a:cubicBezTo>
                    <a:pt x="206" y="177"/>
                    <a:pt x="166" y="178"/>
                    <a:pt x="166" y="178"/>
                  </a:cubicBezTo>
                  <a:cubicBezTo>
                    <a:pt x="83" y="178"/>
                    <a:pt x="83" y="178"/>
                    <a:pt x="83" y="178"/>
                  </a:cubicBezTo>
                  <a:cubicBezTo>
                    <a:pt x="83" y="178"/>
                    <a:pt x="58" y="178"/>
                    <a:pt x="43" y="191"/>
                  </a:cubicBezTo>
                  <a:cubicBezTo>
                    <a:pt x="28" y="203"/>
                    <a:pt x="25" y="220"/>
                    <a:pt x="25" y="230"/>
                  </a:cubicBezTo>
                  <a:cubicBezTo>
                    <a:pt x="25" y="239"/>
                    <a:pt x="25" y="239"/>
                    <a:pt x="25" y="239"/>
                  </a:cubicBezTo>
                  <a:moveTo>
                    <a:pt x="239" y="114"/>
                  </a:moveTo>
                  <a:cubicBezTo>
                    <a:pt x="208" y="83"/>
                    <a:pt x="208" y="83"/>
                    <a:pt x="208" y="83"/>
                  </a:cubicBezTo>
                  <a:cubicBezTo>
                    <a:pt x="177" y="114"/>
                    <a:pt x="177" y="114"/>
                    <a:pt x="177" y="114"/>
                  </a:cubicBezTo>
                  <a:moveTo>
                    <a:pt x="0" y="296"/>
                  </a:moveTo>
                  <a:cubicBezTo>
                    <a:pt x="0" y="310"/>
                    <a:pt x="12" y="322"/>
                    <a:pt x="26" y="322"/>
                  </a:cubicBezTo>
                  <a:cubicBezTo>
                    <a:pt x="40" y="322"/>
                    <a:pt x="52" y="310"/>
                    <a:pt x="52" y="296"/>
                  </a:cubicBezTo>
                  <a:cubicBezTo>
                    <a:pt x="52" y="282"/>
                    <a:pt x="40" y="270"/>
                    <a:pt x="26" y="270"/>
                  </a:cubicBezTo>
                  <a:cubicBezTo>
                    <a:pt x="12" y="270"/>
                    <a:pt x="0" y="282"/>
                    <a:pt x="0" y="296"/>
                  </a:cubicBezTo>
                  <a:close/>
                  <a:moveTo>
                    <a:pt x="187" y="26"/>
                  </a:moveTo>
                  <a:cubicBezTo>
                    <a:pt x="187" y="40"/>
                    <a:pt x="199" y="52"/>
                    <a:pt x="213" y="52"/>
                  </a:cubicBezTo>
                  <a:cubicBezTo>
                    <a:pt x="227" y="52"/>
                    <a:pt x="239" y="40"/>
                    <a:pt x="239" y="26"/>
                  </a:cubicBezTo>
                  <a:cubicBezTo>
                    <a:pt x="239" y="12"/>
                    <a:pt x="227" y="0"/>
                    <a:pt x="213" y="0"/>
                  </a:cubicBezTo>
                  <a:cubicBezTo>
                    <a:pt x="199" y="0"/>
                    <a:pt x="187" y="12"/>
                    <a:pt x="187" y="26"/>
                  </a:cubicBezTo>
                  <a:close/>
                  <a:moveTo>
                    <a:pt x="67" y="96"/>
                  </a:moveTo>
                  <a:cubicBezTo>
                    <a:pt x="119" y="148"/>
                    <a:pt x="119" y="148"/>
                    <a:pt x="119" y="148"/>
                  </a:cubicBezTo>
                  <a:moveTo>
                    <a:pt x="119" y="96"/>
                  </a:moveTo>
                  <a:cubicBezTo>
                    <a:pt x="67" y="148"/>
                    <a:pt x="67" y="148"/>
                    <a:pt x="67" y="148"/>
                  </a:cubicBezTo>
                  <a:moveTo>
                    <a:pt x="189" y="203"/>
                  </a:moveTo>
                  <a:cubicBezTo>
                    <a:pt x="240" y="255"/>
                    <a:pt x="240" y="255"/>
                    <a:pt x="240" y="255"/>
                  </a:cubicBezTo>
                  <a:moveTo>
                    <a:pt x="240" y="203"/>
                  </a:moveTo>
                  <a:cubicBezTo>
                    <a:pt x="189" y="255"/>
                    <a:pt x="189" y="255"/>
                    <a:pt x="189" y="255"/>
                  </a:cubicBezTo>
                  <a:moveTo>
                    <a:pt x="93" y="227"/>
                  </a:moveTo>
                  <a:cubicBezTo>
                    <a:pt x="145" y="279"/>
                    <a:pt x="145" y="279"/>
                    <a:pt x="145" y="279"/>
                  </a:cubicBezTo>
                  <a:moveTo>
                    <a:pt x="145" y="227"/>
                  </a:moveTo>
                  <a:cubicBezTo>
                    <a:pt x="93" y="279"/>
                    <a:pt x="93" y="279"/>
                    <a:pt x="93" y="279"/>
                  </a:cubicBez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5" name="Group 4">
            <a:extLst>
              <a:ext uri="{FF2B5EF4-FFF2-40B4-BE49-F238E27FC236}">
                <a16:creationId xmlns:a16="http://schemas.microsoft.com/office/drawing/2014/main" id="{993E74CE-CB9A-40BA-B06B-A69D911EF67B}"/>
              </a:ext>
            </a:extLst>
          </p:cNvPr>
          <p:cNvGrpSpPr/>
          <p:nvPr/>
        </p:nvGrpSpPr>
        <p:grpSpPr>
          <a:xfrm>
            <a:off x="5199575" y="1815453"/>
            <a:ext cx="1792850" cy="1792850"/>
            <a:chOff x="5303837" y="1851360"/>
            <a:chExt cx="1828800" cy="1828800"/>
          </a:xfrm>
        </p:grpSpPr>
        <p:sp>
          <p:nvSpPr>
            <p:cNvPr id="8" name="Oval 7"/>
            <p:cNvSpPr/>
            <p:nvPr/>
          </p:nvSpPr>
          <p:spPr bwMode="auto">
            <a:xfrm>
              <a:off x="5303837"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5" name="send">
              <a:extLst>
                <a:ext uri="{FF2B5EF4-FFF2-40B4-BE49-F238E27FC236}">
                  <a16:creationId xmlns:a16="http://schemas.microsoft.com/office/drawing/2014/main" id="{B4EF0F81-B67A-4E7C-83E8-A671C7ACFD38}"/>
                </a:ext>
              </a:extLst>
            </p:cNvPr>
            <p:cNvSpPr>
              <a:spLocks noChangeAspect="1" noEditPoints="1"/>
            </p:cNvSpPr>
            <p:nvPr/>
          </p:nvSpPr>
          <p:spPr bwMode="auto">
            <a:xfrm rot="20700000">
              <a:off x="5858128" y="2480969"/>
              <a:ext cx="801858" cy="536927"/>
            </a:xfrm>
            <a:custGeom>
              <a:avLst/>
              <a:gdLst>
                <a:gd name="T0" fmla="*/ 18 w 227"/>
                <a:gd name="T1" fmla="*/ 5 h 152"/>
                <a:gd name="T2" fmla="*/ 227 w 227"/>
                <a:gd name="T3" fmla="*/ 76 h 152"/>
                <a:gd name="T4" fmla="*/ 0 w 227"/>
                <a:gd name="T5" fmla="*/ 152 h 152"/>
                <a:gd name="T6" fmla="*/ 26 w 227"/>
                <a:gd name="T7" fmla="*/ 76 h 152"/>
                <a:gd name="T8" fmla="*/ 5 w 227"/>
                <a:gd name="T9" fmla="*/ 17 h 152"/>
                <a:gd name="T10" fmla="*/ 5 w 227"/>
                <a:gd name="T11" fmla="*/ 17 h 152"/>
                <a:gd name="T12" fmla="*/ 0 w 227"/>
                <a:gd name="T13" fmla="*/ 0 h 152"/>
                <a:gd name="T14" fmla="*/ 18 w 227"/>
                <a:gd name="T15" fmla="*/ 5 h 152"/>
                <a:gd name="T16" fmla="*/ 26 w 227"/>
                <a:gd name="T17" fmla="*/ 76 h 152"/>
                <a:gd name="T18" fmla="*/ 227 w 227"/>
                <a:gd name="T19" fmla="*/ 7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152">
                  <a:moveTo>
                    <a:pt x="18" y="5"/>
                  </a:moveTo>
                  <a:lnTo>
                    <a:pt x="227" y="76"/>
                  </a:lnTo>
                  <a:lnTo>
                    <a:pt x="0" y="152"/>
                  </a:lnTo>
                  <a:lnTo>
                    <a:pt x="26" y="76"/>
                  </a:lnTo>
                  <a:lnTo>
                    <a:pt x="5" y="17"/>
                  </a:lnTo>
                  <a:moveTo>
                    <a:pt x="5" y="17"/>
                  </a:moveTo>
                  <a:lnTo>
                    <a:pt x="0" y="0"/>
                  </a:lnTo>
                  <a:lnTo>
                    <a:pt x="18" y="5"/>
                  </a:lnTo>
                  <a:moveTo>
                    <a:pt x="26" y="76"/>
                  </a:moveTo>
                  <a:lnTo>
                    <a:pt x="227" y="76"/>
                  </a:ln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spTree>
    <p:extLst>
      <p:ext uri="{BB962C8B-B14F-4D97-AF65-F5344CB8AC3E}">
        <p14:creationId xmlns:p14="http://schemas.microsoft.com/office/powerpoint/2010/main" val="37633258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path" presetSubtype="0" decel="100000" fill="hold" nodeType="withEffect">
                                  <p:stCondLst>
                                    <p:cond delay="0"/>
                                  </p:stCondLst>
                                  <p:childTnLst>
                                    <p:animMotion origin="layout" path="M -3.125E-6 4.44444E-6 L -3.125E-6 0.03703 " pathEditMode="relative" rAng="0" ptsTypes="AA">
                                      <p:cBhvr>
                                        <p:cTn id="9" dur="600" spd="-100000" fill="hold"/>
                                        <p:tgtEl>
                                          <p:spTgt spid="4"/>
                                        </p:tgtEl>
                                        <p:attrNameLst>
                                          <p:attrName>ppt_x</p:attrName>
                                          <p:attrName>ppt_y</p:attrName>
                                        </p:attrNameLst>
                                      </p:cBhvr>
                                      <p:rCtr x="0" y="1852"/>
                                    </p:animMotion>
                                  </p:childTnLst>
                                </p:cTn>
                              </p:par>
                              <p:par>
                                <p:cTn id="10" presetID="10" presetClass="entr" presetSubtype="0" fill="hold" grpId="0" nodeType="withEffect">
                                  <p:stCondLst>
                                    <p:cond delay="10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64" presetClass="path" presetSubtype="0" decel="100000" fill="hold" grpId="1" nodeType="withEffect">
                                  <p:stCondLst>
                                    <p:cond delay="100"/>
                                  </p:stCondLst>
                                  <p:childTnLst>
                                    <p:animMotion origin="layout" path="M -1.16926E-6 9.07853E-9 L -1.16926E-6 -0.04539 " pathEditMode="relative" rAng="0" ptsTypes="AA">
                                      <p:cBhvr>
                                        <p:cTn id="14" dur="600" spd="-100000" fill="hold"/>
                                        <p:tgtEl>
                                          <p:spTgt spid="10"/>
                                        </p:tgtEl>
                                        <p:attrNameLst>
                                          <p:attrName>ppt_x</p:attrName>
                                          <p:attrName>ppt_y</p:attrName>
                                        </p:attrNameLst>
                                      </p:cBhvr>
                                      <p:rCtr x="0" y="-2270"/>
                                    </p:animMotion>
                                  </p:childTnLst>
                                </p:cTn>
                              </p:par>
                              <p:par>
                                <p:cTn id="15" presetID="10" presetClass="entr" presetSubtype="0" fill="hold" nodeType="withEffect">
                                  <p:stCondLst>
                                    <p:cond delay="10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42" presetClass="path" presetSubtype="0" decel="100000" fill="hold" nodeType="withEffect">
                                  <p:stCondLst>
                                    <p:cond delay="100"/>
                                  </p:stCondLst>
                                  <p:childTnLst>
                                    <p:animMotion origin="layout" path="M -3.125E-6 4.44444E-6 L -3.125E-6 0.03703 " pathEditMode="relative" rAng="0" ptsTypes="AA">
                                      <p:cBhvr>
                                        <p:cTn id="19" dur="600" spd="-100000" fill="hold"/>
                                        <p:tgtEl>
                                          <p:spTgt spid="5"/>
                                        </p:tgtEl>
                                        <p:attrNameLst>
                                          <p:attrName>ppt_x</p:attrName>
                                          <p:attrName>ppt_y</p:attrName>
                                        </p:attrNameLst>
                                      </p:cBhvr>
                                      <p:rCtr x="0" y="1852"/>
                                    </p:animMotion>
                                  </p:childTnLst>
                                </p:cTn>
                              </p:par>
                              <p:par>
                                <p:cTn id="20" presetID="10" presetClass="entr" presetSubtype="0" fill="hold" grpId="0" nodeType="withEffect">
                                  <p:stCondLst>
                                    <p:cond delay="2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64" presetClass="path" presetSubtype="0" decel="100000" fill="hold" grpId="1" nodeType="withEffect">
                                  <p:stCondLst>
                                    <p:cond delay="200"/>
                                  </p:stCondLst>
                                  <p:childTnLst>
                                    <p:animMotion origin="layout" path="M 0 9.07853E-9 L 0 -0.04539 " pathEditMode="relative" rAng="0" ptsTypes="AA">
                                      <p:cBhvr>
                                        <p:cTn id="24" dur="600" spd="-100000" fill="hold"/>
                                        <p:tgtEl>
                                          <p:spTgt spid="7"/>
                                        </p:tgtEl>
                                        <p:attrNameLst>
                                          <p:attrName>ppt_x</p:attrName>
                                          <p:attrName>ppt_y</p:attrName>
                                        </p:attrNameLst>
                                      </p:cBhvr>
                                      <p:rCtr x="0" y="-2270"/>
                                    </p:animMotion>
                                  </p:childTnLst>
                                </p:cTn>
                              </p:par>
                              <p:par>
                                <p:cTn id="25" presetID="10" presetClass="entr" presetSubtype="0" fill="hold" nodeType="withEffect">
                                  <p:stCondLst>
                                    <p:cond delay="20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42" presetClass="path" presetSubtype="0" decel="100000" fill="hold" nodeType="withEffect">
                                  <p:stCondLst>
                                    <p:cond delay="200"/>
                                  </p:stCondLst>
                                  <p:childTnLst>
                                    <p:animMotion origin="layout" path="M -3.125E-6 4.44444E-6 L -3.125E-6 0.03703 " pathEditMode="relative" rAng="0" ptsTypes="AA">
                                      <p:cBhvr>
                                        <p:cTn id="29" dur="600" spd="-100000" fill="hold"/>
                                        <p:tgtEl>
                                          <p:spTgt spid="6"/>
                                        </p:tgtEl>
                                        <p:attrNameLst>
                                          <p:attrName>ppt_x</p:attrName>
                                          <p:attrName>ppt_y</p:attrName>
                                        </p:attrNameLst>
                                      </p:cBhvr>
                                      <p:rCtr x="0" y="1852"/>
                                    </p:animMotion>
                                  </p:childTnLst>
                                </p:cTn>
                              </p:par>
                              <p:par>
                                <p:cTn id="30" presetID="10" presetClass="entr" presetSubtype="0" fill="hold" grpId="0" nodeType="withEffect">
                                  <p:stCondLst>
                                    <p:cond delay="30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64" presetClass="path" presetSubtype="0" decel="100000" fill="hold" grpId="1" nodeType="withEffect">
                                  <p:stCondLst>
                                    <p:cond delay="300"/>
                                  </p:stCondLst>
                                  <p:childTnLst>
                                    <p:animMotion origin="layout" path="M 1.16926E-6 9.07853E-9 L 1.16926E-6 -0.04539 " pathEditMode="relative" rAng="0" ptsTypes="AA">
                                      <p:cBhvr>
                                        <p:cTn id="34" dur="600" spd="-100000" fill="hold"/>
                                        <p:tgtEl>
                                          <p:spTgt spid="13"/>
                                        </p:tgtEl>
                                        <p:attrNameLst>
                                          <p:attrName>ppt_x</p:attrName>
                                          <p:attrName>ppt_y</p:attrName>
                                        </p:attrNameLst>
                                      </p:cBhvr>
                                      <p:rCtr x="0" y="-2270"/>
                                    </p:animMotion>
                                  </p:childTnLst>
                                </p:cTn>
                              </p:par>
                            </p:childTnLst>
                          </p:cTn>
                        </p:par>
                      </p:childTnLst>
                    </p:cTn>
                  </p:par>
                  <p:par>
                    <p:cTn id="35" fill="hold">
                      <p:stCondLst>
                        <p:cond delay="indefinite"/>
                      </p:stCondLst>
                      <p:childTnLst>
                        <p:par>
                          <p:cTn id="36" fill="hold">
                            <p:stCondLst>
                              <p:cond delay="0"/>
                            </p:stCondLst>
                            <p:childTnLst>
                              <p:par>
                                <p:cTn id="37" presetID="2" presetClass="entr" presetSubtype="8" decel="10000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0-#ppt_w/2"/>
                                          </p:val>
                                        </p:tav>
                                        <p:tav tm="100000">
                                          <p:val>
                                            <p:strVal val="#ppt_x"/>
                                          </p:val>
                                        </p:tav>
                                      </p:tavLst>
                                    </p:anim>
                                    <p:anim calcmode="lin" valueType="num">
                                      <p:cBhvr additive="base">
                                        <p:cTn id="40" dur="500" fill="hold"/>
                                        <p:tgtEl>
                                          <p:spTgt spid="3"/>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10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42" presetClass="path" presetSubtype="0" decel="100000" fill="hold" grpId="1" nodeType="withEffect">
                                  <p:stCondLst>
                                    <p:cond delay="100"/>
                                  </p:stCondLst>
                                  <p:childTnLst>
                                    <p:animMotion origin="layout" path="M 0 -4.05356E-6 L 0 0.037 " pathEditMode="relative" rAng="0" ptsTypes="AA">
                                      <p:cBhvr>
                                        <p:cTn id="45" dur="600" spd="-100000" fill="hold"/>
                                        <p:tgtEl>
                                          <p:spTgt spid="16"/>
                                        </p:tgtEl>
                                        <p:attrNameLst>
                                          <p:attrName>ppt_x</p:attrName>
                                          <p:attrName>ppt_y</p:attrName>
                                        </p:attrNameLst>
                                      </p:cBhvr>
                                      <p:rCtr x="0" y="1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0" grpId="0"/>
      <p:bldP spid="10" grpId="1"/>
      <p:bldP spid="7" grpId="0"/>
      <p:bldP spid="7" grpId="1"/>
      <p:bldP spid="16" grpId="0"/>
      <p:bldP spid="16" grpId="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276EB-B7AD-4A3C-845C-CBC446F071E1}"/>
              </a:ext>
            </a:extLst>
          </p:cNvPr>
          <p:cNvSpPr>
            <a:spLocks noGrp="1"/>
          </p:cNvSpPr>
          <p:nvPr>
            <p:ph type="title"/>
          </p:nvPr>
        </p:nvSpPr>
        <p:spPr/>
        <p:txBody>
          <a:bodyPr/>
          <a:lstStyle/>
          <a:p>
            <a:r>
              <a:rPr lang="en-US" dirty="0">
                <a:solidFill>
                  <a:schemeClr val="bg1"/>
                </a:solidFill>
              </a:rPr>
              <a:t>Demo: Azure Events</a:t>
            </a:r>
          </a:p>
        </p:txBody>
      </p:sp>
    </p:spTree>
    <p:extLst>
      <p:ext uri="{BB962C8B-B14F-4D97-AF65-F5344CB8AC3E}">
        <p14:creationId xmlns:p14="http://schemas.microsoft.com/office/powerpoint/2010/main" val="40150749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B9020-DD43-4023-B791-8F9DAD3B0E22}"/>
              </a:ext>
            </a:extLst>
          </p:cNvPr>
          <p:cNvSpPr>
            <a:spLocks noGrp="1"/>
          </p:cNvSpPr>
          <p:nvPr>
            <p:ph type="title"/>
          </p:nvPr>
        </p:nvSpPr>
        <p:spPr>
          <a:xfrm>
            <a:off x="269241" y="289957"/>
            <a:ext cx="11655840" cy="899537"/>
          </a:xfrm>
        </p:spPr>
        <p:txBody>
          <a:bodyPr/>
          <a:lstStyle/>
          <a:p>
            <a:pPr>
              <a:defRPr/>
            </a:pPr>
            <a:r>
              <a:rPr lang="en-US"/>
              <a:t>Scenarios</a:t>
            </a:r>
          </a:p>
        </p:txBody>
      </p:sp>
      <p:sp>
        <p:nvSpPr>
          <p:cNvPr id="67" name="Rectangle 66">
            <a:extLst>
              <a:ext uri="{FF2B5EF4-FFF2-40B4-BE49-F238E27FC236}">
                <a16:creationId xmlns:a16="http://schemas.microsoft.com/office/drawing/2014/main" id="{71FFEF7D-8C58-4885-9EFE-BE3140199DC3}"/>
              </a:ext>
            </a:extLst>
          </p:cNvPr>
          <p:cNvSpPr/>
          <p:nvPr/>
        </p:nvSpPr>
        <p:spPr bwMode="auto">
          <a:xfrm>
            <a:off x="269303" y="1546528"/>
            <a:ext cx="3836698" cy="717140"/>
          </a:xfrm>
          <a:prstGeom prst="rect">
            <a:avLst/>
          </a:prstGeom>
          <a:solidFill>
            <a:schemeClr val="tx1">
              <a:lumMod val="50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2353"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Serverless apps</a:t>
            </a:r>
          </a:p>
        </p:txBody>
      </p:sp>
      <p:sp>
        <p:nvSpPr>
          <p:cNvPr id="104" name="Rectangle 103">
            <a:extLst>
              <a:ext uri="{FF2B5EF4-FFF2-40B4-BE49-F238E27FC236}">
                <a16:creationId xmlns:a16="http://schemas.microsoft.com/office/drawing/2014/main" id="{9B3B0986-1575-4FD9-AF77-DC402C860181}"/>
              </a:ext>
            </a:extLst>
          </p:cNvPr>
          <p:cNvSpPr/>
          <p:nvPr/>
        </p:nvSpPr>
        <p:spPr bwMode="auto">
          <a:xfrm>
            <a:off x="4155240" y="1546528"/>
            <a:ext cx="3836698" cy="717140"/>
          </a:xfrm>
          <a:prstGeom prst="rect">
            <a:avLst/>
          </a:prstGeom>
          <a:solidFill>
            <a:schemeClr val="tx1">
              <a:lumMod val="50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2353"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Ops automation</a:t>
            </a:r>
          </a:p>
        </p:txBody>
      </p:sp>
      <p:sp>
        <p:nvSpPr>
          <p:cNvPr id="105" name="Rectangle 104">
            <a:extLst>
              <a:ext uri="{FF2B5EF4-FFF2-40B4-BE49-F238E27FC236}">
                <a16:creationId xmlns:a16="http://schemas.microsoft.com/office/drawing/2014/main" id="{FF061BB4-7B2B-4887-8D0A-01F5314911EE}"/>
              </a:ext>
            </a:extLst>
          </p:cNvPr>
          <p:cNvSpPr/>
          <p:nvPr/>
        </p:nvSpPr>
        <p:spPr bwMode="auto">
          <a:xfrm>
            <a:off x="8041178" y="1546528"/>
            <a:ext cx="3881519" cy="717140"/>
          </a:xfrm>
          <a:prstGeom prst="rect">
            <a:avLst/>
          </a:prstGeom>
          <a:solidFill>
            <a:schemeClr val="tx1">
              <a:lumMod val="50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2353"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Application integration</a:t>
            </a:r>
          </a:p>
        </p:txBody>
      </p:sp>
      <p:grpSp>
        <p:nvGrpSpPr>
          <p:cNvPr id="10" name="Group 9">
            <a:extLst>
              <a:ext uri="{FF2B5EF4-FFF2-40B4-BE49-F238E27FC236}">
                <a16:creationId xmlns:a16="http://schemas.microsoft.com/office/drawing/2014/main" id="{05079029-A606-40C6-8208-01F911CF320B}"/>
              </a:ext>
            </a:extLst>
          </p:cNvPr>
          <p:cNvGrpSpPr/>
          <p:nvPr/>
        </p:nvGrpSpPr>
        <p:grpSpPr>
          <a:xfrm>
            <a:off x="269302" y="2263661"/>
            <a:ext cx="3836699" cy="4302827"/>
            <a:chOff x="274701" y="2308555"/>
            <a:chExt cx="3913633" cy="4389108"/>
          </a:xfrm>
        </p:grpSpPr>
        <p:grpSp>
          <p:nvGrpSpPr>
            <p:cNvPr id="45" name="Group 44">
              <a:extLst>
                <a:ext uri="{FF2B5EF4-FFF2-40B4-BE49-F238E27FC236}">
                  <a16:creationId xmlns:a16="http://schemas.microsoft.com/office/drawing/2014/main" id="{80BF0E9D-12AA-454E-9042-86BCA8364C7C}"/>
                </a:ext>
              </a:extLst>
            </p:cNvPr>
            <p:cNvGrpSpPr/>
            <p:nvPr/>
          </p:nvGrpSpPr>
          <p:grpSpPr>
            <a:xfrm>
              <a:off x="274701" y="2308555"/>
              <a:ext cx="3913633" cy="4389108"/>
              <a:chOff x="274701" y="2308555"/>
              <a:chExt cx="3913633" cy="4389108"/>
            </a:xfrm>
          </p:grpSpPr>
          <p:sp>
            <p:nvSpPr>
              <p:cNvPr id="68" name="Rectangle 67">
                <a:extLst>
                  <a:ext uri="{FF2B5EF4-FFF2-40B4-BE49-F238E27FC236}">
                    <a16:creationId xmlns:a16="http://schemas.microsoft.com/office/drawing/2014/main" id="{2E2A4FD8-4FFD-45C9-90AE-6BFBC16BA463}"/>
                  </a:ext>
                </a:extLst>
              </p:cNvPr>
              <p:cNvSpPr/>
              <p:nvPr/>
            </p:nvSpPr>
            <p:spPr bwMode="auto">
              <a:xfrm>
                <a:off x="274702" y="2308563"/>
                <a:ext cx="3913632" cy="43891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38"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25" name="TextBox 124"/>
              <p:cNvSpPr txBox="1"/>
              <p:nvPr/>
            </p:nvSpPr>
            <p:spPr>
              <a:xfrm>
                <a:off x="274701" y="2308555"/>
                <a:ext cx="3913632" cy="1542102"/>
              </a:xfrm>
              <a:prstGeom prst="rect">
                <a:avLst/>
              </a:prstGeom>
              <a:noFill/>
            </p:spPr>
            <p:txBody>
              <a:bodyPr wrap="square" lIns="179285" tIns="143428" rIns="179285" bIns="143428" rtlCol="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rPr>
                  <a:t>Instantly trigger a serverless function to run analysis when a new file is added to a blob storage container.</a:t>
                </a:r>
              </a:p>
              <a:p>
                <a:pPr marL="0" marR="0" lvl="0" indent="0" algn="l" defTabSz="914228" rtl="0" eaLnBrk="1" fontAlgn="auto" latinLnBrk="0" hangingPunct="1">
                  <a:lnSpc>
                    <a:spcPct val="9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endParaRPr>
              </a:p>
            </p:txBody>
          </p:sp>
        </p:grpSp>
        <p:pic>
          <p:nvPicPr>
            <p:cNvPr id="5" name="Picture 4">
              <a:extLst>
                <a:ext uri="{FF2B5EF4-FFF2-40B4-BE49-F238E27FC236}">
                  <a16:creationId xmlns:a16="http://schemas.microsoft.com/office/drawing/2014/main" id="{7E3C1DB8-0535-464C-8AC0-D35D44C828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310" y="4091356"/>
              <a:ext cx="3680413" cy="1115644"/>
            </a:xfrm>
            <a:prstGeom prst="rect">
              <a:avLst/>
            </a:prstGeom>
          </p:spPr>
        </p:pic>
      </p:grpSp>
      <p:grpSp>
        <p:nvGrpSpPr>
          <p:cNvPr id="11" name="Group 10">
            <a:extLst>
              <a:ext uri="{FF2B5EF4-FFF2-40B4-BE49-F238E27FC236}">
                <a16:creationId xmlns:a16="http://schemas.microsoft.com/office/drawing/2014/main" id="{D6FFE5BA-A89A-4D35-B3AB-809076B9A955}"/>
              </a:ext>
            </a:extLst>
          </p:cNvPr>
          <p:cNvGrpSpPr/>
          <p:nvPr/>
        </p:nvGrpSpPr>
        <p:grpSpPr>
          <a:xfrm>
            <a:off x="4106000" y="2263661"/>
            <a:ext cx="3885939" cy="4302827"/>
            <a:chOff x="4188333" y="2308555"/>
            <a:chExt cx="3963860" cy="4389108"/>
          </a:xfrm>
        </p:grpSpPr>
        <p:grpSp>
          <p:nvGrpSpPr>
            <p:cNvPr id="43" name="Group 42">
              <a:extLst>
                <a:ext uri="{FF2B5EF4-FFF2-40B4-BE49-F238E27FC236}">
                  <a16:creationId xmlns:a16="http://schemas.microsoft.com/office/drawing/2014/main" id="{34D6FB1E-3C65-4B6C-8F32-7E44C2D5B9B9}"/>
                </a:ext>
              </a:extLst>
            </p:cNvPr>
            <p:cNvGrpSpPr/>
            <p:nvPr/>
          </p:nvGrpSpPr>
          <p:grpSpPr>
            <a:xfrm>
              <a:off x="4188333" y="2308555"/>
              <a:ext cx="3963860" cy="4389108"/>
              <a:chOff x="4188333" y="2308555"/>
              <a:chExt cx="3963860" cy="4389108"/>
            </a:xfrm>
          </p:grpSpPr>
          <p:sp>
            <p:nvSpPr>
              <p:cNvPr id="106" name="Rectangle 105">
                <a:extLst>
                  <a:ext uri="{FF2B5EF4-FFF2-40B4-BE49-F238E27FC236}">
                    <a16:creationId xmlns:a16="http://schemas.microsoft.com/office/drawing/2014/main" id="{B962DD1A-4191-42C9-B576-0F82DDFA2BF0}"/>
                  </a:ext>
                </a:extLst>
              </p:cNvPr>
              <p:cNvSpPr/>
              <p:nvPr/>
            </p:nvSpPr>
            <p:spPr bwMode="auto">
              <a:xfrm>
                <a:off x="4238561" y="2308563"/>
                <a:ext cx="3913632" cy="43891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38"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22" name="TextBox 121"/>
              <p:cNvSpPr txBox="1"/>
              <p:nvPr/>
            </p:nvSpPr>
            <p:spPr>
              <a:xfrm>
                <a:off x="4188333" y="2308555"/>
                <a:ext cx="3913632" cy="1292662"/>
              </a:xfrm>
              <a:prstGeom prst="rect">
                <a:avLst/>
              </a:prstGeom>
              <a:noFill/>
            </p:spPr>
            <p:txBody>
              <a:bodyPr wrap="square" lIns="179285" tIns="143428" rIns="179285" bIns="143428" rtlCol="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rPr>
                  <a:t>Speed up automation and simplify policy enforcement by notifying Azure Automation when underlying infrastructure is provisioned</a:t>
                </a:r>
              </a:p>
            </p:txBody>
          </p:sp>
          <p:cxnSp>
            <p:nvCxnSpPr>
              <p:cNvPr id="58" name="Straight Connector 57"/>
              <p:cNvCxnSpPr>
                <a:cxnSpLocks/>
              </p:cNvCxnSpPr>
              <p:nvPr/>
            </p:nvCxnSpPr>
            <p:spPr>
              <a:xfrm>
                <a:off x="6246291" y="5412925"/>
                <a:ext cx="774413" cy="751510"/>
              </a:xfrm>
              <a:prstGeom prst="line">
                <a:avLst/>
              </a:prstGeom>
              <a:noFill/>
              <a:ln w="9525" cap="flat" cmpd="sng" algn="ctr">
                <a:noFill/>
                <a:prstDash val="solid"/>
                <a:headEnd type="none"/>
                <a:tailEnd type="none"/>
              </a:ln>
              <a:effectLst/>
            </p:spPr>
          </p:cxnSp>
        </p:grpSp>
        <p:pic>
          <p:nvPicPr>
            <p:cNvPr id="7" name="Picture 6">
              <a:extLst>
                <a:ext uri="{FF2B5EF4-FFF2-40B4-BE49-F238E27FC236}">
                  <a16:creationId xmlns:a16="http://schemas.microsoft.com/office/drawing/2014/main" id="{F4B9D57A-9DF8-48D4-9D22-DA99239C97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4921" y="4076507"/>
              <a:ext cx="3729398" cy="1130493"/>
            </a:xfrm>
            <a:prstGeom prst="rect">
              <a:avLst/>
            </a:prstGeom>
          </p:spPr>
        </p:pic>
      </p:grpSp>
      <p:grpSp>
        <p:nvGrpSpPr>
          <p:cNvPr id="12" name="Group 11">
            <a:extLst>
              <a:ext uri="{FF2B5EF4-FFF2-40B4-BE49-F238E27FC236}">
                <a16:creationId xmlns:a16="http://schemas.microsoft.com/office/drawing/2014/main" id="{1FAB4755-6902-4FFD-8EE0-2EA7162FF214}"/>
              </a:ext>
            </a:extLst>
          </p:cNvPr>
          <p:cNvGrpSpPr/>
          <p:nvPr/>
        </p:nvGrpSpPr>
        <p:grpSpPr>
          <a:xfrm>
            <a:off x="8041178" y="2263661"/>
            <a:ext cx="3881519" cy="4302827"/>
            <a:chOff x="8202420" y="2308555"/>
            <a:chExt cx="3959352" cy="4389108"/>
          </a:xfrm>
        </p:grpSpPr>
        <p:grpSp>
          <p:nvGrpSpPr>
            <p:cNvPr id="44" name="Group 43">
              <a:extLst>
                <a:ext uri="{FF2B5EF4-FFF2-40B4-BE49-F238E27FC236}">
                  <a16:creationId xmlns:a16="http://schemas.microsoft.com/office/drawing/2014/main" id="{8A69567C-D673-4354-BDAF-2121A3654581}"/>
                </a:ext>
              </a:extLst>
            </p:cNvPr>
            <p:cNvGrpSpPr/>
            <p:nvPr/>
          </p:nvGrpSpPr>
          <p:grpSpPr>
            <a:xfrm>
              <a:off x="8202420" y="2308555"/>
              <a:ext cx="3959352" cy="4389108"/>
              <a:chOff x="8202420" y="2308555"/>
              <a:chExt cx="3959352" cy="4389108"/>
            </a:xfrm>
          </p:grpSpPr>
          <p:sp>
            <p:nvSpPr>
              <p:cNvPr id="107" name="Rectangle 106">
                <a:extLst>
                  <a:ext uri="{FF2B5EF4-FFF2-40B4-BE49-F238E27FC236}">
                    <a16:creationId xmlns:a16="http://schemas.microsoft.com/office/drawing/2014/main" id="{AE4B2F17-0391-4ED9-B624-25CB4FE82276}"/>
                  </a:ext>
                </a:extLst>
              </p:cNvPr>
              <p:cNvSpPr/>
              <p:nvPr/>
            </p:nvSpPr>
            <p:spPr bwMode="auto">
              <a:xfrm>
                <a:off x="8202420" y="2308563"/>
                <a:ext cx="3959352" cy="43891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38"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31" name="TextBox 130"/>
              <p:cNvSpPr txBox="1"/>
              <p:nvPr/>
            </p:nvSpPr>
            <p:spPr>
              <a:xfrm>
                <a:off x="8202420" y="2308555"/>
                <a:ext cx="3913632" cy="1292662"/>
              </a:xfrm>
              <a:prstGeom prst="rect">
                <a:avLst/>
              </a:prstGeom>
              <a:noFill/>
            </p:spPr>
            <p:txBody>
              <a:bodyPr wrap="square" lIns="179285" tIns="143428" rIns="179285" bIns="143428" rtlCol="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rPr>
                  <a:t>Connects your app with other services. Create an application topic to route your app’s event data to any desired destination</a:t>
                </a:r>
              </a:p>
            </p:txBody>
          </p:sp>
        </p:grpSp>
        <p:pic>
          <p:nvPicPr>
            <p:cNvPr id="9" name="Picture 8">
              <a:extLst>
                <a:ext uri="{FF2B5EF4-FFF2-40B4-BE49-F238E27FC236}">
                  <a16:creationId xmlns:a16="http://schemas.microsoft.com/office/drawing/2014/main" id="{7F6E159B-4032-4730-95A2-E0F633947D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9993" y="4091357"/>
              <a:ext cx="3680412" cy="1115644"/>
            </a:xfrm>
            <a:prstGeom prst="rect">
              <a:avLst/>
            </a:prstGeom>
          </p:spPr>
        </p:pic>
      </p:grpSp>
    </p:spTree>
    <p:extLst>
      <p:ext uri="{BB962C8B-B14F-4D97-AF65-F5344CB8AC3E}">
        <p14:creationId xmlns:p14="http://schemas.microsoft.com/office/powerpoint/2010/main" val="19027570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42" presetClass="path" presetSubtype="0" decel="100000" fill="hold" grpId="1" nodeType="withEffect">
                                  <p:stCondLst>
                                    <p:cond delay="0"/>
                                  </p:stCondLst>
                                  <p:childTnLst>
                                    <p:animMotion origin="layout" path="M -3.125E-6 4.44444E-6 L -3.125E-6 0.03703 " pathEditMode="relative" rAng="0" ptsTypes="AA">
                                      <p:cBhvr>
                                        <p:cTn id="9" dur="600" spd="-100000" fill="hold"/>
                                        <p:tgtEl>
                                          <p:spTgt spid="67"/>
                                        </p:tgtEl>
                                        <p:attrNameLst>
                                          <p:attrName>ppt_x</p:attrName>
                                          <p:attrName>ppt_y</p:attrName>
                                        </p:attrNameLst>
                                      </p:cBhvr>
                                      <p:rCtr x="0" y="1852"/>
                                    </p:animMotion>
                                  </p:childTnLst>
                                </p:cTn>
                              </p:par>
                              <p:par>
                                <p:cTn id="10" presetID="10"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4"/>
                                        </p:tgtEl>
                                        <p:attrNameLst>
                                          <p:attrName>style.visibility</p:attrName>
                                        </p:attrNameLst>
                                      </p:cBhvr>
                                      <p:to>
                                        <p:strVal val="visible"/>
                                      </p:to>
                                    </p:set>
                                    <p:animEffect transition="in" filter="fade">
                                      <p:cBhvr>
                                        <p:cTn id="17" dur="500"/>
                                        <p:tgtEl>
                                          <p:spTgt spid="104"/>
                                        </p:tgtEl>
                                      </p:cBhvr>
                                    </p:animEffect>
                                  </p:childTnLst>
                                </p:cTn>
                              </p:par>
                              <p:par>
                                <p:cTn id="18" presetID="42" presetClass="path" presetSubtype="0" decel="100000" fill="hold" grpId="1" nodeType="withEffect">
                                  <p:stCondLst>
                                    <p:cond delay="0"/>
                                  </p:stCondLst>
                                  <p:childTnLst>
                                    <p:animMotion origin="layout" path="M -3.125E-6 4.44444E-6 L -3.125E-6 0.03703 " pathEditMode="relative" rAng="0" ptsTypes="AA">
                                      <p:cBhvr>
                                        <p:cTn id="19" dur="600" spd="-100000" fill="hold"/>
                                        <p:tgtEl>
                                          <p:spTgt spid="104"/>
                                        </p:tgtEl>
                                        <p:attrNameLst>
                                          <p:attrName>ppt_x</p:attrName>
                                          <p:attrName>ppt_y</p:attrName>
                                        </p:attrNameLst>
                                      </p:cBhvr>
                                      <p:rCtr x="0" y="1852"/>
                                    </p:animMotion>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5"/>
                                        </p:tgtEl>
                                        <p:attrNameLst>
                                          <p:attrName>style.visibility</p:attrName>
                                        </p:attrNameLst>
                                      </p:cBhvr>
                                      <p:to>
                                        <p:strVal val="visible"/>
                                      </p:to>
                                    </p:set>
                                    <p:animEffect transition="in" filter="fade">
                                      <p:cBhvr>
                                        <p:cTn id="27" dur="500"/>
                                        <p:tgtEl>
                                          <p:spTgt spid="105"/>
                                        </p:tgtEl>
                                      </p:cBhvr>
                                    </p:animEffect>
                                  </p:childTnLst>
                                </p:cTn>
                              </p:par>
                              <p:par>
                                <p:cTn id="28" presetID="42" presetClass="path" presetSubtype="0" decel="100000" fill="hold" grpId="1" nodeType="withEffect">
                                  <p:stCondLst>
                                    <p:cond delay="0"/>
                                  </p:stCondLst>
                                  <p:childTnLst>
                                    <p:animMotion origin="layout" path="M -3.125E-6 4.44444E-6 L -3.125E-6 0.03703 " pathEditMode="relative" rAng="0" ptsTypes="AA">
                                      <p:cBhvr>
                                        <p:cTn id="29" dur="600" spd="-100000" fill="hold"/>
                                        <p:tgtEl>
                                          <p:spTgt spid="105"/>
                                        </p:tgtEl>
                                        <p:attrNameLst>
                                          <p:attrName>ppt_x</p:attrName>
                                          <p:attrName>ppt_y</p:attrName>
                                        </p:attrNameLst>
                                      </p:cBhvr>
                                      <p:rCtr x="0" y="1852"/>
                                    </p:animMotion>
                                  </p:childTnLst>
                                </p:cTn>
                              </p:par>
                              <p:par>
                                <p:cTn id="30" presetID="10"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7" grpId="1" animBg="1"/>
      <p:bldP spid="104" grpId="0" animBg="1"/>
      <p:bldP spid="104" grpId="1" animBg="1"/>
      <p:bldP spid="105" grpId="0" animBg="1"/>
      <p:bldP spid="105"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F1F3A04D-AFA9-4FFE-939C-A928BB43CFCE}"/>
              </a:ext>
            </a:extLst>
          </p:cNvPr>
          <p:cNvSpPr/>
          <p:nvPr/>
        </p:nvSpPr>
        <p:spPr bwMode="auto">
          <a:xfrm>
            <a:off x="6985100" y="2117612"/>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5" name="Rectangle 64">
            <a:extLst>
              <a:ext uri="{FF2B5EF4-FFF2-40B4-BE49-F238E27FC236}">
                <a16:creationId xmlns:a16="http://schemas.microsoft.com/office/drawing/2014/main" id="{21E6AF6C-D047-3C4F-8B0E-12834FBD69B8}"/>
              </a:ext>
            </a:extLst>
          </p:cNvPr>
          <p:cNvSpPr/>
          <p:nvPr/>
        </p:nvSpPr>
        <p:spPr>
          <a:xfrm>
            <a:off x="0" y="1"/>
            <a:ext cx="12192000" cy="1361208"/>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itle 6">
            <a:extLst>
              <a:ext uri="{FF2B5EF4-FFF2-40B4-BE49-F238E27FC236}">
                <a16:creationId xmlns:a16="http://schemas.microsoft.com/office/drawing/2014/main" id="{1782B92A-1D35-4217-9B85-40A504D134B6}"/>
              </a:ext>
            </a:extLst>
          </p:cNvPr>
          <p:cNvSpPr txBox="1">
            <a:spLocks/>
          </p:cNvSpPr>
          <p:nvPr/>
        </p:nvSpPr>
        <p:spPr>
          <a:xfrm>
            <a:off x="269241" y="289957"/>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4705" b="0" i="0" u="none" strike="noStrike" kern="1200" cap="none" spc="-100" normalizeH="0" baseline="0" noProof="0" dirty="0">
                <a:ln w="3175">
                  <a:noFill/>
                </a:ln>
                <a:solidFill>
                  <a:schemeClr val="bg1"/>
                </a:solidFill>
                <a:effectLst/>
                <a:uLnTx/>
                <a:uFillTx/>
                <a:latin typeface="Segoe UI Light"/>
                <a:ea typeface="+mn-ea"/>
                <a:cs typeface="Segoe UI" pitchFamily="34" charset="0"/>
              </a:rPr>
              <a:t>Event Publishers</a:t>
            </a:r>
          </a:p>
        </p:txBody>
      </p:sp>
      <p:pic>
        <p:nvPicPr>
          <p:cNvPr id="64" name="Picture 63">
            <a:extLst>
              <a:ext uri="{FF2B5EF4-FFF2-40B4-BE49-F238E27FC236}">
                <a16:creationId xmlns:a16="http://schemas.microsoft.com/office/drawing/2014/main" id="{8D1574CD-2E83-9645-85C6-0AF7921F9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cxnSp>
        <p:nvCxnSpPr>
          <p:cNvPr id="70" name="Straight Connector 69">
            <a:extLst>
              <a:ext uri="{FF2B5EF4-FFF2-40B4-BE49-F238E27FC236}">
                <a16:creationId xmlns:a16="http://schemas.microsoft.com/office/drawing/2014/main" id="{557713CF-FB43-4D3B-8943-4C9BF9310929}"/>
              </a:ext>
            </a:extLst>
          </p:cNvPr>
          <p:cNvCxnSpPr>
            <a:cxnSpLocks/>
          </p:cNvCxnSpPr>
          <p:nvPr/>
        </p:nvCxnSpPr>
        <p:spPr>
          <a:xfrm>
            <a:off x="2151439" y="4678454"/>
            <a:ext cx="918358" cy="891201"/>
          </a:xfrm>
          <a:prstGeom prst="line">
            <a:avLst/>
          </a:prstGeom>
          <a:noFill/>
          <a:ln w="9525" cap="flat" cmpd="sng" algn="ctr">
            <a:noFill/>
            <a:prstDash val="solid"/>
            <a:headEnd type="none"/>
            <a:tailEnd type="none"/>
          </a:ln>
          <a:effectLst/>
        </p:spPr>
      </p:cxnSp>
      <p:sp>
        <p:nvSpPr>
          <p:cNvPr id="71" name="Rectangle 70">
            <a:extLst>
              <a:ext uri="{FF2B5EF4-FFF2-40B4-BE49-F238E27FC236}">
                <a16:creationId xmlns:a16="http://schemas.microsoft.com/office/drawing/2014/main" id="{B25E752A-C740-4083-8E98-8E9DE7E01B28}"/>
              </a:ext>
            </a:extLst>
          </p:cNvPr>
          <p:cNvSpPr/>
          <p:nvPr/>
        </p:nvSpPr>
        <p:spPr bwMode="auto">
          <a:xfrm>
            <a:off x="727248" y="4895417"/>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2" name="Rectangle 71">
            <a:extLst>
              <a:ext uri="{FF2B5EF4-FFF2-40B4-BE49-F238E27FC236}">
                <a16:creationId xmlns:a16="http://schemas.microsoft.com/office/drawing/2014/main" id="{3FEB2E72-C168-4DF3-AD3F-30CBF722BD06}"/>
              </a:ext>
            </a:extLst>
          </p:cNvPr>
          <p:cNvSpPr/>
          <p:nvPr/>
        </p:nvSpPr>
        <p:spPr bwMode="auto">
          <a:xfrm>
            <a:off x="720475" y="3983170"/>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3" name="Rectangle 72">
            <a:extLst>
              <a:ext uri="{FF2B5EF4-FFF2-40B4-BE49-F238E27FC236}">
                <a16:creationId xmlns:a16="http://schemas.microsoft.com/office/drawing/2014/main" id="{BCBF35DC-54B3-4482-B941-C29A0278AEB3}"/>
              </a:ext>
            </a:extLst>
          </p:cNvPr>
          <p:cNvSpPr/>
          <p:nvPr/>
        </p:nvSpPr>
        <p:spPr bwMode="auto">
          <a:xfrm>
            <a:off x="3856174" y="2117612"/>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4" name="TextBox 73">
            <a:extLst>
              <a:ext uri="{FF2B5EF4-FFF2-40B4-BE49-F238E27FC236}">
                <a16:creationId xmlns:a16="http://schemas.microsoft.com/office/drawing/2014/main" id="{95290323-E3ED-4D94-BD08-DCF6897C4C6E}"/>
              </a:ext>
            </a:extLst>
          </p:cNvPr>
          <p:cNvSpPr txBox="1"/>
          <p:nvPr/>
        </p:nvSpPr>
        <p:spPr>
          <a:xfrm>
            <a:off x="720475" y="4224158"/>
            <a:ext cx="2419660" cy="217047"/>
          </a:xfrm>
          <a:prstGeom prst="rect">
            <a:avLst/>
          </a:prstGeom>
          <a:solidFill>
            <a:schemeClr val="accent4"/>
          </a:solidFill>
          <a:ln>
            <a:noFill/>
          </a:ln>
        </p:spPr>
        <p:txBody>
          <a:bodyPr wrap="square" lIns="627319" tIns="0" rIns="0" bIns="0" rtlCol="0" anchor="ctr" anchorCtr="0">
            <a:spAutoFit/>
          </a:bodyPr>
          <a:lstStyle/>
          <a:p>
            <a:pPr defTabSz="932205">
              <a:lnSpc>
                <a:spcPct val="90000"/>
              </a:lnSpc>
              <a:defRPr/>
            </a:pPr>
            <a:r>
              <a:rPr lang="en-US" sz="1567" kern="0">
                <a:gradFill>
                  <a:gsLst>
                    <a:gs pos="2500">
                      <a:srgbClr val="353535"/>
                    </a:gs>
                    <a:gs pos="34000">
                      <a:srgbClr val="353535"/>
                    </a:gs>
                  </a:gsLst>
                  <a:lin ang="5400000" scaled="0"/>
                </a:gradFill>
                <a:latin typeface="Segoe UI"/>
              </a:rPr>
              <a:t>Resource Groups</a:t>
            </a:r>
          </a:p>
        </p:txBody>
      </p:sp>
      <p:sp>
        <p:nvSpPr>
          <p:cNvPr id="75" name="TextBox 74">
            <a:extLst>
              <a:ext uri="{FF2B5EF4-FFF2-40B4-BE49-F238E27FC236}">
                <a16:creationId xmlns:a16="http://schemas.microsoft.com/office/drawing/2014/main" id="{DBA772D2-626A-448B-9C42-8915D30E7A5C}"/>
              </a:ext>
            </a:extLst>
          </p:cNvPr>
          <p:cNvSpPr txBox="1"/>
          <p:nvPr/>
        </p:nvSpPr>
        <p:spPr>
          <a:xfrm>
            <a:off x="3856175" y="2359872"/>
            <a:ext cx="2419660" cy="217047"/>
          </a:xfrm>
          <a:prstGeom prst="rect">
            <a:avLst/>
          </a:prstGeom>
          <a:solidFill>
            <a:schemeClr val="accent4"/>
          </a:solidFill>
          <a:ln>
            <a:noFill/>
          </a:ln>
        </p:spPr>
        <p:txBody>
          <a:bodyPr wrap="square" lIns="627319" tIns="0" rIns="0" bIns="0" rtlCol="0" anchor="ctr" anchorCtr="0">
            <a:spAutoFit/>
          </a:bodyPr>
          <a:lstStyle/>
          <a:p>
            <a:pPr defTabSz="932205">
              <a:lnSpc>
                <a:spcPct val="90000"/>
              </a:lnSpc>
              <a:defRPr/>
            </a:pPr>
            <a:r>
              <a:rPr lang="en-US" sz="1567" kern="0" dirty="0">
                <a:gradFill>
                  <a:gsLst>
                    <a:gs pos="2500">
                      <a:srgbClr val="353535"/>
                    </a:gs>
                    <a:gs pos="34000">
                      <a:srgbClr val="353535"/>
                    </a:gs>
                  </a:gsLst>
                  <a:lin ang="5400000" scaled="0"/>
                </a:gradFill>
                <a:latin typeface="Segoe UI"/>
              </a:rPr>
              <a:t>Event Hubs</a:t>
            </a:r>
          </a:p>
        </p:txBody>
      </p:sp>
      <p:sp>
        <p:nvSpPr>
          <p:cNvPr id="77" name="TextBox 76">
            <a:extLst>
              <a:ext uri="{FF2B5EF4-FFF2-40B4-BE49-F238E27FC236}">
                <a16:creationId xmlns:a16="http://schemas.microsoft.com/office/drawing/2014/main" id="{6D3FC770-8D30-49A0-A96C-AF52C5007651}"/>
              </a:ext>
            </a:extLst>
          </p:cNvPr>
          <p:cNvSpPr txBox="1"/>
          <p:nvPr/>
        </p:nvSpPr>
        <p:spPr>
          <a:xfrm>
            <a:off x="725522" y="5145179"/>
            <a:ext cx="2419660" cy="217047"/>
          </a:xfrm>
          <a:prstGeom prst="rect">
            <a:avLst/>
          </a:prstGeom>
          <a:solidFill>
            <a:schemeClr val="accent4"/>
          </a:solidFill>
          <a:ln>
            <a:noFill/>
          </a:ln>
        </p:spPr>
        <p:txBody>
          <a:bodyPr wrap="square" lIns="627319" tIns="0" rIns="0" bIns="0" rtlCol="0" anchor="ctr" anchorCtr="0">
            <a:spAutoFit/>
          </a:bodyPr>
          <a:lstStyle/>
          <a:p>
            <a:pPr defTabSz="932205">
              <a:lnSpc>
                <a:spcPct val="90000"/>
              </a:lnSpc>
              <a:defRPr/>
            </a:pPr>
            <a:r>
              <a:rPr lang="en-US" sz="1567" kern="0" dirty="0">
                <a:gradFill>
                  <a:gsLst>
                    <a:gs pos="2500">
                      <a:srgbClr val="353535"/>
                    </a:gs>
                    <a:gs pos="34000">
                      <a:srgbClr val="353535"/>
                    </a:gs>
                  </a:gsLst>
                  <a:lin ang="5400000" scaled="0"/>
                </a:gradFill>
                <a:latin typeface="Segoe UI"/>
              </a:rPr>
              <a:t>Azure Subscriptions</a:t>
            </a:r>
          </a:p>
        </p:txBody>
      </p:sp>
      <p:pic>
        <p:nvPicPr>
          <p:cNvPr id="78" name="Picture 77">
            <a:extLst>
              <a:ext uri="{FF2B5EF4-FFF2-40B4-BE49-F238E27FC236}">
                <a16:creationId xmlns:a16="http://schemas.microsoft.com/office/drawing/2014/main" id="{CC15FC05-10FD-4C27-8A9F-30093E53C80B}"/>
              </a:ext>
            </a:extLst>
          </p:cNvPr>
          <p:cNvPicPr>
            <a:picLocks noChangeAspect="1"/>
          </p:cNvPicPr>
          <p:nvPr/>
        </p:nvPicPr>
        <p:blipFill rotWithShape="1">
          <a:blip r:embed="rId4"/>
          <a:srcRect b="32970"/>
          <a:stretch/>
        </p:blipFill>
        <p:spPr>
          <a:xfrm>
            <a:off x="4019032" y="2311229"/>
            <a:ext cx="311687" cy="314321"/>
          </a:xfrm>
          <a:prstGeom prst="rect">
            <a:avLst/>
          </a:prstGeom>
          <a:solidFill>
            <a:schemeClr val="accent4"/>
          </a:solidFill>
          <a:ln>
            <a:noFill/>
          </a:ln>
        </p:spPr>
      </p:pic>
      <p:pic>
        <p:nvPicPr>
          <p:cNvPr id="79" name="Picture 78">
            <a:extLst>
              <a:ext uri="{FF2B5EF4-FFF2-40B4-BE49-F238E27FC236}">
                <a16:creationId xmlns:a16="http://schemas.microsoft.com/office/drawing/2014/main" id="{C7EAB082-36FA-4DE3-8977-AA779DA9E503}"/>
              </a:ext>
            </a:extLst>
          </p:cNvPr>
          <p:cNvPicPr>
            <a:picLocks noChangeAspect="1"/>
          </p:cNvPicPr>
          <p:nvPr/>
        </p:nvPicPr>
        <p:blipFill>
          <a:blip r:embed="rId5"/>
          <a:stretch>
            <a:fillRect/>
          </a:stretch>
        </p:blipFill>
        <p:spPr>
          <a:xfrm>
            <a:off x="883333" y="4176833"/>
            <a:ext cx="311687" cy="311687"/>
          </a:xfrm>
          <a:prstGeom prst="rect">
            <a:avLst/>
          </a:prstGeom>
          <a:solidFill>
            <a:schemeClr val="accent4"/>
          </a:solidFill>
          <a:ln>
            <a:noFill/>
          </a:ln>
        </p:spPr>
      </p:pic>
      <p:pic>
        <p:nvPicPr>
          <p:cNvPr id="81" name="Picture 80">
            <a:extLst>
              <a:ext uri="{FF2B5EF4-FFF2-40B4-BE49-F238E27FC236}">
                <a16:creationId xmlns:a16="http://schemas.microsoft.com/office/drawing/2014/main" id="{6A310C8F-2815-4EE5-A789-53BE619787B7}"/>
              </a:ext>
            </a:extLst>
          </p:cNvPr>
          <p:cNvPicPr>
            <a:picLocks noChangeAspect="1"/>
          </p:cNvPicPr>
          <p:nvPr/>
        </p:nvPicPr>
        <p:blipFill>
          <a:blip r:embed="rId6"/>
          <a:stretch>
            <a:fillRect/>
          </a:stretch>
        </p:blipFill>
        <p:spPr>
          <a:xfrm>
            <a:off x="896787" y="5095767"/>
            <a:ext cx="298330" cy="298330"/>
          </a:xfrm>
          <a:prstGeom prst="rect">
            <a:avLst/>
          </a:prstGeom>
          <a:solidFill>
            <a:schemeClr val="accent4"/>
          </a:solidFill>
          <a:ln>
            <a:noFill/>
          </a:ln>
        </p:spPr>
      </p:pic>
      <p:grpSp>
        <p:nvGrpSpPr>
          <p:cNvPr id="82" name="Group 81">
            <a:extLst>
              <a:ext uri="{FF2B5EF4-FFF2-40B4-BE49-F238E27FC236}">
                <a16:creationId xmlns:a16="http://schemas.microsoft.com/office/drawing/2014/main" id="{842740B0-ABBF-40AC-AA01-B1E032128E38}"/>
              </a:ext>
            </a:extLst>
          </p:cNvPr>
          <p:cNvGrpSpPr/>
          <p:nvPr/>
        </p:nvGrpSpPr>
        <p:grpSpPr>
          <a:xfrm>
            <a:off x="3826424" y="4895416"/>
            <a:ext cx="2688511" cy="699013"/>
            <a:chOff x="4415152" y="4916944"/>
            <a:chExt cx="2688511" cy="699013"/>
          </a:xfrm>
          <a:solidFill>
            <a:schemeClr val="accent4"/>
          </a:solidFill>
        </p:grpSpPr>
        <p:sp>
          <p:nvSpPr>
            <p:cNvPr id="96" name="Rectangle 95">
              <a:extLst>
                <a:ext uri="{FF2B5EF4-FFF2-40B4-BE49-F238E27FC236}">
                  <a16:creationId xmlns:a16="http://schemas.microsoft.com/office/drawing/2014/main" id="{BA305313-74C6-4FAC-B36E-CD3659EB9CE3}"/>
                </a:ext>
              </a:extLst>
            </p:cNvPr>
            <p:cNvSpPr/>
            <p:nvPr/>
          </p:nvSpPr>
          <p:spPr bwMode="auto">
            <a:xfrm>
              <a:off x="4415152" y="4916944"/>
              <a:ext cx="2688511" cy="69901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0" name="TextBox 99">
              <a:extLst>
                <a:ext uri="{FF2B5EF4-FFF2-40B4-BE49-F238E27FC236}">
                  <a16:creationId xmlns:a16="http://schemas.microsoft.com/office/drawing/2014/main" id="{E868DA1D-BEBB-47B2-806E-FE502E7E00C6}"/>
                </a:ext>
              </a:extLst>
            </p:cNvPr>
            <p:cNvSpPr txBox="1"/>
            <p:nvPr/>
          </p:nvSpPr>
          <p:spPr>
            <a:xfrm>
              <a:off x="4444093" y="5157920"/>
              <a:ext cx="2419660" cy="217047"/>
            </a:xfrm>
            <a:prstGeom prst="rect">
              <a:avLst/>
            </a:prstGeom>
            <a:grpFill/>
            <a:ln>
              <a:noFill/>
            </a:ln>
          </p:spPr>
          <p:txBody>
            <a:bodyPr wrap="square" lIns="627319" tIns="0" rIns="0" bIns="0" rtlCol="0" anchor="ctr" anchorCtr="0">
              <a:spAutoFit/>
            </a:bodyPr>
            <a:lstStyle/>
            <a:p>
              <a:pPr defTabSz="932205">
                <a:lnSpc>
                  <a:spcPct val="90000"/>
                </a:lnSpc>
                <a:defRPr/>
              </a:pPr>
              <a:r>
                <a:rPr lang="en-US" sz="1567" kern="0" dirty="0">
                  <a:gradFill>
                    <a:gsLst>
                      <a:gs pos="2500">
                        <a:srgbClr val="353535"/>
                      </a:gs>
                      <a:gs pos="34000">
                        <a:srgbClr val="353535"/>
                      </a:gs>
                    </a:gsLst>
                    <a:lin ang="5400000" scaled="0"/>
                  </a:gradFill>
                  <a:latin typeface="Segoe UI"/>
                </a:rPr>
                <a:t>Custom Topic</a:t>
              </a:r>
            </a:p>
          </p:txBody>
        </p:sp>
        <p:pic>
          <p:nvPicPr>
            <p:cNvPr id="102" name="Picture 101">
              <a:extLst>
                <a:ext uri="{FF2B5EF4-FFF2-40B4-BE49-F238E27FC236}">
                  <a16:creationId xmlns:a16="http://schemas.microsoft.com/office/drawing/2014/main" id="{C8267202-E785-48FD-8EA0-A99EE3FCD0DB}"/>
                </a:ext>
              </a:extLst>
            </p:cNvPr>
            <p:cNvPicPr>
              <a:picLocks noChangeAspect="1"/>
            </p:cNvPicPr>
            <p:nvPr/>
          </p:nvPicPr>
          <p:blipFill>
            <a:blip r:embed="rId7"/>
            <a:stretch>
              <a:fillRect/>
            </a:stretch>
          </p:blipFill>
          <p:spPr>
            <a:xfrm>
              <a:off x="4591366" y="5123964"/>
              <a:ext cx="284973" cy="284973"/>
            </a:xfrm>
            <a:prstGeom prst="rect">
              <a:avLst/>
            </a:prstGeom>
            <a:grpFill/>
            <a:ln>
              <a:noFill/>
            </a:ln>
          </p:spPr>
        </p:pic>
      </p:grpSp>
      <p:grpSp>
        <p:nvGrpSpPr>
          <p:cNvPr id="103" name="Group 102">
            <a:extLst>
              <a:ext uri="{FF2B5EF4-FFF2-40B4-BE49-F238E27FC236}">
                <a16:creationId xmlns:a16="http://schemas.microsoft.com/office/drawing/2014/main" id="{7BACC5DF-C192-4ECD-9AAE-AFBE1F056E10}"/>
              </a:ext>
            </a:extLst>
          </p:cNvPr>
          <p:cNvGrpSpPr/>
          <p:nvPr/>
        </p:nvGrpSpPr>
        <p:grpSpPr>
          <a:xfrm>
            <a:off x="727248" y="2117612"/>
            <a:ext cx="2688511" cy="699013"/>
            <a:chOff x="4396373" y="879136"/>
            <a:chExt cx="2688511" cy="699013"/>
          </a:xfrm>
          <a:solidFill>
            <a:schemeClr val="accent4"/>
          </a:solidFill>
        </p:grpSpPr>
        <p:sp>
          <p:nvSpPr>
            <p:cNvPr id="104" name="Rectangle 103">
              <a:extLst>
                <a:ext uri="{FF2B5EF4-FFF2-40B4-BE49-F238E27FC236}">
                  <a16:creationId xmlns:a16="http://schemas.microsoft.com/office/drawing/2014/main" id="{67C94405-6329-48B5-A04A-716E3E11934C}"/>
                </a:ext>
              </a:extLst>
            </p:cNvPr>
            <p:cNvSpPr/>
            <p:nvPr/>
          </p:nvSpPr>
          <p:spPr bwMode="auto">
            <a:xfrm>
              <a:off x="4396373" y="879136"/>
              <a:ext cx="2688511" cy="69901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5" name="TextBox 104">
              <a:extLst>
                <a:ext uri="{FF2B5EF4-FFF2-40B4-BE49-F238E27FC236}">
                  <a16:creationId xmlns:a16="http://schemas.microsoft.com/office/drawing/2014/main" id="{31465950-B245-4AF3-8C72-913E76DFBCA1}"/>
                </a:ext>
              </a:extLst>
            </p:cNvPr>
            <p:cNvSpPr txBox="1"/>
            <p:nvPr/>
          </p:nvSpPr>
          <p:spPr>
            <a:xfrm>
              <a:off x="4396374" y="1120126"/>
              <a:ext cx="2419660" cy="217047"/>
            </a:xfrm>
            <a:prstGeom prst="rect">
              <a:avLst/>
            </a:prstGeom>
            <a:grpFill/>
            <a:ln>
              <a:noFill/>
            </a:ln>
          </p:spPr>
          <p:txBody>
            <a:bodyPr wrap="square" lIns="627319" tIns="0" rIns="0" bIns="0" rtlCol="0" anchor="ctr" anchorCtr="0">
              <a:spAutoFit/>
            </a:bodyPr>
            <a:lstStyle/>
            <a:p>
              <a:pPr defTabSz="932205">
                <a:lnSpc>
                  <a:spcPct val="90000"/>
                </a:lnSpc>
                <a:defRPr/>
              </a:pPr>
              <a:r>
                <a:rPr lang="en-US" sz="1567" kern="0">
                  <a:gradFill>
                    <a:gsLst>
                      <a:gs pos="2500">
                        <a:srgbClr val="353535"/>
                      </a:gs>
                      <a:gs pos="34000">
                        <a:srgbClr val="353535"/>
                      </a:gs>
                    </a:gsLst>
                    <a:lin ang="5400000" scaled="0"/>
                  </a:gradFill>
                  <a:latin typeface="Segoe UI"/>
                </a:rPr>
                <a:t>Blob Storage</a:t>
              </a:r>
            </a:p>
          </p:txBody>
        </p:sp>
        <p:pic>
          <p:nvPicPr>
            <p:cNvPr id="107" name="Picture 106">
              <a:extLst>
                <a:ext uri="{FF2B5EF4-FFF2-40B4-BE49-F238E27FC236}">
                  <a16:creationId xmlns:a16="http://schemas.microsoft.com/office/drawing/2014/main" id="{3F516B02-BCC5-474E-8981-84D7AC463A59}"/>
                </a:ext>
              </a:extLst>
            </p:cNvPr>
            <p:cNvPicPr>
              <a:picLocks noChangeAspect="1"/>
            </p:cNvPicPr>
            <p:nvPr/>
          </p:nvPicPr>
          <p:blipFill>
            <a:blip r:embed="rId8"/>
            <a:stretch>
              <a:fillRect/>
            </a:stretch>
          </p:blipFill>
          <p:spPr>
            <a:xfrm>
              <a:off x="4559231" y="1072800"/>
              <a:ext cx="311687" cy="311687"/>
            </a:xfrm>
            <a:prstGeom prst="rect">
              <a:avLst/>
            </a:prstGeom>
            <a:grpFill/>
            <a:ln>
              <a:noFill/>
            </a:ln>
          </p:spPr>
        </p:pic>
      </p:grpSp>
      <p:sp>
        <p:nvSpPr>
          <p:cNvPr id="108" name="Rectangle 107">
            <a:extLst>
              <a:ext uri="{FF2B5EF4-FFF2-40B4-BE49-F238E27FC236}">
                <a16:creationId xmlns:a16="http://schemas.microsoft.com/office/drawing/2014/main" id="{E117BA5C-5242-4B24-B6D4-30EC0BA97835}"/>
              </a:ext>
            </a:extLst>
          </p:cNvPr>
          <p:cNvSpPr/>
          <p:nvPr/>
        </p:nvSpPr>
        <p:spPr bwMode="auto">
          <a:xfrm>
            <a:off x="3826424" y="3079493"/>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9" name="TextBox 108">
            <a:extLst>
              <a:ext uri="{FF2B5EF4-FFF2-40B4-BE49-F238E27FC236}">
                <a16:creationId xmlns:a16="http://schemas.microsoft.com/office/drawing/2014/main" id="{0CEBA01A-817C-4003-A6C5-851C67149032}"/>
              </a:ext>
            </a:extLst>
          </p:cNvPr>
          <p:cNvSpPr txBox="1"/>
          <p:nvPr/>
        </p:nvSpPr>
        <p:spPr>
          <a:xfrm>
            <a:off x="3826427" y="3296397"/>
            <a:ext cx="2419660" cy="217047"/>
          </a:xfrm>
          <a:prstGeom prst="rect">
            <a:avLst/>
          </a:prstGeom>
          <a:solidFill>
            <a:schemeClr val="accent4"/>
          </a:solidFill>
          <a:ln>
            <a:noFill/>
          </a:ln>
        </p:spPr>
        <p:txBody>
          <a:bodyPr wrap="square" lIns="627319" tIns="0" rIns="0" bIns="0" rtlCol="0" anchor="ctr" anchorCtr="0">
            <a:spAutoFit/>
          </a:bodyPr>
          <a:lstStyle/>
          <a:p>
            <a:pPr defTabSz="932205">
              <a:lnSpc>
                <a:spcPct val="90000"/>
              </a:lnSpc>
              <a:defRPr/>
            </a:pPr>
            <a:r>
              <a:rPr lang="en-US" sz="1567" kern="0" dirty="0">
                <a:gradFill>
                  <a:gsLst>
                    <a:gs pos="2500">
                      <a:srgbClr val="353535"/>
                    </a:gs>
                    <a:gs pos="34000">
                      <a:srgbClr val="353535"/>
                    </a:gs>
                  </a:gsLst>
                  <a:lin ang="5400000" scaled="0"/>
                </a:gradFill>
                <a:latin typeface="Segoe UI"/>
              </a:rPr>
              <a:t>Service Bus</a:t>
            </a:r>
          </a:p>
        </p:txBody>
      </p:sp>
      <p:pic>
        <p:nvPicPr>
          <p:cNvPr id="111" name="Picture 110">
            <a:extLst>
              <a:ext uri="{FF2B5EF4-FFF2-40B4-BE49-F238E27FC236}">
                <a16:creationId xmlns:a16="http://schemas.microsoft.com/office/drawing/2014/main" id="{D08216E0-257D-4FE1-A06E-F8A6C4C3B70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95963" y="3249472"/>
            <a:ext cx="310896" cy="310896"/>
          </a:xfrm>
          <a:prstGeom prst="rect">
            <a:avLst/>
          </a:prstGeom>
          <a:solidFill>
            <a:schemeClr val="accent4"/>
          </a:solidFill>
          <a:ln>
            <a:noFill/>
          </a:ln>
        </p:spPr>
      </p:pic>
      <p:sp>
        <p:nvSpPr>
          <p:cNvPr id="114" name="Rectangle 113">
            <a:extLst>
              <a:ext uri="{FF2B5EF4-FFF2-40B4-BE49-F238E27FC236}">
                <a16:creationId xmlns:a16="http://schemas.microsoft.com/office/drawing/2014/main" id="{A42F9287-D1B1-46C3-AFB8-44799A48E121}"/>
              </a:ext>
            </a:extLst>
          </p:cNvPr>
          <p:cNvSpPr/>
          <p:nvPr/>
        </p:nvSpPr>
        <p:spPr bwMode="auto">
          <a:xfrm>
            <a:off x="3826424" y="3983170"/>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5" name="TextBox 114">
            <a:extLst>
              <a:ext uri="{FF2B5EF4-FFF2-40B4-BE49-F238E27FC236}">
                <a16:creationId xmlns:a16="http://schemas.microsoft.com/office/drawing/2014/main" id="{0A2BD967-5F6D-4EF7-BA2A-5FCD6C7191F8}"/>
              </a:ext>
            </a:extLst>
          </p:cNvPr>
          <p:cNvSpPr txBox="1"/>
          <p:nvPr/>
        </p:nvSpPr>
        <p:spPr>
          <a:xfrm>
            <a:off x="3865695" y="4231595"/>
            <a:ext cx="2419660" cy="217047"/>
          </a:xfrm>
          <a:prstGeom prst="rect">
            <a:avLst/>
          </a:prstGeom>
          <a:solidFill>
            <a:schemeClr val="accent4"/>
          </a:solidFill>
          <a:ln>
            <a:noFill/>
          </a:ln>
        </p:spPr>
        <p:txBody>
          <a:bodyPr wrap="square" lIns="627319" tIns="0" rIns="0" bIns="0" rtlCol="0" anchor="ctr" anchorCtr="0">
            <a:spAutoFit/>
          </a:bodyPr>
          <a:lstStyle/>
          <a:p>
            <a:pPr defTabSz="932205">
              <a:lnSpc>
                <a:spcPct val="90000"/>
              </a:lnSpc>
              <a:defRPr/>
            </a:pPr>
            <a:r>
              <a:rPr lang="en-US" sz="1567" kern="0" dirty="0">
                <a:gradFill>
                  <a:gsLst>
                    <a:gs pos="2500">
                      <a:srgbClr val="353535"/>
                    </a:gs>
                    <a:gs pos="34000">
                      <a:srgbClr val="353535"/>
                    </a:gs>
                  </a:gsLst>
                  <a:lin ang="5400000" scaled="0"/>
                </a:gradFill>
                <a:latin typeface="Segoe UI"/>
              </a:rPr>
              <a:t>IoT Hub</a:t>
            </a:r>
          </a:p>
        </p:txBody>
      </p:sp>
      <p:pic>
        <p:nvPicPr>
          <p:cNvPr id="116" name="Picture 115" descr="A picture containing vector graphics&#10;&#10;Description generated with high confidence">
            <a:extLst>
              <a:ext uri="{FF2B5EF4-FFF2-40B4-BE49-F238E27FC236}">
                <a16:creationId xmlns:a16="http://schemas.microsoft.com/office/drawing/2014/main" id="{9A6AE336-53FD-4D14-981F-F26E2D1BB1B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000006" y="4142570"/>
            <a:ext cx="310896" cy="310896"/>
          </a:xfrm>
          <a:prstGeom prst="rect">
            <a:avLst/>
          </a:prstGeom>
          <a:solidFill>
            <a:schemeClr val="accent4"/>
          </a:solidFill>
        </p:spPr>
      </p:pic>
      <p:grpSp>
        <p:nvGrpSpPr>
          <p:cNvPr id="117" name="Group 116">
            <a:extLst>
              <a:ext uri="{FF2B5EF4-FFF2-40B4-BE49-F238E27FC236}">
                <a16:creationId xmlns:a16="http://schemas.microsoft.com/office/drawing/2014/main" id="{808A378C-9B65-459E-9D59-DF7997A9699D}"/>
              </a:ext>
            </a:extLst>
          </p:cNvPr>
          <p:cNvGrpSpPr/>
          <p:nvPr/>
        </p:nvGrpSpPr>
        <p:grpSpPr>
          <a:xfrm>
            <a:off x="720475" y="3070923"/>
            <a:ext cx="2688511" cy="699013"/>
            <a:chOff x="4393541" y="1483446"/>
            <a:chExt cx="2688511" cy="699013"/>
          </a:xfrm>
          <a:solidFill>
            <a:schemeClr val="accent4"/>
          </a:solidFill>
        </p:grpSpPr>
        <p:sp>
          <p:nvSpPr>
            <p:cNvPr id="118" name="Rectangle 117">
              <a:extLst>
                <a:ext uri="{FF2B5EF4-FFF2-40B4-BE49-F238E27FC236}">
                  <a16:creationId xmlns:a16="http://schemas.microsoft.com/office/drawing/2014/main" id="{748638B3-30F9-4D7B-8A5A-1B12768B3D03}"/>
                </a:ext>
              </a:extLst>
            </p:cNvPr>
            <p:cNvSpPr/>
            <p:nvPr/>
          </p:nvSpPr>
          <p:spPr bwMode="auto">
            <a:xfrm>
              <a:off x="4393541" y="1483446"/>
              <a:ext cx="2688511" cy="69901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0" name="TextBox 119">
              <a:extLst>
                <a:ext uri="{FF2B5EF4-FFF2-40B4-BE49-F238E27FC236}">
                  <a16:creationId xmlns:a16="http://schemas.microsoft.com/office/drawing/2014/main" id="{18FA2716-FE23-4945-BA3A-427419E24AE1}"/>
                </a:ext>
              </a:extLst>
            </p:cNvPr>
            <p:cNvSpPr txBox="1"/>
            <p:nvPr/>
          </p:nvSpPr>
          <p:spPr>
            <a:xfrm>
              <a:off x="4393542" y="1724436"/>
              <a:ext cx="2419660" cy="217047"/>
            </a:xfrm>
            <a:prstGeom prst="rect">
              <a:avLst/>
            </a:prstGeom>
            <a:grpFill/>
            <a:ln>
              <a:noFill/>
            </a:ln>
          </p:spPr>
          <p:txBody>
            <a:bodyPr wrap="square" lIns="627319" tIns="0" rIns="0" bIns="0" rtlCol="0" anchor="ctr" anchorCtr="0">
              <a:spAutoFit/>
            </a:bodyPr>
            <a:lstStyle/>
            <a:p>
              <a:pPr defTabSz="932205">
                <a:lnSpc>
                  <a:spcPct val="90000"/>
                </a:lnSpc>
                <a:defRPr/>
              </a:pPr>
              <a:r>
                <a:rPr lang="en-US" sz="1567" kern="0" dirty="0">
                  <a:gradFill>
                    <a:gsLst>
                      <a:gs pos="2500">
                        <a:srgbClr val="353535"/>
                      </a:gs>
                      <a:gs pos="34000">
                        <a:srgbClr val="353535"/>
                      </a:gs>
                    </a:gsLst>
                    <a:lin ang="5400000" scaled="0"/>
                  </a:gradFill>
                  <a:latin typeface="Segoe UI"/>
                </a:rPr>
                <a:t>Storage (GPv2)</a:t>
              </a:r>
            </a:p>
          </p:txBody>
        </p:sp>
        <p:pic>
          <p:nvPicPr>
            <p:cNvPr id="121" name="Picture 120">
              <a:extLst>
                <a:ext uri="{FF2B5EF4-FFF2-40B4-BE49-F238E27FC236}">
                  <a16:creationId xmlns:a16="http://schemas.microsoft.com/office/drawing/2014/main" id="{A5567321-0D22-4187-B54A-8EF0FFC405F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69955" y="1659682"/>
              <a:ext cx="310896" cy="310896"/>
            </a:xfrm>
            <a:prstGeom prst="rect">
              <a:avLst/>
            </a:prstGeom>
            <a:grpFill/>
          </p:spPr>
        </p:pic>
      </p:grpSp>
      <p:grpSp>
        <p:nvGrpSpPr>
          <p:cNvPr id="2" name="Group 1">
            <a:extLst>
              <a:ext uri="{FF2B5EF4-FFF2-40B4-BE49-F238E27FC236}">
                <a16:creationId xmlns:a16="http://schemas.microsoft.com/office/drawing/2014/main" id="{C6603540-771B-428D-BC2A-188CBF63E6E1}"/>
              </a:ext>
            </a:extLst>
          </p:cNvPr>
          <p:cNvGrpSpPr/>
          <p:nvPr/>
        </p:nvGrpSpPr>
        <p:grpSpPr>
          <a:xfrm>
            <a:off x="7116966" y="2275472"/>
            <a:ext cx="2060876" cy="365760"/>
            <a:chOff x="7237619" y="2916461"/>
            <a:chExt cx="2060876" cy="365760"/>
          </a:xfrm>
          <a:solidFill>
            <a:schemeClr val="accent4"/>
          </a:solidFill>
        </p:grpSpPr>
        <p:pic>
          <p:nvPicPr>
            <p:cNvPr id="122" name="Picture 121">
              <a:extLst>
                <a:ext uri="{FF2B5EF4-FFF2-40B4-BE49-F238E27FC236}">
                  <a16:creationId xmlns:a16="http://schemas.microsoft.com/office/drawing/2014/main" id="{810311C2-F29C-4189-A6F5-F9F2EEED778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59506" y="2916461"/>
              <a:ext cx="365760" cy="365760"/>
            </a:xfrm>
            <a:prstGeom prst="rect">
              <a:avLst/>
            </a:prstGeom>
            <a:grpFill/>
            <a:ln>
              <a:noFill/>
            </a:ln>
          </p:spPr>
        </p:pic>
        <p:sp>
          <p:nvSpPr>
            <p:cNvPr id="125" name="TextBox 124">
              <a:extLst>
                <a:ext uri="{FF2B5EF4-FFF2-40B4-BE49-F238E27FC236}">
                  <a16:creationId xmlns:a16="http://schemas.microsoft.com/office/drawing/2014/main" id="{B2E6A477-B375-4167-8670-B6A0260F56F8}"/>
                </a:ext>
              </a:extLst>
            </p:cNvPr>
            <p:cNvSpPr txBox="1"/>
            <p:nvPr/>
          </p:nvSpPr>
          <p:spPr>
            <a:xfrm>
              <a:off x="7237619" y="2990817"/>
              <a:ext cx="2060876" cy="217047"/>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dirty="0">
                  <a:solidFill>
                    <a:srgbClr val="00B050"/>
                  </a:solidFill>
                  <a:latin typeface="Segoe UI"/>
                </a:rPr>
                <a:t>Media Services</a:t>
              </a:r>
            </a:p>
          </p:txBody>
        </p:sp>
      </p:grpSp>
    </p:spTree>
    <p:extLst>
      <p:ext uri="{BB962C8B-B14F-4D97-AF65-F5344CB8AC3E}">
        <p14:creationId xmlns:p14="http://schemas.microsoft.com/office/powerpoint/2010/main" val="1186796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3ABC34-4212-40A9-9C24-1883F6BE3567}"/>
              </a:ext>
            </a:extLst>
          </p:cNvPr>
          <p:cNvSpPr/>
          <p:nvPr/>
        </p:nvSpPr>
        <p:spPr>
          <a:xfrm>
            <a:off x="0" y="1"/>
            <a:ext cx="12192000" cy="1189175"/>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21241D-4B37-480E-B746-0FD0AD571A38}"/>
              </a:ext>
            </a:extLst>
          </p:cNvPr>
          <p:cNvSpPr>
            <a:spLocks noGrp="1"/>
          </p:cNvSpPr>
          <p:nvPr>
            <p:ph type="title"/>
          </p:nvPr>
        </p:nvSpPr>
        <p:spPr>
          <a:xfrm>
            <a:off x="269240" y="187151"/>
            <a:ext cx="11655840" cy="899665"/>
          </a:xfrm>
        </p:spPr>
        <p:txBody>
          <a:bodyPr/>
          <a:lstStyle/>
          <a:p>
            <a:r>
              <a:rPr lang="en-US" dirty="0">
                <a:solidFill>
                  <a:schemeClr val="bg1"/>
                </a:solidFill>
              </a:rPr>
              <a:t>About Me</a:t>
            </a:r>
          </a:p>
        </p:txBody>
      </p:sp>
      <p:pic>
        <p:nvPicPr>
          <p:cNvPr id="2050" name="Picture 2" descr="https://avatars2.githubusercontent.com/u/910938?s=460&amp;v=4">
            <a:extLst>
              <a:ext uri="{FF2B5EF4-FFF2-40B4-BE49-F238E27FC236}">
                <a16:creationId xmlns:a16="http://schemas.microsoft.com/office/drawing/2014/main" id="{51B7FA96-B070-4904-94A8-0BABCAF10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016" y="1561439"/>
            <a:ext cx="1202539" cy="120253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E7FA7C3-5C83-444E-9E9D-5D29E5B9931B}"/>
              </a:ext>
            </a:extLst>
          </p:cNvPr>
          <p:cNvSpPr txBox="1"/>
          <p:nvPr/>
        </p:nvSpPr>
        <p:spPr>
          <a:xfrm>
            <a:off x="269240" y="2866321"/>
            <a:ext cx="10734261" cy="4311950"/>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t>
            </a:r>
          </a:p>
          <a:p>
            <a:pPr>
              <a:lnSpc>
                <a:spcPct val="90000"/>
              </a:lnSpc>
              <a:spcAft>
                <a:spcPts val="600"/>
              </a:spcAft>
            </a:pPr>
            <a:r>
              <a:rPr lang="en-US" sz="2400" dirty="0">
                <a:gradFill>
                  <a:gsLst>
                    <a:gs pos="2917">
                      <a:schemeClr val="tx1"/>
                    </a:gs>
                    <a:gs pos="30000">
                      <a:schemeClr val="tx1"/>
                    </a:gs>
                  </a:gsLst>
                  <a:lin ang="5400000" scaled="0"/>
                </a:gradFill>
              </a:rPr>
              <a:t>  “name”:      “David Barkol”,</a:t>
            </a:r>
          </a:p>
          <a:p>
            <a:pPr>
              <a:lnSpc>
                <a:spcPct val="90000"/>
              </a:lnSpc>
              <a:spcAft>
                <a:spcPts val="600"/>
              </a:spcAft>
            </a:pPr>
            <a:r>
              <a:rPr lang="en-US" sz="2400" dirty="0">
                <a:gradFill>
                  <a:gsLst>
                    <a:gs pos="2917">
                      <a:schemeClr val="tx1"/>
                    </a:gs>
                    <a:gs pos="30000">
                      <a:schemeClr val="tx1"/>
                    </a:gs>
                  </a:gsLst>
                  <a:lin ang="5400000" scaled="0"/>
                </a:gradFill>
              </a:rPr>
              <a:t>  “title”:         “Azure Architect at Microsoft – Global Black Belt (GBB) team”,</a:t>
            </a:r>
          </a:p>
          <a:p>
            <a:pPr>
              <a:lnSpc>
                <a:spcPct val="90000"/>
              </a:lnSpc>
              <a:spcAft>
                <a:spcPts val="600"/>
              </a:spcAft>
            </a:pPr>
            <a:r>
              <a:rPr lang="en-US" sz="2400" dirty="0">
                <a:gradFill>
                  <a:gsLst>
                    <a:gs pos="2917">
                      <a:schemeClr val="tx1"/>
                    </a:gs>
                    <a:gs pos="30000">
                      <a:schemeClr val="tx1"/>
                    </a:gs>
                  </a:gsLst>
                  <a:lin ang="5400000" scaled="0"/>
                </a:gradFill>
              </a:rPr>
              <a:t>  “location”:  “Southern California”,</a:t>
            </a:r>
          </a:p>
          <a:p>
            <a:pPr>
              <a:lnSpc>
                <a:spcPct val="90000"/>
              </a:lnSpc>
              <a:spcAft>
                <a:spcPts val="600"/>
              </a:spcAft>
            </a:pPr>
            <a:r>
              <a:rPr lang="en-US" sz="2400" dirty="0">
                <a:gradFill>
                  <a:gsLst>
                    <a:gs pos="2917">
                      <a:schemeClr val="tx1"/>
                    </a:gs>
                    <a:gs pos="30000">
                      <a:schemeClr val="tx1"/>
                    </a:gs>
                  </a:gsLst>
                  <a:lin ang="5400000" scaled="0"/>
                </a:gradFill>
              </a:rPr>
              <a:t>  “twitter”:    “</a:t>
            </a:r>
            <a:r>
              <a:rPr lang="en-US" sz="2400" dirty="0">
                <a:gradFill>
                  <a:gsLst>
                    <a:gs pos="2917">
                      <a:schemeClr val="tx1"/>
                    </a:gs>
                    <a:gs pos="30000">
                      <a:schemeClr val="tx1"/>
                    </a:gs>
                  </a:gsLst>
                  <a:lin ang="5400000" scaled="0"/>
                </a:gradFill>
                <a:hlinkClick r:id="rId4"/>
              </a:rPr>
              <a:t>@</a:t>
            </a:r>
            <a:r>
              <a:rPr lang="en-US" sz="2400" dirty="0" err="1">
                <a:gradFill>
                  <a:gsLst>
                    <a:gs pos="2917">
                      <a:schemeClr val="tx1"/>
                    </a:gs>
                    <a:gs pos="30000">
                      <a:schemeClr val="tx1"/>
                    </a:gs>
                  </a:gsLst>
                  <a:lin ang="5400000" scaled="0"/>
                </a:gradFill>
                <a:hlinkClick r:id="rId4"/>
              </a:rPr>
              <a:t>dbarkol</a:t>
            </a:r>
            <a:r>
              <a:rPr lang="en-US" sz="2400" dirty="0">
                <a:gradFill>
                  <a:gsLst>
                    <a:gs pos="2917">
                      <a:schemeClr val="tx1"/>
                    </a:gs>
                    <a:gs pos="30000">
                      <a:schemeClr val="tx1"/>
                    </a:gs>
                  </a:gsLst>
                  <a:lin ang="5400000" scaled="0"/>
                </a:gradFill>
              </a:rPr>
              <a:t>”,</a:t>
            </a:r>
          </a:p>
          <a:p>
            <a:pPr>
              <a:lnSpc>
                <a:spcPct val="90000"/>
              </a:lnSpc>
              <a:spcAft>
                <a:spcPts val="600"/>
              </a:spcAft>
            </a:pPr>
            <a:r>
              <a:rPr lang="en-US" sz="2400" dirty="0">
                <a:gradFill>
                  <a:gsLst>
                    <a:gs pos="2917">
                      <a:schemeClr val="tx1"/>
                    </a:gs>
                    <a:gs pos="30000">
                      <a:schemeClr val="tx1"/>
                    </a:gs>
                  </a:gsLst>
                  <a:lin ang="5400000" scaled="0"/>
                </a:gradFill>
              </a:rPr>
              <a:t>  “email”:      “</a:t>
            </a:r>
            <a:r>
              <a:rPr lang="en-US" sz="2400" dirty="0">
                <a:gradFill>
                  <a:gsLst>
                    <a:gs pos="2917">
                      <a:schemeClr val="tx1"/>
                    </a:gs>
                    <a:gs pos="30000">
                      <a:schemeClr val="tx1"/>
                    </a:gs>
                  </a:gsLst>
                  <a:lin ang="5400000" scaled="0"/>
                </a:gradFill>
                <a:hlinkClick r:id="rId5"/>
              </a:rPr>
              <a:t>dabarkol@microsoft.com</a:t>
            </a:r>
            <a:r>
              <a:rPr lang="en-US" sz="2400" dirty="0">
                <a:gradFill>
                  <a:gsLst>
                    <a:gs pos="2917">
                      <a:schemeClr val="tx1"/>
                    </a:gs>
                    <a:gs pos="30000">
                      <a:schemeClr val="tx1"/>
                    </a:gs>
                  </a:gsLst>
                  <a:lin ang="5400000" scaled="0"/>
                </a:gradFill>
              </a:rPr>
              <a:t>”,</a:t>
            </a:r>
          </a:p>
          <a:p>
            <a:pPr>
              <a:lnSpc>
                <a:spcPct val="90000"/>
              </a:lnSpc>
              <a:spcAft>
                <a:spcPts val="600"/>
              </a:spcAft>
            </a:pPr>
            <a:r>
              <a:rPr lang="en-US" sz="2400" dirty="0">
                <a:gradFill>
                  <a:gsLst>
                    <a:gs pos="2917">
                      <a:schemeClr val="tx1"/>
                    </a:gs>
                    <a:gs pos="30000">
                      <a:schemeClr val="tx1"/>
                    </a:gs>
                  </a:gsLst>
                  <a:lin ang="5400000" scaled="0"/>
                </a:gradFill>
              </a:rPr>
              <a:t>  “</a:t>
            </a:r>
            <a:r>
              <a:rPr lang="en-US" sz="2400" dirty="0" err="1">
                <a:gradFill>
                  <a:gsLst>
                    <a:gs pos="2917">
                      <a:schemeClr val="tx1"/>
                    </a:gs>
                    <a:gs pos="30000">
                      <a:schemeClr val="tx1"/>
                    </a:gs>
                  </a:gsLst>
                  <a:lin ang="5400000" scaled="0"/>
                </a:gradFill>
              </a:rPr>
              <a:t>github</a:t>
            </a:r>
            <a:r>
              <a:rPr lang="en-US" sz="2400" dirty="0">
                <a:gradFill>
                  <a:gsLst>
                    <a:gs pos="2917">
                      <a:schemeClr val="tx1"/>
                    </a:gs>
                    <a:gs pos="30000">
                      <a:schemeClr val="tx1"/>
                    </a:gs>
                  </a:gsLst>
                  <a:lin ang="5400000" scaled="0"/>
                </a:gradFill>
              </a:rPr>
              <a:t>”:    “</a:t>
            </a:r>
            <a:r>
              <a:rPr lang="en-US" sz="2400" dirty="0">
                <a:gradFill>
                  <a:gsLst>
                    <a:gs pos="2917">
                      <a:schemeClr val="tx1"/>
                    </a:gs>
                    <a:gs pos="30000">
                      <a:schemeClr val="tx1"/>
                    </a:gs>
                  </a:gsLst>
                  <a:lin ang="5400000" scaled="0"/>
                </a:gradFill>
                <a:hlinkClick r:id="rId6"/>
              </a:rPr>
              <a:t>https://github.com/</a:t>
            </a:r>
            <a:r>
              <a:rPr lang="en-US" sz="2400" dirty="0" err="1">
                <a:gradFill>
                  <a:gsLst>
                    <a:gs pos="2917">
                      <a:schemeClr val="tx1"/>
                    </a:gs>
                    <a:gs pos="30000">
                      <a:schemeClr val="tx1"/>
                    </a:gs>
                  </a:gsLst>
                  <a:lin ang="5400000" scaled="0"/>
                </a:gradFill>
                <a:hlinkClick r:id="rId6"/>
              </a:rPr>
              <a:t>dbarkol</a:t>
            </a:r>
            <a:r>
              <a:rPr lang="en-US" sz="2400" dirty="0">
                <a:gradFill>
                  <a:gsLst>
                    <a:gs pos="2917">
                      <a:schemeClr val="tx1"/>
                    </a:gs>
                    <a:gs pos="30000">
                      <a:schemeClr val="tx1"/>
                    </a:gs>
                  </a:gsLst>
                  <a:lin ang="5400000" scaled="0"/>
                </a:gradFill>
              </a:rPr>
              <a:t>,</a:t>
            </a:r>
          </a:p>
          <a:p>
            <a:pPr>
              <a:lnSpc>
                <a:spcPct val="90000"/>
              </a:lnSpc>
              <a:spcAft>
                <a:spcPts val="600"/>
              </a:spcAft>
            </a:pPr>
            <a:r>
              <a:rPr lang="en-US" sz="2400" dirty="0">
                <a:gradFill>
                  <a:gsLst>
                    <a:gs pos="2917">
                      <a:schemeClr val="tx1"/>
                    </a:gs>
                    <a:gs pos="30000">
                      <a:schemeClr val="tx1"/>
                    </a:gs>
                  </a:gsLst>
                  <a:lin ang="5400000" scaled="0"/>
                </a:gradFill>
              </a:rPr>
              <a:t>  “blog”:       “</a:t>
            </a:r>
            <a:r>
              <a:rPr lang="en-US" sz="2400" dirty="0">
                <a:gradFill>
                  <a:gsLst>
                    <a:gs pos="2917">
                      <a:schemeClr val="tx1"/>
                    </a:gs>
                    <a:gs pos="30000">
                      <a:schemeClr val="tx1"/>
                    </a:gs>
                  </a:gsLst>
                  <a:lin ang="5400000" scaled="0"/>
                </a:gradFill>
                <a:hlinkClick r:id="rId7"/>
              </a:rPr>
              <a:t>https://madeofstrings.com</a:t>
            </a:r>
            <a:r>
              <a:rPr lang="en-US" sz="2400" dirty="0">
                <a:gradFill>
                  <a:gsLst>
                    <a:gs pos="2917">
                      <a:schemeClr val="tx1"/>
                    </a:gs>
                    <a:gs pos="30000">
                      <a:schemeClr val="tx1"/>
                    </a:gs>
                  </a:gsLst>
                  <a:lin ang="5400000" scaled="0"/>
                </a:gradFill>
              </a:rPr>
              <a:t>” </a:t>
            </a:r>
          </a:p>
          <a:p>
            <a:pPr>
              <a:lnSpc>
                <a:spcPct val="90000"/>
              </a:lnSpc>
              <a:spcAft>
                <a:spcPts val="600"/>
              </a:spcAft>
            </a:pPr>
            <a:r>
              <a:rPr lang="en-US" sz="2400" dirty="0">
                <a:gradFill>
                  <a:gsLst>
                    <a:gs pos="2917">
                      <a:schemeClr val="tx1"/>
                    </a:gs>
                    <a:gs pos="30000">
                      <a:schemeClr val="tx1"/>
                    </a:gs>
                  </a:gsLst>
                  <a:lin ang="5400000" scaled="0"/>
                </a:gradFill>
              </a:rPr>
              <a:t>}</a:t>
            </a:r>
          </a:p>
          <a:p>
            <a:pPr>
              <a:lnSpc>
                <a:spcPct val="90000"/>
              </a:lnSpc>
              <a:spcAft>
                <a:spcPts val="600"/>
              </a:spcAft>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38117672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21E6AF6C-D047-3C4F-8B0E-12834FBD69B8}"/>
              </a:ext>
            </a:extLst>
          </p:cNvPr>
          <p:cNvSpPr/>
          <p:nvPr/>
        </p:nvSpPr>
        <p:spPr>
          <a:xfrm>
            <a:off x="0" y="1"/>
            <a:ext cx="12192000" cy="1361208"/>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itle 6">
            <a:extLst>
              <a:ext uri="{FF2B5EF4-FFF2-40B4-BE49-F238E27FC236}">
                <a16:creationId xmlns:a16="http://schemas.microsoft.com/office/drawing/2014/main" id="{1782B92A-1D35-4217-9B85-40A504D134B6}"/>
              </a:ext>
            </a:extLst>
          </p:cNvPr>
          <p:cNvSpPr txBox="1">
            <a:spLocks/>
          </p:cNvSpPr>
          <p:nvPr/>
        </p:nvSpPr>
        <p:spPr>
          <a:xfrm>
            <a:off x="269241" y="289957"/>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4705" b="0" i="0" u="none" strike="noStrike" kern="1200" cap="none" spc="-100" normalizeH="0" baseline="0" noProof="0" dirty="0">
                <a:ln w="3175">
                  <a:noFill/>
                </a:ln>
                <a:solidFill>
                  <a:schemeClr val="bg1"/>
                </a:solidFill>
                <a:effectLst/>
                <a:uLnTx/>
                <a:uFillTx/>
                <a:latin typeface="Segoe UI Light"/>
                <a:ea typeface="+mn-ea"/>
                <a:cs typeface="Segoe UI" pitchFamily="34" charset="0"/>
              </a:rPr>
              <a:t>Event Handlers</a:t>
            </a:r>
          </a:p>
        </p:txBody>
      </p:sp>
      <p:pic>
        <p:nvPicPr>
          <p:cNvPr id="64" name="Picture 63">
            <a:extLst>
              <a:ext uri="{FF2B5EF4-FFF2-40B4-BE49-F238E27FC236}">
                <a16:creationId xmlns:a16="http://schemas.microsoft.com/office/drawing/2014/main" id="{8D1574CD-2E83-9645-85C6-0AF7921F9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sp>
        <p:nvSpPr>
          <p:cNvPr id="171" name="Rectangle 170">
            <a:extLst>
              <a:ext uri="{FF2B5EF4-FFF2-40B4-BE49-F238E27FC236}">
                <a16:creationId xmlns:a16="http://schemas.microsoft.com/office/drawing/2014/main" id="{8DC02D97-9E75-4617-9985-5BE856FD9673}"/>
              </a:ext>
            </a:extLst>
          </p:cNvPr>
          <p:cNvSpPr/>
          <p:nvPr/>
        </p:nvSpPr>
        <p:spPr bwMode="auto">
          <a:xfrm>
            <a:off x="727248" y="2117612"/>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74" name="Rectangle 173">
            <a:extLst>
              <a:ext uri="{FF2B5EF4-FFF2-40B4-BE49-F238E27FC236}">
                <a16:creationId xmlns:a16="http://schemas.microsoft.com/office/drawing/2014/main" id="{4982F188-89FA-4020-A851-7C412A5E32D9}"/>
              </a:ext>
            </a:extLst>
          </p:cNvPr>
          <p:cNvSpPr/>
          <p:nvPr/>
        </p:nvSpPr>
        <p:spPr bwMode="auto">
          <a:xfrm>
            <a:off x="727247" y="3079493"/>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7" name="Rectangle 186">
            <a:extLst>
              <a:ext uri="{FF2B5EF4-FFF2-40B4-BE49-F238E27FC236}">
                <a16:creationId xmlns:a16="http://schemas.microsoft.com/office/drawing/2014/main" id="{12CC15DB-CB17-4AC0-B103-488C6682EB12}"/>
              </a:ext>
            </a:extLst>
          </p:cNvPr>
          <p:cNvSpPr/>
          <p:nvPr/>
        </p:nvSpPr>
        <p:spPr bwMode="auto">
          <a:xfrm>
            <a:off x="727247" y="4041374"/>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8" name="Rectangle 187">
            <a:extLst>
              <a:ext uri="{FF2B5EF4-FFF2-40B4-BE49-F238E27FC236}">
                <a16:creationId xmlns:a16="http://schemas.microsoft.com/office/drawing/2014/main" id="{F5463476-78E7-47E1-AA56-894DECCBBB89}"/>
              </a:ext>
            </a:extLst>
          </p:cNvPr>
          <p:cNvSpPr/>
          <p:nvPr/>
        </p:nvSpPr>
        <p:spPr bwMode="auto">
          <a:xfrm>
            <a:off x="727246" y="5003255"/>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9" name="Rectangle 188">
            <a:extLst>
              <a:ext uri="{FF2B5EF4-FFF2-40B4-BE49-F238E27FC236}">
                <a16:creationId xmlns:a16="http://schemas.microsoft.com/office/drawing/2014/main" id="{1A1E2C36-42B7-4A26-AD71-BB79EB0209E9}"/>
              </a:ext>
            </a:extLst>
          </p:cNvPr>
          <p:cNvSpPr/>
          <p:nvPr/>
        </p:nvSpPr>
        <p:spPr bwMode="auto">
          <a:xfrm>
            <a:off x="3823502" y="2111636"/>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0" name="Rectangle 189">
            <a:extLst>
              <a:ext uri="{FF2B5EF4-FFF2-40B4-BE49-F238E27FC236}">
                <a16:creationId xmlns:a16="http://schemas.microsoft.com/office/drawing/2014/main" id="{86C9E37A-73E6-410D-BB92-C29ACC6C52CB}"/>
              </a:ext>
            </a:extLst>
          </p:cNvPr>
          <p:cNvSpPr/>
          <p:nvPr/>
        </p:nvSpPr>
        <p:spPr bwMode="auto">
          <a:xfrm>
            <a:off x="3823501" y="3073517"/>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1" name="Rectangle 190">
            <a:extLst>
              <a:ext uri="{FF2B5EF4-FFF2-40B4-BE49-F238E27FC236}">
                <a16:creationId xmlns:a16="http://schemas.microsoft.com/office/drawing/2014/main" id="{16358E2E-5E01-495F-B88A-3B76A7497CB4}"/>
              </a:ext>
            </a:extLst>
          </p:cNvPr>
          <p:cNvSpPr/>
          <p:nvPr/>
        </p:nvSpPr>
        <p:spPr bwMode="auto">
          <a:xfrm>
            <a:off x="3823501" y="4035398"/>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193" name="Picture 192">
            <a:extLst>
              <a:ext uri="{FF2B5EF4-FFF2-40B4-BE49-F238E27FC236}">
                <a16:creationId xmlns:a16="http://schemas.microsoft.com/office/drawing/2014/main" id="{F706400D-996A-4F42-9EBA-523FAF1EF19D}"/>
              </a:ext>
            </a:extLst>
          </p:cNvPr>
          <p:cNvPicPr>
            <a:picLocks noChangeAspect="1"/>
          </p:cNvPicPr>
          <p:nvPr/>
        </p:nvPicPr>
        <p:blipFill>
          <a:blip r:embed="rId4"/>
          <a:stretch>
            <a:fillRect/>
          </a:stretch>
        </p:blipFill>
        <p:spPr>
          <a:xfrm>
            <a:off x="952484" y="2311761"/>
            <a:ext cx="265858" cy="312142"/>
          </a:xfrm>
          <a:prstGeom prst="rect">
            <a:avLst/>
          </a:prstGeom>
          <a:ln>
            <a:noFill/>
          </a:ln>
        </p:spPr>
      </p:pic>
      <p:sp>
        <p:nvSpPr>
          <p:cNvPr id="194" name="TextBox 193">
            <a:extLst>
              <a:ext uri="{FF2B5EF4-FFF2-40B4-BE49-F238E27FC236}">
                <a16:creationId xmlns:a16="http://schemas.microsoft.com/office/drawing/2014/main" id="{6CC9D29D-1141-4198-A920-2D425EDA5EF3}"/>
              </a:ext>
            </a:extLst>
          </p:cNvPr>
          <p:cNvSpPr txBox="1"/>
          <p:nvPr/>
        </p:nvSpPr>
        <p:spPr>
          <a:xfrm>
            <a:off x="832324" y="2352618"/>
            <a:ext cx="2176462" cy="217047"/>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dirty="0">
                <a:gradFill>
                  <a:gsLst>
                    <a:gs pos="2500">
                      <a:srgbClr val="353535"/>
                    </a:gs>
                    <a:gs pos="34000">
                      <a:srgbClr val="353535"/>
                    </a:gs>
                  </a:gsLst>
                  <a:lin ang="5400000" scaled="0"/>
                </a:gradFill>
                <a:latin typeface="Segoe UI"/>
              </a:rPr>
              <a:t>Azure Functions</a:t>
            </a:r>
          </a:p>
        </p:txBody>
      </p:sp>
      <p:pic>
        <p:nvPicPr>
          <p:cNvPr id="195" name="Picture 194">
            <a:extLst>
              <a:ext uri="{FF2B5EF4-FFF2-40B4-BE49-F238E27FC236}">
                <a16:creationId xmlns:a16="http://schemas.microsoft.com/office/drawing/2014/main" id="{273B0633-6BF2-4EC9-9A02-70B469178F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9227" y="3247489"/>
            <a:ext cx="265858" cy="312142"/>
          </a:xfrm>
          <a:prstGeom prst="rect">
            <a:avLst/>
          </a:prstGeom>
        </p:spPr>
      </p:pic>
      <p:sp>
        <p:nvSpPr>
          <p:cNvPr id="196" name="TextBox 195">
            <a:extLst>
              <a:ext uri="{FF2B5EF4-FFF2-40B4-BE49-F238E27FC236}">
                <a16:creationId xmlns:a16="http://schemas.microsoft.com/office/drawing/2014/main" id="{AB6C23DE-4656-4F3D-AE08-36EBA8B3E429}"/>
              </a:ext>
            </a:extLst>
          </p:cNvPr>
          <p:cNvSpPr txBox="1"/>
          <p:nvPr/>
        </p:nvSpPr>
        <p:spPr>
          <a:xfrm>
            <a:off x="840032" y="3295036"/>
            <a:ext cx="2114550" cy="217047"/>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dirty="0">
                <a:gradFill>
                  <a:gsLst>
                    <a:gs pos="2500">
                      <a:srgbClr val="353535"/>
                    </a:gs>
                    <a:gs pos="34000">
                      <a:srgbClr val="353535"/>
                    </a:gs>
                  </a:gsLst>
                  <a:lin ang="5400000" scaled="0"/>
                </a:gradFill>
                <a:latin typeface="Segoe UI"/>
              </a:rPr>
              <a:t>Logic Apps</a:t>
            </a:r>
          </a:p>
        </p:txBody>
      </p:sp>
      <p:pic>
        <p:nvPicPr>
          <p:cNvPr id="197" name="Picture 196">
            <a:extLst>
              <a:ext uri="{FF2B5EF4-FFF2-40B4-BE49-F238E27FC236}">
                <a16:creationId xmlns:a16="http://schemas.microsoft.com/office/drawing/2014/main" id="{DC23EB78-3B4D-4BEE-ADB4-EC93ABA898F8}"/>
              </a:ext>
            </a:extLst>
          </p:cNvPr>
          <p:cNvPicPr>
            <a:picLocks noChangeAspect="1"/>
          </p:cNvPicPr>
          <p:nvPr/>
        </p:nvPicPr>
        <p:blipFill>
          <a:blip r:embed="rId6"/>
          <a:stretch>
            <a:fillRect/>
          </a:stretch>
        </p:blipFill>
        <p:spPr>
          <a:xfrm>
            <a:off x="952484" y="4235715"/>
            <a:ext cx="265858" cy="312142"/>
          </a:xfrm>
          <a:prstGeom prst="rect">
            <a:avLst/>
          </a:prstGeom>
          <a:ln>
            <a:noFill/>
          </a:ln>
        </p:spPr>
      </p:pic>
      <p:pic>
        <p:nvPicPr>
          <p:cNvPr id="198" name="Picture 197">
            <a:extLst>
              <a:ext uri="{FF2B5EF4-FFF2-40B4-BE49-F238E27FC236}">
                <a16:creationId xmlns:a16="http://schemas.microsoft.com/office/drawing/2014/main" id="{DAB62D02-93DE-4EAD-AA52-BC16AAA2630C}"/>
              </a:ext>
            </a:extLst>
          </p:cNvPr>
          <p:cNvPicPr>
            <a:picLocks noChangeAspect="1"/>
          </p:cNvPicPr>
          <p:nvPr/>
        </p:nvPicPr>
        <p:blipFill>
          <a:blip r:embed="rId7"/>
          <a:stretch>
            <a:fillRect/>
          </a:stretch>
        </p:blipFill>
        <p:spPr>
          <a:xfrm>
            <a:off x="952484" y="5196690"/>
            <a:ext cx="265858" cy="312142"/>
          </a:xfrm>
          <a:prstGeom prst="rect">
            <a:avLst/>
          </a:prstGeom>
          <a:ln>
            <a:noFill/>
          </a:ln>
        </p:spPr>
      </p:pic>
      <p:pic>
        <p:nvPicPr>
          <p:cNvPr id="199" name="Picture 198">
            <a:extLst>
              <a:ext uri="{FF2B5EF4-FFF2-40B4-BE49-F238E27FC236}">
                <a16:creationId xmlns:a16="http://schemas.microsoft.com/office/drawing/2014/main" id="{18F5F745-52F8-4915-9951-994C95D96FC6}"/>
              </a:ext>
            </a:extLst>
          </p:cNvPr>
          <p:cNvPicPr>
            <a:picLocks noChangeAspect="1"/>
          </p:cNvPicPr>
          <p:nvPr/>
        </p:nvPicPr>
        <p:blipFill rotWithShape="1">
          <a:blip r:embed="rId8"/>
          <a:srcRect b="32970"/>
          <a:stretch/>
        </p:blipFill>
        <p:spPr>
          <a:xfrm>
            <a:off x="4063411" y="2294131"/>
            <a:ext cx="265471" cy="314321"/>
          </a:xfrm>
          <a:prstGeom prst="rect">
            <a:avLst/>
          </a:prstGeom>
          <a:ln>
            <a:noFill/>
          </a:ln>
        </p:spPr>
      </p:pic>
      <p:pic>
        <p:nvPicPr>
          <p:cNvPr id="200" name="Picture 199">
            <a:extLst>
              <a:ext uri="{FF2B5EF4-FFF2-40B4-BE49-F238E27FC236}">
                <a16:creationId xmlns:a16="http://schemas.microsoft.com/office/drawing/2014/main" id="{3866C4E1-600D-4A0E-A5BA-CCFB0F1E637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56335" y="3267575"/>
            <a:ext cx="310896" cy="310896"/>
          </a:xfrm>
          <a:prstGeom prst="rect">
            <a:avLst/>
          </a:prstGeom>
        </p:spPr>
      </p:pic>
      <p:pic>
        <p:nvPicPr>
          <p:cNvPr id="152" name="Picture 151">
            <a:extLst>
              <a:ext uri="{FF2B5EF4-FFF2-40B4-BE49-F238E27FC236}">
                <a16:creationId xmlns:a16="http://schemas.microsoft.com/office/drawing/2014/main" id="{CF9FBB2A-C143-44CE-AB5C-8770C8EA2A7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056335" y="4212061"/>
            <a:ext cx="310896" cy="310896"/>
          </a:xfrm>
          <a:prstGeom prst="rect">
            <a:avLst/>
          </a:prstGeom>
        </p:spPr>
      </p:pic>
      <p:sp>
        <p:nvSpPr>
          <p:cNvPr id="205" name="TextBox 204">
            <a:extLst>
              <a:ext uri="{FF2B5EF4-FFF2-40B4-BE49-F238E27FC236}">
                <a16:creationId xmlns:a16="http://schemas.microsoft.com/office/drawing/2014/main" id="{022B11EB-662A-4F39-83AF-8B3C19E8B00C}"/>
              </a:ext>
            </a:extLst>
          </p:cNvPr>
          <p:cNvSpPr txBox="1"/>
          <p:nvPr/>
        </p:nvSpPr>
        <p:spPr>
          <a:xfrm>
            <a:off x="809282" y="4271790"/>
            <a:ext cx="2404765" cy="217047"/>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dirty="0">
                <a:gradFill>
                  <a:gsLst>
                    <a:gs pos="2500">
                      <a:srgbClr val="353535"/>
                    </a:gs>
                    <a:gs pos="34000">
                      <a:srgbClr val="353535"/>
                    </a:gs>
                  </a:gsLst>
                  <a:lin ang="5400000" scaled="0"/>
                </a:gradFill>
                <a:latin typeface="Segoe UI"/>
              </a:rPr>
              <a:t>Azure Automation</a:t>
            </a:r>
          </a:p>
        </p:txBody>
      </p:sp>
      <p:sp>
        <p:nvSpPr>
          <p:cNvPr id="206" name="TextBox 205">
            <a:extLst>
              <a:ext uri="{FF2B5EF4-FFF2-40B4-BE49-F238E27FC236}">
                <a16:creationId xmlns:a16="http://schemas.microsoft.com/office/drawing/2014/main" id="{2C58C408-069E-4344-9334-C079A39AAB56}"/>
              </a:ext>
            </a:extLst>
          </p:cNvPr>
          <p:cNvSpPr txBox="1"/>
          <p:nvPr/>
        </p:nvSpPr>
        <p:spPr>
          <a:xfrm>
            <a:off x="832324" y="5244237"/>
            <a:ext cx="2176462" cy="217047"/>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dirty="0" err="1">
                <a:gradFill>
                  <a:gsLst>
                    <a:gs pos="2500">
                      <a:srgbClr val="353535"/>
                    </a:gs>
                    <a:gs pos="34000">
                      <a:srgbClr val="353535"/>
                    </a:gs>
                  </a:gsLst>
                  <a:lin ang="5400000" scaled="0"/>
                </a:gradFill>
                <a:latin typeface="Segoe UI"/>
              </a:rPr>
              <a:t>WebHooks</a:t>
            </a:r>
            <a:endParaRPr lang="en-US" sz="1567" kern="0" dirty="0">
              <a:gradFill>
                <a:gsLst>
                  <a:gs pos="2500">
                    <a:srgbClr val="353535"/>
                  </a:gs>
                  <a:gs pos="34000">
                    <a:srgbClr val="353535"/>
                  </a:gs>
                </a:gsLst>
                <a:lin ang="5400000" scaled="0"/>
              </a:gradFill>
              <a:latin typeface="Segoe UI"/>
            </a:endParaRPr>
          </a:p>
        </p:txBody>
      </p:sp>
      <p:sp>
        <p:nvSpPr>
          <p:cNvPr id="207" name="TextBox 206">
            <a:extLst>
              <a:ext uri="{FF2B5EF4-FFF2-40B4-BE49-F238E27FC236}">
                <a16:creationId xmlns:a16="http://schemas.microsoft.com/office/drawing/2014/main" id="{0862E8B3-7BF1-41F1-9F35-E61B7A683855}"/>
              </a:ext>
            </a:extLst>
          </p:cNvPr>
          <p:cNvSpPr txBox="1"/>
          <p:nvPr/>
        </p:nvSpPr>
        <p:spPr>
          <a:xfrm>
            <a:off x="4003154" y="2352618"/>
            <a:ext cx="2176462" cy="217047"/>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dirty="0">
                <a:gradFill>
                  <a:gsLst>
                    <a:gs pos="2500">
                      <a:srgbClr val="353535"/>
                    </a:gs>
                    <a:gs pos="34000">
                      <a:srgbClr val="353535"/>
                    </a:gs>
                  </a:gsLst>
                  <a:lin ang="5400000" scaled="0"/>
                </a:gradFill>
                <a:latin typeface="Segoe UI"/>
              </a:rPr>
              <a:t>Event Hubs</a:t>
            </a:r>
          </a:p>
        </p:txBody>
      </p:sp>
      <p:sp>
        <p:nvSpPr>
          <p:cNvPr id="208" name="TextBox 207">
            <a:extLst>
              <a:ext uri="{FF2B5EF4-FFF2-40B4-BE49-F238E27FC236}">
                <a16:creationId xmlns:a16="http://schemas.microsoft.com/office/drawing/2014/main" id="{B249AFDB-6409-4C72-825D-5E15E4E2DBA3}"/>
              </a:ext>
            </a:extLst>
          </p:cNvPr>
          <p:cNvSpPr txBox="1"/>
          <p:nvPr/>
        </p:nvSpPr>
        <p:spPr>
          <a:xfrm>
            <a:off x="4003154" y="3295036"/>
            <a:ext cx="2176462" cy="217047"/>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dirty="0">
                <a:solidFill>
                  <a:srgbClr val="00B050"/>
                </a:solidFill>
                <a:latin typeface="Segoe UI"/>
              </a:rPr>
              <a:t>Storage Queue</a:t>
            </a:r>
          </a:p>
        </p:txBody>
      </p:sp>
      <p:sp>
        <p:nvSpPr>
          <p:cNvPr id="209" name="TextBox 208">
            <a:extLst>
              <a:ext uri="{FF2B5EF4-FFF2-40B4-BE49-F238E27FC236}">
                <a16:creationId xmlns:a16="http://schemas.microsoft.com/office/drawing/2014/main" id="{C135BBF6-DC98-4172-B6C9-E434FFCC8F1F}"/>
              </a:ext>
            </a:extLst>
          </p:cNvPr>
          <p:cNvSpPr txBox="1"/>
          <p:nvPr/>
        </p:nvSpPr>
        <p:spPr>
          <a:xfrm>
            <a:off x="4003154" y="4130926"/>
            <a:ext cx="2176462" cy="434093"/>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dirty="0">
                <a:solidFill>
                  <a:srgbClr val="00B050"/>
                </a:solidFill>
                <a:latin typeface="Segoe UI"/>
              </a:rPr>
              <a:t>Relay Hybrid Connection</a:t>
            </a:r>
          </a:p>
        </p:txBody>
      </p:sp>
    </p:spTree>
    <p:extLst>
      <p:ext uri="{BB962C8B-B14F-4D97-AF65-F5344CB8AC3E}">
        <p14:creationId xmlns:p14="http://schemas.microsoft.com/office/powerpoint/2010/main" val="3697027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71">
            <a:extLst>
              <a:ext uri="{FF2B5EF4-FFF2-40B4-BE49-F238E27FC236}">
                <a16:creationId xmlns:a16="http://schemas.microsoft.com/office/drawing/2014/main" id="{6843162E-8FB1-4942-8D1A-7DC0683393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cxnSp>
        <p:nvCxnSpPr>
          <p:cNvPr id="58" name="Straight Arrow Connector 57"/>
          <p:cNvCxnSpPr>
            <a:cxnSpLocks/>
            <a:stCxn id="133" idx="3"/>
            <a:endCxn id="97" idx="1"/>
          </p:cNvCxnSpPr>
          <p:nvPr/>
        </p:nvCxnSpPr>
        <p:spPr>
          <a:xfrm flipV="1">
            <a:off x="3505123" y="4106146"/>
            <a:ext cx="1478591" cy="146583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 name="Straight Arrow Connector 58"/>
          <p:cNvCxnSpPr>
            <a:cxnSpLocks/>
            <a:stCxn id="97" idx="3"/>
            <a:endCxn id="142" idx="1"/>
          </p:cNvCxnSpPr>
          <p:nvPr/>
        </p:nvCxnSpPr>
        <p:spPr>
          <a:xfrm flipV="1">
            <a:off x="7019349" y="2642262"/>
            <a:ext cx="1478590" cy="1463885"/>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0" name="Straight Arrow Connector 59"/>
          <p:cNvCxnSpPr>
            <a:cxnSpLocks/>
            <a:stCxn id="97" idx="3"/>
            <a:endCxn id="145" idx="1"/>
          </p:cNvCxnSpPr>
          <p:nvPr/>
        </p:nvCxnSpPr>
        <p:spPr>
          <a:xfrm flipV="1">
            <a:off x="7019349" y="3372205"/>
            <a:ext cx="1478590" cy="73394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1" name="Straight Arrow Connector 60"/>
          <p:cNvCxnSpPr>
            <a:cxnSpLocks/>
            <a:stCxn id="97" idx="3"/>
            <a:endCxn id="148" idx="1"/>
          </p:cNvCxnSpPr>
          <p:nvPr/>
        </p:nvCxnSpPr>
        <p:spPr>
          <a:xfrm flipV="1">
            <a:off x="7019349" y="4102148"/>
            <a:ext cx="1478590" cy="399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Straight Arrow Connector 82"/>
          <p:cNvCxnSpPr>
            <a:cxnSpLocks/>
            <a:stCxn id="89" idx="3"/>
            <a:endCxn id="97" idx="1"/>
          </p:cNvCxnSpPr>
          <p:nvPr/>
        </p:nvCxnSpPr>
        <p:spPr>
          <a:xfrm>
            <a:off x="3505123" y="2651173"/>
            <a:ext cx="1478591" cy="145497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Arrow Connector 83"/>
          <p:cNvCxnSpPr>
            <a:cxnSpLocks/>
            <a:stCxn id="123" idx="3"/>
            <a:endCxn id="97" idx="1"/>
          </p:cNvCxnSpPr>
          <p:nvPr/>
        </p:nvCxnSpPr>
        <p:spPr>
          <a:xfrm>
            <a:off x="3505123" y="3381375"/>
            <a:ext cx="1478591" cy="7247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Straight Arrow Connector 84"/>
          <p:cNvCxnSpPr>
            <a:cxnSpLocks/>
            <a:stCxn id="112" idx="3"/>
            <a:endCxn id="97" idx="1"/>
          </p:cNvCxnSpPr>
          <p:nvPr/>
        </p:nvCxnSpPr>
        <p:spPr>
          <a:xfrm flipV="1">
            <a:off x="3505123" y="4106146"/>
            <a:ext cx="1478591" cy="542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Arrow Connector 85"/>
          <p:cNvCxnSpPr>
            <a:cxnSpLocks/>
            <a:stCxn id="128" idx="3"/>
            <a:endCxn id="97" idx="1"/>
          </p:cNvCxnSpPr>
          <p:nvPr/>
        </p:nvCxnSpPr>
        <p:spPr>
          <a:xfrm flipV="1">
            <a:off x="3505123" y="4106147"/>
            <a:ext cx="1478591" cy="7356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2" name="Straight Arrow Connector 91"/>
          <p:cNvCxnSpPr>
            <a:cxnSpLocks/>
            <a:stCxn id="97" idx="3"/>
            <a:endCxn id="151" idx="1"/>
          </p:cNvCxnSpPr>
          <p:nvPr/>
        </p:nvCxnSpPr>
        <p:spPr>
          <a:xfrm>
            <a:off x="7019349" y="4106147"/>
            <a:ext cx="1478590" cy="725944"/>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39" name="Group 38">
            <a:extLst>
              <a:ext uri="{FF2B5EF4-FFF2-40B4-BE49-F238E27FC236}">
                <a16:creationId xmlns:a16="http://schemas.microsoft.com/office/drawing/2014/main" id="{F6E438AC-6FAA-4EEE-A429-145CD94894B4}"/>
              </a:ext>
            </a:extLst>
          </p:cNvPr>
          <p:cNvGrpSpPr/>
          <p:nvPr/>
        </p:nvGrpSpPr>
        <p:grpSpPr>
          <a:xfrm>
            <a:off x="4898031" y="3088328"/>
            <a:ext cx="2207000" cy="2042106"/>
            <a:chOff x="4835540" y="2292437"/>
            <a:chExt cx="2251255" cy="2083054"/>
          </a:xfrm>
        </p:grpSpPr>
        <p:sp>
          <p:nvSpPr>
            <p:cNvPr id="102" name="Oval 101"/>
            <p:cNvSpPr/>
            <p:nvPr/>
          </p:nvSpPr>
          <p:spPr bwMode="auto">
            <a:xfrm>
              <a:off x="6897626" y="3235215"/>
              <a:ext cx="189169" cy="189169"/>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Semilight"/>
              </a:endParaRPr>
            </a:p>
          </p:txBody>
        </p:sp>
        <p:sp>
          <p:nvSpPr>
            <p:cNvPr id="18" name="Oval 17"/>
            <p:cNvSpPr/>
            <p:nvPr/>
          </p:nvSpPr>
          <p:spPr bwMode="auto">
            <a:xfrm>
              <a:off x="4835540" y="3235215"/>
              <a:ext cx="189169" cy="189169"/>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Semilight"/>
              </a:endParaRPr>
            </a:p>
          </p:txBody>
        </p:sp>
        <p:pic>
          <p:nvPicPr>
            <p:cNvPr id="97" name="Picture 9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2941" y="2292437"/>
              <a:ext cx="2076453" cy="2076453"/>
            </a:xfrm>
            <a:prstGeom prst="rect">
              <a:avLst/>
            </a:prstGeom>
          </p:spPr>
        </p:pic>
        <p:pic>
          <p:nvPicPr>
            <p:cNvPr id="40" name="Picture 39"/>
            <p:cNvPicPr>
              <a:picLocks noChangeAspect="1"/>
            </p:cNvPicPr>
            <p:nvPr/>
          </p:nvPicPr>
          <p:blipFill>
            <a:blip r:embed="rId5"/>
            <a:stretch>
              <a:fillRect/>
            </a:stretch>
          </p:blipFill>
          <p:spPr>
            <a:xfrm>
              <a:off x="4917284" y="2293381"/>
              <a:ext cx="2082110" cy="2082110"/>
            </a:xfrm>
            <a:prstGeom prst="rect">
              <a:avLst/>
            </a:prstGeom>
          </p:spPr>
        </p:pic>
      </p:grpSp>
      <p:cxnSp>
        <p:nvCxnSpPr>
          <p:cNvPr id="76" name="Straight Arrow Connector 75">
            <a:extLst>
              <a:ext uri="{FF2B5EF4-FFF2-40B4-BE49-F238E27FC236}">
                <a16:creationId xmlns:a16="http://schemas.microsoft.com/office/drawing/2014/main" id="{E48240A0-B3CA-412B-A27F-FF15BCC37C55}"/>
              </a:ext>
            </a:extLst>
          </p:cNvPr>
          <p:cNvCxnSpPr>
            <a:cxnSpLocks/>
            <a:stCxn id="40" idx="3"/>
            <a:endCxn id="154" idx="1"/>
          </p:cNvCxnSpPr>
          <p:nvPr/>
        </p:nvCxnSpPr>
        <p:spPr>
          <a:xfrm>
            <a:off x="7019349" y="4109844"/>
            <a:ext cx="1478590" cy="145219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Straight Arrow Connector 105">
            <a:extLst>
              <a:ext uri="{FF2B5EF4-FFF2-40B4-BE49-F238E27FC236}">
                <a16:creationId xmlns:a16="http://schemas.microsoft.com/office/drawing/2014/main" id="{1F08D022-F03C-4799-8064-D7D1BE33C799}"/>
              </a:ext>
            </a:extLst>
          </p:cNvPr>
          <p:cNvCxnSpPr>
            <a:cxnSpLocks/>
            <a:stCxn id="94" idx="3"/>
            <a:endCxn id="40" idx="1"/>
          </p:cNvCxnSpPr>
          <p:nvPr/>
        </p:nvCxnSpPr>
        <p:spPr>
          <a:xfrm>
            <a:off x="3505123" y="1920973"/>
            <a:ext cx="1473045" cy="21888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9" name="Straight Arrow Connector 108">
            <a:extLst>
              <a:ext uri="{FF2B5EF4-FFF2-40B4-BE49-F238E27FC236}">
                <a16:creationId xmlns:a16="http://schemas.microsoft.com/office/drawing/2014/main" id="{666FA9CF-6CBA-44B8-87F1-92F061397F51}"/>
              </a:ext>
            </a:extLst>
          </p:cNvPr>
          <p:cNvCxnSpPr>
            <a:cxnSpLocks/>
            <a:stCxn id="138" idx="3"/>
            <a:endCxn id="40" idx="1"/>
          </p:cNvCxnSpPr>
          <p:nvPr/>
        </p:nvCxnSpPr>
        <p:spPr>
          <a:xfrm flipV="1">
            <a:off x="3505123" y="4109845"/>
            <a:ext cx="1473045" cy="2192336"/>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4" name="Group 23">
            <a:extLst>
              <a:ext uri="{FF2B5EF4-FFF2-40B4-BE49-F238E27FC236}">
                <a16:creationId xmlns:a16="http://schemas.microsoft.com/office/drawing/2014/main" id="{D2156C62-5FF6-4749-9BFD-6D6531136621}"/>
              </a:ext>
            </a:extLst>
          </p:cNvPr>
          <p:cNvGrpSpPr/>
          <p:nvPr/>
        </p:nvGrpSpPr>
        <p:grpSpPr>
          <a:xfrm>
            <a:off x="815848" y="1571367"/>
            <a:ext cx="2689274" cy="5080419"/>
            <a:chOff x="819769" y="509397"/>
            <a:chExt cx="2743200" cy="5182292"/>
          </a:xfrm>
          <a:solidFill>
            <a:schemeClr val="bg1">
              <a:lumMod val="85000"/>
            </a:schemeClr>
          </a:solidFill>
        </p:grpSpPr>
        <p:grpSp>
          <p:nvGrpSpPr>
            <p:cNvPr id="6" name="Group 5">
              <a:extLst>
                <a:ext uri="{FF2B5EF4-FFF2-40B4-BE49-F238E27FC236}">
                  <a16:creationId xmlns:a16="http://schemas.microsoft.com/office/drawing/2014/main" id="{4BBDAF75-F54A-4F99-8DFE-5BBE7A3D3415}"/>
                </a:ext>
              </a:extLst>
            </p:cNvPr>
            <p:cNvGrpSpPr/>
            <p:nvPr/>
          </p:nvGrpSpPr>
          <p:grpSpPr>
            <a:xfrm>
              <a:off x="819769" y="509397"/>
              <a:ext cx="2743200" cy="713232"/>
              <a:chOff x="854832" y="509397"/>
              <a:chExt cx="2743200" cy="713232"/>
            </a:xfrm>
            <a:grpFill/>
          </p:grpSpPr>
          <p:sp>
            <p:nvSpPr>
              <p:cNvPr id="94" name="Rectangle 93">
                <a:extLst>
                  <a:ext uri="{FF2B5EF4-FFF2-40B4-BE49-F238E27FC236}">
                    <a16:creationId xmlns:a16="http://schemas.microsoft.com/office/drawing/2014/main" id="{32724662-44EA-4DAB-A661-1A7E861F0346}"/>
                  </a:ext>
                </a:extLst>
              </p:cNvPr>
              <p:cNvSpPr/>
              <p:nvPr/>
            </p:nvSpPr>
            <p:spPr>
              <a:xfrm>
                <a:off x="854832" y="509397"/>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91" name="TextBox 90">
                <a:extLst>
                  <a:ext uri="{FF2B5EF4-FFF2-40B4-BE49-F238E27FC236}">
                    <a16:creationId xmlns:a16="http://schemas.microsoft.com/office/drawing/2014/main" id="{3E6AC65C-01AA-40B5-BBA4-778D7A22A1A4}"/>
                  </a:ext>
                </a:extLst>
              </p:cNvPr>
              <p:cNvSpPr txBox="1"/>
              <p:nvPr/>
            </p:nvSpPr>
            <p:spPr>
              <a:xfrm>
                <a:off x="1463980" y="712390"/>
                <a:ext cx="817901"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IoT Hub</a:t>
                </a:r>
              </a:p>
            </p:txBody>
          </p:sp>
        </p:grpSp>
        <p:pic>
          <p:nvPicPr>
            <p:cNvPr id="13" name="Picture 12">
              <a:extLst>
                <a:ext uri="{FF2B5EF4-FFF2-40B4-BE49-F238E27FC236}">
                  <a16:creationId xmlns:a16="http://schemas.microsoft.com/office/drawing/2014/main" id="{6FCAED16-C9F8-4233-B70F-3412F1825ED3}"/>
                </a:ext>
              </a:extLst>
            </p:cNvPr>
            <p:cNvPicPr>
              <a:picLocks noChangeAspect="1"/>
            </p:cNvPicPr>
            <p:nvPr/>
          </p:nvPicPr>
          <p:blipFill>
            <a:blip r:embed="rId6"/>
            <a:stretch>
              <a:fillRect/>
            </a:stretch>
          </p:blipFill>
          <p:spPr>
            <a:xfrm>
              <a:off x="962067" y="660273"/>
              <a:ext cx="411480" cy="411480"/>
            </a:xfrm>
            <a:prstGeom prst="rect">
              <a:avLst/>
            </a:prstGeom>
            <a:grpFill/>
            <a:ln>
              <a:noFill/>
            </a:ln>
          </p:spPr>
        </p:pic>
        <p:grpSp>
          <p:nvGrpSpPr>
            <p:cNvPr id="88" name="Group 87">
              <a:extLst>
                <a:ext uri="{FF2B5EF4-FFF2-40B4-BE49-F238E27FC236}">
                  <a16:creationId xmlns:a16="http://schemas.microsoft.com/office/drawing/2014/main" id="{2BEE879F-8BDF-4036-ACDC-A7ECA135FDD0}"/>
                </a:ext>
              </a:extLst>
            </p:cNvPr>
            <p:cNvGrpSpPr/>
            <p:nvPr/>
          </p:nvGrpSpPr>
          <p:grpSpPr>
            <a:xfrm>
              <a:off x="819769" y="1254240"/>
              <a:ext cx="2743200" cy="713232"/>
              <a:chOff x="854832" y="509397"/>
              <a:chExt cx="2743200" cy="713232"/>
            </a:xfrm>
            <a:grpFill/>
          </p:grpSpPr>
          <p:sp>
            <p:nvSpPr>
              <p:cNvPr id="89" name="Rectangle 88">
                <a:extLst>
                  <a:ext uri="{FF2B5EF4-FFF2-40B4-BE49-F238E27FC236}">
                    <a16:creationId xmlns:a16="http://schemas.microsoft.com/office/drawing/2014/main" id="{42D23ECC-B726-4465-9CD5-3CF6C4A9BA5D}"/>
                  </a:ext>
                </a:extLst>
              </p:cNvPr>
              <p:cNvSpPr/>
              <p:nvPr/>
            </p:nvSpPr>
            <p:spPr>
              <a:xfrm>
                <a:off x="854832" y="509397"/>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90" name="TextBox 89">
                <a:extLst>
                  <a:ext uri="{FF2B5EF4-FFF2-40B4-BE49-F238E27FC236}">
                    <a16:creationId xmlns:a16="http://schemas.microsoft.com/office/drawing/2014/main" id="{7F8A2198-A28F-435A-BE48-DBB5A12949CF}"/>
                  </a:ext>
                </a:extLst>
              </p:cNvPr>
              <p:cNvSpPr txBox="1"/>
              <p:nvPr/>
            </p:nvSpPr>
            <p:spPr>
              <a:xfrm>
                <a:off x="1463980" y="712390"/>
                <a:ext cx="1196470"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Blob Storage</a:t>
                </a:r>
              </a:p>
            </p:txBody>
          </p:sp>
        </p:grpSp>
        <p:pic>
          <p:nvPicPr>
            <p:cNvPr id="101" name="Picture 100"/>
            <p:cNvPicPr>
              <a:picLocks noChangeAspect="1"/>
            </p:cNvPicPr>
            <p:nvPr/>
          </p:nvPicPr>
          <p:blipFill>
            <a:blip r:embed="rId7"/>
            <a:stretch>
              <a:fillRect/>
            </a:stretch>
          </p:blipFill>
          <p:spPr>
            <a:xfrm>
              <a:off x="960291" y="1403340"/>
              <a:ext cx="415032" cy="415032"/>
            </a:xfrm>
            <a:prstGeom prst="rect">
              <a:avLst/>
            </a:prstGeom>
            <a:grpFill/>
            <a:ln>
              <a:noFill/>
            </a:ln>
          </p:spPr>
        </p:pic>
        <p:grpSp>
          <p:nvGrpSpPr>
            <p:cNvPr id="110" name="Group 109">
              <a:extLst>
                <a:ext uri="{FF2B5EF4-FFF2-40B4-BE49-F238E27FC236}">
                  <a16:creationId xmlns:a16="http://schemas.microsoft.com/office/drawing/2014/main" id="{9FEA198D-1F55-4998-AC7E-B0533845171F}"/>
                </a:ext>
              </a:extLst>
            </p:cNvPr>
            <p:cNvGrpSpPr/>
            <p:nvPr/>
          </p:nvGrpSpPr>
          <p:grpSpPr>
            <a:xfrm>
              <a:off x="819769" y="2743926"/>
              <a:ext cx="2743200" cy="713232"/>
              <a:chOff x="854832" y="509397"/>
              <a:chExt cx="2743200" cy="713232"/>
            </a:xfrm>
            <a:grpFill/>
          </p:grpSpPr>
          <p:sp>
            <p:nvSpPr>
              <p:cNvPr id="112" name="Rectangle 111">
                <a:extLst>
                  <a:ext uri="{FF2B5EF4-FFF2-40B4-BE49-F238E27FC236}">
                    <a16:creationId xmlns:a16="http://schemas.microsoft.com/office/drawing/2014/main" id="{A704D714-488C-47FC-9AA7-EBB4F161C3AF}"/>
                  </a:ext>
                </a:extLst>
              </p:cNvPr>
              <p:cNvSpPr/>
              <p:nvPr/>
            </p:nvSpPr>
            <p:spPr>
              <a:xfrm>
                <a:off x="854832" y="509397"/>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113" name="TextBox 112">
                <a:extLst>
                  <a:ext uri="{FF2B5EF4-FFF2-40B4-BE49-F238E27FC236}">
                    <a16:creationId xmlns:a16="http://schemas.microsoft.com/office/drawing/2014/main" id="{2130F499-5B43-4FBD-9F94-C6C1112C2D3D}"/>
                  </a:ext>
                </a:extLst>
              </p:cNvPr>
              <p:cNvSpPr txBox="1"/>
              <p:nvPr/>
            </p:nvSpPr>
            <p:spPr>
              <a:xfrm>
                <a:off x="1463980" y="712390"/>
                <a:ext cx="1524154"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Resource Groups</a:t>
                </a:r>
              </a:p>
            </p:txBody>
          </p:sp>
        </p:grpSp>
        <p:grpSp>
          <p:nvGrpSpPr>
            <p:cNvPr id="119" name="Group 118">
              <a:extLst>
                <a:ext uri="{FF2B5EF4-FFF2-40B4-BE49-F238E27FC236}">
                  <a16:creationId xmlns:a16="http://schemas.microsoft.com/office/drawing/2014/main" id="{765C9699-B8AE-4D77-A5D3-52AAD2F5B9E3}"/>
                </a:ext>
              </a:extLst>
            </p:cNvPr>
            <p:cNvGrpSpPr/>
            <p:nvPr/>
          </p:nvGrpSpPr>
          <p:grpSpPr>
            <a:xfrm>
              <a:off x="819769" y="1999083"/>
              <a:ext cx="2743200" cy="713232"/>
              <a:chOff x="854832" y="489705"/>
              <a:chExt cx="2743200" cy="713232"/>
            </a:xfrm>
            <a:grpFill/>
          </p:grpSpPr>
          <p:sp>
            <p:nvSpPr>
              <p:cNvPr id="123" name="Rectangle 122">
                <a:extLst>
                  <a:ext uri="{FF2B5EF4-FFF2-40B4-BE49-F238E27FC236}">
                    <a16:creationId xmlns:a16="http://schemas.microsoft.com/office/drawing/2014/main" id="{4AA6E1D4-ABB9-45E7-9F6A-3F27C9425BF4}"/>
                  </a:ext>
                </a:extLst>
              </p:cNvPr>
              <p:cNvSpPr/>
              <p:nvPr/>
            </p:nvSpPr>
            <p:spPr>
              <a:xfrm>
                <a:off x="854832" y="489705"/>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124" name="TextBox 123">
                <a:extLst>
                  <a:ext uri="{FF2B5EF4-FFF2-40B4-BE49-F238E27FC236}">
                    <a16:creationId xmlns:a16="http://schemas.microsoft.com/office/drawing/2014/main" id="{FFE901EE-8500-43D9-8BCB-C7FC65DA4C5E}"/>
                  </a:ext>
                </a:extLst>
              </p:cNvPr>
              <p:cNvSpPr txBox="1"/>
              <p:nvPr/>
            </p:nvSpPr>
            <p:spPr>
              <a:xfrm>
                <a:off x="1463980" y="712390"/>
                <a:ext cx="1742609"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Azure Subscriptions</a:t>
                </a:r>
              </a:p>
            </p:txBody>
          </p:sp>
        </p:grpSp>
        <p:grpSp>
          <p:nvGrpSpPr>
            <p:cNvPr id="126" name="Group 125">
              <a:extLst>
                <a:ext uri="{FF2B5EF4-FFF2-40B4-BE49-F238E27FC236}">
                  <a16:creationId xmlns:a16="http://schemas.microsoft.com/office/drawing/2014/main" id="{00A04110-611B-4B73-B77D-5883A31DB71C}"/>
                </a:ext>
              </a:extLst>
            </p:cNvPr>
            <p:cNvGrpSpPr/>
            <p:nvPr/>
          </p:nvGrpSpPr>
          <p:grpSpPr>
            <a:xfrm>
              <a:off x="819769" y="3488769"/>
              <a:ext cx="2743200" cy="713232"/>
              <a:chOff x="854832" y="509397"/>
              <a:chExt cx="2743200" cy="713232"/>
            </a:xfrm>
            <a:grpFill/>
          </p:grpSpPr>
          <p:sp>
            <p:nvSpPr>
              <p:cNvPr id="128" name="Rectangle 127">
                <a:extLst>
                  <a:ext uri="{FF2B5EF4-FFF2-40B4-BE49-F238E27FC236}">
                    <a16:creationId xmlns:a16="http://schemas.microsoft.com/office/drawing/2014/main" id="{A4678F7F-2F26-4CA6-A5CA-0DFA1AA63088}"/>
                  </a:ext>
                </a:extLst>
              </p:cNvPr>
              <p:cNvSpPr/>
              <p:nvPr/>
            </p:nvSpPr>
            <p:spPr>
              <a:xfrm>
                <a:off x="854832" y="509397"/>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129" name="TextBox 128">
                <a:extLst>
                  <a:ext uri="{FF2B5EF4-FFF2-40B4-BE49-F238E27FC236}">
                    <a16:creationId xmlns:a16="http://schemas.microsoft.com/office/drawing/2014/main" id="{EA55A754-CBB5-4FAB-A18F-8B1AA96C67CA}"/>
                  </a:ext>
                </a:extLst>
              </p:cNvPr>
              <p:cNvSpPr txBox="1"/>
              <p:nvPr/>
            </p:nvSpPr>
            <p:spPr>
              <a:xfrm>
                <a:off x="1463980" y="712390"/>
                <a:ext cx="1078478"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Event Hubs</a:t>
                </a:r>
              </a:p>
            </p:txBody>
          </p:sp>
        </p:grpSp>
        <p:grpSp>
          <p:nvGrpSpPr>
            <p:cNvPr id="131" name="Group 130">
              <a:extLst>
                <a:ext uri="{FF2B5EF4-FFF2-40B4-BE49-F238E27FC236}">
                  <a16:creationId xmlns:a16="http://schemas.microsoft.com/office/drawing/2014/main" id="{4F753AFD-8268-4289-A016-61B80D625E84}"/>
                </a:ext>
              </a:extLst>
            </p:cNvPr>
            <p:cNvGrpSpPr/>
            <p:nvPr/>
          </p:nvGrpSpPr>
          <p:grpSpPr>
            <a:xfrm>
              <a:off x="819769" y="4233612"/>
              <a:ext cx="2743200" cy="713232"/>
              <a:chOff x="854832" y="509397"/>
              <a:chExt cx="2743200" cy="713232"/>
            </a:xfrm>
            <a:grpFill/>
          </p:grpSpPr>
          <p:sp>
            <p:nvSpPr>
              <p:cNvPr id="133" name="Rectangle 132">
                <a:extLst>
                  <a:ext uri="{FF2B5EF4-FFF2-40B4-BE49-F238E27FC236}">
                    <a16:creationId xmlns:a16="http://schemas.microsoft.com/office/drawing/2014/main" id="{64C46C94-DD45-4ABE-A052-BB61852B5710}"/>
                  </a:ext>
                </a:extLst>
              </p:cNvPr>
              <p:cNvSpPr/>
              <p:nvPr/>
            </p:nvSpPr>
            <p:spPr>
              <a:xfrm>
                <a:off x="854832" y="509397"/>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134" name="TextBox 133">
                <a:extLst>
                  <a:ext uri="{FF2B5EF4-FFF2-40B4-BE49-F238E27FC236}">
                    <a16:creationId xmlns:a16="http://schemas.microsoft.com/office/drawing/2014/main" id="{C2D6657E-302B-4B6B-9F6E-5E65772C0B32}"/>
                  </a:ext>
                </a:extLst>
              </p:cNvPr>
              <p:cNvSpPr txBox="1"/>
              <p:nvPr/>
            </p:nvSpPr>
            <p:spPr>
              <a:xfrm>
                <a:off x="1463980" y="712390"/>
                <a:ext cx="1329048"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Custom Topics</a:t>
                </a:r>
              </a:p>
            </p:txBody>
          </p:sp>
        </p:grpSp>
        <p:grpSp>
          <p:nvGrpSpPr>
            <p:cNvPr id="136" name="Group 135">
              <a:extLst>
                <a:ext uri="{FF2B5EF4-FFF2-40B4-BE49-F238E27FC236}">
                  <a16:creationId xmlns:a16="http://schemas.microsoft.com/office/drawing/2014/main" id="{8C9095EB-3B6D-420E-9505-78FDED60463F}"/>
                </a:ext>
              </a:extLst>
            </p:cNvPr>
            <p:cNvGrpSpPr/>
            <p:nvPr/>
          </p:nvGrpSpPr>
          <p:grpSpPr>
            <a:xfrm>
              <a:off x="819769" y="4978457"/>
              <a:ext cx="2743200" cy="713232"/>
              <a:chOff x="854832" y="509397"/>
              <a:chExt cx="2743200" cy="713232"/>
            </a:xfrm>
            <a:grpFill/>
          </p:grpSpPr>
          <p:sp>
            <p:nvSpPr>
              <p:cNvPr id="138" name="Rectangle 137">
                <a:extLst>
                  <a:ext uri="{FF2B5EF4-FFF2-40B4-BE49-F238E27FC236}">
                    <a16:creationId xmlns:a16="http://schemas.microsoft.com/office/drawing/2014/main" id="{C7BD2B39-98F8-46A4-8EDA-125F770985AD}"/>
                  </a:ext>
                </a:extLst>
              </p:cNvPr>
              <p:cNvSpPr/>
              <p:nvPr/>
            </p:nvSpPr>
            <p:spPr>
              <a:xfrm>
                <a:off x="854832" y="509397"/>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139" name="TextBox 138">
                <a:extLst>
                  <a:ext uri="{FF2B5EF4-FFF2-40B4-BE49-F238E27FC236}">
                    <a16:creationId xmlns:a16="http://schemas.microsoft.com/office/drawing/2014/main" id="{9FD3FE21-DBA9-40C7-A4FC-B4573BA37C79}"/>
                  </a:ext>
                </a:extLst>
              </p:cNvPr>
              <p:cNvSpPr txBox="1"/>
              <p:nvPr/>
            </p:nvSpPr>
            <p:spPr>
              <a:xfrm>
                <a:off x="1463980" y="712390"/>
                <a:ext cx="1358350"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Storage (GPv2)</a:t>
                </a:r>
              </a:p>
            </p:txBody>
          </p:sp>
        </p:grpSp>
        <p:pic>
          <p:nvPicPr>
            <p:cNvPr id="93" name="Picture 92"/>
            <p:cNvPicPr>
              <a:picLocks noChangeAspect="1"/>
            </p:cNvPicPr>
            <p:nvPr/>
          </p:nvPicPr>
          <p:blipFill rotWithShape="1">
            <a:blip r:embed="rId8"/>
            <a:srcRect b="33533"/>
            <a:stretch/>
          </p:blipFill>
          <p:spPr>
            <a:xfrm>
              <a:off x="960291" y="3637869"/>
              <a:ext cx="415032" cy="415032"/>
            </a:xfrm>
            <a:prstGeom prst="rect">
              <a:avLst/>
            </a:prstGeom>
            <a:grpFill/>
            <a:ln>
              <a:noFill/>
            </a:ln>
          </p:spPr>
        </p:pic>
        <p:pic>
          <p:nvPicPr>
            <p:cNvPr id="98" name="Picture 97"/>
            <p:cNvPicPr>
              <a:picLocks noChangeAspect="1"/>
            </p:cNvPicPr>
            <p:nvPr/>
          </p:nvPicPr>
          <p:blipFill>
            <a:blip r:embed="rId9"/>
            <a:stretch>
              <a:fillRect/>
            </a:stretch>
          </p:blipFill>
          <p:spPr>
            <a:xfrm>
              <a:off x="960291" y="2893026"/>
              <a:ext cx="415032" cy="415032"/>
            </a:xfrm>
            <a:prstGeom prst="rect">
              <a:avLst/>
            </a:prstGeom>
            <a:grpFill/>
            <a:ln>
              <a:noFill/>
            </a:ln>
          </p:spPr>
        </p:pic>
        <p:pic>
          <p:nvPicPr>
            <p:cNvPr id="99" name="Picture 98"/>
            <p:cNvPicPr>
              <a:picLocks noChangeAspect="1"/>
            </p:cNvPicPr>
            <p:nvPr/>
          </p:nvPicPr>
          <p:blipFill>
            <a:blip r:embed="rId10"/>
            <a:stretch>
              <a:fillRect/>
            </a:stretch>
          </p:blipFill>
          <p:spPr>
            <a:xfrm>
              <a:off x="962067" y="2149959"/>
              <a:ext cx="411480" cy="411480"/>
            </a:xfrm>
            <a:prstGeom prst="rect">
              <a:avLst/>
            </a:prstGeom>
            <a:grpFill/>
            <a:ln>
              <a:noFill/>
            </a:ln>
          </p:spPr>
        </p:pic>
        <p:pic>
          <p:nvPicPr>
            <p:cNvPr id="3" name="Picture 2"/>
            <p:cNvPicPr>
              <a:picLocks noChangeAspect="1"/>
            </p:cNvPicPr>
            <p:nvPr/>
          </p:nvPicPr>
          <p:blipFill>
            <a:blip r:embed="rId11"/>
            <a:stretch>
              <a:fillRect/>
            </a:stretch>
          </p:blipFill>
          <p:spPr>
            <a:xfrm>
              <a:off x="962067" y="4384488"/>
              <a:ext cx="411480" cy="411480"/>
            </a:xfrm>
            <a:prstGeom prst="rect">
              <a:avLst/>
            </a:prstGeom>
            <a:grpFill/>
            <a:ln>
              <a:noFill/>
            </a:ln>
          </p:spPr>
        </p:pic>
        <p:pic>
          <p:nvPicPr>
            <p:cNvPr id="12" name="Graphic 11">
              <a:extLst>
                <a:ext uri="{FF2B5EF4-FFF2-40B4-BE49-F238E27FC236}">
                  <a16:creationId xmlns:a16="http://schemas.microsoft.com/office/drawing/2014/main" id="{35EC61AA-4C16-417E-8697-DC1E64E19896}"/>
                </a:ext>
              </a:extLst>
            </p:cNvPr>
            <p:cNvPicPr>
              <a:picLocks noChangeAspect="1"/>
            </p:cNvPicPr>
            <p:nvPr/>
          </p:nvPicPr>
          <p:blipFill rotWithShape="1">
            <a:blip r:embed="rId12">
              <a:extLst>
                <a:ext uri="{96DAC541-7B7A-43D3-8B79-37D633B846F1}">
                  <asvg:svgBlip xmlns:asvg="http://schemas.microsoft.com/office/drawing/2016/SVG/main" r:embed="rId13"/>
                </a:ext>
              </a:extLst>
            </a:blip>
            <a:srcRect l="32937" t="26233" r="33290" b="30261"/>
            <a:stretch/>
          </p:blipFill>
          <p:spPr>
            <a:xfrm>
              <a:off x="962067" y="5129333"/>
              <a:ext cx="411480" cy="411480"/>
            </a:xfrm>
            <a:prstGeom prst="rect">
              <a:avLst/>
            </a:prstGeom>
            <a:grpFill/>
          </p:spPr>
        </p:pic>
      </p:grpSp>
      <p:grpSp>
        <p:nvGrpSpPr>
          <p:cNvPr id="33" name="Group 32">
            <a:extLst>
              <a:ext uri="{FF2B5EF4-FFF2-40B4-BE49-F238E27FC236}">
                <a16:creationId xmlns:a16="http://schemas.microsoft.com/office/drawing/2014/main" id="{60E1F249-113D-4E0D-A944-75FF4D7D9038}"/>
              </a:ext>
            </a:extLst>
          </p:cNvPr>
          <p:cNvGrpSpPr/>
          <p:nvPr/>
        </p:nvGrpSpPr>
        <p:grpSpPr>
          <a:xfrm>
            <a:off x="8497938" y="2292656"/>
            <a:ext cx="2689274" cy="3618985"/>
            <a:chOff x="8627998" y="1202545"/>
            <a:chExt cx="2743200" cy="3691553"/>
          </a:xfrm>
          <a:solidFill>
            <a:schemeClr val="bg1">
              <a:lumMod val="85000"/>
            </a:schemeClr>
          </a:solidFill>
        </p:grpSpPr>
        <p:grpSp>
          <p:nvGrpSpPr>
            <p:cNvPr id="32" name="Group 31">
              <a:extLst>
                <a:ext uri="{FF2B5EF4-FFF2-40B4-BE49-F238E27FC236}">
                  <a16:creationId xmlns:a16="http://schemas.microsoft.com/office/drawing/2014/main" id="{4EBE7A99-6DBF-4686-AE65-53637644FCAC}"/>
                </a:ext>
              </a:extLst>
            </p:cNvPr>
            <p:cNvGrpSpPr/>
            <p:nvPr/>
          </p:nvGrpSpPr>
          <p:grpSpPr>
            <a:xfrm>
              <a:off x="8627998" y="1202545"/>
              <a:ext cx="2743200" cy="713232"/>
              <a:chOff x="7840049" y="754291"/>
              <a:chExt cx="2743200" cy="713232"/>
            </a:xfrm>
            <a:grpFill/>
          </p:grpSpPr>
          <p:sp>
            <p:nvSpPr>
              <p:cNvPr id="142" name="Rectangle 141">
                <a:extLst>
                  <a:ext uri="{FF2B5EF4-FFF2-40B4-BE49-F238E27FC236}">
                    <a16:creationId xmlns:a16="http://schemas.microsoft.com/office/drawing/2014/main" id="{DFE9B887-71F7-403C-9D57-5E45C9FF4BF0}"/>
                  </a:ext>
                </a:extLst>
              </p:cNvPr>
              <p:cNvSpPr/>
              <p:nvPr/>
            </p:nvSpPr>
            <p:spPr>
              <a:xfrm>
                <a:off x="7840049" y="754291"/>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dirty="0">
                  <a:solidFill>
                    <a:srgbClr val="FFFFFF"/>
                  </a:solidFill>
                  <a:latin typeface="Segoe UI Semilight"/>
                </a:endParaRPr>
              </a:p>
            </p:txBody>
          </p:sp>
          <p:sp>
            <p:nvSpPr>
              <p:cNvPr id="143" name="TextBox 142">
                <a:extLst>
                  <a:ext uri="{FF2B5EF4-FFF2-40B4-BE49-F238E27FC236}">
                    <a16:creationId xmlns:a16="http://schemas.microsoft.com/office/drawing/2014/main" id="{15A247F7-4D18-4386-9F3E-FCFF3F7EC2EB}"/>
                  </a:ext>
                </a:extLst>
              </p:cNvPr>
              <p:cNvSpPr txBox="1"/>
              <p:nvPr/>
            </p:nvSpPr>
            <p:spPr>
              <a:xfrm>
                <a:off x="8449197" y="957284"/>
                <a:ext cx="1448282"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Azure Functions</a:t>
                </a:r>
              </a:p>
            </p:txBody>
          </p:sp>
        </p:grpSp>
        <p:grpSp>
          <p:nvGrpSpPr>
            <p:cNvPr id="144" name="Group 143">
              <a:extLst>
                <a:ext uri="{FF2B5EF4-FFF2-40B4-BE49-F238E27FC236}">
                  <a16:creationId xmlns:a16="http://schemas.microsoft.com/office/drawing/2014/main" id="{F5B1A4B0-668D-42B9-980C-72F4D79BF2D6}"/>
                </a:ext>
              </a:extLst>
            </p:cNvPr>
            <p:cNvGrpSpPr/>
            <p:nvPr/>
          </p:nvGrpSpPr>
          <p:grpSpPr>
            <a:xfrm>
              <a:off x="8627998" y="1947125"/>
              <a:ext cx="2743200" cy="713232"/>
              <a:chOff x="7840049" y="754291"/>
              <a:chExt cx="2743200" cy="713232"/>
            </a:xfrm>
            <a:grpFill/>
          </p:grpSpPr>
          <p:sp>
            <p:nvSpPr>
              <p:cNvPr id="145" name="Rectangle 144">
                <a:extLst>
                  <a:ext uri="{FF2B5EF4-FFF2-40B4-BE49-F238E27FC236}">
                    <a16:creationId xmlns:a16="http://schemas.microsoft.com/office/drawing/2014/main" id="{F538DE4A-6CEE-4502-89C7-90D81CE41A11}"/>
                  </a:ext>
                </a:extLst>
              </p:cNvPr>
              <p:cNvSpPr/>
              <p:nvPr/>
            </p:nvSpPr>
            <p:spPr>
              <a:xfrm>
                <a:off x="7840049" y="754291"/>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dirty="0">
                  <a:solidFill>
                    <a:srgbClr val="FFFFFF"/>
                  </a:solidFill>
                  <a:latin typeface="Segoe UI Semilight"/>
                </a:endParaRPr>
              </a:p>
            </p:txBody>
          </p:sp>
          <p:sp>
            <p:nvSpPr>
              <p:cNvPr id="146" name="TextBox 145">
                <a:extLst>
                  <a:ext uri="{FF2B5EF4-FFF2-40B4-BE49-F238E27FC236}">
                    <a16:creationId xmlns:a16="http://schemas.microsoft.com/office/drawing/2014/main" id="{0AE13DA8-5B93-421C-AA55-5D6FAD760F32}"/>
                  </a:ext>
                </a:extLst>
              </p:cNvPr>
              <p:cNvSpPr txBox="1"/>
              <p:nvPr/>
            </p:nvSpPr>
            <p:spPr>
              <a:xfrm>
                <a:off x="8449197" y="957284"/>
                <a:ext cx="1058266"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Logic Apps</a:t>
                </a:r>
              </a:p>
            </p:txBody>
          </p:sp>
        </p:grpSp>
        <p:grpSp>
          <p:nvGrpSpPr>
            <p:cNvPr id="147" name="Group 146">
              <a:extLst>
                <a:ext uri="{FF2B5EF4-FFF2-40B4-BE49-F238E27FC236}">
                  <a16:creationId xmlns:a16="http://schemas.microsoft.com/office/drawing/2014/main" id="{2F117F36-443C-4272-923C-7B2CEDC02CB7}"/>
                </a:ext>
              </a:extLst>
            </p:cNvPr>
            <p:cNvGrpSpPr/>
            <p:nvPr/>
          </p:nvGrpSpPr>
          <p:grpSpPr>
            <a:xfrm>
              <a:off x="8627998" y="2691705"/>
              <a:ext cx="2743200" cy="713232"/>
              <a:chOff x="7840049" y="754291"/>
              <a:chExt cx="2743200" cy="713232"/>
            </a:xfrm>
            <a:grpFill/>
          </p:grpSpPr>
          <p:sp>
            <p:nvSpPr>
              <p:cNvPr id="148" name="Rectangle 147">
                <a:extLst>
                  <a:ext uri="{FF2B5EF4-FFF2-40B4-BE49-F238E27FC236}">
                    <a16:creationId xmlns:a16="http://schemas.microsoft.com/office/drawing/2014/main" id="{469FE5DE-65D5-4C54-8566-4B15C68C10EC}"/>
                  </a:ext>
                </a:extLst>
              </p:cNvPr>
              <p:cNvSpPr/>
              <p:nvPr/>
            </p:nvSpPr>
            <p:spPr>
              <a:xfrm>
                <a:off x="7840049" y="754291"/>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dirty="0">
                  <a:solidFill>
                    <a:srgbClr val="FFFFFF"/>
                  </a:solidFill>
                  <a:latin typeface="Segoe UI Semilight"/>
                </a:endParaRPr>
              </a:p>
            </p:txBody>
          </p:sp>
          <p:sp>
            <p:nvSpPr>
              <p:cNvPr id="149" name="TextBox 148">
                <a:extLst>
                  <a:ext uri="{FF2B5EF4-FFF2-40B4-BE49-F238E27FC236}">
                    <a16:creationId xmlns:a16="http://schemas.microsoft.com/office/drawing/2014/main" id="{CB1DA211-0806-4CA1-AB15-D7179FF925E8}"/>
                  </a:ext>
                </a:extLst>
              </p:cNvPr>
              <p:cNvSpPr txBox="1"/>
              <p:nvPr/>
            </p:nvSpPr>
            <p:spPr>
              <a:xfrm>
                <a:off x="8449197" y="957284"/>
                <a:ext cx="1625074"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Azure Automation</a:t>
                </a:r>
              </a:p>
            </p:txBody>
          </p:sp>
        </p:grpSp>
        <p:grpSp>
          <p:nvGrpSpPr>
            <p:cNvPr id="150" name="Group 149">
              <a:extLst>
                <a:ext uri="{FF2B5EF4-FFF2-40B4-BE49-F238E27FC236}">
                  <a16:creationId xmlns:a16="http://schemas.microsoft.com/office/drawing/2014/main" id="{6D7D3D87-89C6-4E15-8D44-128F8C3796E6}"/>
                </a:ext>
              </a:extLst>
            </p:cNvPr>
            <p:cNvGrpSpPr/>
            <p:nvPr/>
          </p:nvGrpSpPr>
          <p:grpSpPr>
            <a:xfrm>
              <a:off x="8627998" y="3436285"/>
              <a:ext cx="2743200" cy="713232"/>
              <a:chOff x="7840049" y="754291"/>
              <a:chExt cx="2743200" cy="713232"/>
            </a:xfrm>
            <a:grpFill/>
          </p:grpSpPr>
          <p:sp>
            <p:nvSpPr>
              <p:cNvPr id="151" name="Rectangle 150">
                <a:extLst>
                  <a:ext uri="{FF2B5EF4-FFF2-40B4-BE49-F238E27FC236}">
                    <a16:creationId xmlns:a16="http://schemas.microsoft.com/office/drawing/2014/main" id="{536F6EFB-7FFF-4D43-83DE-AE310566AF96}"/>
                  </a:ext>
                </a:extLst>
              </p:cNvPr>
              <p:cNvSpPr/>
              <p:nvPr/>
            </p:nvSpPr>
            <p:spPr>
              <a:xfrm>
                <a:off x="7840049" y="754291"/>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dirty="0">
                  <a:solidFill>
                    <a:srgbClr val="FFFFFF"/>
                  </a:solidFill>
                  <a:latin typeface="Segoe UI Semilight"/>
                </a:endParaRPr>
              </a:p>
            </p:txBody>
          </p:sp>
          <p:sp>
            <p:nvSpPr>
              <p:cNvPr id="152" name="TextBox 151">
                <a:extLst>
                  <a:ext uri="{FF2B5EF4-FFF2-40B4-BE49-F238E27FC236}">
                    <a16:creationId xmlns:a16="http://schemas.microsoft.com/office/drawing/2014/main" id="{F49F7D10-99B1-46A8-A860-129C15F33EF6}"/>
                  </a:ext>
                </a:extLst>
              </p:cNvPr>
              <p:cNvSpPr txBox="1"/>
              <p:nvPr/>
            </p:nvSpPr>
            <p:spPr>
              <a:xfrm>
                <a:off x="8449197" y="957284"/>
                <a:ext cx="1048979"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WebHooks</a:t>
                </a:r>
              </a:p>
            </p:txBody>
          </p:sp>
        </p:grpSp>
        <p:grpSp>
          <p:nvGrpSpPr>
            <p:cNvPr id="153" name="Group 152">
              <a:extLst>
                <a:ext uri="{FF2B5EF4-FFF2-40B4-BE49-F238E27FC236}">
                  <a16:creationId xmlns:a16="http://schemas.microsoft.com/office/drawing/2014/main" id="{747A0E2C-76E1-4704-BDB8-2DFA71A4544D}"/>
                </a:ext>
              </a:extLst>
            </p:cNvPr>
            <p:cNvGrpSpPr/>
            <p:nvPr/>
          </p:nvGrpSpPr>
          <p:grpSpPr>
            <a:xfrm>
              <a:off x="8627998" y="4180866"/>
              <a:ext cx="2743200" cy="713232"/>
              <a:chOff x="7840049" y="754291"/>
              <a:chExt cx="2743200" cy="713232"/>
            </a:xfrm>
            <a:grpFill/>
          </p:grpSpPr>
          <p:sp>
            <p:nvSpPr>
              <p:cNvPr id="154" name="Rectangle 153">
                <a:extLst>
                  <a:ext uri="{FF2B5EF4-FFF2-40B4-BE49-F238E27FC236}">
                    <a16:creationId xmlns:a16="http://schemas.microsoft.com/office/drawing/2014/main" id="{BD3193DB-ACDE-454E-BE91-B4988F6AE900}"/>
                  </a:ext>
                </a:extLst>
              </p:cNvPr>
              <p:cNvSpPr/>
              <p:nvPr/>
            </p:nvSpPr>
            <p:spPr>
              <a:xfrm>
                <a:off x="7840049" y="754291"/>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dirty="0">
                  <a:solidFill>
                    <a:srgbClr val="FFFFFF"/>
                  </a:solidFill>
                  <a:latin typeface="Segoe UI Semilight"/>
                </a:endParaRPr>
              </a:p>
            </p:txBody>
          </p:sp>
          <p:sp>
            <p:nvSpPr>
              <p:cNvPr id="155" name="TextBox 154">
                <a:extLst>
                  <a:ext uri="{FF2B5EF4-FFF2-40B4-BE49-F238E27FC236}">
                    <a16:creationId xmlns:a16="http://schemas.microsoft.com/office/drawing/2014/main" id="{1BE87C59-4A7B-4549-B4D6-575064B63A18}"/>
                  </a:ext>
                </a:extLst>
              </p:cNvPr>
              <p:cNvSpPr txBox="1"/>
              <p:nvPr/>
            </p:nvSpPr>
            <p:spPr>
              <a:xfrm>
                <a:off x="8449197" y="957284"/>
                <a:ext cx="1078478"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Event Hubs</a:t>
                </a:r>
              </a:p>
            </p:txBody>
          </p:sp>
        </p:grpSp>
        <p:pic>
          <p:nvPicPr>
            <p:cNvPr id="103" name="Picture 102"/>
            <p:cNvPicPr>
              <a:picLocks noChangeAspect="1"/>
            </p:cNvPicPr>
            <p:nvPr/>
          </p:nvPicPr>
          <p:blipFill>
            <a:blip r:embed="rId14"/>
            <a:stretch>
              <a:fillRect/>
            </a:stretch>
          </p:blipFill>
          <p:spPr>
            <a:xfrm>
              <a:off x="8767847" y="1353421"/>
              <a:ext cx="411480" cy="411480"/>
            </a:xfrm>
            <a:prstGeom prst="rect">
              <a:avLst/>
            </a:prstGeom>
            <a:grpFill/>
            <a:ln>
              <a:noFill/>
            </a:ln>
          </p:spPr>
        </p:pic>
        <p:pic>
          <p:nvPicPr>
            <p:cNvPr id="100" name="Picture 99"/>
            <p:cNvPicPr>
              <a:picLocks noChangeAspect="1"/>
            </p:cNvPicPr>
            <p:nvPr/>
          </p:nvPicPr>
          <p:blipFill>
            <a:blip r:embed="rId15"/>
            <a:stretch>
              <a:fillRect/>
            </a:stretch>
          </p:blipFill>
          <p:spPr>
            <a:xfrm>
              <a:off x="8767847" y="2842581"/>
              <a:ext cx="411480" cy="411480"/>
            </a:xfrm>
            <a:prstGeom prst="rect">
              <a:avLst/>
            </a:prstGeom>
            <a:grpFill/>
            <a:ln>
              <a:noFill/>
            </a:ln>
          </p:spPr>
        </p:pic>
        <p:pic>
          <p:nvPicPr>
            <p:cNvPr id="20" name="Picture 19"/>
            <p:cNvPicPr>
              <a:picLocks noChangeAspect="1"/>
            </p:cNvPicPr>
            <p:nvPr/>
          </p:nvPicPr>
          <p:blipFill>
            <a:blip r:embed="rId16"/>
            <a:stretch>
              <a:fillRect/>
            </a:stretch>
          </p:blipFill>
          <p:spPr>
            <a:xfrm>
              <a:off x="8767847" y="3587161"/>
              <a:ext cx="411480" cy="411480"/>
            </a:xfrm>
            <a:prstGeom prst="rect">
              <a:avLst/>
            </a:prstGeom>
            <a:grpFill/>
            <a:ln>
              <a:noFill/>
            </a:ln>
          </p:spPr>
        </p:pic>
        <p:pic>
          <p:nvPicPr>
            <p:cNvPr id="62" name="Picture 6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767847" y="2098001"/>
              <a:ext cx="411480" cy="411480"/>
            </a:xfrm>
            <a:prstGeom prst="rect">
              <a:avLst/>
            </a:prstGeom>
            <a:grpFill/>
            <a:ln>
              <a:noFill/>
            </a:ln>
          </p:spPr>
        </p:pic>
        <p:pic>
          <p:nvPicPr>
            <p:cNvPr id="70" name="Picture 69">
              <a:extLst>
                <a:ext uri="{FF2B5EF4-FFF2-40B4-BE49-F238E27FC236}">
                  <a16:creationId xmlns:a16="http://schemas.microsoft.com/office/drawing/2014/main" id="{B723445B-457E-4887-8F39-CC90299F3B3F}"/>
                </a:ext>
              </a:extLst>
            </p:cNvPr>
            <p:cNvPicPr>
              <a:picLocks noChangeAspect="1"/>
            </p:cNvPicPr>
            <p:nvPr/>
          </p:nvPicPr>
          <p:blipFill rotWithShape="1">
            <a:blip r:embed="rId8"/>
            <a:srcRect t="387" b="33144"/>
            <a:stretch/>
          </p:blipFill>
          <p:spPr>
            <a:xfrm>
              <a:off x="8766071" y="4329966"/>
              <a:ext cx="415032" cy="415032"/>
            </a:xfrm>
            <a:prstGeom prst="rect">
              <a:avLst/>
            </a:prstGeom>
            <a:grpFill/>
            <a:ln>
              <a:noFill/>
            </a:ln>
          </p:spPr>
        </p:pic>
      </p:grpSp>
      <p:sp>
        <p:nvSpPr>
          <p:cNvPr id="77" name="Rectangle 76">
            <a:extLst>
              <a:ext uri="{FF2B5EF4-FFF2-40B4-BE49-F238E27FC236}">
                <a16:creationId xmlns:a16="http://schemas.microsoft.com/office/drawing/2014/main" id="{A8F463C2-9E51-4E80-881F-7471CB56307E}"/>
              </a:ext>
            </a:extLst>
          </p:cNvPr>
          <p:cNvSpPr/>
          <p:nvPr/>
        </p:nvSpPr>
        <p:spPr>
          <a:xfrm>
            <a:off x="0" y="1"/>
            <a:ext cx="12192000" cy="1361208"/>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itle 6">
            <a:extLst>
              <a:ext uri="{FF2B5EF4-FFF2-40B4-BE49-F238E27FC236}">
                <a16:creationId xmlns:a16="http://schemas.microsoft.com/office/drawing/2014/main" id="{720500DD-EBFD-4CA4-9731-F54585BD6302}"/>
              </a:ext>
            </a:extLst>
          </p:cNvPr>
          <p:cNvSpPr txBox="1">
            <a:spLocks/>
          </p:cNvSpPr>
          <p:nvPr/>
        </p:nvSpPr>
        <p:spPr>
          <a:xfrm>
            <a:off x="269241" y="289957"/>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lang="en-US" sz="4705" spc="-100" dirty="0">
                <a:solidFill>
                  <a:schemeClr val="bg1"/>
                </a:solidFill>
                <a:latin typeface="Segoe UI Light"/>
              </a:rPr>
              <a:t>Manage all events in once place</a:t>
            </a:r>
            <a:endParaRPr kumimoji="0" lang="en-US" sz="4705" b="0" i="0" u="none" strike="noStrike" kern="1200" cap="none" spc="-100" normalizeH="0" baseline="0" noProof="0" dirty="0">
              <a:ln w="3175">
                <a:noFill/>
              </a:ln>
              <a:solidFill>
                <a:schemeClr val="bg1"/>
              </a:solidFill>
              <a:effectLst/>
              <a:uLnTx/>
              <a:uFillTx/>
              <a:latin typeface="Segoe UI Light"/>
              <a:ea typeface="+mn-ea"/>
              <a:cs typeface="Segoe UI" pitchFamily="34" charset="0"/>
            </a:endParaRPr>
          </a:p>
        </p:txBody>
      </p:sp>
    </p:spTree>
    <p:extLst>
      <p:ext uri="{BB962C8B-B14F-4D97-AF65-F5344CB8AC3E}">
        <p14:creationId xmlns:p14="http://schemas.microsoft.com/office/powerpoint/2010/main" val="1092120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75483" y="4049399"/>
            <a:ext cx="11653523" cy="2646502"/>
          </a:xfrm>
        </p:spPr>
        <p:txBody>
          <a:bodyPr/>
          <a:lstStyle/>
          <a:p>
            <a:pPr marL="0" indent="0">
              <a:buNone/>
            </a:pPr>
            <a:r>
              <a:rPr lang="en-US" sz="3137" b="1" dirty="0"/>
              <a:t>Events</a:t>
            </a:r>
            <a:r>
              <a:rPr lang="en-US" sz="3137" dirty="0"/>
              <a:t>: </a:t>
            </a:r>
            <a:r>
              <a:rPr lang="en-US" sz="3137" dirty="0">
                <a:solidFill>
                  <a:schemeClr val="bg2">
                    <a:lumMod val="10000"/>
                  </a:schemeClr>
                </a:solidFill>
              </a:rPr>
              <a:t>what happened</a:t>
            </a:r>
          </a:p>
          <a:p>
            <a:pPr marL="0" indent="0">
              <a:buNone/>
            </a:pPr>
            <a:r>
              <a:rPr lang="en-US" sz="3137" b="1" dirty="0"/>
              <a:t>Event Publishers</a:t>
            </a:r>
            <a:r>
              <a:rPr lang="en-US" sz="3137" dirty="0"/>
              <a:t>: </a:t>
            </a:r>
            <a:r>
              <a:rPr lang="en-US" sz="3137" dirty="0">
                <a:solidFill>
                  <a:schemeClr val="bg2">
                    <a:lumMod val="10000"/>
                  </a:schemeClr>
                </a:solidFill>
              </a:rPr>
              <a:t>where it took place</a:t>
            </a:r>
          </a:p>
          <a:p>
            <a:pPr marL="0" indent="0">
              <a:buNone/>
            </a:pPr>
            <a:r>
              <a:rPr lang="en-US" sz="3137" b="1" dirty="0"/>
              <a:t>Topics</a:t>
            </a:r>
            <a:r>
              <a:rPr lang="en-US" sz="3137" dirty="0"/>
              <a:t>: </a:t>
            </a:r>
            <a:r>
              <a:rPr lang="en-US" sz="3137" dirty="0">
                <a:solidFill>
                  <a:schemeClr val="bg2">
                    <a:lumMod val="10000"/>
                  </a:schemeClr>
                </a:solidFill>
              </a:rPr>
              <a:t>where publishers send events</a:t>
            </a:r>
          </a:p>
          <a:p>
            <a:pPr marL="0" indent="0">
              <a:buNone/>
            </a:pPr>
            <a:r>
              <a:rPr lang="en-US" sz="3137" b="1" dirty="0"/>
              <a:t>Event Subscriptions</a:t>
            </a:r>
            <a:r>
              <a:rPr lang="en-US" sz="3137" dirty="0"/>
              <a:t>: </a:t>
            </a:r>
            <a:r>
              <a:rPr lang="en-US" sz="3137" dirty="0">
                <a:solidFill>
                  <a:schemeClr val="bg2">
                    <a:lumMod val="10000"/>
                  </a:schemeClr>
                </a:solidFill>
              </a:rPr>
              <a:t>how you receive events</a:t>
            </a:r>
          </a:p>
          <a:p>
            <a:pPr marL="0" indent="0">
              <a:buNone/>
            </a:pPr>
            <a:r>
              <a:rPr lang="en-US" sz="3137" b="1" dirty="0"/>
              <a:t>Event Handlers</a:t>
            </a:r>
            <a:r>
              <a:rPr lang="en-US" sz="3137" dirty="0"/>
              <a:t>: </a:t>
            </a:r>
            <a:r>
              <a:rPr lang="en-US" sz="3137" dirty="0">
                <a:solidFill>
                  <a:schemeClr val="bg2">
                    <a:lumMod val="10000"/>
                  </a:schemeClr>
                </a:solidFill>
              </a:rPr>
              <a:t>the app or service reacting to the event</a:t>
            </a:r>
          </a:p>
          <a:p>
            <a:endParaRPr lang="en-US" dirty="0"/>
          </a:p>
        </p:txBody>
      </p:sp>
      <p:sp>
        <p:nvSpPr>
          <p:cNvPr id="3" name="Title 2"/>
          <p:cNvSpPr>
            <a:spLocks noGrp="1"/>
          </p:cNvSpPr>
          <p:nvPr>
            <p:ph type="title"/>
          </p:nvPr>
        </p:nvSpPr>
        <p:spPr>
          <a:xfrm>
            <a:off x="107399" y="105264"/>
            <a:ext cx="11655840" cy="899665"/>
          </a:xfrm>
        </p:spPr>
        <p:txBody>
          <a:bodyPr/>
          <a:lstStyle/>
          <a:p>
            <a:r>
              <a:rPr lang="en-US" dirty="0"/>
              <a:t>Concepts</a:t>
            </a:r>
          </a:p>
        </p:txBody>
      </p:sp>
      <p:pic>
        <p:nvPicPr>
          <p:cNvPr id="6" name="Picture 5">
            <a:extLst>
              <a:ext uri="{FF2B5EF4-FFF2-40B4-BE49-F238E27FC236}">
                <a16:creationId xmlns:a16="http://schemas.microsoft.com/office/drawing/2014/main" id="{E8B63E5A-EA6C-4E6A-B1CC-EB8445F82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9595" y="555097"/>
            <a:ext cx="5981302" cy="3368565"/>
          </a:xfrm>
          <a:prstGeom prst="rect">
            <a:avLst/>
          </a:prstGeom>
        </p:spPr>
      </p:pic>
    </p:spTree>
    <p:extLst>
      <p:ext uri="{BB962C8B-B14F-4D97-AF65-F5344CB8AC3E}">
        <p14:creationId xmlns:p14="http://schemas.microsoft.com/office/powerpoint/2010/main" val="3692582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D2DB6-F221-4D54-9DA8-46F2CAE5DA61}"/>
              </a:ext>
            </a:extLst>
          </p:cNvPr>
          <p:cNvSpPr>
            <a:spLocks noGrp="1"/>
          </p:cNvSpPr>
          <p:nvPr>
            <p:ph type="title"/>
          </p:nvPr>
        </p:nvSpPr>
        <p:spPr/>
        <p:txBody>
          <a:bodyPr/>
          <a:lstStyle/>
          <a:p>
            <a:r>
              <a:rPr lang="en-US" dirty="0">
                <a:solidFill>
                  <a:schemeClr val="bg1"/>
                </a:solidFill>
              </a:rPr>
              <a:t>Event Schema</a:t>
            </a:r>
          </a:p>
        </p:txBody>
      </p:sp>
      <p:sp>
        <p:nvSpPr>
          <p:cNvPr id="3" name="Text Placeholder 2">
            <a:extLst>
              <a:ext uri="{FF2B5EF4-FFF2-40B4-BE49-F238E27FC236}">
                <a16:creationId xmlns:a16="http://schemas.microsoft.com/office/drawing/2014/main" id="{76273E2E-3BE3-48BE-BC68-402802F8E72A}"/>
              </a:ext>
            </a:extLst>
          </p:cNvPr>
          <p:cNvSpPr>
            <a:spLocks noGrp="1"/>
          </p:cNvSpPr>
          <p:nvPr>
            <p:ph type="body" sz="quarter" idx="10"/>
          </p:nvPr>
        </p:nvSpPr>
        <p:spPr>
          <a:xfrm>
            <a:off x="0" y="1197322"/>
            <a:ext cx="13322300" cy="5829288"/>
          </a:xfrm>
        </p:spPr>
        <p:txBody>
          <a:bodyPr/>
          <a:lstStyle/>
          <a:p>
            <a:r>
              <a:rPr lang="en-US" sz="1400" dirty="0"/>
              <a:t>[{</a:t>
            </a:r>
          </a:p>
          <a:p>
            <a:r>
              <a:rPr lang="en-US" sz="1400" dirty="0"/>
              <a:t>   </a:t>
            </a:r>
            <a:r>
              <a:rPr lang="en-US" sz="1400" dirty="0">
                <a:solidFill>
                  <a:srgbClr val="C00000"/>
                </a:solidFill>
              </a:rPr>
              <a:t>"topic"</a:t>
            </a:r>
            <a:r>
              <a:rPr lang="en-US" sz="1400" dirty="0"/>
              <a:t>: </a:t>
            </a:r>
            <a:r>
              <a:rPr lang="en-US" sz="1300" dirty="0">
                <a:solidFill>
                  <a:srgbClr val="004B1C"/>
                </a:solidFill>
              </a:rPr>
              <a:t>"/subscriptions/{subscription-id}/</a:t>
            </a:r>
            <a:r>
              <a:rPr lang="en-US" sz="1300" dirty="0" err="1">
                <a:solidFill>
                  <a:srgbClr val="004B1C"/>
                </a:solidFill>
              </a:rPr>
              <a:t>resourceGroups</a:t>
            </a:r>
            <a:r>
              <a:rPr lang="en-US" sz="1300" dirty="0">
                <a:solidFill>
                  <a:srgbClr val="004B1C"/>
                </a:solidFill>
              </a:rPr>
              <a:t>/rg1/providers/</a:t>
            </a:r>
            <a:r>
              <a:rPr lang="en-US" sz="1300" dirty="0" err="1">
                <a:solidFill>
                  <a:srgbClr val="004B1C"/>
                </a:solidFill>
              </a:rPr>
              <a:t>Microsoft.Storage</a:t>
            </a:r>
            <a:r>
              <a:rPr lang="en-US" sz="1300" dirty="0">
                <a:solidFill>
                  <a:srgbClr val="004B1C"/>
                </a:solidFill>
              </a:rPr>
              <a:t>/</a:t>
            </a:r>
            <a:r>
              <a:rPr lang="en-US" sz="1300" dirty="0" err="1">
                <a:solidFill>
                  <a:srgbClr val="004B1C"/>
                </a:solidFill>
              </a:rPr>
              <a:t>storageAccounts</a:t>
            </a:r>
            <a:r>
              <a:rPr lang="en-US" sz="1300" dirty="0">
                <a:solidFill>
                  <a:srgbClr val="004B1C"/>
                </a:solidFill>
              </a:rPr>
              <a:t>/</a:t>
            </a:r>
            <a:r>
              <a:rPr lang="en-US" sz="1300" dirty="0" err="1">
                <a:solidFill>
                  <a:srgbClr val="004B1C"/>
                </a:solidFill>
              </a:rPr>
              <a:t>socalazure</a:t>
            </a:r>
            <a:r>
              <a:rPr lang="en-US" sz="1300" dirty="0">
                <a:solidFill>
                  <a:srgbClr val="004B1C"/>
                </a:solidFill>
              </a:rPr>
              <a:t>"</a:t>
            </a:r>
            <a:r>
              <a:rPr lang="en-US" sz="1300" dirty="0"/>
              <a:t>,</a:t>
            </a:r>
          </a:p>
          <a:p>
            <a:r>
              <a:rPr lang="en-US" sz="1400" dirty="0"/>
              <a:t>   </a:t>
            </a:r>
            <a:r>
              <a:rPr lang="en-US" sz="1400" dirty="0">
                <a:solidFill>
                  <a:srgbClr val="C00000"/>
                </a:solidFill>
              </a:rPr>
              <a:t>"subject"</a:t>
            </a:r>
            <a:r>
              <a:rPr lang="en-US" sz="1400" dirty="0"/>
              <a:t>: </a:t>
            </a:r>
            <a:r>
              <a:rPr lang="en-US" sz="1400" dirty="0">
                <a:solidFill>
                  <a:srgbClr val="004B1C"/>
                </a:solidFill>
              </a:rPr>
              <a:t>"/</a:t>
            </a:r>
            <a:r>
              <a:rPr lang="en-US" sz="1400" dirty="0" err="1">
                <a:solidFill>
                  <a:srgbClr val="004B1C"/>
                </a:solidFill>
              </a:rPr>
              <a:t>blobServices</a:t>
            </a:r>
            <a:r>
              <a:rPr lang="en-US" sz="1400" dirty="0">
                <a:solidFill>
                  <a:srgbClr val="004B1C"/>
                </a:solidFill>
              </a:rPr>
              <a:t>/default/containers/sample/blobs/</a:t>
            </a:r>
            <a:r>
              <a:rPr lang="en-US" sz="1400" dirty="0" err="1">
                <a:solidFill>
                  <a:srgbClr val="004B1C"/>
                </a:solidFill>
              </a:rPr>
              <a:t>grid.jpg</a:t>
            </a:r>
            <a:r>
              <a:rPr lang="en-US" sz="1400" dirty="0">
                <a:solidFill>
                  <a:srgbClr val="004B1C"/>
                </a:solidFill>
              </a:rPr>
              <a:t>"</a:t>
            </a:r>
            <a:r>
              <a:rPr lang="en-US" sz="1400" dirty="0"/>
              <a:t>,</a:t>
            </a:r>
          </a:p>
          <a:p>
            <a:r>
              <a:rPr lang="en-US" sz="1400" dirty="0"/>
              <a:t>   </a:t>
            </a:r>
            <a:r>
              <a:rPr lang="en-US" sz="1400" dirty="0">
                <a:solidFill>
                  <a:srgbClr val="C00000"/>
                </a:solidFill>
              </a:rPr>
              <a:t>"</a:t>
            </a:r>
            <a:r>
              <a:rPr lang="en-US" sz="1400" dirty="0" err="1">
                <a:solidFill>
                  <a:srgbClr val="C00000"/>
                </a:solidFill>
              </a:rPr>
              <a:t>eventType</a:t>
            </a:r>
            <a:r>
              <a:rPr lang="en-US" sz="1400" dirty="0">
                <a:solidFill>
                  <a:srgbClr val="C00000"/>
                </a:solidFill>
              </a:rPr>
              <a:t>"</a:t>
            </a:r>
            <a:r>
              <a:rPr lang="en-US" sz="1400" dirty="0"/>
              <a:t>: </a:t>
            </a:r>
            <a:r>
              <a:rPr lang="en-US" sz="1400" dirty="0">
                <a:solidFill>
                  <a:srgbClr val="004B1C"/>
                </a:solidFill>
              </a:rPr>
              <a:t>"</a:t>
            </a:r>
            <a:r>
              <a:rPr lang="en-US" sz="1400" dirty="0" err="1">
                <a:solidFill>
                  <a:srgbClr val="004B1C"/>
                </a:solidFill>
              </a:rPr>
              <a:t>Microsoft.Storage.BlobCreated</a:t>
            </a:r>
            <a:r>
              <a:rPr lang="en-US" sz="1400" dirty="0">
                <a:solidFill>
                  <a:srgbClr val="004B1C"/>
                </a:solidFill>
              </a:rPr>
              <a:t>"</a:t>
            </a:r>
            <a:r>
              <a:rPr lang="en-US" sz="1400" dirty="0"/>
              <a:t>,</a:t>
            </a:r>
          </a:p>
          <a:p>
            <a:r>
              <a:rPr lang="en-US" sz="1400" dirty="0"/>
              <a:t>   </a:t>
            </a:r>
            <a:r>
              <a:rPr lang="en-US" sz="1400" dirty="0">
                <a:solidFill>
                  <a:srgbClr val="C00000"/>
                </a:solidFill>
              </a:rPr>
              <a:t>"</a:t>
            </a:r>
            <a:r>
              <a:rPr lang="en-US" sz="1400" dirty="0" err="1">
                <a:solidFill>
                  <a:srgbClr val="C00000"/>
                </a:solidFill>
              </a:rPr>
              <a:t>eventTime</a:t>
            </a:r>
            <a:r>
              <a:rPr lang="en-US" sz="1400" dirty="0">
                <a:solidFill>
                  <a:srgbClr val="C00000"/>
                </a:solidFill>
              </a:rPr>
              <a:t>"</a:t>
            </a:r>
            <a:r>
              <a:rPr lang="en-US" sz="1400" dirty="0"/>
              <a:t>: </a:t>
            </a:r>
            <a:r>
              <a:rPr lang="en-US" sz="1400" dirty="0">
                <a:solidFill>
                  <a:srgbClr val="004B1C"/>
                </a:solidFill>
              </a:rPr>
              <a:t>"2018-03-08T02:32:32.3138466Z"</a:t>
            </a:r>
            <a:r>
              <a:rPr lang="en-US" sz="1400" dirty="0"/>
              <a:t>,</a:t>
            </a:r>
          </a:p>
          <a:p>
            <a:r>
              <a:rPr lang="en-US" sz="1400" dirty="0"/>
              <a:t>   </a:t>
            </a:r>
            <a:r>
              <a:rPr lang="en-US" sz="1400" dirty="0">
                <a:solidFill>
                  <a:srgbClr val="C00000"/>
                </a:solidFill>
              </a:rPr>
              <a:t>"id"</a:t>
            </a:r>
            <a:r>
              <a:rPr lang="en-US" sz="1400" dirty="0"/>
              <a:t>: </a:t>
            </a:r>
            <a:r>
              <a:rPr lang="en-US" sz="1400" dirty="0">
                <a:solidFill>
                  <a:srgbClr val="004B1C"/>
                </a:solidFill>
              </a:rPr>
              <a:t>"60b827dd-701e-010a-2e85-b6ba5f0618c4"</a:t>
            </a:r>
            <a:r>
              <a:rPr lang="en-US" sz="1400" dirty="0"/>
              <a:t>,</a:t>
            </a:r>
          </a:p>
          <a:p>
            <a:r>
              <a:rPr lang="en-US" sz="1400" dirty="0"/>
              <a:t>   </a:t>
            </a:r>
            <a:r>
              <a:rPr lang="en-US" sz="1400" dirty="0">
                <a:solidFill>
                  <a:srgbClr val="C00000"/>
                </a:solidFill>
              </a:rPr>
              <a:t>"data"</a:t>
            </a:r>
            <a:r>
              <a:rPr lang="en-US" sz="1400" dirty="0"/>
              <a:t>: {</a:t>
            </a:r>
          </a:p>
          <a:p>
            <a:r>
              <a:rPr lang="en-US" sz="1400" dirty="0"/>
              <a:t>      </a:t>
            </a:r>
            <a:r>
              <a:rPr lang="en-US" sz="1400" dirty="0">
                <a:solidFill>
                  <a:srgbClr val="C00000"/>
                </a:solidFill>
              </a:rPr>
              <a:t>"</a:t>
            </a:r>
            <a:r>
              <a:rPr lang="en-US" sz="1400" dirty="0" err="1">
                <a:solidFill>
                  <a:srgbClr val="C00000"/>
                </a:solidFill>
              </a:rPr>
              <a:t>api</a:t>
            </a:r>
            <a:r>
              <a:rPr lang="en-US" sz="1400" dirty="0">
                <a:solidFill>
                  <a:srgbClr val="C00000"/>
                </a:solidFill>
              </a:rPr>
              <a:t>"</a:t>
            </a:r>
            <a:r>
              <a:rPr lang="en-US" sz="1400" dirty="0"/>
              <a:t>: </a:t>
            </a:r>
            <a:r>
              <a:rPr lang="en-US" sz="1400" dirty="0">
                <a:solidFill>
                  <a:srgbClr val="004B1C"/>
                </a:solidFill>
              </a:rPr>
              <a:t>"</a:t>
            </a:r>
            <a:r>
              <a:rPr lang="en-US" sz="1400" dirty="0" err="1">
                <a:solidFill>
                  <a:srgbClr val="004B1C"/>
                </a:solidFill>
              </a:rPr>
              <a:t>PutBlockList</a:t>
            </a:r>
            <a:r>
              <a:rPr lang="en-US" sz="1400" dirty="0">
                <a:solidFill>
                  <a:srgbClr val="004B1C"/>
                </a:solidFill>
              </a:rPr>
              <a:t>"</a:t>
            </a:r>
            <a:r>
              <a:rPr lang="en-US" sz="1400" dirty="0"/>
              <a:t>,</a:t>
            </a:r>
          </a:p>
          <a:p>
            <a:r>
              <a:rPr lang="en-US" sz="1400" dirty="0"/>
              <a:t>      </a:t>
            </a:r>
            <a:r>
              <a:rPr lang="en-US" sz="1400" dirty="0">
                <a:solidFill>
                  <a:srgbClr val="C00000"/>
                </a:solidFill>
              </a:rPr>
              <a:t>"</a:t>
            </a:r>
            <a:r>
              <a:rPr lang="en-US" sz="1400" dirty="0" err="1">
                <a:solidFill>
                  <a:srgbClr val="C00000"/>
                </a:solidFill>
              </a:rPr>
              <a:t>clientRequestId</a:t>
            </a:r>
            <a:r>
              <a:rPr lang="en-US" sz="1400" dirty="0">
                <a:solidFill>
                  <a:srgbClr val="C00000"/>
                </a:solidFill>
              </a:rPr>
              <a:t>"</a:t>
            </a:r>
            <a:r>
              <a:rPr lang="en-US" sz="1400" dirty="0"/>
              <a:t>: </a:t>
            </a:r>
            <a:r>
              <a:rPr lang="en-US" sz="1400" dirty="0">
                <a:solidFill>
                  <a:srgbClr val="004B1C"/>
                </a:solidFill>
              </a:rPr>
              <a:t>"580ebc71-0b38-4e13-9c3e-5db169ad2032"</a:t>
            </a:r>
            <a:r>
              <a:rPr lang="en-US" sz="1400" dirty="0"/>
              <a:t>,</a:t>
            </a:r>
          </a:p>
          <a:p>
            <a:r>
              <a:rPr lang="en-US" sz="1400" dirty="0"/>
              <a:t>      </a:t>
            </a:r>
            <a:r>
              <a:rPr lang="en-US" sz="1400" dirty="0">
                <a:solidFill>
                  <a:srgbClr val="C00000"/>
                </a:solidFill>
              </a:rPr>
              <a:t>"</a:t>
            </a:r>
            <a:r>
              <a:rPr lang="en-US" sz="1400" dirty="0" err="1">
                <a:solidFill>
                  <a:srgbClr val="C00000"/>
                </a:solidFill>
              </a:rPr>
              <a:t>requestId</a:t>
            </a:r>
            <a:r>
              <a:rPr lang="en-US" sz="1400" dirty="0">
                <a:solidFill>
                  <a:srgbClr val="C00000"/>
                </a:solidFill>
              </a:rPr>
              <a:t>"</a:t>
            </a:r>
            <a:r>
              <a:rPr lang="en-US" sz="1400" dirty="0"/>
              <a:t>: </a:t>
            </a:r>
            <a:r>
              <a:rPr lang="en-US" sz="1400" dirty="0">
                <a:solidFill>
                  <a:srgbClr val="004B1C"/>
                </a:solidFill>
              </a:rPr>
              <a:t>"60b827dd-701e-010a-2e85-b6ba5f000000"</a:t>
            </a:r>
            <a:r>
              <a:rPr lang="en-US" sz="1400" dirty="0"/>
              <a:t>,</a:t>
            </a:r>
          </a:p>
          <a:p>
            <a:r>
              <a:rPr lang="en-US" sz="1400" dirty="0"/>
              <a:t>      </a:t>
            </a:r>
            <a:r>
              <a:rPr lang="en-US" sz="1400" dirty="0">
                <a:solidFill>
                  <a:srgbClr val="C00000"/>
                </a:solidFill>
              </a:rPr>
              <a:t>"</a:t>
            </a:r>
            <a:r>
              <a:rPr lang="en-US" sz="1400" dirty="0" err="1">
                <a:solidFill>
                  <a:srgbClr val="C00000"/>
                </a:solidFill>
              </a:rPr>
              <a:t>eTag</a:t>
            </a:r>
            <a:r>
              <a:rPr lang="en-US" sz="1400" dirty="0">
                <a:solidFill>
                  <a:srgbClr val="C00000"/>
                </a:solidFill>
              </a:rPr>
              <a:t>"</a:t>
            </a:r>
            <a:r>
              <a:rPr lang="en-US" sz="1400" dirty="0"/>
              <a:t>: </a:t>
            </a:r>
            <a:r>
              <a:rPr lang="en-US" sz="1400" dirty="0">
                <a:solidFill>
                  <a:srgbClr val="004B1C"/>
                </a:solidFill>
              </a:rPr>
              <a:t>"0x8D5849CD8572590"</a:t>
            </a:r>
            <a:r>
              <a:rPr lang="en-US" sz="1400" dirty="0"/>
              <a:t>,</a:t>
            </a:r>
          </a:p>
          <a:p>
            <a:r>
              <a:rPr lang="en-US" sz="1400" dirty="0"/>
              <a:t>      </a:t>
            </a:r>
            <a:r>
              <a:rPr lang="en-US" sz="1400" dirty="0">
                <a:solidFill>
                  <a:srgbClr val="C00000"/>
                </a:solidFill>
              </a:rPr>
              <a:t>"</a:t>
            </a:r>
            <a:r>
              <a:rPr lang="en-US" sz="1400" dirty="0" err="1">
                <a:solidFill>
                  <a:srgbClr val="C00000"/>
                </a:solidFill>
              </a:rPr>
              <a:t>contentType</a:t>
            </a:r>
            <a:r>
              <a:rPr lang="en-US" sz="1400" dirty="0">
                <a:solidFill>
                  <a:srgbClr val="C00000"/>
                </a:solidFill>
              </a:rPr>
              <a:t>"</a:t>
            </a:r>
            <a:r>
              <a:rPr lang="en-US" sz="1400" dirty="0"/>
              <a:t>: </a:t>
            </a:r>
            <a:r>
              <a:rPr lang="en-US" sz="1400" dirty="0">
                <a:solidFill>
                  <a:srgbClr val="004B1C"/>
                </a:solidFill>
              </a:rPr>
              <a:t>"image/jpeg"</a:t>
            </a:r>
            <a:r>
              <a:rPr lang="en-US" sz="1400" dirty="0"/>
              <a:t>,</a:t>
            </a:r>
          </a:p>
          <a:p>
            <a:r>
              <a:rPr lang="en-US" sz="1400" dirty="0"/>
              <a:t>      </a:t>
            </a:r>
            <a:r>
              <a:rPr lang="en-US" sz="1400" dirty="0">
                <a:solidFill>
                  <a:srgbClr val="C00000"/>
                </a:solidFill>
              </a:rPr>
              <a:t>"</a:t>
            </a:r>
            <a:r>
              <a:rPr lang="en-US" sz="1400" dirty="0" err="1">
                <a:solidFill>
                  <a:srgbClr val="C00000"/>
                </a:solidFill>
              </a:rPr>
              <a:t>contentLength</a:t>
            </a:r>
            <a:r>
              <a:rPr lang="en-US" sz="1400" dirty="0">
                <a:solidFill>
                  <a:srgbClr val="C00000"/>
                </a:solidFill>
              </a:rPr>
              <a:t>"</a:t>
            </a:r>
            <a:r>
              <a:rPr lang="en-US" sz="1400" dirty="0"/>
              <a:t>: 687245,</a:t>
            </a:r>
          </a:p>
          <a:p>
            <a:r>
              <a:rPr lang="en-US" sz="1400" dirty="0"/>
              <a:t>      </a:t>
            </a:r>
            <a:r>
              <a:rPr lang="en-US" sz="1400" dirty="0">
                <a:solidFill>
                  <a:srgbClr val="C00000"/>
                </a:solidFill>
              </a:rPr>
              <a:t>"</a:t>
            </a:r>
            <a:r>
              <a:rPr lang="en-US" sz="1400" dirty="0" err="1">
                <a:solidFill>
                  <a:srgbClr val="C00000"/>
                </a:solidFill>
              </a:rPr>
              <a:t>blobType</a:t>
            </a:r>
            <a:r>
              <a:rPr lang="en-US" sz="1400" dirty="0">
                <a:solidFill>
                  <a:srgbClr val="C00000"/>
                </a:solidFill>
              </a:rPr>
              <a:t>"</a:t>
            </a:r>
            <a:r>
              <a:rPr lang="en-US" sz="1400" dirty="0"/>
              <a:t>: </a:t>
            </a:r>
            <a:r>
              <a:rPr lang="en-US" sz="1400" dirty="0">
                <a:solidFill>
                  <a:srgbClr val="004B1C"/>
                </a:solidFill>
              </a:rPr>
              <a:t>"</a:t>
            </a:r>
            <a:r>
              <a:rPr lang="en-US" sz="1400" dirty="0" err="1">
                <a:solidFill>
                  <a:srgbClr val="004B1C"/>
                </a:solidFill>
              </a:rPr>
              <a:t>BlockBlob</a:t>
            </a:r>
            <a:r>
              <a:rPr lang="en-US" sz="1400" dirty="0">
                <a:solidFill>
                  <a:srgbClr val="004B1C"/>
                </a:solidFill>
              </a:rPr>
              <a:t>"</a:t>
            </a:r>
            <a:r>
              <a:rPr lang="en-US" sz="1400" dirty="0"/>
              <a:t>,</a:t>
            </a:r>
          </a:p>
          <a:p>
            <a:r>
              <a:rPr lang="en-US" sz="1400" dirty="0"/>
              <a:t>      </a:t>
            </a:r>
            <a:r>
              <a:rPr lang="en-US" sz="1400" dirty="0">
                <a:solidFill>
                  <a:srgbClr val="C00000"/>
                </a:solidFill>
              </a:rPr>
              <a:t>"</a:t>
            </a:r>
            <a:r>
              <a:rPr lang="en-US" sz="1400" dirty="0" err="1">
                <a:solidFill>
                  <a:srgbClr val="C00000"/>
                </a:solidFill>
              </a:rPr>
              <a:t>url</a:t>
            </a:r>
            <a:r>
              <a:rPr lang="en-US" sz="1400" dirty="0">
                <a:solidFill>
                  <a:srgbClr val="C00000"/>
                </a:solidFill>
              </a:rPr>
              <a:t>"</a:t>
            </a:r>
            <a:r>
              <a:rPr lang="en-US" sz="1400" dirty="0"/>
              <a:t>: </a:t>
            </a:r>
            <a:r>
              <a:rPr lang="en-US" sz="1400" dirty="0">
                <a:solidFill>
                  <a:srgbClr val="004B1C"/>
                </a:solidFill>
              </a:rPr>
              <a:t>"https://</a:t>
            </a:r>
            <a:r>
              <a:rPr lang="en-US" sz="1400" dirty="0" err="1">
                <a:solidFill>
                  <a:srgbClr val="004B1C"/>
                </a:solidFill>
              </a:rPr>
              <a:t>socalazure.blob.core.windows.net</a:t>
            </a:r>
            <a:r>
              <a:rPr lang="en-US" sz="1400" dirty="0">
                <a:solidFill>
                  <a:srgbClr val="004B1C"/>
                </a:solidFill>
              </a:rPr>
              <a:t>/sample/</a:t>
            </a:r>
            <a:r>
              <a:rPr lang="en-US" sz="1400" dirty="0" err="1">
                <a:solidFill>
                  <a:srgbClr val="004B1C"/>
                </a:solidFill>
              </a:rPr>
              <a:t>grid.jpg</a:t>
            </a:r>
            <a:r>
              <a:rPr lang="en-US" sz="1400" dirty="0">
                <a:solidFill>
                  <a:srgbClr val="004B1C"/>
                </a:solidFill>
              </a:rPr>
              <a:t>"</a:t>
            </a:r>
            <a:r>
              <a:rPr lang="en-US" sz="1400" dirty="0"/>
              <a:t>,</a:t>
            </a:r>
          </a:p>
          <a:p>
            <a:r>
              <a:rPr lang="en-US" sz="1400" dirty="0"/>
              <a:t>      </a:t>
            </a:r>
            <a:r>
              <a:rPr lang="en-US" sz="1400" dirty="0">
                <a:solidFill>
                  <a:srgbClr val="C00000"/>
                </a:solidFill>
              </a:rPr>
              <a:t>"sequencer"</a:t>
            </a:r>
            <a:r>
              <a:rPr lang="en-US" sz="1400" dirty="0"/>
              <a:t>: </a:t>
            </a:r>
            <a:r>
              <a:rPr lang="en-US" sz="1400" dirty="0">
                <a:solidFill>
                  <a:srgbClr val="004B1C"/>
                </a:solidFill>
              </a:rPr>
              <a:t>"0000000000000000000000000000043C00000000004b90e3"</a:t>
            </a:r>
            <a:r>
              <a:rPr lang="en-US" sz="1400" dirty="0"/>
              <a:t>,</a:t>
            </a:r>
          </a:p>
          <a:p>
            <a:r>
              <a:rPr lang="en-US" sz="1400" dirty="0"/>
              <a:t>      </a:t>
            </a:r>
            <a:r>
              <a:rPr lang="en-US" sz="1400" dirty="0">
                <a:solidFill>
                  <a:srgbClr val="C00000"/>
                </a:solidFill>
              </a:rPr>
              <a:t>"</a:t>
            </a:r>
            <a:r>
              <a:rPr lang="en-US" sz="1400" dirty="0" err="1">
                <a:solidFill>
                  <a:srgbClr val="C00000"/>
                </a:solidFill>
              </a:rPr>
              <a:t>storageDiagnostics</a:t>
            </a:r>
            <a:r>
              <a:rPr lang="en-US" sz="1400" dirty="0">
                <a:solidFill>
                  <a:srgbClr val="C00000"/>
                </a:solidFill>
              </a:rPr>
              <a:t>"</a:t>
            </a:r>
            <a:r>
              <a:rPr lang="en-US" sz="1400" dirty="0"/>
              <a:t>: {</a:t>
            </a:r>
          </a:p>
          <a:p>
            <a:r>
              <a:rPr lang="en-US" sz="1400" dirty="0"/>
              <a:t>         </a:t>
            </a:r>
            <a:r>
              <a:rPr lang="en-US" sz="1400" dirty="0">
                <a:solidFill>
                  <a:srgbClr val="C00000"/>
                </a:solidFill>
              </a:rPr>
              <a:t>"</a:t>
            </a:r>
            <a:r>
              <a:rPr lang="en-US" sz="1400" dirty="0" err="1">
                <a:solidFill>
                  <a:srgbClr val="C00000"/>
                </a:solidFill>
              </a:rPr>
              <a:t>batchId</a:t>
            </a:r>
            <a:r>
              <a:rPr lang="en-US" sz="1400" dirty="0">
                <a:solidFill>
                  <a:srgbClr val="C00000"/>
                </a:solidFill>
              </a:rPr>
              <a:t>"</a:t>
            </a:r>
            <a:r>
              <a:rPr lang="en-US" sz="1400" dirty="0"/>
              <a:t>: </a:t>
            </a:r>
            <a:r>
              <a:rPr lang="en-US" sz="1400" dirty="0">
                <a:solidFill>
                  <a:srgbClr val="004B1C"/>
                </a:solidFill>
              </a:rPr>
              <a:t>"11c2a1b3-013f-4c7a-a31e-cf455a2c7d3f"</a:t>
            </a:r>
          </a:p>
          <a:p>
            <a:r>
              <a:rPr lang="en-US" sz="1400" dirty="0"/>
              <a:t>      }</a:t>
            </a:r>
          </a:p>
          <a:p>
            <a:r>
              <a:rPr lang="en-US" sz="1400" dirty="0"/>
              <a:t>   },</a:t>
            </a:r>
          </a:p>
          <a:p>
            <a:r>
              <a:rPr lang="en-US" sz="1400" dirty="0"/>
              <a:t>   </a:t>
            </a:r>
            <a:r>
              <a:rPr lang="en-US" sz="1400" dirty="0">
                <a:solidFill>
                  <a:srgbClr val="C00000"/>
                </a:solidFill>
              </a:rPr>
              <a:t>"</a:t>
            </a:r>
            <a:r>
              <a:rPr lang="en-US" sz="1400" dirty="0" err="1">
                <a:solidFill>
                  <a:srgbClr val="C00000"/>
                </a:solidFill>
              </a:rPr>
              <a:t>dataVersion</a:t>
            </a:r>
            <a:r>
              <a:rPr lang="en-US" sz="1400" dirty="0">
                <a:solidFill>
                  <a:srgbClr val="C00000"/>
                </a:solidFill>
              </a:rPr>
              <a:t>"</a:t>
            </a:r>
            <a:r>
              <a:rPr lang="en-US" sz="1400" dirty="0"/>
              <a:t>: </a:t>
            </a:r>
            <a:r>
              <a:rPr lang="en-US" sz="1400" dirty="0">
                <a:solidFill>
                  <a:srgbClr val="004B1C"/>
                </a:solidFill>
              </a:rPr>
              <a:t>""</a:t>
            </a:r>
            <a:r>
              <a:rPr lang="en-US" sz="1400" dirty="0"/>
              <a:t>,</a:t>
            </a:r>
          </a:p>
          <a:p>
            <a:r>
              <a:rPr lang="en-US" sz="1400" dirty="0"/>
              <a:t>   </a:t>
            </a:r>
            <a:r>
              <a:rPr lang="en-US" sz="1400" dirty="0">
                <a:solidFill>
                  <a:srgbClr val="C00000"/>
                </a:solidFill>
              </a:rPr>
              <a:t>"</a:t>
            </a:r>
            <a:r>
              <a:rPr lang="en-US" sz="1400" dirty="0" err="1">
                <a:solidFill>
                  <a:srgbClr val="C00000"/>
                </a:solidFill>
              </a:rPr>
              <a:t>metadataVersion</a:t>
            </a:r>
            <a:r>
              <a:rPr lang="en-US" sz="1400" dirty="0">
                <a:solidFill>
                  <a:srgbClr val="C00000"/>
                </a:solidFill>
              </a:rPr>
              <a:t>"</a:t>
            </a:r>
            <a:r>
              <a:rPr lang="en-US" sz="1400" dirty="0"/>
              <a:t>: </a:t>
            </a:r>
            <a:r>
              <a:rPr lang="en-US" sz="1400" dirty="0">
                <a:solidFill>
                  <a:srgbClr val="004B1C"/>
                </a:solidFill>
              </a:rPr>
              <a:t>"1"</a:t>
            </a:r>
          </a:p>
          <a:p>
            <a:r>
              <a:rPr lang="en-US" sz="1400" dirty="0"/>
              <a:t>}]</a:t>
            </a:r>
          </a:p>
          <a:p>
            <a:endParaRPr lang="en-US" sz="1400" dirty="0"/>
          </a:p>
        </p:txBody>
      </p:sp>
      <p:sp>
        <p:nvSpPr>
          <p:cNvPr id="4" name="TextBox 3">
            <a:extLst>
              <a:ext uri="{FF2B5EF4-FFF2-40B4-BE49-F238E27FC236}">
                <a16:creationId xmlns:a16="http://schemas.microsoft.com/office/drawing/2014/main" id="{526AC09D-9147-4AF7-8778-6132B927E687}"/>
              </a:ext>
            </a:extLst>
          </p:cNvPr>
          <p:cNvSpPr txBox="1"/>
          <p:nvPr/>
        </p:nvSpPr>
        <p:spPr>
          <a:xfrm>
            <a:off x="0" y="6519134"/>
            <a:ext cx="12192000" cy="433965"/>
          </a:xfrm>
          <a:prstGeom prst="rect">
            <a:avLst/>
          </a:prstGeom>
          <a:noFill/>
        </p:spPr>
        <p:txBody>
          <a:bodyPr wrap="square" lIns="182880" tIns="146304" rIns="182880" bIns="146304" rtlCol="0">
            <a:spAutoFit/>
          </a:bodyPr>
          <a:lstStyle/>
          <a:p>
            <a:pPr algn="r">
              <a:lnSpc>
                <a:spcPct val="90000"/>
              </a:lnSpc>
              <a:spcAft>
                <a:spcPts val="600"/>
              </a:spcAft>
            </a:pPr>
            <a:r>
              <a:rPr lang="en-US" sz="1000" dirty="0"/>
              <a:t>https://docs.microsoft.com/en-us/azure/event-grid/event-schema</a:t>
            </a:r>
          </a:p>
        </p:txBody>
      </p:sp>
      <p:sp>
        <p:nvSpPr>
          <p:cNvPr id="5" name="Right Brace 4">
            <a:extLst>
              <a:ext uri="{FF2B5EF4-FFF2-40B4-BE49-F238E27FC236}">
                <a16:creationId xmlns:a16="http://schemas.microsoft.com/office/drawing/2014/main" id="{85507F2D-1F03-4D8F-9762-02864956E9E1}"/>
              </a:ext>
            </a:extLst>
          </p:cNvPr>
          <p:cNvSpPr/>
          <p:nvPr/>
        </p:nvSpPr>
        <p:spPr>
          <a:xfrm>
            <a:off x="8782050" y="2895600"/>
            <a:ext cx="386174" cy="3022599"/>
          </a:xfrm>
          <a:prstGeom prst="righ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ABAC17D6-4F9D-43ED-B6EB-C913F22E3C6B}"/>
              </a:ext>
            </a:extLst>
          </p:cNvPr>
          <p:cNvSpPr txBox="1"/>
          <p:nvPr/>
        </p:nvSpPr>
        <p:spPr>
          <a:xfrm>
            <a:off x="9083558" y="4090340"/>
            <a:ext cx="3183467"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Properties specific to the publisher</a:t>
            </a:r>
          </a:p>
        </p:txBody>
      </p:sp>
      <p:sp>
        <p:nvSpPr>
          <p:cNvPr id="7" name="Rectangle 6">
            <a:extLst>
              <a:ext uri="{FF2B5EF4-FFF2-40B4-BE49-F238E27FC236}">
                <a16:creationId xmlns:a16="http://schemas.microsoft.com/office/drawing/2014/main" id="{7D4EE6D5-A52E-48D9-95AE-9B6A8607AD05}"/>
              </a:ext>
            </a:extLst>
          </p:cNvPr>
          <p:cNvSpPr/>
          <p:nvPr/>
        </p:nvSpPr>
        <p:spPr bwMode="auto">
          <a:xfrm>
            <a:off x="407575" y="2851150"/>
            <a:ext cx="8374475" cy="3067049"/>
          </a:xfrm>
          <a:prstGeom prst="rect">
            <a:avLst/>
          </a:prstGeom>
          <a:solidFill>
            <a:srgbClr val="0078D7">
              <a:alpha val="2117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2099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DAD5-90B2-9645-9C6B-9896B26F97A6}"/>
              </a:ext>
            </a:extLst>
          </p:cNvPr>
          <p:cNvSpPr>
            <a:spLocks noGrp="1"/>
          </p:cNvSpPr>
          <p:nvPr>
            <p:ph type="title"/>
          </p:nvPr>
        </p:nvSpPr>
        <p:spPr/>
        <p:txBody>
          <a:bodyPr/>
          <a:lstStyle/>
          <a:p>
            <a:r>
              <a:rPr lang="en-US" dirty="0">
                <a:solidFill>
                  <a:schemeClr val="bg1"/>
                </a:solidFill>
              </a:rPr>
              <a:t>Subscription Validation</a:t>
            </a:r>
          </a:p>
        </p:txBody>
      </p:sp>
      <p:sp>
        <p:nvSpPr>
          <p:cNvPr id="4" name="Text Placeholder 3">
            <a:extLst>
              <a:ext uri="{FF2B5EF4-FFF2-40B4-BE49-F238E27FC236}">
                <a16:creationId xmlns:a16="http://schemas.microsoft.com/office/drawing/2014/main" id="{49271247-B280-BB47-A9BD-31063E2E59BB}"/>
              </a:ext>
            </a:extLst>
          </p:cNvPr>
          <p:cNvSpPr>
            <a:spLocks noGrp="1"/>
          </p:cNvSpPr>
          <p:nvPr>
            <p:ph type="body" sz="quarter" idx="10"/>
          </p:nvPr>
        </p:nvSpPr>
        <p:spPr>
          <a:xfrm>
            <a:off x="269239" y="1197322"/>
            <a:ext cx="11922762" cy="5087547"/>
          </a:xfrm>
        </p:spPr>
        <p:txBody>
          <a:bodyPr/>
          <a:lstStyle/>
          <a:p>
            <a:r>
              <a:rPr lang="en-US" sz="1800" dirty="0"/>
              <a:t>[{</a:t>
            </a:r>
          </a:p>
          <a:p>
            <a:pPr lvl="1"/>
            <a:r>
              <a:rPr lang="en-US" sz="1800" dirty="0">
                <a:solidFill>
                  <a:srgbClr val="004B1C"/>
                </a:solidFill>
              </a:rPr>
              <a:t>"id"</a:t>
            </a:r>
            <a:r>
              <a:rPr lang="en-US" sz="1800" dirty="0">
                <a:solidFill>
                  <a:schemeClr val="tx1">
                    <a:lumMod val="50000"/>
                  </a:schemeClr>
                </a:solidFill>
              </a:rPr>
              <a:t>:</a:t>
            </a:r>
            <a:r>
              <a:rPr lang="en-US" sz="1800" dirty="0">
                <a:solidFill>
                  <a:srgbClr val="004B1C"/>
                </a:solidFill>
              </a:rPr>
              <a:t> "d81e1cee-cd14-4bf6-8105-13cdc71284b3", </a:t>
            </a:r>
          </a:p>
          <a:p>
            <a:pPr lvl="1"/>
            <a:r>
              <a:rPr lang="en-US" sz="1800" dirty="0">
                <a:solidFill>
                  <a:srgbClr val="004B1C"/>
                </a:solidFill>
              </a:rPr>
              <a:t>"topic"</a:t>
            </a:r>
            <a:r>
              <a:rPr lang="en-US" sz="1800" dirty="0">
                <a:solidFill>
                  <a:schemeClr val="tx1">
                    <a:lumMod val="50000"/>
                  </a:schemeClr>
                </a:solidFill>
              </a:rPr>
              <a:t>:</a:t>
            </a:r>
            <a:r>
              <a:rPr lang="en-US" sz="1800" dirty="0">
                <a:solidFill>
                  <a:srgbClr val="004B1C"/>
                </a:solidFill>
              </a:rPr>
              <a:t> "/subscriptions/</a:t>
            </a:r>
            <a:r>
              <a:rPr lang="en-US" sz="1800" dirty="0" err="1">
                <a:solidFill>
                  <a:srgbClr val="004B1C"/>
                </a:solidFill>
              </a:rPr>
              <a:t>xxxxxxx</a:t>
            </a:r>
            <a:r>
              <a:rPr lang="en-US" sz="1800" dirty="0">
                <a:solidFill>
                  <a:srgbClr val="004B1C"/>
                </a:solidFill>
              </a:rPr>
              <a:t>/</a:t>
            </a:r>
            <a:r>
              <a:rPr lang="en-US" sz="1800" dirty="0" err="1">
                <a:solidFill>
                  <a:srgbClr val="004B1C"/>
                </a:solidFill>
              </a:rPr>
              <a:t>resourceGroups</a:t>
            </a:r>
            <a:r>
              <a:rPr lang="en-US" sz="1800" dirty="0">
                <a:solidFill>
                  <a:srgbClr val="004B1C"/>
                </a:solidFill>
              </a:rPr>
              <a:t>/</a:t>
            </a:r>
            <a:r>
              <a:rPr lang="en-US" sz="1800" dirty="0" err="1">
                <a:solidFill>
                  <a:srgbClr val="004B1C"/>
                </a:solidFill>
              </a:rPr>
              <a:t>cbus</a:t>
            </a:r>
            <a:r>
              <a:rPr lang="en-US" sz="1800" dirty="0">
                <a:solidFill>
                  <a:srgbClr val="004B1C"/>
                </a:solidFill>
              </a:rPr>
              <a:t>-   </a:t>
            </a:r>
            <a:r>
              <a:rPr lang="en-US" sz="1800" dirty="0" err="1">
                <a:solidFill>
                  <a:srgbClr val="004B1C"/>
                </a:solidFill>
              </a:rPr>
              <a:t>eventgrid</a:t>
            </a:r>
            <a:r>
              <a:rPr lang="en-US" sz="1800" dirty="0">
                <a:solidFill>
                  <a:srgbClr val="004B1C"/>
                </a:solidFill>
              </a:rPr>
              <a:t>/providers/</a:t>
            </a:r>
            <a:r>
              <a:rPr lang="en-US" sz="1800" dirty="0" err="1">
                <a:solidFill>
                  <a:srgbClr val="004B1C"/>
                </a:solidFill>
              </a:rPr>
              <a:t>microsoft.eventgrid</a:t>
            </a:r>
            <a:r>
              <a:rPr lang="en-US" sz="1800" dirty="0">
                <a:solidFill>
                  <a:srgbClr val="004B1C"/>
                </a:solidFill>
              </a:rPr>
              <a:t>/topics/cbus-topic-1", </a:t>
            </a:r>
          </a:p>
          <a:p>
            <a:pPr lvl="1"/>
            <a:r>
              <a:rPr lang="en-US" sz="1800" dirty="0">
                <a:solidFill>
                  <a:srgbClr val="004B1C"/>
                </a:solidFill>
              </a:rPr>
              <a:t>"subject"</a:t>
            </a:r>
            <a:r>
              <a:rPr lang="en-US" sz="1800" dirty="0">
                <a:solidFill>
                  <a:schemeClr val="tx1">
                    <a:lumMod val="50000"/>
                  </a:schemeClr>
                </a:solidFill>
              </a:rPr>
              <a:t>:</a:t>
            </a:r>
            <a:r>
              <a:rPr lang="en-US" sz="1800" dirty="0">
                <a:solidFill>
                  <a:srgbClr val="004B1C"/>
                </a:solidFill>
              </a:rPr>
              <a:t> "", </a:t>
            </a:r>
          </a:p>
          <a:p>
            <a:pPr lvl="1"/>
            <a:r>
              <a:rPr lang="en-US" sz="1800" dirty="0">
                <a:solidFill>
                  <a:srgbClr val="004B1C"/>
                </a:solidFill>
              </a:rPr>
              <a:t>"data"</a:t>
            </a:r>
            <a:r>
              <a:rPr lang="en-US" sz="1800" dirty="0">
                <a:solidFill>
                  <a:schemeClr val="tx1">
                    <a:lumMod val="50000"/>
                  </a:schemeClr>
                </a:solidFill>
              </a:rPr>
              <a:t>:</a:t>
            </a:r>
            <a:r>
              <a:rPr lang="en-US" sz="1800" dirty="0">
                <a:solidFill>
                  <a:srgbClr val="004B1C"/>
                </a:solidFill>
              </a:rPr>
              <a:t> { </a:t>
            </a:r>
          </a:p>
          <a:p>
            <a:pPr lvl="1"/>
            <a:r>
              <a:rPr lang="en-US" sz="1800" dirty="0">
                <a:solidFill>
                  <a:srgbClr val="004B1C"/>
                </a:solidFill>
              </a:rPr>
              <a:t>   "</a:t>
            </a:r>
            <a:r>
              <a:rPr lang="en-US" sz="1800" dirty="0" err="1">
                <a:solidFill>
                  <a:srgbClr val="004B1C"/>
                </a:solidFill>
              </a:rPr>
              <a:t>validationCode</a:t>
            </a:r>
            <a:r>
              <a:rPr lang="en-US" sz="1800" dirty="0">
                <a:solidFill>
                  <a:srgbClr val="004B1C"/>
                </a:solidFill>
              </a:rPr>
              <a:t>"</a:t>
            </a:r>
            <a:r>
              <a:rPr lang="en-US" sz="1800" dirty="0">
                <a:solidFill>
                  <a:schemeClr val="tx1">
                    <a:lumMod val="50000"/>
                  </a:schemeClr>
                </a:solidFill>
              </a:rPr>
              <a:t>:</a:t>
            </a:r>
            <a:r>
              <a:rPr lang="en-US" sz="1800" dirty="0">
                <a:solidFill>
                  <a:srgbClr val="004B1C"/>
                </a:solidFill>
              </a:rPr>
              <a:t> "BDC0D448-74DC-4E4A-B9B4-EFAB111FF10A", </a:t>
            </a:r>
          </a:p>
          <a:p>
            <a:pPr lvl="1"/>
            <a:r>
              <a:rPr lang="en-US" sz="1800" dirty="0">
                <a:solidFill>
                  <a:srgbClr val="004B1C"/>
                </a:solidFill>
              </a:rPr>
              <a:t>   "</a:t>
            </a:r>
            <a:r>
              <a:rPr lang="en-US" sz="1800" dirty="0" err="1">
                <a:solidFill>
                  <a:srgbClr val="004B1C"/>
                </a:solidFill>
              </a:rPr>
              <a:t>validationUrl</a:t>
            </a:r>
            <a:r>
              <a:rPr lang="en-US" sz="1800" dirty="0">
                <a:solidFill>
                  <a:srgbClr val="004B1C"/>
                </a:solidFill>
              </a:rPr>
              <a:t>"</a:t>
            </a:r>
            <a:r>
              <a:rPr lang="en-US" sz="1800" dirty="0">
                <a:solidFill>
                  <a:schemeClr val="tx1">
                    <a:lumMod val="50000"/>
                  </a:schemeClr>
                </a:solidFill>
              </a:rPr>
              <a:t>:</a:t>
            </a:r>
            <a:r>
              <a:rPr lang="en-US" sz="1800" dirty="0">
                <a:solidFill>
                  <a:srgbClr val="004B1C"/>
                </a:solidFill>
              </a:rPr>
              <a:t> </a:t>
            </a:r>
            <a:r>
              <a:rPr lang="en-US" sz="1800" dirty="0">
                <a:solidFill>
                  <a:srgbClr val="004B1C"/>
                </a:solidFill>
                <a:hlinkClick r:id="rId3"/>
              </a:rPr>
              <a:t>https://rp-eastus.eventgrid.azure.net/eventsubscriptions/mysub1/validate?id=BDC0D448-74DC-4E4A-B9B4-EFAB111FF10A&amp;t=2018-05-19T17:42:44.7966715Z&amp;apiVersion=2018-05-01-preview&amp;token=yUW1lFf3PSTWyQruNtQ5vCszJ3SiIcJzBvwYnMlN80A%3d</a:t>
            </a:r>
            <a:endParaRPr lang="en-US" sz="1800" dirty="0">
              <a:solidFill>
                <a:srgbClr val="004B1C"/>
              </a:solidFill>
            </a:endParaRPr>
          </a:p>
          <a:p>
            <a:pPr lvl="1"/>
            <a:r>
              <a:rPr lang="en-US" sz="1800" dirty="0">
                <a:solidFill>
                  <a:srgbClr val="004B1C"/>
                </a:solidFill>
              </a:rPr>
              <a:t>  }, </a:t>
            </a:r>
          </a:p>
          <a:p>
            <a:pPr lvl="1"/>
            <a:r>
              <a:rPr lang="en-US" sz="1800" dirty="0">
                <a:solidFill>
                  <a:srgbClr val="004B1C"/>
                </a:solidFill>
              </a:rPr>
              <a:t>"</a:t>
            </a:r>
            <a:r>
              <a:rPr lang="en-US" sz="1800" dirty="0" err="1">
                <a:solidFill>
                  <a:srgbClr val="004B1C"/>
                </a:solidFill>
              </a:rPr>
              <a:t>eventType</a:t>
            </a:r>
            <a:r>
              <a:rPr lang="en-US" sz="1800" dirty="0">
                <a:solidFill>
                  <a:srgbClr val="004B1C"/>
                </a:solidFill>
              </a:rPr>
              <a:t>": "</a:t>
            </a:r>
            <a:r>
              <a:rPr lang="en-US" sz="1800" dirty="0" err="1">
                <a:solidFill>
                  <a:srgbClr val="004B1C"/>
                </a:solidFill>
              </a:rPr>
              <a:t>Microsoft.EventGrid.SubscriptionValidationEvent</a:t>
            </a:r>
            <a:r>
              <a:rPr lang="en-US" sz="1800" dirty="0">
                <a:solidFill>
                  <a:srgbClr val="004B1C"/>
                </a:solidFill>
              </a:rPr>
              <a:t>", </a:t>
            </a:r>
          </a:p>
          <a:p>
            <a:pPr lvl="1"/>
            <a:r>
              <a:rPr lang="en-US" sz="1800" dirty="0">
                <a:solidFill>
                  <a:srgbClr val="004B1C"/>
                </a:solidFill>
              </a:rPr>
              <a:t>"</a:t>
            </a:r>
            <a:r>
              <a:rPr lang="en-US" sz="1800" dirty="0" err="1">
                <a:solidFill>
                  <a:srgbClr val="004B1C"/>
                </a:solidFill>
              </a:rPr>
              <a:t>eventTime</a:t>
            </a:r>
            <a:r>
              <a:rPr lang="en-US" sz="1800" dirty="0">
                <a:solidFill>
                  <a:srgbClr val="004B1C"/>
                </a:solidFill>
              </a:rPr>
              <a:t>": "2018-05-19T17:42:44.8123163Z", </a:t>
            </a:r>
          </a:p>
          <a:p>
            <a:pPr lvl="1"/>
            <a:r>
              <a:rPr lang="en-US" sz="1800" dirty="0">
                <a:solidFill>
                  <a:srgbClr val="004B1C"/>
                </a:solidFill>
              </a:rPr>
              <a:t>"</a:t>
            </a:r>
            <a:r>
              <a:rPr lang="en-US" sz="1800" dirty="0" err="1">
                <a:solidFill>
                  <a:srgbClr val="004B1C"/>
                </a:solidFill>
              </a:rPr>
              <a:t>metadataVersion</a:t>
            </a:r>
            <a:r>
              <a:rPr lang="en-US" sz="1800" dirty="0">
                <a:solidFill>
                  <a:srgbClr val="004B1C"/>
                </a:solidFill>
              </a:rPr>
              <a:t>"</a:t>
            </a:r>
            <a:r>
              <a:rPr lang="en-US" sz="1800" dirty="0">
                <a:solidFill>
                  <a:schemeClr val="tx1">
                    <a:lumMod val="50000"/>
                  </a:schemeClr>
                </a:solidFill>
              </a:rPr>
              <a:t>:</a:t>
            </a:r>
            <a:r>
              <a:rPr lang="en-US" sz="1800" dirty="0">
                <a:solidFill>
                  <a:srgbClr val="004B1C"/>
                </a:solidFill>
              </a:rPr>
              <a:t> "1", </a:t>
            </a:r>
          </a:p>
          <a:p>
            <a:pPr lvl="1"/>
            <a:r>
              <a:rPr lang="en-US" sz="1800" dirty="0">
                <a:solidFill>
                  <a:srgbClr val="004B1C"/>
                </a:solidFill>
              </a:rPr>
              <a:t>"</a:t>
            </a:r>
            <a:r>
              <a:rPr lang="en-US" sz="1800" dirty="0" err="1">
                <a:solidFill>
                  <a:srgbClr val="004B1C"/>
                </a:solidFill>
              </a:rPr>
              <a:t>dataVersion</a:t>
            </a:r>
            <a:r>
              <a:rPr lang="en-US" sz="1800" dirty="0">
                <a:solidFill>
                  <a:srgbClr val="004B1C"/>
                </a:solidFill>
              </a:rPr>
              <a:t>"</a:t>
            </a:r>
            <a:r>
              <a:rPr lang="en-US" sz="1800" dirty="0">
                <a:solidFill>
                  <a:schemeClr val="tx1">
                    <a:lumMod val="50000"/>
                  </a:schemeClr>
                </a:solidFill>
              </a:rPr>
              <a:t>:</a:t>
            </a:r>
            <a:r>
              <a:rPr lang="en-US" sz="1800" dirty="0">
                <a:solidFill>
                  <a:srgbClr val="004B1C"/>
                </a:solidFill>
              </a:rPr>
              <a:t> "2" </a:t>
            </a:r>
          </a:p>
          <a:p>
            <a:r>
              <a:rPr lang="en-US" sz="1800" dirty="0"/>
              <a:t>}]</a:t>
            </a:r>
          </a:p>
        </p:txBody>
      </p:sp>
      <p:cxnSp>
        <p:nvCxnSpPr>
          <p:cNvPr id="6" name="Straight Arrow Connector 5">
            <a:extLst>
              <a:ext uri="{FF2B5EF4-FFF2-40B4-BE49-F238E27FC236}">
                <a16:creationId xmlns:a16="http://schemas.microsoft.com/office/drawing/2014/main" id="{DE06240B-A6CA-DC46-B80B-1ECF2964D98B}"/>
              </a:ext>
            </a:extLst>
          </p:cNvPr>
          <p:cNvCxnSpPr/>
          <p:nvPr/>
        </p:nvCxnSpPr>
        <p:spPr>
          <a:xfrm flipH="1">
            <a:off x="8476211" y="2310938"/>
            <a:ext cx="1264920" cy="853440"/>
          </a:xfrm>
          <a:prstGeom prst="straightConnector1">
            <a:avLst/>
          </a:prstGeom>
          <a:ln w="66675">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D882660-BFB4-DA44-8C06-BA9DB7CF86A8}"/>
              </a:ext>
            </a:extLst>
          </p:cNvPr>
          <p:cNvSpPr/>
          <p:nvPr/>
        </p:nvSpPr>
        <p:spPr bwMode="auto">
          <a:xfrm>
            <a:off x="548640" y="3307080"/>
            <a:ext cx="11490960" cy="1066800"/>
          </a:xfrm>
          <a:prstGeom prst="rect">
            <a:avLst/>
          </a:prstGeom>
          <a:noFill/>
          <a:ln w="4127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a:extLst>
              <a:ext uri="{FF2B5EF4-FFF2-40B4-BE49-F238E27FC236}">
                <a16:creationId xmlns:a16="http://schemas.microsoft.com/office/drawing/2014/main" id="{99DF4404-0B8E-6F41-84FA-C3BCDE827896}"/>
              </a:ext>
            </a:extLst>
          </p:cNvPr>
          <p:cNvSpPr txBox="1"/>
          <p:nvPr/>
        </p:nvSpPr>
        <p:spPr>
          <a:xfrm>
            <a:off x="269238" y="6468398"/>
            <a:ext cx="11655841"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https://</a:t>
            </a:r>
            <a:r>
              <a:rPr lang="en-US" sz="1600" dirty="0" err="1">
                <a:gradFill>
                  <a:gsLst>
                    <a:gs pos="2917">
                      <a:schemeClr val="tx1"/>
                    </a:gs>
                    <a:gs pos="30000">
                      <a:schemeClr val="tx1"/>
                    </a:gs>
                  </a:gsLst>
                  <a:lin ang="5400000" scaled="0"/>
                </a:gradFill>
              </a:rPr>
              <a:t>docs.microsoft.com</a:t>
            </a:r>
            <a:r>
              <a:rPr lang="en-US" sz="1600" dirty="0">
                <a:gradFill>
                  <a:gsLst>
                    <a:gs pos="2917">
                      <a:schemeClr val="tx1"/>
                    </a:gs>
                    <a:gs pos="30000">
                      <a:schemeClr val="tx1"/>
                    </a:gs>
                  </a:gsLst>
                  <a:lin ang="5400000" scaled="0"/>
                </a:gradFill>
              </a:rPr>
              <a:t>/</a:t>
            </a:r>
            <a:r>
              <a:rPr lang="en-US" sz="1600" dirty="0" err="1">
                <a:gradFill>
                  <a:gsLst>
                    <a:gs pos="2917">
                      <a:schemeClr val="tx1"/>
                    </a:gs>
                    <a:gs pos="30000">
                      <a:schemeClr val="tx1"/>
                    </a:gs>
                  </a:gsLst>
                  <a:lin ang="5400000" scaled="0"/>
                </a:gradFill>
              </a:rPr>
              <a:t>en</a:t>
            </a:r>
            <a:r>
              <a:rPr lang="en-US" sz="1600" dirty="0">
                <a:gradFill>
                  <a:gsLst>
                    <a:gs pos="2917">
                      <a:schemeClr val="tx1"/>
                    </a:gs>
                    <a:gs pos="30000">
                      <a:schemeClr val="tx1"/>
                    </a:gs>
                  </a:gsLst>
                  <a:lin ang="5400000" scaled="0"/>
                </a:gradFill>
              </a:rPr>
              <a:t>-us/azure/event-grid/</a:t>
            </a:r>
            <a:r>
              <a:rPr lang="en-US" sz="1600" dirty="0" err="1">
                <a:gradFill>
                  <a:gsLst>
                    <a:gs pos="2917">
                      <a:schemeClr val="tx1"/>
                    </a:gs>
                    <a:gs pos="30000">
                      <a:schemeClr val="tx1"/>
                    </a:gs>
                  </a:gsLst>
                  <a:lin ang="5400000" scaled="0"/>
                </a:gradFill>
              </a:rPr>
              <a:t>security-authentication#webhook-event-delivery</a:t>
            </a: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67647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276EB-B7AD-4A3C-845C-CBC446F071E1}"/>
              </a:ext>
            </a:extLst>
          </p:cNvPr>
          <p:cNvSpPr>
            <a:spLocks noGrp="1"/>
          </p:cNvSpPr>
          <p:nvPr>
            <p:ph type="title"/>
          </p:nvPr>
        </p:nvSpPr>
        <p:spPr/>
        <p:txBody>
          <a:bodyPr/>
          <a:lstStyle/>
          <a:p>
            <a:r>
              <a:rPr lang="en-US" dirty="0">
                <a:solidFill>
                  <a:schemeClr val="bg1"/>
                </a:solidFill>
              </a:rPr>
              <a:t>Demo: Custom Events</a:t>
            </a:r>
          </a:p>
        </p:txBody>
      </p:sp>
    </p:spTree>
    <p:extLst>
      <p:ext uri="{BB962C8B-B14F-4D97-AF65-F5344CB8AC3E}">
        <p14:creationId xmlns:p14="http://schemas.microsoft.com/office/powerpoint/2010/main" val="22174649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DAD5-90B2-9645-9C6B-9896B26F97A6}"/>
              </a:ext>
            </a:extLst>
          </p:cNvPr>
          <p:cNvSpPr>
            <a:spLocks noGrp="1"/>
          </p:cNvSpPr>
          <p:nvPr>
            <p:ph type="title"/>
          </p:nvPr>
        </p:nvSpPr>
        <p:spPr>
          <a:xfrm>
            <a:off x="333786" y="74358"/>
            <a:ext cx="11655840" cy="732465"/>
          </a:xfrm>
        </p:spPr>
        <p:txBody>
          <a:bodyPr/>
          <a:lstStyle/>
          <a:p>
            <a:r>
              <a:rPr lang="en-US" dirty="0">
                <a:solidFill>
                  <a:schemeClr val="bg1"/>
                </a:solidFill>
              </a:rPr>
              <a:t>Publish with .NET SDK</a:t>
            </a:r>
          </a:p>
        </p:txBody>
      </p:sp>
      <p:sp>
        <p:nvSpPr>
          <p:cNvPr id="8" name="TextBox 7">
            <a:extLst>
              <a:ext uri="{FF2B5EF4-FFF2-40B4-BE49-F238E27FC236}">
                <a16:creationId xmlns:a16="http://schemas.microsoft.com/office/drawing/2014/main" id="{962270C6-9040-4342-8476-D238A88B9EDA}"/>
              </a:ext>
            </a:extLst>
          </p:cNvPr>
          <p:cNvSpPr txBox="1"/>
          <p:nvPr/>
        </p:nvSpPr>
        <p:spPr>
          <a:xfrm>
            <a:off x="288175" y="1540987"/>
            <a:ext cx="6316473" cy="4358116"/>
          </a:xfrm>
          <a:prstGeom prst="rect">
            <a:avLst/>
          </a:prstGeom>
          <a:noFill/>
        </p:spPr>
        <p:txBody>
          <a:bodyPr wrap="none" lIns="182880" tIns="146304" rIns="182880" bIns="146304" rtlCol="0">
            <a:spAutoFit/>
          </a:bodyPr>
          <a:lstStyle/>
          <a:p>
            <a:r>
              <a:rPr lang="en-US" sz="1200" b="1" dirty="0">
                <a:solidFill>
                  <a:srgbClr val="00B050"/>
                </a:solidFill>
                <a:latin typeface="Consolas" panose="020B0609020204030204" pitchFamily="49" charset="0"/>
              </a:rPr>
              <a:t>// Step 1: Initialize credentials and client</a:t>
            </a:r>
          </a:p>
          <a:p>
            <a:r>
              <a:rPr lang="en-US" sz="1200" dirty="0" err="1">
                <a:latin typeface="Consolas" panose="020B0609020204030204" pitchFamily="49" charset="0"/>
              </a:rPr>
              <a:t>ServiceClientCredentials</a:t>
            </a:r>
            <a:r>
              <a:rPr lang="en-US" sz="1200" dirty="0">
                <a:latin typeface="Consolas" panose="020B0609020204030204" pitchFamily="49" charset="0"/>
              </a:rPr>
              <a:t> credentials = new </a:t>
            </a:r>
            <a:r>
              <a:rPr lang="en-US" sz="1200" dirty="0" err="1">
                <a:latin typeface="Consolas" panose="020B0609020204030204" pitchFamily="49" charset="0"/>
              </a:rPr>
              <a:t>TopicCredentials</a:t>
            </a:r>
            <a:r>
              <a:rPr lang="en-US" sz="1200" dirty="0">
                <a:latin typeface="Consolas" panose="020B0609020204030204" pitchFamily="49" charset="0"/>
              </a:rPr>
              <a:t>(</a:t>
            </a:r>
            <a:r>
              <a:rPr lang="en-US" sz="1200" dirty="0" err="1">
                <a:latin typeface="Consolas" panose="020B0609020204030204" pitchFamily="49" charset="0"/>
              </a:rPr>
              <a:t>TopicKey</a:t>
            </a:r>
            <a:r>
              <a:rPr lang="en-US" sz="1200" dirty="0">
                <a:latin typeface="Consolas" panose="020B0609020204030204" pitchFamily="49" charset="0"/>
              </a:rPr>
              <a:t>);</a:t>
            </a:r>
          </a:p>
          <a:p>
            <a:r>
              <a:rPr lang="en-US" sz="1200" dirty="0">
                <a:latin typeface="Consolas" panose="020B0609020204030204" pitchFamily="49" charset="0"/>
              </a:rPr>
              <a:t>var client = new </a:t>
            </a:r>
            <a:r>
              <a:rPr lang="en-US" sz="1200" dirty="0" err="1">
                <a:latin typeface="Consolas" panose="020B0609020204030204" pitchFamily="49" charset="0"/>
              </a:rPr>
              <a:t>EventGridClient</a:t>
            </a:r>
            <a:r>
              <a:rPr lang="en-US" sz="1200" dirty="0">
                <a:latin typeface="Consolas" panose="020B0609020204030204" pitchFamily="49" charset="0"/>
              </a:rPr>
              <a:t>(credentials);</a:t>
            </a:r>
          </a:p>
          <a:p>
            <a:endParaRPr lang="en-US" sz="1200" dirty="0">
              <a:latin typeface="Consolas" panose="020B0609020204030204" pitchFamily="49" charset="0"/>
            </a:endParaRPr>
          </a:p>
          <a:p>
            <a:r>
              <a:rPr lang="en-US" sz="1200" b="1" dirty="0">
                <a:solidFill>
                  <a:srgbClr val="00B050"/>
                </a:solidFill>
                <a:latin typeface="Consolas" panose="020B0609020204030204" pitchFamily="49" charset="0"/>
              </a:rPr>
              <a:t>// Step 2: Populate list of events</a:t>
            </a:r>
          </a:p>
          <a:p>
            <a:r>
              <a:rPr lang="en-US" sz="1200" dirty="0">
                <a:latin typeface="Consolas" panose="020B0609020204030204" pitchFamily="49" charset="0"/>
              </a:rPr>
              <a:t>var events = new List&lt;</a:t>
            </a:r>
            <a:r>
              <a:rPr lang="en-US" sz="1200" dirty="0" err="1">
                <a:latin typeface="Consolas" panose="020B0609020204030204" pitchFamily="49" charset="0"/>
              </a:rPr>
              <a:t>EventGridEvent</a:t>
            </a:r>
            <a:r>
              <a:rPr lang="en-US" sz="1200" dirty="0">
                <a:latin typeface="Consolas" panose="020B0609020204030204" pitchFamily="49" charset="0"/>
              </a:rPr>
              <a:t>&gt;</a:t>
            </a:r>
          </a:p>
          <a:p>
            <a:r>
              <a:rPr lang="en-US" sz="1200" dirty="0">
                <a:latin typeface="Consolas" panose="020B0609020204030204" pitchFamily="49" charset="0"/>
              </a:rPr>
              <a:t>{</a:t>
            </a:r>
          </a:p>
          <a:p>
            <a:r>
              <a:rPr lang="en-US" sz="1200" dirty="0">
                <a:latin typeface="Consolas" panose="020B0609020204030204" pitchFamily="49" charset="0"/>
              </a:rPr>
              <a:t>    new </a:t>
            </a:r>
            <a:r>
              <a:rPr lang="en-US" sz="1200" dirty="0" err="1">
                <a:latin typeface="Consolas" panose="020B0609020204030204" pitchFamily="49" charset="0"/>
              </a:rPr>
              <a:t>EventGridEvent</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        Id = </a:t>
            </a:r>
            <a:r>
              <a:rPr lang="en-US" sz="1200" dirty="0" err="1">
                <a:latin typeface="Consolas" panose="020B0609020204030204" pitchFamily="49" charset="0"/>
              </a:rPr>
              <a:t>Guid.NewGuid</a:t>
            </a:r>
            <a:r>
              <a:rPr lang="en-US" sz="1200" dirty="0">
                <a:latin typeface="Consolas" panose="020B0609020204030204" pitchFamily="49" charset="0"/>
              </a:rPr>
              <a:t>().</a:t>
            </a:r>
            <a:r>
              <a:rPr lang="en-US" sz="1200" dirty="0" err="1">
                <a:latin typeface="Consolas" panose="020B0609020204030204" pitchFamily="49" charset="0"/>
              </a:rPr>
              <a:t>ToString</a:t>
            </a:r>
            <a:r>
              <a:rPr lang="en-US" sz="1200" dirty="0">
                <a:latin typeface="Consolas" panose="020B0609020204030204" pitchFamily="49" charset="0"/>
              </a:rPr>
              <a:t>(),</a:t>
            </a:r>
          </a:p>
          <a:p>
            <a:r>
              <a:rPr lang="en-US" sz="1200" dirty="0">
                <a:latin typeface="Consolas" panose="020B0609020204030204" pitchFamily="49" charset="0"/>
              </a:rPr>
              <a:t>        Data = feedback,</a:t>
            </a:r>
          </a:p>
          <a:p>
            <a:r>
              <a:rPr lang="en-US" sz="1200" dirty="0">
                <a:latin typeface="Consolas" panose="020B0609020204030204" pitchFamily="49" charset="0"/>
              </a:rPr>
              <a:t>        </a:t>
            </a:r>
            <a:r>
              <a:rPr lang="en-US" sz="1200" dirty="0" err="1">
                <a:latin typeface="Consolas" panose="020B0609020204030204" pitchFamily="49" charset="0"/>
              </a:rPr>
              <a:t>EventTime</a:t>
            </a:r>
            <a:r>
              <a:rPr lang="en-US" sz="1200" dirty="0">
                <a:latin typeface="Consolas" panose="020B0609020204030204" pitchFamily="49" charset="0"/>
              </a:rPr>
              <a:t> = </a:t>
            </a:r>
            <a:r>
              <a:rPr lang="en-US" sz="1200" dirty="0" err="1">
                <a:latin typeface="Consolas" panose="020B0609020204030204" pitchFamily="49" charset="0"/>
              </a:rPr>
              <a:t>DateTime.Now</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EventType</a:t>
            </a:r>
            <a:r>
              <a:rPr lang="en-US" sz="1200" dirty="0">
                <a:latin typeface="Consolas" panose="020B0609020204030204" pitchFamily="49" charset="0"/>
              </a:rPr>
              <a:t> = </a:t>
            </a:r>
            <a:r>
              <a:rPr lang="en-US" sz="1200" dirty="0" err="1">
                <a:latin typeface="Consolas" panose="020B0609020204030204" pitchFamily="49" charset="0"/>
              </a:rPr>
              <a:t>feedback.Score</a:t>
            </a:r>
            <a:r>
              <a:rPr lang="en-US" sz="1200" dirty="0">
                <a:latin typeface="Consolas" panose="020B0609020204030204" pitchFamily="49" charset="0"/>
              </a:rPr>
              <a:t> &gt; 70 ? "Positive" : "Negative",</a:t>
            </a:r>
          </a:p>
          <a:p>
            <a:r>
              <a:rPr lang="en-US" sz="1200" dirty="0">
                <a:latin typeface="Consolas" panose="020B0609020204030204" pitchFamily="49" charset="0"/>
              </a:rPr>
              <a:t>        Subject = "</a:t>
            </a:r>
            <a:r>
              <a:rPr lang="en-US" sz="1200" dirty="0" err="1">
                <a:latin typeface="Consolas" panose="020B0609020204030204" pitchFamily="49" charset="0"/>
              </a:rPr>
              <a:t>eventgrid</a:t>
            </a:r>
            <a:r>
              <a:rPr lang="en-US" sz="1200" dirty="0">
                <a:latin typeface="Consolas" panose="020B0609020204030204" pitchFamily="49" charset="0"/>
              </a:rPr>
              <a:t>/demo/feedback",</a:t>
            </a:r>
          </a:p>
          <a:p>
            <a:r>
              <a:rPr lang="en-US" sz="1200" dirty="0">
                <a:latin typeface="Consolas" panose="020B0609020204030204" pitchFamily="49" charset="0"/>
              </a:rPr>
              <a:t>        </a:t>
            </a:r>
            <a:r>
              <a:rPr lang="en-US" sz="1200" dirty="0" err="1">
                <a:latin typeface="Consolas" panose="020B0609020204030204" pitchFamily="49" charset="0"/>
              </a:rPr>
              <a:t>DataVersion</a:t>
            </a:r>
            <a:r>
              <a:rPr lang="en-US" sz="1200" dirty="0">
                <a:latin typeface="Consolas" panose="020B0609020204030204" pitchFamily="49" charset="0"/>
              </a:rPr>
              <a:t> = "1.0"</a:t>
            </a:r>
          </a:p>
          <a:p>
            <a:r>
              <a:rPr lang="en-US" sz="1200" dirty="0">
                <a:latin typeface="Consolas" panose="020B0609020204030204" pitchFamily="49" charset="0"/>
              </a:rPr>
              <a:t>    }</a:t>
            </a:r>
          </a:p>
          <a:p>
            <a:r>
              <a:rPr lang="en-US" sz="1200" dirty="0">
                <a:latin typeface="Consolas" panose="020B0609020204030204" pitchFamily="49" charset="0"/>
              </a:rPr>
              <a:t>};</a:t>
            </a:r>
          </a:p>
          <a:p>
            <a:endParaRPr lang="en-US" sz="1200" dirty="0">
              <a:latin typeface="Consolas" panose="020B0609020204030204" pitchFamily="49" charset="0"/>
            </a:endParaRPr>
          </a:p>
          <a:p>
            <a:r>
              <a:rPr lang="en-US" sz="1200" b="1" dirty="0">
                <a:solidFill>
                  <a:srgbClr val="00B050"/>
                </a:solidFill>
                <a:latin typeface="Consolas" panose="020B0609020204030204" pitchFamily="49" charset="0"/>
              </a:rPr>
              <a:t>// Step 3: Publish</a:t>
            </a:r>
          </a:p>
          <a:p>
            <a:r>
              <a:rPr lang="en-US" sz="1200" dirty="0">
                <a:latin typeface="Consolas" panose="020B0609020204030204" pitchFamily="49" charset="0"/>
              </a:rPr>
              <a:t>await </a:t>
            </a:r>
            <a:r>
              <a:rPr lang="en-US" sz="1200" dirty="0" err="1">
                <a:latin typeface="Consolas" panose="020B0609020204030204" pitchFamily="49" charset="0"/>
              </a:rPr>
              <a:t>client.PublishEventsAsync</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TopicHostName</a:t>
            </a:r>
            <a:r>
              <a:rPr lang="en-US" sz="1200" dirty="0">
                <a:latin typeface="Consolas" panose="020B0609020204030204" pitchFamily="49" charset="0"/>
              </a:rPr>
              <a:t>,</a:t>
            </a:r>
          </a:p>
          <a:p>
            <a:r>
              <a:rPr lang="en-US" sz="1200" dirty="0">
                <a:latin typeface="Consolas" panose="020B0609020204030204" pitchFamily="49" charset="0"/>
              </a:rPr>
              <a:t>    events);</a:t>
            </a:r>
            <a:endParaRPr lang="en-US" sz="1200" dirty="0">
              <a:gradFill>
                <a:gsLst>
                  <a:gs pos="2917">
                    <a:schemeClr val="tx1"/>
                  </a:gs>
                  <a:gs pos="30000">
                    <a:schemeClr val="tx1"/>
                  </a:gs>
                </a:gsLst>
                <a:lin ang="5400000" scaled="0"/>
              </a:gradFill>
              <a:latin typeface="Consolas" panose="020B0609020204030204" pitchFamily="49" charset="0"/>
            </a:endParaRPr>
          </a:p>
        </p:txBody>
      </p:sp>
    </p:spTree>
    <p:extLst>
      <p:ext uri="{BB962C8B-B14F-4D97-AF65-F5344CB8AC3E}">
        <p14:creationId xmlns:p14="http://schemas.microsoft.com/office/powerpoint/2010/main" val="4130082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DAD5-90B2-9645-9C6B-9896B26F97A6}"/>
              </a:ext>
            </a:extLst>
          </p:cNvPr>
          <p:cNvSpPr>
            <a:spLocks noGrp="1"/>
          </p:cNvSpPr>
          <p:nvPr>
            <p:ph type="title"/>
          </p:nvPr>
        </p:nvSpPr>
        <p:spPr>
          <a:xfrm>
            <a:off x="333786" y="74358"/>
            <a:ext cx="11655840" cy="732465"/>
          </a:xfrm>
        </p:spPr>
        <p:txBody>
          <a:bodyPr/>
          <a:lstStyle/>
          <a:p>
            <a:r>
              <a:rPr lang="en-US" dirty="0">
                <a:solidFill>
                  <a:schemeClr val="bg1"/>
                </a:solidFill>
              </a:rPr>
              <a:t>Publish with </a:t>
            </a:r>
            <a:r>
              <a:rPr lang="en-US" dirty="0" err="1">
                <a:solidFill>
                  <a:schemeClr val="bg1"/>
                </a:solidFill>
              </a:rPr>
              <a:t>HttpClient</a:t>
            </a:r>
            <a:endParaRPr lang="en-US" dirty="0">
              <a:solidFill>
                <a:schemeClr val="bg1"/>
              </a:solidFill>
            </a:endParaRPr>
          </a:p>
        </p:txBody>
      </p:sp>
      <p:sp>
        <p:nvSpPr>
          <p:cNvPr id="8" name="TextBox 7">
            <a:extLst>
              <a:ext uri="{FF2B5EF4-FFF2-40B4-BE49-F238E27FC236}">
                <a16:creationId xmlns:a16="http://schemas.microsoft.com/office/drawing/2014/main" id="{962270C6-9040-4342-8476-D238A88B9EDA}"/>
              </a:ext>
            </a:extLst>
          </p:cNvPr>
          <p:cNvSpPr txBox="1"/>
          <p:nvPr/>
        </p:nvSpPr>
        <p:spPr>
          <a:xfrm>
            <a:off x="288175" y="1258356"/>
            <a:ext cx="8610370" cy="5281446"/>
          </a:xfrm>
          <a:prstGeom prst="rect">
            <a:avLst/>
          </a:prstGeom>
          <a:noFill/>
        </p:spPr>
        <p:txBody>
          <a:bodyPr wrap="none" lIns="182880" tIns="146304" rIns="182880" bIns="146304" rtlCol="0">
            <a:spAutoFit/>
          </a:bodyPr>
          <a:lstStyle/>
          <a:p>
            <a:r>
              <a:rPr lang="en-US" sz="1200" b="1" dirty="0">
                <a:solidFill>
                  <a:srgbClr val="00B050"/>
                </a:solidFill>
                <a:latin typeface="Consolas" panose="020B0609020204030204" pitchFamily="49" charset="0"/>
              </a:rPr>
              <a:t>// Step 1: Initialize </a:t>
            </a:r>
            <a:r>
              <a:rPr lang="en-US" sz="1200" b="1" dirty="0" err="1">
                <a:solidFill>
                  <a:srgbClr val="00B050"/>
                </a:solidFill>
                <a:latin typeface="Consolas" panose="020B0609020204030204" pitchFamily="49" charset="0"/>
              </a:rPr>
              <a:t>HttpClient</a:t>
            </a:r>
            <a:endParaRPr lang="en-US" sz="1200" b="1" dirty="0">
              <a:solidFill>
                <a:srgbClr val="00B050"/>
              </a:solidFill>
              <a:latin typeface="Consolas" panose="020B0609020204030204" pitchFamily="49" charset="0"/>
            </a:endParaRPr>
          </a:p>
          <a:p>
            <a:r>
              <a:rPr lang="en-US" sz="1200" dirty="0">
                <a:latin typeface="Consolas" panose="020B0609020204030204" pitchFamily="49" charset="0"/>
              </a:rPr>
              <a:t>var client = new </a:t>
            </a:r>
            <a:r>
              <a:rPr lang="en-US" sz="1200" dirty="0" err="1">
                <a:latin typeface="Consolas" panose="020B0609020204030204" pitchFamily="49" charset="0"/>
              </a:rPr>
              <a:t>HttpClient</a:t>
            </a:r>
            <a:r>
              <a:rPr lang="en-US" sz="1200" dirty="0">
                <a:latin typeface="Consolas" panose="020B0609020204030204" pitchFamily="49" charset="0"/>
              </a:rPr>
              <a:t> { </a:t>
            </a:r>
            <a:r>
              <a:rPr lang="en-US" sz="1200" dirty="0" err="1">
                <a:latin typeface="Consolas" panose="020B0609020204030204" pitchFamily="49" charset="0"/>
              </a:rPr>
              <a:t>BaseAddress</a:t>
            </a:r>
            <a:r>
              <a:rPr lang="en-US" sz="1200" dirty="0">
                <a:latin typeface="Consolas" panose="020B0609020204030204" pitchFamily="49" charset="0"/>
              </a:rPr>
              <a:t> = new Uri(</a:t>
            </a:r>
            <a:r>
              <a:rPr lang="en-US" sz="1200" dirty="0" err="1">
                <a:latin typeface="Consolas" panose="020B0609020204030204" pitchFamily="49" charset="0"/>
              </a:rPr>
              <a:t>TopicEndpoint</a:t>
            </a:r>
            <a:r>
              <a:rPr lang="en-US" sz="1200" dirty="0">
                <a:latin typeface="Consolas" panose="020B0609020204030204" pitchFamily="49" charset="0"/>
              </a:rPr>
              <a:t>) };</a:t>
            </a:r>
          </a:p>
          <a:p>
            <a:r>
              <a:rPr lang="en-US" sz="1200" dirty="0" err="1">
                <a:latin typeface="Consolas" panose="020B0609020204030204" pitchFamily="49" charset="0"/>
              </a:rPr>
              <a:t>client.DefaultRequestHeaders.Accept.Clear</a:t>
            </a:r>
            <a:r>
              <a:rPr lang="en-US" sz="1200" dirty="0">
                <a:latin typeface="Consolas" panose="020B0609020204030204" pitchFamily="49" charset="0"/>
              </a:rPr>
              <a:t>();</a:t>
            </a:r>
          </a:p>
          <a:p>
            <a:r>
              <a:rPr lang="en-US" sz="1200" dirty="0" err="1">
                <a:latin typeface="Consolas" panose="020B0609020204030204" pitchFamily="49" charset="0"/>
              </a:rPr>
              <a:t>client.DefaultRequestHeaders.Accept.Add</a:t>
            </a:r>
            <a:r>
              <a:rPr lang="en-US" sz="1200" dirty="0">
                <a:latin typeface="Consolas" panose="020B0609020204030204" pitchFamily="49" charset="0"/>
              </a:rPr>
              <a:t>(new </a:t>
            </a:r>
            <a:r>
              <a:rPr lang="en-US" sz="1200" dirty="0" err="1">
                <a:latin typeface="Consolas" panose="020B0609020204030204" pitchFamily="49" charset="0"/>
              </a:rPr>
              <a:t>MediaTypeWithQualityHeaderValue</a:t>
            </a:r>
            <a:r>
              <a:rPr lang="en-US" sz="1200" dirty="0">
                <a:latin typeface="Consolas" panose="020B0609020204030204" pitchFamily="49" charset="0"/>
              </a:rPr>
              <a:t>("application/json"));</a:t>
            </a:r>
          </a:p>
          <a:p>
            <a:endParaRPr lang="en-US" sz="1200" dirty="0">
              <a:latin typeface="Consolas" panose="020B0609020204030204" pitchFamily="49" charset="0"/>
            </a:endParaRPr>
          </a:p>
          <a:p>
            <a:r>
              <a:rPr lang="en-US" sz="1200" b="1" dirty="0">
                <a:solidFill>
                  <a:srgbClr val="00B050"/>
                </a:solidFill>
                <a:latin typeface="Consolas" panose="020B0609020204030204" pitchFamily="49" charset="0"/>
              </a:rPr>
              <a:t>// Step 2: Add the topic key</a:t>
            </a:r>
          </a:p>
          <a:p>
            <a:r>
              <a:rPr lang="en-US" sz="1200" dirty="0" err="1">
                <a:latin typeface="Consolas" panose="020B0609020204030204" pitchFamily="49" charset="0"/>
              </a:rPr>
              <a:t>client.DefaultRequestHeaders.Add</a:t>
            </a:r>
            <a:r>
              <a:rPr lang="en-US" sz="1200" dirty="0">
                <a:latin typeface="Consolas" panose="020B0609020204030204" pitchFamily="49" charset="0"/>
              </a:rPr>
              <a:t>("</a:t>
            </a:r>
            <a:r>
              <a:rPr lang="en-US" sz="1200" dirty="0" err="1">
                <a:latin typeface="Consolas" panose="020B0609020204030204" pitchFamily="49" charset="0"/>
              </a:rPr>
              <a:t>aeg</a:t>
            </a:r>
            <a:r>
              <a:rPr lang="en-US" sz="1200" dirty="0">
                <a:latin typeface="Consolas" panose="020B0609020204030204" pitchFamily="49" charset="0"/>
              </a:rPr>
              <a:t>-</a:t>
            </a:r>
            <a:r>
              <a:rPr lang="en-US" sz="1200" dirty="0" err="1">
                <a:latin typeface="Consolas" panose="020B0609020204030204" pitchFamily="49" charset="0"/>
              </a:rPr>
              <a:t>sas</a:t>
            </a:r>
            <a:r>
              <a:rPr lang="en-US" sz="1200" dirty="0">
                <a:latin typeface="Consolas" panose="020B0609020204030204" pitchFamily="49" charset="0"/>
              </a:rPr>
              <a:t>-key", </a:t>
            </a:r>
            <a:r>
              <a:rPr lang="en-US" sz="1200" dirty="0" err="1">
                <a:latin typeface="Consolas" panose="020B0609020204030204" pitchFamily="49" charset="0"/>
              </a:rPr>
              <a:t>TopicKey</a:t>
            </a:r>
            <a:r>
              <a:rPr lang="en-US" sz="1200" dirty="0">
                <a:latin typeface="Consolas" panose="020B0609020204030204" pitchFamily="49" charset="0"/>
              </a:rPr>
              <a:t>);</a:t>
            </a:r>
          </a:p>
          <a:p>
            <a:endParaRPr lang="en-US" sz="1200" dirty="0">
              <a:latin typeface="Consolas" panose="020B0609020204030204" pitchFamily="49" charset="0"/>
            </a:endParaRPr>
          </a:p>
          <a:p>
            <a:r>
              <a:rPr lang="en-US" sz="1200" b="1" dirty="0">
                <a:solidFill>
                  <a:srgbClr val="00B050"/>
                </a:solidFill>
                <a:latin typeface="Consolas" panose="020B0609020204030204" pitchFamily="49" charset="0"/>
              </a:rPr>
              <a:t>// Step 3: Create a list of events</a:t>
            </a:r>
          </a:p>
          <a:p>
            <a:r>
              <a:rPr lang="en-US" sz="1200" dirty="0">
                <a:latin typeface="Consolas" panose="020B0609020204030204" pitchFamily="49" charset="0"/>
              </a:rPr>
              <a:t>var events = new List&lt;</a:t>
            </a:r>
            <a:r>
              <a:rPr lang="en-US" sz="1200" dirty="0" err="1">
                <a:latin typeface="Consolas" panose="020B0609020204030204" pitchFamily="49" charset="0"/>
              </a:rPr>
              <a:t>GridEvent</a:t>
            </a:r>
            <a:r>
              <a:rPr lang="en-US" sz="1200" dirty="0">
                <a:latin typeface="Consolas" panose="020B0609020204030204" pitchFamily="49" charset="0"/>
              </a:rPr>
              <a:t>&lt;Feedback&gt;&gt;</a:t>
            </a:r>
          </a:p>
          <a:p>
            <a:r>
              <a:rPr lang="en-US" sz="1200" dirty="0">
                <a:latin typeface="Consolas" panose="020B0609020204030204" pitchFamily="49" charset="0"/>
              </a:rPr>
              <a:t>{</a:t>
            </a:r>
          </a:p>
          <a:p>
            <a:r>
              <a:rPr lang="en-US" sz="1200" dirty="0">
                <a:latin typeface="Consolas" panose="020B0609020204030204" pitchFamily="49" charset="0"/>
              </a:rPr>
              <a:t>    new </a:t>
            </a:r>
            <a:r>
              <a:rPr lang="en-US" sz="1200" dirty="0" err="1">
                <a:latin typeface="Consolas" panose="020B0609020204030204" pitchFamily="49" charset="0"/>
              </a:rPr>
              <a:t>GridEvent</a:t>
            </a:r>
            <a:r>
              <a:rPr lang="en-US" sz="1200" dirty="0">
                <a:latin typeface="Consolas" panose="020B0609020204030204" pitchFamily="49" charset="0"/>
              </a:rPr>
              <a:t>&lt;Feedback&gt;()</a:t>
            </a:r>
          </a:p>
          <a:p>
            <a:r>
              <a:rPr lang="en-US" sz="1200" dirty="0">
                <a:latin typeface="Consolas" panose="020B0609020204030204" pitchFamily="49" charset="0"/>
              </a:rPr>
              <a:t>    {</a:t>
            </a:r>
          </a:p>
          <a:p>
            <a:r>
              <a:rPr lang="en-US" sz="1200" dirty="0">
                <a:latin typeface="Consolas" panose="020B0609020204030204" pitchFamily="49" charset="0"/>
              </a:rPr>
              <a:t>        Data = feedback,</a:t>
            </a:r>
          </a:p>
          <a:p>
            <a:r>
              <a:rPr lang="en-US" sz="1200" dirty="0">
                <a:latin typeface="Consolas" panose="020B0609020204030204" pitchFamily="49" charset="0"/>
              </a:rPr>
              <a:t>        Subject = "</a:t>
            </a:r>
            <a:r>
              <a:rPr lang="en-US" sz="1200" dirty="0" err="1">
                <a:latin typeface="Consolas" panose="020B0609020204030204" pitchFamily="49" charset="0"/>
              </a:rPr>
              <a:t>eventgrid</a:t>
            </a:r>
            <a:r>
              <a:rPr lang="en-US" sz="1200" dirty="0">
                <a:latin typeface="Consolas" panose="020B0609020204030204" pitchFamily="49" charset="0"/>
              </a:rPr>
              <a:t>/demo/feedback",</a:t>
            </a:r>
          </a:p>
          <a:p>
            <a:r>
              <a:rPr lang="en-US" sz="1200" dirty="0">
                <a:latin typeface="Consolas" panose="020B0609020204030204" pitchFamily="49" charset="0"/>
              </a:rPr>
              <a:t>        </a:t>
            </a:r>
            <a:r>
              <a:rPr lang="en-US" sz="1200" dirty="0" err="1">
                <a:latin typeface="Consolas" panose="020B0609020204030204" pitchFamily="49" charset="0"/>
              </a:rPr>
              <a:t>EventType</a:t>
            </a:r>
            <a:r>
              <a:rPr lang="en-US" sz="1200" dirty="0">
                <a:latin typeface="Consolas" panose="020B0609020204030204" pitchFamily="49" charset="0"/>
              </a:rPr>
              <a:t> = </a:t>
            </a:r>
            <a:r>
              <a:rPr lang="en-US" sz="1200" dirty="0" err="1">
                <a:latin typeface="Consolas" panose="020B0609020204030204" pitchFamily="49" charset="0"/>
              </a:rPr>
              <a:t>feedback.Score</a:t>
            </a:r>
            <a:r>
              <a:rPr lang="en-US" sz="1200" dirty="0">
                <a:latin typeface="Consolas" panose="020B0609020204030204" pitchFamily="49" charset="0"/>
              </a:rPr>
              <a:t> &gt; 70 ? "Positive" : "Negative",</a:t>
            </a:r>
          </a:p>
          <a:p>
            <a:r>
              <a:rPr lang="en-US" sz="1200" dirty="0">
                <a:latin typeface="Consolas" panose="020B0609020204030204" pitchFamily="49" charset="0"/>
              </a:rPr>
              <a:t>        </a:t>
            </a:r>
            <a:r>
              <a:rPr lang="en-US" sz="1200" dirty="0" err="1">
                <a:latin typeface="Consolas" panose="020B0609020204030204" pitchFamily="49" charset="0"/>
              </a:rPr>
              <a:t>EventTime</a:t>
            </a:r>
            <a:r>
              <a:rPr lang="en-US" sz="1200" dirty="0">
                <a:latin typeface="Consolas" panose="020B0609020204030204" pitchFamily="49" charset="0"/>
              </a:rPr>
              <a:t> = </a:t>
            </a:r>
            <a:r>
              <a:rPr lang="en-US" sz="1200" dirty="0" err="1">
                <a:latin typeface="Consolas" panose="020B0609020204030204" pitchFamily="49" charset="0"/>
              </a:rPr>
              <a:t>DateTime.UtcNow</a:t>
            </a:r>
            <a:r>
              <a:rPr lang="en-US" sz="1200" dirty="0">
                <a:latin typeface="Consolas" panose="020B0609020204030204" pitchFamily="49" charset="0"/>
              </a:rPr>
              <a:t>,</a:t>
            </a:r>
          </a:p>
          <a:p>
            <a:r>
              <a:rPr lang="en-US" sz="1200" dirty="0">
                <a:latin typeface="Consolas" panose="020B0609020204030204" pitchFamily="49" charset="0"/>
              </a:rPr>
              <a:t>        Id = </a:t>
            </a:r>
            <a:r>
              <a:rPr lang="en-US" sz="1200" dirty="0" err="1">
                <a:latin typeface="Consolas" panose="020B0609020204030204" pitchFamily="49" charset="0"/>
              </a:rPr>
              <a:t>Guid.NewGuid</a:t>
            </a:r>
            <a:r>
              <a:rPr lang="en-US" sz="1200" dirty="0">
                <a:latin typeface="Consolas" panose="020B0609020204030204" pitchFamily="49" charset="0"/>
              </a:rPr>
              <a:t>().</a:t>
            </a:r>
            <a:r>
              <a:rPr lang="en-US" sz="1200" dirty="0" err="1">
                <a:latin typeface="Consolas" panose="020B0609020204030204" pitchFamily="49" charset="0"/>
              </a:rPr>
              <a:t>ToString</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a:t>
            </a:r>
          </a:p>
          <a:p>
            <a:endParaRPr lang="en-US" sz="1200" dirty="0">
              <a:latin typeface="Consolas" panose="020B0609020204030204" pitchFamily="49" charset="0"/>
            </a:endParaRPr>
          </a:p>
          <a:p>
            <a:r>
              <a:rPr lang="en-US" sz="1200" b="1" dirty="0">
                <a:solidFill>
                  <a:srgbClr val="00B050"/>
                </a:solidFill>
                <a:latin typeface="Consolas" panose="020B0609020204030204" pitchFamily="49" charset="0"/>
              </a:rPr>
              <a:t>// Serialize the data</a:t>
            </a:r>
          </a:p>
          <a:p>
            <a:r>
              <a:rPr lang="en-US" sz="1200" dirty="0">
                <a:latin typeface="Consolas" panose="020B0609020204030204" pitchFamily="49" charset="0"/>
              </a:rPr>
              <a:t>var json = </a:t>
            </a:r>
            <a:r>
              <a:rPr lang="en-US" sz="1200" dirty="0" err="1">
                <a:latin typeface="Consolas" panose="020B0609020204030204" pitchFamily="49" charset="0"/>
              </a:rPr>
              <a:t>JsonConvert.SerializeObject</a:t>
            </a:r>
            <a:r>
              <a:rPr lang="en-US" sz="1200" dirty="0">
                <a:latin typeface="Consolas" panose="020B0609020204030204" pitchFamily="49" charset="0"/>
              </a:rPr>
              <a:t>(events);</a:t>
            </a:r>
          </a:p>
          <a:p>
            <a:r>
              <a:rPr lang="en-US" sz="1200" dirty="0">
                <a:latin typeface="Consolas" panose="020B0609020204030204" pitchFamily="49" charset="0"/>
              </a:rPr>
              <a:t>var </a:t>
            </a:r>
            <a:r>
              <a:rPr lang="en-US" sz="1200" dirty="0" err="1">
                <a:latin typeface="Consolas" panose="020B0609020204030204" pitchFamily="49" charset="0"/>
              </a:rPr>
              <a:t>stringContent</a:t>
            </a:r>
            <a:r>
              <a:rPr lang="en-US" sz="1200" dirty="0">
                <a:latin typeface="Consolas" panose="020B0609020204030204" pitchFamily="49" charset="0"/>
              </a:rPr>
              <a:t> = new </a:t>
            </a:r>
            <a:r>
              <a:rPr lang="en-US" sz="1200" dirty="0" err="1">
                <a:latin typeface="Consolas" panose="020B0609020204030204" pitchFamily="49" charset="0"/>
              </a:rPr>
              <a:t>StringContent</a:t>
            </a:r>
            <a:r>
              <a:rPr lang="en-US" sz="1200" dirty="0">
                <a:latin typeface="Consolas" panose="020B0609020204030204" pitchFamily="49" charset="0"/>
              </a:rPr>
              <a:t>(json, Encoding.UTF8, "application/json");</a:t>
            </a:r>
          </a:p>
          <a:p>
            <a:endParaRPr lang="en-US" sz="1200" dirty="0">
              <a:latin typeface="Consolas" panose="020B0609020204030204" pitchFamily="49" charset="0"/>
            </a:endParaRPr>
          </a:p>
          <a:p>
            <a:r>
              <a:rPr lang="en-US" sz="1200" b="1" dirty="0">
                <a:solidFill>
                  <a:srgbClr val="00B050"/>
                </a:solidFill>
                <a:latin typeface="Consolas" panose="020B0609020204030204" pitchFamily="49" charset="0"/>
              </a:rPr>
              <a:t>// Publish grid event</a:t>
            </a:r>
          </a:p>
          <a:p>
            <a:r>
              <a:rPr lang="en-US" sz="1200" dirty="0">
                <a:latin typeface="Consolas" panose="020B0609020204030204" pitchFamily="49" charset="0"/>
              </a:rPr>
              <a:t>await </a:t>
            </a:r>
            <a:r>
              <a:rPr lang="en-US" sz="1200" dirty="0" err="1">
                <a:latin typeface="Consolas" panose="020B0609020204030204" pitchFamily="49" charset="0"/>
              </a:rPr>
              <a:t>client.PostAsync</a:t>
            </a:r>
            <a:r>
              <a:rPr lang="en-US" sz="1200" dirty="0">
                <a:latin typeface="Consolas" panose="020B0609020204030204" pitchFamily="49" charset="0"/>
              </a:rPr>
              <a:t>(</a:t>
            </a:r>
            <a:r>
              <a:rPr lang="en-US" sz="1200" dirty="0" err="1">
                <a:latin typeface="Consolas" panose="020B0609020204030204" pitchFamily="49" charset="0"/>
              </a:rPr>
              <a:t>string.Empty</a:t>
            </a:r>
            <a:r>
              <a:rPr lang="en-US" sz="1200" dirty="0">
                <a:latin typeface="Consolas" panose="020B0609020204030204" pitchFamily="49" charset="0"/>
              </a:rPr>
              <a:t>, </a:t>
            </a:r>
            <a:r>
              <a:rPr lang="en-US" sz="1200" dirty="0" err="1">
                <a:latin typeface="Consolas" panose="020B0609020204030204" pitchFamily="49" charset="0"/>
              </a:rPr>
              <a:t>stringContent</a:t>
            </a:r>
            <a:r>
              <a:rPr lang="en-US" sz="1200" dirty="0">
                <a:latin typeface="Consolas" panose="020B0609020204030204" pitchFamily="49" charset="0"/>
              </a:rPr>
              <a:t>);</a:t>
            </a:r>
            <a:endParaRPr lang="en-US" sz="1200" dirty="0">
              <a:gradFill>
                <a:gsLst>
                  <a:gs pos="2917">
                    <a:schemeClr val="tx1"/>
                  </a:gs>
                  <a:gs pos="30000">
                    <a:schemeClr val="tx1"/>
                  </a:gs>
                </a:gsLst>
                <a:lin ang="5400000" scaled="0"/>
              </a:gradFill>
              <a:latin typeface="Consolas" panose="020B0609020204030204" pitchFamily="49" charset="0"/>
            </a:endParaRPr>
          </a:p>
        </p:txBody>
      </p:sp>
    </p:spTree>
    <p:extLst>
      <p:ext uri="{BB962C8B-B14F-4D97-AF65-F5344CB8AC3E}">
        <p14:creationId xmlns:p14="http://schemas.microsoft.com/office/powerpoint/2010/main" val="2121651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DAD5-90B2-9645-9C6B-9896B26F97A6}"/>
              </a:ext>
            </a:extLst>
          </p:cNvPr>
          <p:cNvSpPr>
            <a:spLocks noGrp="1"/>
          </p:cNvSpPr>
          <p:nvPr>
            <p:ph type="title"/>
          </p:nvPr>
        </p:nvSpPr>
        <p:spPr>
          <a:xfrm>
            <a:off x="333786" y="74358"/>
            <a:ext cx="11655840" cy="732465"/>
          </a:xfrm>
        </p:spPr>
        <p:txBody>
          <a:bodyPr/>
          <a:lstStyle/>
          <a:p>
            <a:r>
              <a:rPr lang="en-US" dirty="0">
                <a:solidFill>
                  <a:schemeClr val="bg1"/>
                </a:solidFill>
              </a:rPr>
              <a:t>Handling an Event (Azure Function v2)</a:t>
            </a:r>
          </a:p>
        </p:txBody>
      </p:sp>
      <p:sp>
        <p:nvSpPr>
          <p:cNvPr id="8" name="TextBox 7">
            <a:extLst>
              <a:ext uri="{FF2B5EF4-FFF2-40B4-BE49-F238E27FC236}">
                <a16:creationId xmlns:a16="http://schemas.microsoft.com/office/drawing/2014/main" id="{962270C6-9040-4342-8476-D238A88B9EDA}"/>
              </a:ext>
            </a:extLst>
          </p:cNvPr>
          <p:cNvSpPr txBox="1"/>
          <p:nvPr/>
        </p:nvSpPr>
        <p:spPr>
          <a:xfrm>
            <a:off x="288175" y="1258356"/>
            <a:ext cx="9864436" cy="5835444"/>
          </a:xfrm>
          <a:prstGeom prst="rect">
            <a:avLst/>
          </a:prstGeom>
          <a:noFill/>
        </p:spPr>
        <p:txBody>
          <a:bodyPr wrap="square" lIns="182880" tIns="146304" rIns="182880" bIns="146304" rtlCol="0">
            <a:spAutoFit/>
          </a:bodyPr>
          <a:lstStyle/>
          <a:p>
            <a:r>
              <a:rPr lang="en-US" sz="1200" dirty="0">
                <a:latin typeface="Consolas" panose="020B0609020204030204" pitchFamily="49" charset="0"/>
              </a:rPr>
              <a:t>public static </a:t>
            </a:r>
            <a:r>
              <a:rPr lang="en-US" sz="1200" dirty="0" err="1">
                <a:latin typeface="Consolas" panose="020B0609020204030204" pitchFamily="49" charset="0"/>
              </a:rPr>
              <a:t>IActionResult</a:t>
            </a:r>
            <a:r>
              <a:rPr lang="en-US" sz="1200" dirty="0">
                <a:latin typeface="Consolas" panose="020B0609020204030204" pitchFamily="49" charset="0"/>
              </a:rPr>
              <a:t> Run(</a:t>
            </a:r>
          </a:p>
          <a:p>
            <a:r>
              <a:rPr lang="en-US" sz="1200" dirty="0">
                <a:latin typeface="Consolas" panose="020B0609020204030204" pitchFamily="49" charset="0"/>
              </a:rPr>
              <a:t>    [</a:t>
            </a:r>
            <a:r>
              <a:rPr lang="en-US" sz="1200" dirty="0" err="1">
                <a:latin typeface="Consolas" panose="020B0609020204030204" pitchFamily="49" charset="0"/>
              </a:rPr>
              <a:t>HttpTrigger</a:t>
            </a:r>
            <a:r>
              <a:rPr lang="en-US" sz="1200" dirty="0">
                <a:latin typeface="Consolas" panose="020B0609020204030204" pitchFamily="49" charset="0"/>
              </a:rPr>
              <a:t>(</a:t>
            </a:r>
            <a:r>
              <a:rPr lang="en-US" sz="1200" dirty="0" err="1">
                <a:latin typeface="Consolas" panose="020B0609020204030204" pitchFamily="49" charset="0"/>
              </a:rPr>
              <a:t>AuthorizationLevel.Function</a:t>
            </a:r>
            <a:r>
              <a:rPr lang="en-US" sz="1200" dirty="0">
                <a:latin typeface="Consolas" panose="020B0609020204030204" pitchFamily="49" charset="0"/>
              </a:rPr>
              <a:t>, "post", Route = null)] </a:t>
            </a:r>
            <a:r>
              <a:rPr lang="en-US" sz="1200" dirty="0" err="1">
                <a:latin typeface="Consolas" panose="020B0609020204030204" pitchFamily="49" charset="0"/>
              </a:rPr>
              <a:t>HttpRequest</a:t>
            </a:r>
            <a:r>
              <a:rPr lang="en-US" sz="1200" dirty="0">
                <a:latin typeface="Consolas" panose="020B0609020204030204" pitchFamily="49" charset="0"/>
              </a:rPr>
              <a:t> req, </a:t>
            </a:r>
            <a:r>
              <a:rPr lang="en-US" sz="1200" dirty="0" err="1">
                <a:latin typeface="Consolas" panose="020B0609020204030204" pitchFamily="49" charset="0"/>
              </a:rPr>
              <a:t>TraceWriter</a:t>
            </a:r>
            <a:r>
              <a:rPr lang="en-US" sz="1200" dirty="0">
                <a:latin typeface="Consolas" panose="020B0609020204030204" pitchFamily="49" charset="0"/>
              </a:rPr>
              <a:t> log)</a:t>
            </a:r>
          </a:p>
          <a:p>
            <a:r>
              <a:rPr lang="en-US" sz="1200" dirty="0">
                <a:latin typeface="Consolas" panose="020B0609020204030204" pitchFamily="49" charset="0"/>
              </a:rPr>
              <a:t>{</a:t>
            </a:r>
          </a:p>
          <a:p>
            <a:r>
              <a:rPr lang="en-US" sz="1200" dirty="0">
                <a:latin typeface="Consolas" panose="020B0609020204030204" pitchFamily="49" charset="0"/>
              </a:rPr>
              <a:t>    var </a:t>
            </a:r>
            <a:r>
              <a:rPr lang="en-US" sz="1200" dirty="0" err="1">
                <a:latin typeface="Consolas" panose="020B0609020204030204" pitchFamily="49" charset="0"/>
              </a:rPr>
              <a:t>requestBody</a:t>
            </a:r>
            <a:r>
              <a:rPr lang="en-US" sz="1200" dirty="0">
                <a:latin typeface="Consolas" panose="020B0609020204030204" pitchFamily="49" charset="0"/>
              </a:rPr>
              <a:t> = new </a:t>
            </a:r>
            <a:r>
              <a:rPr lang="en-US" sz="1200" dirty="0" err="1">
                <a:latin typeface="Consolas" panose="020B0609020204030204" pitchFamily="49" charset="0"/>
              </a:rPr>
              <a:t>StreamReader</a:t>
            </a:r>
            <a:r>
              <a:rPr lang="en-US" sz="1200" dirty="0">
                <a:latin typeface="Consolas" panose="020B0609020204030204" pitchFamily="49" charset="0"/>
              </a:rPr>
              <a:t>(</a:t>
            </a:r>
            <a:r>
              <a:rPr lang="en-US" sz="1200" dirty="0" err="1">
                <a:latin typeface="Consolas" panose="020B0609020204030204" pitchFamily="49" charset="0"/>
              </a:rPr>
              <a:t>req.Body</a:t>
            </a:r>
            <a:r>
              <a:rPr lang="en-US" sz="1200" dirty="0">
                <a:latin typeface="Consolas" panose="020B0609020204030204" pitchFamily="49" charset="0"/>
              </a:rPr>
              <a:t>).</a:t>
            </a:r>
            <a:r>
              <a:rPr lang="en-US" sz="1200" dirty="0" err="1">
                <a:latin typeface="Consolas" panose="020B0609020204030204" pitchFamily="49" charset="0"/>
              </a:rPr>
              <a:t>ReadToEnd</a:t>
            </a:r>
            <a:r>
              <a:rPr lang="en-US" sz="1200" dirty="0">
                <a:latin typeface="Consolas" panose="020B0609020204030204" pitchFamily="49" charset="0"/>
              </a:rPr>
              <a:t>();</a:t>
            </a:r>
          </a:p>
          <a:p>
            <a:endParaRPr lang="en-US" sz="1200" dirty="0">
              <a:latin typeface="Consolas" panose="020B0609020204030204" pitchFamily="49" charset="0"/>
            </a:endParaRPr>
          </a:p>
          <a:p>
            <a:r>
              <a:rPr lang="en-US" sz="1200" dirty="0">
                <a:latin typeface="Consolas" panose="020B0609020204030204" pitchFamily="49" charset="0"/>
              </a:rPr>
              <a:t>    </a:t>
            </a:r>
            <a:r>
              <a:rPr lang="en-US" sz="1200" b="1" dirty="0">
                <a:solidFill>
                  <a:srgbClr val="00B050"/>
                </a:solidFill>
                <a:latin typeface="Consolas" panose="020B0609020204030204" pitchFamily="49" charset="0"/>
              </a:rPr>
              <a:t>// Check the header for the event type          </a:t>
            </a:r>
          </a:p>
          <a:p>
            <a:r>
              <a:rPr lang="en-US" sz="1200" dirty="0">
                <a:latin typeface="Consolas" panose="020B0609020204030204" pitchFamily="49" charset="0"/>
              </a:rPr>
              <a:t>    if (!</a:t>
            </a:r>
            <a:r>
              <a:rPr lang="en-US" sz="1200" dirty="0" err="1">
                <a:latin typeface="Consolas" panose="020B0609020204030204" pitchFamily="49" charset="0"/>
              </a:rPr>
              <a:t>req.Headers.TryGetValue</a:t>
            </a:r>
            <a:r>
              <a:rPr lang="en-US" sz="1200" dirty="0">
                <a:latin typeface="Consolas" panose="020B0609020204030204" pitchFamily="49" charset="0"/>
              </a:rPr>
              <a:t>("</a:t>
            </a:r>
            <a:r>
              <a:rPr lang="en-US" sz="1200" dirty="0" err="1">
                <a:latin typeface="Consolas" panose="020B0609020204030204" pitchFamily="49" charset="0"/>
              </a:rPr>
              <a:t>Aeg</a:t>
            </a:r>
            <a:r>
              <a:rPr lang="en-US" sz="1200" dirty="0">
                <a:latin typeface="Consolas" panose="020B0609020204030204" pitchFamily="49" charset="0"/>
              </a:rPr>
              <a:t>-Event-Type", out var </a:t>
            </a:r>
            <a:r>
              <a:rPr lang="en-US" sz="1200" dirty="0" err="1">
                <a:latin typeface="Consolas" panose="020B0609020204030204" pitchFamily="49" charset="0"/>
              </a:rPr>
              <a:t>headerValues</a:t>
            </a:r>
            <a:r>
              <a:rPr lang="en-US" sz="1200" dirty="0">
                <a:latin typeface="Consolas" panose="020B0609020204030204" pitchFamily="49" charset="0"/>
              </a:rPr>
              <a:t>))</a:t>
            </a:r>
          </a:p>
          <a:p>
            <a:r>
              <a:rPr lang="en-US" sz="1200" dirty="0">
                <a:latin typeface="Consolas" panose="020B0609020204030204" pitchFamily="49" charset="0"/>
              </a:rPr>
              <a:t>        return new </a:t>
            </a:r>
            <a:r>
              <a:rPr lang="en-US" sz="1200" dirty="0" err="1">
                <a:latin typeface="Consolas" panose="020B0609020204030204" pitchFamily="49" charset="0"/>
              </a:rPr>
              <a:t>BadRequestObjectResult</a:t>
            </a:r>
            <a:r>
              <a:rPr lang="en-US" sz="1200" dirty="0">
                <a:latin typeface="Consolas" panose="020B0609020204030204" pitchFamily="49" charset="0"/>
              </a:rPr>
              <a:t>("Not a valid request");</a:t>
            </a:r>
          </a:p>
          <a:p>
            <a:endParaRPr lang="en-US" sz="1200" dirty="0">
              <a:latin typeface="Consolas" panose="020B0609020204030204" pitchFamily="49" charset="0"/>
            </a:endParaRPr>
          </a:p>
          <a:p>
            <a:r>
              <a:rPr lang="en-US" sz="1200" dirty="0">
                <a:latin typeface="Consolas" panose="020B0609020204030204" pitchFamily="49" charset="0"/>
              </a:rPr>
              <a:t>    var </a:t>
            </a:r>
            <a:r>
              <a:rPr lang="en-US" sz="1200" dirty="0" err="1">
                <a:latin typeface="Consolas" panose="020B0609020204030204" pitchFamily="49" charset="0"/>
              </a:rPr>
              <a:t>eventTypeHeaderValue</a:t>
            </a:r>
            <a:r>
              <a:rPr lang="en-US" sz="1200" dirty="0">
                <a:latin typeface="Consolas" panose="020B0609020204030204" pitchFamily="49" charset="0"/>
              </a:rPr>
              <a:t> = </a:t>
            </a:r>
            <a:r>
              <a:rPr lang="en-US" sz="1200" dirty="0" err="1">
                <a:latin typeface="Consolas" panose="020B0609020204030204" pitchFamily="49" charset="0"/>
              </a:rPr>
              <a:t>headerValues.FirstOrDefault</a:t>
            </a:r>
            <a:r>
              <a:rPr lang="en-US" sz="1200" dirty="0">
                <a:latin typeface="Consolas" panose="020B0609020204030204" pitchFamily="49" charset="0"/>
              </a:rPr>
              <a:t>();</a:t>
            </a:r>
          </a:p>
          <a:p>
            <a:r>
              <a:rPr lang="en-US" sz="1200" dirty="0">
                <a:latin typeface="Consolas" panose="020B0609020204030204" pitchFamily="49" charset="0"/>
              </a:rPr>
              <a:t>    if (</a:t>
            </a:r>
            <a:r>
              <a:rPr lang="en-US" sz="1200" dirty="0" err="1">
                <a:latin typeface="Consolas" panose="020B0609020204030204" pitchFamily="49" charset="0"/>
              </a:rPr>
              <a:t>eventTypeHeaderValue</a:t>
            </a:r>
            <a:r>
              <a:rPr lang="en-US" sz="1200" dirty="0">
                <a:latin typeface="Consolas" panose="020B0609020204030204" pitchFamily="49" charset="0"/>
              </a:rPr>
              <a:t> == "</a:t>
            </a:r>
            <a:r>
              <a:rPr lang="en-US" sz="1200" dirty="0" err="1">
                <a:latin typeface="Consolas" panose="020B0609020204030204" pitchFamily="49" charset="0"/>
              </a:rPr>
              <a:t>SubscriptionValidation</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        </a:t>
            </a:r>
            <a:r>
              <a:rPr lang="en-US" sz="1200" b="1" dirty="0">
                <a:solidFill>
                  <a:srgbClr val="00B050"/>
                </a:solidFill>
                <a:latin typeface="Consolas" panose="020B0609020204030204" pitchFamily="49" charset="0"/>
              </a:rPr>
              <a:t>// Echo back the validation code</a:t>
            </a:r>
          </a:p>
          <a:p>
            <a:r>
              <a:rPr lang="en-US" sz="1200" dirty="0">
                <a:latin typeface="Consolas" panose="020B0609020204030204" pitchFamily="49" charset="0"/>
              </a:rPr>
              <a:t>        var events = </a:t>
            </a:r>
            <a:r>
              <a:rPr lang="en-US" sz="1200" dirty="0" err="1">
                <a:latin typeface="Consolas" panose="020B0609020204030204" pitchFamily="49" charset="0"/>
              </a:rPr>
              <a:t>JsonConvert.DeserializeObject</a:t>
            </a:r>
            <a:r>
              <a:rPr lang="en-US" sz="1200" dirty="0">
                <a:latin typeface="Consolas" panose="020B0609020204030204" pitchFamily="49" charset="0"/>
              </a:rPr>
              <a:t>&lt;</a:t>
            </a:r>
            <a:r>
              <a:rPr lang="en-US" sz="1200" dirty="0" err="1">
                <a:latin typeface="Consolas" panose="020B0609020204030204" pitchFamily="49" charset="0"/>
              </a:rPr>
              <a:t>EventGridEvent</a:t>
            </a:r>
            <a:r>
              <a:rPr lang="en-US" sz="1200" dirty="0">
                <a:latin typeface="Consolas" panose="020B0609020204030204" pitchFamily="49" charset="0"/>
              </a:rPr>
              <a:t>[]&gt;(</a:t>
            </a:r>
            <a:r>
              <a:rPr lang="en-US" sz="1200" dirty="0" err="1">
                <a:latin typeface="Consolas" panose="020B0609020204030204" pitchFamily="49" charset="0"/>
              </a:rPr>
              <a:t>requestBody</a:t>
            </a:r>
            <a:r>
              <a:rPr lang="en-US" sz="1200" dirty="0">
                <a:latin typeface="Consolas" panose="020B0609020204030204" pitchFamily="49" charset="0"/>
              </a:rPr>
              <a:t>);</a:t>
            </a:r>
          </a:p>
          <a:p>
            <a:r>
              <a:rPr lang="en-US" sz="1200" dirty="0">
                <a:latin typeface="Consolas" panose="020B0609020204030204" pitchFamily="49" charset="0"/>
              </a:rPr>
              <a:t>        dynamic data = events[0].Data;</a:t>
            </a:r>
          </a:p>
          <a:p>
            <a:r>
              <a:rPr lang="en-US" sz="1200" dirty="0">
                <a:latin typeface="Consolas" panose="020B0609020204030204" pitchFamily="49" charset="0"/>
              </a:rPr>
              <a:t>        var </a:t>
            </a:r>
            <a:r>
              <a:rPr lang="en-US" sz="1200" dirty="0" err="1">
                <a:latin typeface="Consolas" panose="020B0609020204030204" pitchFamily="49" charset="0"/>
              </a:rPr>
              <a:t>validationCode</a:t>
            </a:r>
            <a:r>
              <a:rPr lang="en-US" sz="1200" dirty="0">
                <a:latin typeface="Consolas" panose="020B0609020204030204" pitchFamily="49" charset="0"/>
              </a:rPr>
              <a:t> = data["</a:t>
            </a:r>
            <a:r>
              <a:rPr lang="en-US" sz="1200" dirty="0" err="1">
                <a:latin typeface="Consolas" panose="020B0609020204030204" pitchFamily="49" charset="0"/>
              </a:rPr>
              <a:t>validationCode</a:t>
            </a:r>
            <a:r>
              <a:rPr lang="en-US" sz="1200" dirty="0">
                <a:latin typeface="Consolas" panose="020B0609020204030204" pitchFamily="49" charset="0"/>
              </a:rPr>
              <a:t>"];</a:t>
            </a:r>
          </a:p>
          <a:p>
            <a:r>
              <a:rPr lang="en-US" sz="1200" dirty="0">
                <a:latin typeface="Consolas" panose="020B0609020204030204" pitchFamily="49" charset="0"/>
              </a:rPr>
              <a:t>        return new </a:t>
            </a:r>
            <a:r>
              <a:rPr lang="en-US" sz="1200" dirty="0" err="1">
                <a:latin typeface="Consolas" panose="020B0609020204030204" pitchFamily="49" charset="0"/>
              </a:rPr>
              <a:t>JsonResult</a:t>
            </a:r>
            <a:r>
              <a:rPr lang="en-US" sz="1200" dirty="0">
                <a:latin typeface="Consolas" panose="020B0609020204030204" pitchFamily="49" charset="0"/>
              </a:rPr>
              <a:t>(new</a:t>
            </a:r>
          </a:p>
          <a:p>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validationResponse</a:t>
            </a:r>
            <a:r>
              <a:rPr lang="en-US" sz="1200" dirty="0">
                <a:latin typeface="Consolas" panose="020B0609020204030204" pitchFamily="49" charset="0"/>
              </a:rPr>
              <a:t> = </a:t>
            </a:r>
            <a:r>
              <a:rPr lang="en-US" sz="1200" dirty="0" err="1">
                <a:latin typeface="Consolas" panose="020B0609020204030204" pitchFamily="49" charset="0"/>
              </a:rPr>
              <a:t>validationCode</a:t>
            </a:r>
            <a:endParaRPr lang="en-US" sz="1200" dirty="0">
              <a:latin typeface="Consolas" panose="020B0609020204030204" pitchFamily="49" charset="0"/>
            </a:endParaRPr>
          </a:p>
          <a:p>
            <a:r>
              <a:rPr lang="en-US" sz="1200" dirty="0">
                <a:latin typeface="Consolas" panose="020B0609020204030204" pitchFamily="49" charset="0"/>
              </a:rPr>
              <a:t>        });</a:t>
            </a:r>
          </a:p>
          <a:p>
            <a:r>
              <a:rPr lang="en-US" sz="1200" dirty="0">
                <a:latin typeface="Consolas" panose="020B0609020204030204" pitchFamily="49" charset="0"/>
              </a:rPr>
              <a:t>    }</a:t>
            </a:r>
          </a:p>
          <a:p>
            <a:r>
              <a:rPr lang="en-US" sz="1200" dirty="0">
                <a:latin typeface="Consolas" panose="020B0609020204030204" pitchFamily="49" charset="0"/>
              </a:rPr>
              <a:t>    else if (</a:t>
            </a:r>
            <a:r>
              <a:rPr lang="en-US" sz="1200" dirty="0" err="1">
                <a:latin typeface="Consolas" panose="020B0609020204030204" pitchFamily="49" charset="0"/>
              </a:rPr>
              <a:t>eventTypeHeaderValue</a:t>
            </a:r>
            <a:r>
              <a:rPr lang="en-US" sz="1200" dirty="0">
                <a:latin typeface="Consolas" panose="020B0609020204030204" pitchFamily="49" charset="0"/>
              </a:rPr>
              <a:t> == "Notification")</a:t>
            </a:r>
          </a:p>
          <a:p>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log.Info</a:t>
            </a:r>
            <a:r>
              <a:rPr lang="en-US" sz="1200" dirty="0">
                <a:latin typeface="Consolas" panose="020B0609020204030204" pitchFamily="49" charset="0"/>
              </a:rPr>
              <a:t>(</a:t>
            </a:r>
            <a:r>
              <a:rPr lang="en-US" sz="1200" dirty="0" err="1">
                <a:latin typeface="Consolas" panose="020B0609020204030204" pitchFamily="49" charset="0"/>
              </a:rPr>
              <a:t>requestBody</a:t>
            </a:r>
            <a:r>
              <a:rPr lang="en-US" sz="1200" dirty="0">
                <a:latin typeface="Consolas" panose="020B0609020204030204" pitchFamily="49" charset="0"/>
              </a:rPr>
              <a:t>);</a:t>
            </a:r>
          </a:p>
          <a:p>
            <a:r>
              <a:rPr lang="en-US" sz="1200" dirty="0">
                <a:latin typeface="Consolas" panose="020B0609020204030204" pitchFamily="49" charset="0"/>
              </a:rPr>
              <a:t>        return new </a:t>
            </a:r>
            <a:r>
              <a:rPr lang="en-US" sz="1200" dirty="0" err="1">
                <a:latin typeface="Consolas" panose="020B0609020204030204" pitchFamily="49" charset="0"/>
              </a:rPr>
              <a:t>OkObjectResult</a:t>
            </a:r>
            <a:r>
              <a:rPr lang="en-US" sz="1200" dirty="0">
                <a:latin typeface="Consolas" panose="020B0609020204030204" pitchFamily="49" charset="0"/>
              </a:rPr>
              <a:t>("");</a:t>
            </a:r>
          </a:p>
          <a:p>
            <a:r>
              <a:rPr lang="en-US" sz="1200" dirty="0">
                <a:latin typeface="Consolas" panose="020B0609020204030204" pitchFamily="49" charset="0"/>
              </a:rPr>
              <a:t>    }</a:t>
            </a:r>
          </a:p>
          <a:p>
            <a:endParaRPr lang="en-US" sz="1200" dirty="0">
              <a:gradFill>
                <a:gsLst>
                  <a:gs pos="2917">
                    <a:schemeClr val="tx1"/>
                  </a:gs>
                  <a:gs pos="30000">
                    <a:schemeClr val="tx1"/>
                  </a:gs>
                </a:gsLst>
                <a:lin ang="5400000" scaled="0"/>
              </a:gradFill>
              <a:latin typeface="Consolas" panose="020B0609020204030204" pitchFamily="49" charset="0"/>
            </a:endParaRPr>
          </a:p>
          <a:p>
            <a:r>
              <a:rPr lang="en-US" sz="1200" dirty="0">
                <a:latin typeface="Consolas" panose="020B0609020204030204" pitchFamily="49" charset="0"/>
              </a:rPr>
              <a:t>    return new </a:t>
            </a:r>
            <a:r>
              <a:rPr lang="en-US" sz="1200" dirty="0" err="1">
                <a:latin typeface="Consolas" panose="020B0609020204030204" pitchFamily="49" charset="0"/>
              </a:rPr>
              <a:t>BadRequestObjectResult</a:t>
            </a:r>
            <a:r>
              <a:rPr lang="en-US" sz="1200" dirty="0">
                <a:latin typeface="Consolas" panose="020B0609020204030204" pitchFamily="49" charset="0"/>
              </a:rPr>
              <a:t>("Not a valid request");</a:t>
            </a:r>
          </a:p>
          <a:p>
            <a:r>
              <a:rPr lang="en-US" sz="1200" dirty="0">
                <a:gradFill>
                  <a:gsLst>
                    <a:gs pos="2917">
                      <a:schemeClr val="tx1"/>
                    </a:gs>
                    <a:gs pos="30000">
                      <a:schemeClr val="tx1"/>
                    </a:gs>
                  </a:gsLst>
                  <a:lin ang="5400000" scaled="0"/>
                </a:gradFill>
                <a:latin typeface="Consolas" panose="020B0609020204030204" pitchFamily="49" charset="0"/>
              </a:rPr>
              <a:t>}</a:t>
            </a:r>
          </a:p>
        </p:txBody>
      </p:sp>
    </p:spTree>
    <p:extLst>
      <p:ext uri="{BB962C8B-B14F-4D97-AF65-F5344CB8AC3E}">
        <p14:creationId xmlns:p14="http://schemas.microsoft.com/office/powerpoint/2010/main" val="3553380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DAD5-90B2-9645-9C6B-9896B26F97A6}"/>
              </a:ext>
            </a:extLst>
          </p:cNvPr>
          <p:cNvSpPr>
            <a:spLocks noGrp="1"/>
          </p:cNvSpPr>
          <p:nvPr>
            <p:ph type="title"/>
          </p:nvPr>
        </p:nvSpPr>
        <p:spPr>
          <a:xfrm>
            <a:off x="333786" y="74358"/>
            <a:ext cx="11655840" cy="732465"/>
          </a:xfrm>
        </p:spPr>
        <p:txBody>
          <a:bodyPr/>
          <a:lstStyle/>
          <a:p>
            <a:r>
              <a:rPr lang="en-US" dirty="0">
                <a:solidFill>
                  <a:schemeClr val="bg1"/>
                </a:solidFill>
              </a:rPr>
              <a:t>Custom </a:t>
            </a:r>
            <a:r>
              <a:rPr lang="en-US" dirty="0" err="1">
                <a:solidFill>
                  <a:schemeClr val="bg1"/>
                </a:solidFill>
              </a:rPr>
              <a:t>GridEvent</a:t>
            </a:r>
            <a:r>
              <a:rPr lang="en-US" dirty="0">
                <a:solidFill>
                  <a:schemeClr val="bg1"/>
                </a:solidFill>
              </a:rPr>
              <a:t> class</a:t>
            </a:r>
          </a:p>
        </p:txBody>
      </p:sp>
      <p:sp>
        <p:nvSpPr>
          <p:cNvPr id="8" name="TextBox 7">
            <a:extLst>
              <a:ext uri="{FF2B5EF4-FFF2-40B4-BE49-F238E27FC236}">
                <a16:creationId xmlns:a16="http://schemas.microsoft.com/office/drawing/2014/main" id="{962270C6-9040-4342-8476-D238A88B9EDA}"/>
              </a:ext>
            </a:extLst>
          </p:cNvPr>
          <p:cNvSpPr txBox="1"/>
          <p:nvPr/>
        </p:nvSpPr>
        <p:spPr>
          <a:xfrm>
            <a:off x="288175" y="1690618"/>
            <a:ext cx="9864436" cy="2511457"/>
          </a:xfrm>
          <a:prstGeom prst="rect">
            <a:avLst/>
          </a:prstGeom>
          <a:noFill/>
        </p:spPr>
        <p:txBody>
          <a:bodyPr wrap="square" lIns="182880" tIns="146304" rIns="182880" bIns="146304" rtlCol="0">
            <a:spAutoFit/>
          </a:bodyPr>
          <a:lstStyle/>
          <a:p>
            <a:r>
              <a:rPr lang="en-US" sz="1200" dirty="0">
                <a:latin typeface="Consolas" panose="020B0609020204030204" pitchFamily="49" charset="0"/>
              </a:rPr>
              <a:t>public class </a:t>
            </a:r>
            <a:r>
              <a:rPr lang="en-US" sz="1200" dirty="0" err="1">
                <a:latin typeface="Consolas" panose="020B0609020204030204" pitchFamily="49" charset="0"/>
              </a:rPr>
              <a:t>GridEvent</a:t>
            </a:r>
            <a:r>
              <a:rPr lang="en-US" sz="1200" dirty="0">
                <a:latin typeface="Consolas" panose="020B0609020204030204" pitchFamily="49" charset="0"/>
              </a:rPr>
              <a:t>&lt;T&gt; where T : class</a:t>
            </a:r>
          </a:p>
          <a:p>
            <a:r>
              <a:rPr lang="en-US" sz="1200" dirty="0">
                <a:latin typeface="Consolas" panose="020B0609020204030204" pitchFamily="49" charset="0"/>
              </a:rPr>
              <a:t>{</a:t>
            </a:r>
          </a:p>
          <a:p>
            <a:r>
              <a:rPr lang="en-US" sz="1200" dirty="0">
                <a:latin typeface="Consolas" panose="020B0609020204030204" pitchFamily="49" charset="0"/>
              </a:rPr>
              <a:t>    public string Id { get; set; }</a:t>
            </a:r>
          </a:p>
          <a:p>
            <a:endParaRPr lang="en-US" sz="1200" dirty="0">
              <a:latin typeface="Consolas" panose="020B0609020204030204" pitchFamily="49" charset="0"/>
            </a:endParaRPr>
          </a:p>
          <a:p>
            <a:r>
              <a:rPr lang="en-US" sz="1200" dirty="0">
                <a:latin typeface="Consolas" panose="020B0609020204030204" pitchFamily="49" charset="0"/>
              </a:rPr>
              <a:t>    public string Subject { get; set; }</a:t>
            </a:r>
          </a:p>
          <a:p>
            <a:endParaRPr lang="en-US" sz="1200" dirty="0">
              <a:latin typeface="Consolas" panose="020B0609020204030204" pitchFamily="49" charset="0"/>
            </a:endParaRPr>
          </a:p>
          <a:p>
            <a:r>
              <a:rPr lang="en-US" sz="1200" dirty="0">
                <a:latin typeface="Consolas" panose="020B0609020204030204" pitchFamily="49" charset="0"/>
              </a:rPr>
              <a:t>    public string </a:t>
            </a:r>
            <a:r>
              <a:rPr lang="en-US" sz="1200" dirty="0" err="1">
                <a:latin typeface="Consolas" panose="020B0609020204030204" pitchFamily="49" charset="0"/>
              </a:rPr>
              <a:t>EventType</a:t>
            </a:r>
            <a:r>
              <a:rPr lang="en-US" sz="1200" dirty="0">
                <a:latin typeface="Consolas" panose="020B0609020204030204" pitchFamily="49" charset="0"/>
              </a:rPr>
              <a:t> { get; set; }</a:t>
            </a:r>
          </a:p>
          <a:p>
            <a:endParaRPr lang="en-US" sz="1200" dirty="0">
              <a:latin typeface="Consolas" panose="020B0609020204030204" pitchFamily="49" charset="0"/>
            </a:endParaRPr>
          </a:p>
          <a:p>
            <a:r>
              <a:rPr lang="en-US" sz="1200" dirty="0">
                <a:latin typeface="Consolas" panose="020B0609020204030204" pitchFamily="49" charset="0"/>
              </a:rPr>
              <a:t>    public T Data { get; set; }</a:t>
            </a:r>
          </a:p>
          <a:p>
            <a:endParaRPr lang="en-US" sz="1200" dirty="0">
              <a:latin typeface="Consolas" panose="020B0609020204030204" pitchFamily="49" charset="0"/>
            </a:endParaRPr>
          </a:p>
          <a:p>
            <a:r>
              <a:rPr lang="en-US" sz="1200" dirty="0">
                <a:latin typeface="Consolas" panose="020B0609020204030204" pitchFamily="49" charset="0"/>
              </a:rPr>
              <a:t>    public </a:t>
            </a:r>
            <a:r>
              <a:rPr lang="en-US" sz="1200" dirty="0" err="1">
                <a:latin typeface="Consolas" panose="020B0609020204030204" pitchFamily="49" charset="0"/>
              </a:rPr>
              <a:t>DateTime</a:t>
            </a:r>
            <a:r>
              <a:rPr lang="en-US" sz="1200" dirty="0">
                <a:latin typeface="Consolas" panose="020B0609020204030204" pitchFamily="49" charset="0"/>
              </a:rPr>
              <a:t> </a:t>
            </a:r>
            <a:r>
              <a:rPr lang="en-US" sz="1200" dirty="0" err="1">
                <a:latin typeface="Consolas" panose="020B0609020204030204" pitchFamily="49" charset="0"/>
              </a:rPr>
              <a:t>EventTime</a:t>
            </a:r>
            <a:r>
              <a:rPr lang="en-US" sz="1200" dirty="0">
                <a:latin typeface="Consolas" panose="020B0609020204030204" pitchFamily="49" charset="0"/>
              </a:rPr>
              <a:t> { get; set; }</a:t>
            </a:r>
          </a:p>
          <a:p>
            <a:r>
              <a:rPr lang="en-US" sz="1200" dirty="0">
                <a:latin typeface="Consolas" panose="020B0609020204030204" pitchFamily="49" charset="0"/>
              </a:rPr>
              <a:t>}</a:t>
            </a:r>
            <a:endParaRPr lang="en-US" sz="1200" dirty="0">
              <a:gradFill>
                <a:gsLst>
                  <a:gs pos="2917">
                    <a:schemeClr val="tx1"/>
                  </a:gs>
                  <a:gs pos="30000">
                    <a:schemeClr val="tx1"/>
                  </a:gs>
                </a:gsLst>
                <a:lin ang="5400000" scaled="0"/>
              </a:gradFill>
              <a:latin typeface="Consolas" panose="020B0609020204030204" pitchFamily="49" charset="0"/>
            </a:endParaRPr>
          </a:p>
        </p:txBody>
      </p:sp>
    </p:spTree>
    <p:extLst>
      <p:ext uri="{BB962C8B-B14F-4D97-AF65-F5344CB8AC3E}">
        <p14:creationId xmlns:p14="http://schemas.microsoft.com/office/powerpoint/2010/main" val="150955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04E7243-39ED-40DF-8DF2-4A01A5126B73}"/>
              </a:ext>
            </a:extLst>
          </p:cNvPr>
          <p:cNvSpPr/>
          <p:nvPr/>
        </p:nvSpPr>
        <p:spPr>
          <a:xfrm>
            <a:off x="0" y="1"/>
            <a:ext cx="12192000" cy="1065311"/>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bwMode="auto">
          <a:xfrm>
            <a:off x="7970502" y="1065312"/>
            <a:ext cx="4213197" cy="5787712"/>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 name="Content Placeholder 2">
            <a:extLst>
              <a:ext uri="{FF2B5EF4-FFF2-40B4-BE49-F238E27FC236}">
                <a16:creationId xmlns:a16="http://schemas.microsoft.com/office/drawing/2014/main" id="{08A250EA-1CEC-4391-A2D4-EE2485E5627D}"/>
              </a:ext>
            </a:extLst>
          </p:cNvPr>
          <p:cNvSpPr txBox="1">
            <a:spLocks/>
          </p:cNvSpPr>
          <p:nvPr/>
        </p:nvSpPr>
        <p:spPr>
          <a:xfrm>
            <a:off x="382847" y="68833"/>
            <a:ext cx="7378509" cy="941887"/>
          </a:xfrm>
          <a:prstGeom prst="rect">
            <a:avLst/>
          </a:prstGeom>
        </p:spPr>
        <p:txBody>
          <a:bodyPr vert="horz" wrap="square" lIns="182854" tIns="143428" rIns="179285" bIns="143428" rtlCol="0" anchor="ctr"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defRPr/>
            </a:pPr>
            <a:r>
              <a:rPr kumimoji="0" lang="en-US" sz="4709" b="0"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Agenda</a:t>
            </a:r>
          </a:p>
        </p:txBody>
      </p:sp>
      <p:sp>
        <p:nvSpPr>
          <p:cNvPr id="2" name="TextBox 1">
            <a:extLst>
              <a:ext uri="{FF2B5EF4-FFF2-40B4-BE49-F238E27FC236}">
                <a16:creationId xmlns:a16="http://schemas.microsoft.com/office/drawing/2014/main" id="{97324CAF-E0F4-4B41-83F2-53A0D5D243E9}"/>
              </a:ext>
            </a:extLst>
          </p:cNvPr>
          <p:cNvSpPr txBox="1"/>
          <p:nvPr/>
        </p:nvSpPr>
        <p:spPr>
          <a:xfrm>
            <a:off x="1000030" y="1578917"/>
            <a:ext cx="5203687" cy="3902607"/>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Messaging Services</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Architecture Considerations</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Event Grid Deep Dive</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Demos	 </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Roadmap</a:t>
            </a:r>
          </a:p>
        </p:txBody>
      </p:sp>
      <p:sp>
        <p:nvSpPr>
          <p:cNvPr id="3" name="Rectangle 2">
            <a:extLst>
              <a:ext uri="{FF2B5EF4-FFF2-40B4-BE49-F238E27FC236}">
                <a16:creationId xmlns:a16="http://schemas.microsoft.com/office/drawing/2014/main" id="{33FAB07F-71FA-40EB-A3E5-2B2746AE8B2F}"/>
              </a:ext>
            </a:extLst>
          </p:cNvPr>
          <p:cNvSpPr/>
          <p:nvPr/>
        </p:nvSpPr>
        <p:spPr>
          <a:xfrm>
            <a:off x="559268" y="5696679"/>
            <a:ext cx="7378509" cy="830997"/>
          </a:xfrm>
          <a:prstGeom prst="rect">
            <a:avLst/>
          </a:prstGeom>
        </p:spPr>
        <p:txBody>
          <a:bodyPr wrap="square">
            <a:spAutoFit/>
          </a:bodyPr>
          <a:lstStyle/>
          <a:p>
            <a:r>
              <a:rPr lang="en-US" sz="2400" dirty="0">
                <a:gradFill>
                  <a:gsLst>
                    <a:gs pos="2917">
                      <a:schemeClr val="tx1"/>
                    </a:gs>
                    <a:gs pos="30000">
                      <a:schemeClr val="tx1"/>
                    </a:gs>
                  </a:gsLst>
                  <a:lin ang="5400000" scaled="0"/>
                </a:gradFill>
                <a:hlinkClick r:id="rId3"/>
              </a:rPr>
              <a:t>https://aka.ms/socalazure-eventgrid</a:t>
            </a:r>
            <a:br>
              <a:rPr lang="en-US" sz="2400" dirty="0">
                <a:gradFill>
                  <a:gsLst>
                    <a:gs pos="2917">
                      <a:schemeClr val="tx1"/>
                    </a:gs>
                    <a:gs pos="30000">
                      <a:schemeClr val="tx1"/>
                    </a:gs>
                  </a:gsLst>
                  <a:lin ang="5400000" scaled="0"/>
                </a:gradFill>
              </a:rPr>
            </a:br>
            <a:r>
              <a:rPr lang="en-US" sz="2400" dirty="0">
                <a:gradFill>
                  <a:gsLst>
                    <a:gs pos="2917">
                      <a:schemeClr val="tx1"/>
                    </a:gs>
                    <a:gs pos="30000">
                      <a:schemeClr val="tx1"/>
                    </a:gs>
                  </a:gsLst>
                  <a:lin ang="5400000" scaled="0"/>
                </a:gradFill>
                <a:hlinkClick r:id="rId4"/>
              </a:rPr>
              <a:t>https://aka.ms/eventgridviewer</a:t>
            </a:r>
            <a:r>
              <a:rPr lang="en-US" sz="2400" dirty="0">
                <a:gradFill>
                  <a:gsLst>
                    <a:gs pos="2917">
                      <a:schemeClr val="tx1"/>
                    </a:gs>
                    <a:gs pos="30000">
                      <a:schemeClr val="tx1"/>
                    </a:gs>
                  </a:gsLst>
                  <a:lin ang="5400000" scaled="0"/>
                </a:gradFill>
              </a:rPr>
              <a:t>   </a:t>
            </a:r>
            <a:endParaRPr lang="en-US" sz="2400" dirty="0"/>
          </a:p>
        </p:txBody>
      </p:sp>
      <p:sp>
        <p:nvSpPr>
          <p:cNvPr id="10" name="arrow_15">
            <a:extLst>
              <a:ext uri="{FF2B5EF4-FFF2-40B4-BE49-F238E27FC236}">
                <a16:creationId xmlns:a16="http://schemas.microsoft.com/office/drawing/2014/main" id="{FE8CA47A-821D-4EEB-9DD1-3405821030FC}"/>
              </a:ext>
            </a:extLst>
          </p:cNvPr>
          <p:cNvSpPr>
            <a:spLocks noChangeAspect="1" noEditPoints="1"/>
          </p:cNvSpPr>
          <p:nvPr/>
        </p:nvSpPr>
        <p:spPr bwMode="auto">
          <a:xfrm>
            <a:off x="559268" y="1700686"/>
            <a:ext cx="403965" cy="402130"/>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22225" cap="sq">
            <a:solidFill>
              <a:schemeClr val="accent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12" name="arrow_15">
            <a:extLst>
              <a:ext uri="{FF2B5EF4-FFF2-40B4-BE49-F238E27FC236}">
                <a16:creationId xmlns:a16="http://schemas.microsoft.com/office/drawing/2014/main" id="{0D65FF50-B82E-4ED1-AA11-9AF92E18D616}"/>
              </a:ext>
            </a:extLst>
          </p:cNvPr>
          <p:cNvSpPr>
            <a:spLocks noChangeAspect="1" noEditPoints="1"/>
          </p:cNvSpPr>
          <p:nvPr/>
        </p:nvSpPr>
        <p:spPr bwMode="auto">
          <a:xfrm>
            <a:off x="569316" y="2492181"/>
            <a:ext cx="403965" cy="402130"/>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22225" cap="sq">
            <a:solidFill>
              <a:schemeClr val="accent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13" name="arrow_15">
            <a:extLst>
              <a:ext uri="{FF2B5EF4-FFF2-40B4-BE49-F238E27FC236}">
                <a16:creationId xmlns:a16="http://schemas.microsoft.com/office/drawing/2014/main" id="{1A96F8FE-338D-4CD5-8BBD-333AC44E4B0A}"/>
              </a:ext>
            </a:extLst>
          </p:cNvPr>
          <p:cNvSpPr>
            <a:spLocks noChangeAspect="1" noEditPoints="1"/>
          </p:cNvSpPr>
          <p:nvPr/>
        </p:nvSpPr>
        <p:spPr bwMode="auto">
          <a:xfrm>
            <a:off x="575969" y="3302802"/>
            <a:ext cx="403965" cy="402130"/>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22225" cap="sq">
            <a:solidFill>
              <a:schemeClr val="accent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14" name="arrow_15">
            <a:extLst>
              <a:ext uri="{FF2B5EF4-FFF2-40B4-BE49-F238E27FC236}">
                <a16:creationId xmlns:a16="http://schemas.microsoft.com/office/drawing/2014/main" id="{01C7C9E1-C59C-4CA1-9E92-98F90B077F4E}"/>
              </a:ext>
            </a:extLst>
          </p:cNvPr>
          <p:cNvSpPr>
            <a:spLocks noChangeAspect="1" noEditPoints="1"/>
          </p:cNvSpPr>
          <p:nvPr/>
        </p:nvSpPr>
        <p:spPr bwMode="auto">
          <a:xfrm>
            <a:off x="596065" y="4108144"/>
            <a:ext cx="403965" cy="402130"/>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22225" cap="sq">
            <a:solidFill>
              <a:schemeClr val="accent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16" name="arrow_15">
            <a:extLst>
              <a:ext uri="{FF2B5EF4-FFF2-40B4-BE49-F238E27FC236}">
                <a16:creationId xmlns:a16="http://schemas.microsoft.com/office/drawing/2014/main" id="{BAEC3B03-7DB2-4543-B9F3-0EB051B981DC}"/>
              </a:ext>
            </a:extLst>
          </p:cNvPr>
          <p:cNvSpPr>
            <a:spLocks noChangeAspect="1" noEditPoints="1"/>
          </p:cNvSpPr>
          <p:nvPr/>
        </p:nvSpPr>
        <p:spPr bwMode="auto">
          <a:xfrm>
            <a:off x="596065" y="4927506"/>
            <a:ext cx="403965" cy="402130"/>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22225" cap="sq">
            <a:solidFill>
              <a:schemeClr val="accent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pic>
        <p:nvPicPr>
          <p:cNvPr id="22530" name="Picture 2" descr="Image result for technossus">
            <a:extLst>
              <a:ext uri="{FF2B5EF4-FFF2-40B4-BE49-F238E27FC236}">
                <a16:creationId xmlns:a16="http://schemas.microsoft.com/office/drawing/2014/main" id="{A3996E33-2967-47F2-9AB1-CB4981F941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2365" y="5947688"/>
            <a:ext cx="3010367" cy="4993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F93DD9-9974-403C-B46B-CF4A58BFDAFE}"/>
              </a:ext>
            </a:extLst>
          </p:cNvPr>
          <p:cNvSpPr txBox="1"/>
          <p:nvPr/>
        </p:nvSpPr>
        <p:spPr>
          <a:xfrm>
            <a:off x="9166117" y="5382747"/>
            <a:ext cx="1860467"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Thank you,</a:t>
            </a:r>
          </a:p>
        </p:txBody>
      </p:sp>
      <p:pic>
        <p:nvPicPr>
          <p:cNvPr id="5" name="Picture 4">
            <a:extLst>
              <a:ext uri="{FF2B5EF4-FFF2-40B4-BE49-F238E27FC236}">
                <a16:creationId xmlns:a16="http://schemas.microsoft.com/office/drawing/2014/main" id="{E4AC6A96-96AC-4F98-9691-F6360251F82D}"/>
              </a:ext>
            </a:extLst>
          </p:cNvPr>
          <p:cNvPicPr>
            <a:picLocks noChangeAspect="1"/>
          </p:cNvPicPr>
          <p:nvPr/>
        </p:nvPicPr>
        <p:blipFill>
          <a:blip r:embed="rId6"/>
          <a:stretch>
            <a:fillRect/>
          </a:stretch>
        </p:blipFill>
        <p:spPr>
          <a:xfrm>
            <a:off x="8631009" y="1625124"/>
            <a:ext cx="2930681" cy="1480766"/>
          </a:xfrm>
          <a:prstGeom prst="rect">
            <a:avLst/>
          </a:prstGeom>
        </p:spPr>
      </p:pic>
    </p:spTree>
    <p:extLst>
      <p:ext uri="{BB962C8B-B14F-4D97-AF65-F5344CB8AC3E}">
        <p14:creationId xmlns:p14="http://schemas.microsoft.com/office/powerpoint/2010/main" val="150510718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DAD5-90B2-9645-9C6B-9896B26F97A6}"/>
              </a:ext>
            </a:extLst>
          </p:cNvPr>
          <p:cNvSpPr>
            <a:spLocks noGrp="1"/>
          </p:cNvSpPr>
          <p:nvPr>
            <p:ph type="title"/>
          </p:nvPr>
        </p:nvSpPr>
        <p:spPr>
          <a:xfrm>
            <a:off x="333786" y="74358"/>
            <a:ext cx="11655840" cy="732465"/>
          </a:xfrm>
        </p:spPr>
        <p:txBody>
          <a:bodyPr/>
          <a:lstStyle/>
          <a:p>
            <a:r>
              <a:rPr lang="en-US" dirty="0">
                <a:solidFill>
                  <a:schemeClr val="bg1"/>
                </a:solidFill>
              </a:rPr>
              <a:t>Demo: Feedback Events</a:t>
            </a:r>
          </a:p>
        </p:txBody>
      </p:sp>
      <p:pic>
        <p:nvPicPr>
          <p:cNvPr id="3" name="Picture 2">
            <a:extLst>
              <a:ext uri="{FF2B5EF4-FFF2-40B4-BE49-F238E27FC236}">
                <a16:creationId xmlns:a16="http://schemas.microsoft.com/office/drawing/2014/main" id="{32487EDA-7963-41CE-B64E-F9862406BAA1}"/>
              </a:ext>
            </a:extLst>
          </p:cNvPr>
          <p:cNvPicPr>
            <a:picLocks noChangeAspect="1"/>
          </p:cNvPicPr>
          <p:nvPr/>
        </p:nvPicPr>
        <p:blipFill>
          <a:blip r:embed="rId3"/>
          <a:stretch>
            <a:fillRect/>
          </a:stretch>
        </p:blipFill>
        <p:spPr>
          <a:xfrm>
            <a:off x="554392" y="1249162"/>
            <a:ext cx="6995940" cy="5462446"/>
          </a:xfrm>
          <a:prstGeom prst="rect">
            <a:avLst/>
          </a:prstGeom>
        </p:spPr>
      </p:pic>
    </p:spTree>
    <p:extLst>
      <p:ext uri="{BB962C8B-B14F-4D97-AF65-F5344CB8AC3E}">
        <p14:creationId xmlns:p14="http://schemas.microsoft.com/office/powerpoint/2010/main" val="3428502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DAD5-90B2-9645-9C6B-9896B26F97A6}"/>
              </a:ext>
            </a:extLst>
          </p:cNvPr>
          <p:cNvSpPr>
            <a:spLocks noGrp="1"/>
          </p:cNvSpPr>
          <p:nvPr>
            <p:ph type="title"/>
          </p:nvPr>
        </p:nvSpPr>
        <p:spPr>
          <a:xfrm>
            <a:off x="333786" y="74358"/>
            <a:ext cx="11655840" cy="732465"/>
          </a:xfrm>
        </p:spPr>
        <p:txBody>
          <a:bodyPr/>
          <a:lstStyle/>
          <a:p>
            <a:r>
              <a:rPr lang="en-US" dirty="0">
                <a:solidFill>
                  <a:schemeClr val="bg1"/>
                </a:solidFill>
              </a:rPr>
              <a:t>Cloud Events</a:t>
            </a:r>
          </a:p>
        </p:txBody>
      </p:sp>
      <p:pic>
        <p:nvPicPr>
          <p:cNvPr id="5" name="Picture 4" descr="image">
            <a:extLst>
              <a:ext uri="{FF2B5EF4-FFF2-40B4-BE49-F238E27FC236}">
                <a16:creationId xmlns:a16="http://schemas.microsoft.com/office/drawing/2014/main" id="{069C2D3A-A01A-49B8-952D-B63E3A759D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3672" y="1322878"/>
            <a:ext cx="7623025" cy="475217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loudevents-horizontal-color">
            <a:extLst>
              <a:ext uri="{FF2B5EF4-FFF2-40B4-BE49-F238E27FC236}">
                <a16:creationId xmlns:a16="http://schemas.microsoft.com/office/drawing/2014/main" id="{D22A69F8-1926-456B-AD9C-32AB1D6FD9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3624" y="5968995"/>
            <a:ext cx="4576670" cy="814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132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DAD5-90B2-9645-9C6B-9896B26F97A6}"/>
              </a:ext>
            </a:extLst>
          </p:cNvPr>
          <p:cNvSpPr>
            <a:spLocks noGrp="1"/>
          </p:cNvSpPr>
          <p:nvPr>
            <p:ph type="title"/>
          </p:nvPr>
        </p:nvSpPr>
        <p:spPr>
          <a:xfrm>
            <a:off x="333786" y="74358"/>
            <a:ext cx="11655840" cy="732465"/>
          </a:xfrm>
        </p:spPr>
        <p:txBody>
          <a:bodyPr/>
          <a:lstStyle/>
          <a:p>
            <a:r>
              <a:rPr lang="en-US" dirty="0" err="1">
                <a:solidFill>
                  <a:schemeClr val="bg1"/>
                </a:solidFill>
              </a:rPr>
              <a:t>CloudEvent</a:t>
            </a:r>
            <a:r>
              <a:rPr lang="en-US" dirty="0">
                <a:solidFill>
                  <a:schemeClr val="bg1"/>
                </a:solidFill>
              </a:rPr>
              <a:t> schema</a:t>
            </a:r>
          </a:p>
        </p:txBody>
      </p:sp>
      <p:sp>
        <p:nvSpPr>
          <p:cNvPr id="4" name="TextBox 3">
            <a:extLst>
              <a:ext uri="{FF2B5EF4-FFF2-40B4-BE49-F238E27FC236}">
                <a16:creationId xmlns:a16="http://schemas.microsoft.com/office/drawing/2014/main" id="{76A73A4F-79F0-4295-9AD3-F61F708E5CE4}"/>
              </a:ext>
            </a:extLst>
          </p:cNvPr>
          <p:cNvSpPr txBox="1"/>
          <p:nvPr/>
        </p:nvSpPr>
        <p:spPr>
          <a:xfrm>
            <a:off x="266920" y="1691341"/>
            <a:ext cx="11401198" cy="373948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cloudEventsVersion</a:t>
            </a: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 "0.1",</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eventType</a:t>
            </a: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 “</a:t>
            </a:r>
            <a:r>
              <a:rPr lang="en-US" sz="1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Zohan.NewEmployee</a:t>
            </a: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eventTypeVersion</a:t>
            </a: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 "",</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"source" : "/subscriptions/{subscription-id}/</a:t>
            </a:r>
            <a:r>
              <a:rPr lang="en-US" sz="1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resourceGroups</a:t>
            </a: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/{resource-group}/providers/</a:t>
            </a:r>
            <a:r>
              <a:rPr lang="en-US" sz="1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Microsoft.Storage</a:t>
            </a: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storageAccounts</a:t>
            </a: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/{storage-account}#</a:t>
            </a:r>
            <a:r>
              <a:rPr lang="en-US" sz="1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blobServices</a:t>
            </a: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/default/containers/{storage-container}/blobs/{new-file}",</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eventID</a:t>
            </a: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 "173d9985-401e-0075-2497-de268c06ff25",</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eventTime</a:t>
            </a: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 "2018-04-28T02:18:47.1281675Z",</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"data" : {</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“name": “Frank Rizzo",</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employeeId</a:t>
            </a: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"6d79dbfb-0e37-4fc4-981f-442c9ca65760",</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798623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DAD5-90B2-9645-9C6B-9896B26F97A6}"/>
              </a:ext>
            </a:extLst>
          </p:cNvPr>
          <p:cNvSpPr>
            <a:spLocks noGrp="1"/>
          </p:cNvSpPr>
          <p:nvPr>
            <p:ph type="title"/>
          </p:nvPr>
        </p:nvSpPr>
        <p:spPr>
          <a:xfrm>
            <a:off x="333786" y="74358"/>
            <a:ext cx="11655840" cy="732465"/>
          </a:xfrm>
        </p:spPr>
        <p:txBody>
          <a:bodyPr/>
          <a:lstStyle/>
          <a:p>
            <a:r>
              <a:rPr lang="en-US" dirty="0">
                <a:solidFill>
                  <a:schemeClr val="bg1"/>
                </a:solidFill>
              </a:rPr>
              <a:t>Guiding Principles</a:t>
            </a:r>
          </a:p>
        </p:txBody>
      </p:sp>
      <p:sp>
        <p:nvSpPr>
          <p:cNvPr id="5" name="Text Placeholder 1">
            <a:extLst>
              <a:ext uri="{FF2B5EF4-FFF2-40B4-BE49-F238E27FC236}">
                <a16:creationId xmlns:a16="http://schemas.microsoft.com/office/drawing/2014/main" id="{B661A22E-A60E-45BA-97BF-5BCC487394B6}"/>
              </a:ext>
            </a:extLst>
          </p:cNvPr>
          <p:cNvSpPr>
            <a:spLocks noGrp="1"/>
          </p:cNvSpPr>
          <p:nvPr>
            <p:ph type="body" sz="quarter" idx="10"/>
          </p:nvPr>
        </p:nvSpPr>
        <p:spPr>
          <a:xfrm>
            <a:off x="269238" y="1676056"/>
            <a:ext cx="11653523" cy="4316887"/>
          </a:xfrm>
        </p:spPr>
        <p:txBody>
          <a:bodyPr/>
          <a:lstStyle/>
          <a:p>
            <a:pPr marL="457200" indent="-457200">
              <a:buFont typeface="Arial" panose="020B0604020202020204" pitchFamily="34" charset="0"/>
              <a:buChar char="•"/>
            </a:pPr>
            <a:r>
              <a:rPr lang="en-US" dirty="0">
                <a:latin typeface="+mn-lt"/>
              </a:rPr>
              <a:t>Events are independent</a:t>
            </a:r>
          </a:p>
          <a:p>
            <a:pPr marL="457200" indent="-457200">
              <a:buFont typeface="Arial" panose="020B0604020202020204" pitchFamily="34" charset="0"/>
              <a:buChar char="•"/>
            </a:pPr>
            <a:r>
              <a:rPr lang="en-US" dirty="0">
                <a:latin typeface="+mn-lt"/>
              </a:rPr>
              <a:t>Always available</a:t>
            </a:r>
          </a:p>
          <a:p>
            <a:pPr marL="457200" indent="-457200">
              <a:buFont typeface="Arial" panose="020B0604020202020204" pitchFamily="34" charset="0"/>
              <a:buChar char="•"/>
            </a:pPr>
            <a:r>
              <a:rPr lang="en-US" dirty="0">
                <a:latin typeface="+mn-lt"/>
              </a:rPr>
              <a:t>Near real-time event delivery</a:t>
            </a:r>
          </a:p>
          <a:p>
            <a:pPr marL="457200" indent="-457200">
              <a:buFont typeface="Arial" panose="020B0604020202020204" pitchFamily="34" charset="0"/>
              <a:buChar char="•"/>
            </a:pPr>
            <a:r>
              <a:rPr lang="en-US" dirty="0">
                <a:latin typeface="+mn-lt"/>
              </a:rPr>
              <a:t>At least once delivery</a:t>
            </a:r>
          </a:p>
          <a:p>
            <a:pPr marL="457200" indent="-457200">
              <a:buFont typeface="Arial" panose="020B0604020202020204" pitchFamily="34" charset="0"/>
              <a:buChar char="•"/>
            </a:pPr>
            <a:r>
              <a:rPr lang="en-US" dirty="0">
                <a:latin typeface="+mn-lt"/>
              </a:rPr>
              <a:t>Dynamic scale</a:t>
            </a:r>
          </a:p>
          <a:p>
            <a:pPr marL="457200" indent="-457200">
              <a:buFont typeface="Arial" panose="020B0604020202020204" pitchFamily="34" charset="0"/>
              <a:buChar char="•"/>
            </a:pPr>
            <a:r>
              <a:rPr lang="en-US" dirty="0">
                <a:latin typeface="+mn-lt"/>
              </a:rPr>
              <a:t>Platform agnostic (</a:t>
            </a:r>
            <a:r>
              <a:rPr lang="en-US" dirty="0" err="1">
                <a:latin typeface="+mn-lt"/>
              </a:rPr>
              <a:t>WebHook</a:t>
            </a:r>
            <a:r>
              <a:rPr lang="en-US" dirty="0">
                <a:latin typeface="+mn-lt"/>
              </a:rPr>
              <a:t>)</a:t>
            </a:r>
          </a:p>
          <a:p>
            <a:pPr marL="457200" indent="-457200">
              <a:buFont typeface="Arial" panose="020B0604020202020204" pitchFamily="34" charset="0"/>
              <a:buChar char="•"/>
            </a:pPr>
            <a:r>
              <a:rPr lang="en-US" dirty="0">
                <a:latin typeface="+mn-lt"/>
              </a:rPr>
              <a:t>Language agnostic (HTTP protocol)</a:t>
            </a:r>
          </a:p>
          <a:p>
            <a:pPr lvl="1"/>
            <a:endParaRPr lang="en-US" dirty="0"/>
          </a:p>
        </p:txBody>
      </p:sp>
    </p:spTree>
    <p:extLst>
      <p:ext uri="{BB962C8B-B14F-4D97-AF65-F5344CB8AC3E}">
        <p14:creationId xmlns:p14="http://schemas.microsoft.com/office/powerpoint/2010/main" val="108357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DAD5-90B2-9645-9C6B-9896B26F97A6}"/>
              </a:ext>
            </a:extLst>
          </p:cNvPr>
          <p:cNvSpPr>
            <a:spLocks noGrp="1"/>
          </p:cNvSpPr>
          <p:nvPr>
            <p:ph type="title"/>
          </p:nvPr>
        </p:nvSpPr>
        <p:spPr>
          <a:xfrm>
            <a:off x="333786" y="74358"/>
            <a:ext cx="11655840" cy="732465"/>
          </a:xfrm>
        </p:spPr>
        <p:txBody>
          <a:bodyPr/>
          <a:lstStyle/>
          <a:p>
            <a:r>
              <a:rPr lang="en-US" dirty="0">
                <a:solidFill>
                  <a:schemeClr val="bg1"/>
                </a:solidFill>
              </a:rPr>
              <a:t>Key Takeaways</a:t>
            </a:r>
          </a:p>
        </p:txBody>
      </p:sp>
      <p:sp>
        <p:nvSpPr>
          <p:cNvPr id="6" name="Text Placeholder 2">
            <a:extLst>
              <a:ext uri="{FF2B5EF4-FFF2-40B4-BE49-F238E27FC236}">
                <a16:creationId xmlns:a16="http://schemas.microsoft.com/office/drawing/2014/main" id="{01C35263-D276-4504-8EBC-8902C1C0059D}"/>
              </a:ext>
            </a:extLst>
          </p:cNvPr>
          <p:cNvSpPr>
            <a:spLocks noGrp="1"/>
          </p:cNvSpPr>
          <p:nvPr>
            <p:ph type="body" sz="quarter" idx="10"/>
          </p:nvPr>
        </p:nvSpPr>
        <p:spPr>
          <a:xfrm>
            <a:off x="333786" y="1776725"/>
            <a:ext cx="11653523" cy="3271408"/>
          </a:xfrm>
        </p:spPr>
        <p:txBody>
          <a:bodyPr/>
          <a:lstStyle/>
          <a:p>
            <a:pPr marL="457200" indent="-457200">
              <a:buFont typeface="Arial" panose="020B0604020202020204" pitchFamily="34" charset="0"/>
              <a:buChar char="•"/>
            </a:pPr>
            <a:r>
              <a:rPr lang="en-US" dirty="0">
                <a:latin typeface="+mn-lt"/>
              </a:rPr>
              <a:t>Loosely coupled</a:t>
            </a:r>
          </a:p>
          <a:p>
            <a:pPr marL="457200" indent="-457200">
              <a:buFont typeface="Arial" panose="020B0604020202020204" pitchFamily="34" charset="0"/>
              <a:buChar char="•"/>
            </a:pPr>
            <a:r>
              <a:rPr lang="en-US" dirty="0">
                <a:latin typeface="+mn-lt"/>
              </a:rPr>
              <a:t>Using the right tool for the right task</a:t>
            </a:r>
          </a:p>
          <a:p>
            <a:pPr marL="457200" indent="-457200">
              <a:buFont typeface="Arial" panose="020B0604020202020204" pitchFamily="34" charset="0"/>
              <a:buChar char="•"/>
            </a:pPr>
            <a:r>
              <a:rPr lang="en-US" dirty="0">
                <a:latin typeface="+mn-lt"/>
              </a:rPr>
              <a:t>Events vs. Commands</a:t>
            </a:r>
          </a:p>
          <a:p>
            <a:pPr marL="457200" indent="-457200">
              <a:buFont typeface="Arial" panose="020B0604020202020204" pitchFamily="34" charset="0"/>
              <a:buChar char="•"/>
            </a:pPr>
            <a:r>
              <a:rPr lang="en-US" dirty="0">
                <a:latin typeface="+mn-lt"/>
              </a:rPr>
              <a:t>Knowing the difference between Events and Telemetry / streams</a:t>
            </a:r>
          </a:p>
          <a:p>
            <a:pPr marL="457200" indent="-457200">
              <a:buFont typeface="Arial" panose="020B0604020202020204" pitchFamily="34" charset="0"/>
              <a:buChar char="•"/>
            </a:pPr>
            <a:r>
              <a:rPr lang="en-US" dirty="0">
                <a:latin typeface="+mn-lt"/>
              </a:rPr>
              <a:t>Idempotent</a:t>
            </a:r>
          </a:p>
        </p:txBody>
      </p:sp>
    </p:spTree>
    <p:extLst>
      <p:ext uri="{BB962C8B-B14F-4D97-AF65-F5344CB8AC3E}">
        <p14:creationId xmlns:p14="http://schemas.microsoft.com/office/powerpoint/2010/main" val="1328147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DAD5-90B2-9645-9C6B-9896B26F97A6}"/>
              </a:ext>
            </a:extLst>
          </p:cNvPr>
          <p:cNvSpPr>
            <a:spLocks noGrp="1"/>
          </p:cNvSpPr>
          <p:nvPr>
            <p:ph type="title"/>
          </p:nvPr>
        </p:nvSpPr>
        <p:spPr>
          <a:xfrm>
            <a:off x="333786" y="74358"/>
            <a:ext cx="11655840" cy="732465"/>
          </a:xfrm>
        </p:spPr>
        <p:txBody>
          <a:bodyPr/>
          <a:lstStyle/>
          <a:p>
            <a:r>
              <a:rPr lang="en-US" dirty="0">
                <a:solidFill>
                  <a:schemeClr val="bg1"/>
                </a:solidFill>
              </a:rPr>
              <a:t>Roadmap</a:t>
            </a:r>
          </a:p>
        </p:txBody>
      </p:sp>
      <p:sp>
        <p:nvSpPr>
          <p:cNvPr id="6" name="Text Placeholder 2">
            <a:extLst>
              <a:ext uri="{FF2B5EF4-FFF2-40B4-BE49-F238E27FC236}">
                <a16:creationId xmlns:a16="http://schemas.microsoft.com/office/drawing/2014/main" id="{01C35263-D276-4504-8EBC-8902C1C0059D}"/>
              </a:ext>
            </a:extLst>
          </p:cNvPr>
          <p:cNvSpPr>
            <a:spLocks noGrp="1"/>
          </p:cNvSpPr>
          <p:nvPr>
            <p:ph type="body" sz="quarter" idx="10"/>
          </p:nvPr>
        </p:nvSpPr>
        <p:spPr>
          <a:xfrm>
            <a:off x="333786" y="1776725"/>
            <a:ext cx="11653523" cy="632737"/>
          </a:xfrm>
        </p:spPr>
        <p:txBody>
          <a:bodyPr/>
          <a:lstStyle/>
          <a:p>
            <a:pPr marL="457200" indent="-457200">
              <a:buFont typeface="Arial" panose="020B0604020202020204" pitchFamily="34" charset="0"/>
              <a:buChar char="•"/>
            </a:pPr>
            <a:r>
              <a:rPr lang="en-US" dirty="0">
                <a:latin typeface="+mn-lt"/>
              </a:rPr>
              <a:t>In-person </a:t>
            </a:r>
            <a:r>
              <a:rPr lang="en-US" dirty="0">
                <a:latin typeface="+mn-lt"/>
                <a:sym typeface="Wingdings" panose="05000000000000000000" pitchFamily="2" charset="2"/>
              </a:rPr>
              <a:t></a:t>
            </a:r>
            <a:endParaRPr lang="en-US" dirty="0">
              <a:latin typeface="+mn-lt"/>
            </a:endParaRPr>
          </a:p>
        </p:txBody>
      </p:sp>
    </p:spTree>
    <p:extLst>
      <p:ext uri="{BB962C8B-B14F-4D97-AF65-F5344CB8AC3E}">
        <p14:creationId xmlns:p14="http://schemas.microsoft.com/office/powerpoint/2010/main" val="224413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807F1BF-70A0-465E-ADF9-A7562429594F}"/>
              </a:ext>
            </a:extLst>
          </p:cNvPr>
          <p:cNvSpPr/>
          <p:nvPr/>
        </p:nvSpPr>
        <p:spPr>
          <a:xfrm>
            <a:off x="0" y="1"/>
            <a:ext cx="12192000" cy="1361208"/>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bwMode="auto">
          <a:xfrm>
            <a:off x="9086045" y="1433015"/>
            <a:ext cx="3105956" cy="5424014"/>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5028" y="2232643"/>
            <a:ext cx="2392718" cy="2392718"/>
          </a:xfrm>
          <a:prstGeom prst="rect">
            <a:avLst/>
          </a:prstGeom>
        </p:spPr>
      </p:pic>
      <p:sp>
        <p:nvSpPr>
          <p:cNvPr id="8" name="Content Placeholder 2">
            <a:extLst>
              <a:ext uri="{FF2B5EF4-FFF2-40B4-BE49-F238E27FC236}">
                <a16:creationId xmlns:a16="http://schemas.microsoft.com/office/drawing/2014/main" id="{08A250EA-1CEC-4391-A2D4-EE2485E5627D}"/>
              </a:ext>
            </a:extLst>
          </p:cNvPr>
          <p:cNvSpPr txBox="1">
            <a:spLocks/>
          </p:cNvSpPr>
          <p:nvPr/>
        </p:nvSpPr>
        <p:spPr>
          <a:xfrm>
            <a:off x="382847" y="199844"/>
            <a:ext cx="7378509" cy="941887"/>
          </a:xfrm>
          <a:prstGeom prst="rect">
            <a:avLst/>
          </a:prstGeom>
        </p:spPr>
        <p:txBody>
          <a:bodyPr vert="horz" wrap="square" lIns="182854" tIns="143428" rIns="179285" bIns="143428" rtlCol="0" anchor="ctr"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defRPr/>
            </a:pPr>
            <a:r>
              <a:rPr kumimoji="0" lang="en-US" sz="4709" b="0"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References</a:t>
            </a:r>
          </a:p>
        </p:txBody>
      </p:sp>
      <p:sp>
        <p:nvSpPr>
          <p:cNvPr id="2" name="TextBox 1">
            <a:extLst>
              <a:ext uri="{FF2B5EF4-FFF2-40B4-BE49-F238E27FC236}">
                <a16:creationId xmlns:a16="http://schemas.microsoft.com/office/drawing/2014/main" id="{FB4AC445-FA86-4A1F-91BF-8DC69B4B449F}"/>
              </a:ext>
            </a:extLst>
          </p:cNvPr>
          <p:cNvSpPr txBox="1"/>
          <p:nvPr/>
        </p:nvSpPr>
        <p:spPr>
          <a:xfrm>
            <a:off x="382847" y="1864139"/>
            <a:ext cx="8578823" cy="1855893"/>
          </a:xfrm>
          <a:prstGeom prst="rect">
            <a:avLst/>
          </a:prstGeom>
          <a:noFill/>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Azure Documentation: </a:t>
            </a:r>
            <a:r>
              <a:rPr lang="en-US" sz="2400" dirty="0">
                <a:gradFill>
                  <a:gsLst>
                    <a:gs pos="2917">
                      <a:schemeClr val="tx1"/>
                    </a:gs>
                    <a:gs pos="30000">
                      <a:schemeClr val="tx1"/>
                    </a:gs>
                  </a:gsLst>
                  <a:lin ang="5400000" scaled="0"/>
                </a:gradFill>
                <a:hlinkClick r:id="rId4"/>
              </a:rPr>
              <a:t>https://azure.com/eventgrid</a:t>
            </a:r>
            <a:r>
              <a:rPr lang="en-US" sz="2400" dirty="0">
                <a:gradFill>
                  <a:gsLst>
                    <a:gs pos="2917">
                      <a:schemeClr val="tx1"/>
                    </a:gs>
                    <a:gs pos="30000">
                      <a:schemeClr val="tx1"/>
                    </a:gs>
                  </a:gsLst>
                  <a:lin ang="5400000" scaled="0"/>
                </a:gradFill>
              </a:rPr>
              <a:t> </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Presentation &amp; Code: </a:t>
            </a:r>
            <a:r>
              <a:rPr lang="en-US" sz="2400" dirty="0">
                <a:gradFill>
                  <a:gsLst>
                    <a:gs pos="2917">
                      <a:schemeClr val="tx1"/>
                    </a:gs>
                    <a:gs pos="30000">
                      <a:schemeClr val="tx1"/>
                    </a:gs>
                  </a:gsLst>
                  <a:lin ang="5400000" scaled="0"/>
                </a:gradFill>
                <a:hlinkClick r:id="rId5"/>
              </a:rPr>
              <a:t>https://aka.ms/socalazure-eventgrid</a:t>
            </a:r>
            <a:endParaRPr lang="en-US"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Event Viewer: </a:t>
            </a:r>
            <a:r>
              <a:rPr lang="en-US" sz="2400" dirty="0">
                <a:gradFill>
                  <a:gsLst>
                    <a:gs pos="2917">
                      <a:schemeClr val="tx1"/>
                    </a:gs>
                    <a:gs pos="30000">
                      <a:schemeClr val="tx1"/>
                    </a:gs>
                  </a:gsLst>
                  <a:lin ang="5400000" scaled="0"/>
                </a:gradFill>
                <a:hlinkClick r:id="rId6"/>
              </a:rPr>
              <a:t>https://aka.ms/eventgridviewer</a:t>
            </a:r>
            <a:r>
              <a:rPr lang="en-US" sz="2400" dirty="0">
                <a:gradFill>
                  <a:gsLst>
                    <a:gs pos="2917">
                      <a:schemeClr val="tx1"/>
                    </a:gs>
                    <a:gs pos="30000">
                      <a:schemeClr val="tx1"/>
                    </a:gs>
                  </a:gsLst>
                  <a:lin ang="5400000" scaled="0"/>
                </a:gradFill>
              </a:rPr>
              <a:t>   </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MSDN Article: </a:t>
            </a:r>
            <a:r>
              <a:rPr lang="en-US" sz="2400" dirty="0">
                <a:gradFill>
                  <a:gsLst>
                    <a:gs pos="2917">
                      <a:schemeClr val="tx1"/>
                    </a:gs>
                    <a:gs pos="30000">
                      <a:schemeClr val="tx1"/>
                    </a:gs>
                  </a:gsLst>
                  <a:lin ang="5400000" scaled="0"/>
                </a:gradFill>
                <a:hlinkClick r:id="rId7"/>
              </a:rPr>
              <a:t>https://aka.ms/eventgridarticle</a:t>
            </a:r>
            <a:r>
              <a:rPr lang="en-US" sz="2400" dirty="0">
                <a:gradFill>
                  <a:gsLst>
                    <a:gs pos="2917">
                      <a:schemeClr val="tx1"/>
                    </a:gs>
                    <a:gs pos="30000">
                      <a:schemeClr val="tx1"/>
                    </a:gs>
                  </a:gsLst>
                  <a:lin ang="5400000" scaled="0"/>
                </a:gradFill>
              </a:rPr>
              <a:t> </a:t>
            </a:r>
          </a:p>
        </p:txBody>
      </p:sp>
    </p:spTree>
    <p:extLst>
      <p:ext uri="{BB962C8B-B14F-4D97-AF65-F5344CB8AC3E}">
        <p14:creationId xmlns:p14="http://schemas.microsoft.com/office/powerpoint/2010/main" val="131400818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7978803" y="0"/>
            <a:ext cx="4213197" cy="6817168"/>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9044" y="2232643"/>
            <a:ext cx="2392718" cy="2392718"/>
          </a:xfrm>
          <a:prstGeom prst="rect">
            <a:avLst/>
          </a:prstGeom>
        </p:spPr>
      </p:pic>
      <p:sp>
        <p:nvSpPr>
          <p:cNvPr id="8" name="Content Placeholder 2">
            <a:extLst>
              <a:ext uri="{FF2B5EF4-FFF2-40B4-BE49-F238E27FC236}">
                <a16:creationId xmlns:a16="http://schemas.microsoft.com/office/drawing/2014/main" id="{08A250EA-1CEC-4391-A2D4-EE2485E5627D}"/>
              </a:ext>
            </a:extLst>
          </p:cNvPr>
          <p:cNvSpPr txBox="1">
            <a:spLocks/>
          </p:cNvSpPr>
          <p:nvPr/>
        </p:nvSpPr>
        <p:spPr>
          <a:xfrm>
            <a:off x="2371589" y="2920923"/>
            <a:ext cx="3683216" cy="941887"/>
          </a:xfrm>
          <a:prstGeom prst="rect">
            <a:avLst/>
          </a:prstGeom>
        </p:spPr>
        <p:txBody>
          <a:bodyPr vert="horz" wrap="square" lIns="182854" tIns="143428" rIns="179285" bIns="143428" rtlCol="0" anchor="ctr"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defRPr/>
            </a:pPr>
            <a:r>
              <a:rPr kumimoji="0" lang="en-US" sz="4709"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panose="020B0502040204020203" pitchFamily="34" charset="0"/>
                <a:ea typeface="+mn-ea"/>
                <a:cs typeface="Segoe UI Light" panose="020B0502040204020203" pitchFamily="34" charset="0"/>
              </a:rPr>
              <a:t>Thank You!</a:t>
            </a:r>
          </a:p>
        </p:txBody>
      </p:sp>
    </p:spTree>
    <p:extLst>
      <p:ext uri="{BB962C8B-B14F-4D97-AF65-F5344CB8AC3E}">
        <p14:creationId xmlns:p14="http://schemas.microsoft.com/office/powerpoint/2010/main" val="12315411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Messaging Services</a:t>
            </a:r>
          </a:p>
        </p:txBody>
      </p:sp>
      <p:sp>
        <p:nvSpPr>
          <p:cNvPr id="5" name="Rectangle 4"/>
          <p:cNvSpPr/>
          <p:nvPr/>
        </p:nvSpPr>
        <p:spPr bwMode="auto">
          <a:xfrm>
            <a:off x="270067" y="1189812"/>
            <a:ext cx="11654187" cy="5450922"/>
          </a:xfrm>
          <a:prstGeom prst="rect">
            <a:avLst/>
          </a:prstGeom>
          <a:solidFill>
            <a:schemeClr val="accent4">
              <a:lumMod val="2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709" rIns="0" bIns="43709" numCol="1" rtlCol="0" anchor="ctr" anchorCtr="0" compatLnSpc="1">
            <a:prstTxWarp prst="textNoShape">
              <a:avLst/>
            </a:prstTxWarp>
          </a:bodyPr>
          <a:lstStyle/>
          <a:p>
            <a:pPr marL="0" marR="0" lvl="0" indent="0" algn="ctr" defTabSz="873857" rtl="0" eaLnBrk="1" fontAlgn="base" latinLnBrk="0" hangingPunct="1">
              <a:lnSpc>
                <a:spcPct val="100000"/>
              </a:lnSpc>
              <a:spcBef>
                <a:spcPct val="0"/>
              </a:spcBef>
              <a:spcAft>
                <a:spcPct val="0"/>
              </a:spcAft>
              <a:buClrTx/>
              <a:buSzTx/>
              <a:buFontTx/>
              <a:buNone/>
              <a:tabLst/>
              <a:defRPr/>
            </a:pPr>
            <a:endParaRPr kumimoji="0" lang="en-US" sz="187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6" name="Picture 5"/>
          <p:cNvPicPr>
            <a:picLocks noChangeAspect="1"/>
          </p:cNvPicPr>
          <p:nvPr/>
        </p:nvPicPr>
        <p:blipFill>
          <a:blip r:embed="rId3"/>
          <a:stretch>
            <a:fillRect/>
          </a:stretch>
        </p:blipFill>
        <p:spPr>
          <a:xfrm>
            <a:off x="1091673" y="1789147"/>
            <a:ext cx="1839772" cy="1839772"/>
          </a:xfrm>
          <a:prstGeom prst="rect">
            <a:avLst/>
          </a:prstGeom>
          <a:ln>
            <a:noFill/>
          </a:ln>
        </p:spPr>
      </p:pic>
      <p:pic>
        <p:nvPicPr>
          <p:cNvPr id="7" name="Picture 6"/>
          <p:cNvPicPr>
            <a:picLocks noChangeAspect="1"/>
          </p:cNvPicPr>
          <p:nvPr/>
        </p:nvPicPr>
        <p:blipFill rotWithShape="1">
          <a:blip r:embed="rId4"/>
          <a:srcRect l="2769" t="1446" r="6258"/>
          <a:stretch/>
        </p:blipFill>
        <p:spPr>
          <a:xfrm>
            <a:off x="3864717" y="1760814"/>
            <a:ext cx="1783651" cy="1932288"/>
          </a:xfrm>
          <a:prstGeom prst="rect">
            <a:avLst/>
          </a:prstGeom>
        </p:spPr>
      </p:pic>
      <p:pic>
        <p:nvPicPr>
          <p:cNvPr id="8" name="Picture 7"/>
          <p:cNvPicPr>
            <a:picLocks noChangeAspect="1"/>
          </p:cNvPicPr>
          <p:nvPr/>
        </p:nvPicPr>
        <p:blipFill>
          <a:blip r:embed="rId5"/>
          <a:stretch>
            <a:fillRect/>
          </a:stretch>
        </p:blipFill>
        <p:spPr>
          <a:xfrm>
            <a:off x="6673212" y="1791360"/>
            <a:ext cx="1841986" cy="1841986"/>
          </a:xfrm>
          <a:prstGeom prst="rect">
            <a:avLst/>
          </a:prstGeom>
        </p:spPr>
      </p:pic>
      <p:sp>
        <p:nvSpPr>
          <p:cNvPr id="9" name="TextBox 8"/>
          <p:cNvSpPr txBox="1"/>
          <p:nvPr/>
        </p:nvSpPr>
        <p:spPr>
          <a:xfrm>
            <a:off x="942288" y="3877149"/>
            <a:ext cx="2166053" cy="621968"/>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dirty="0">
                <a:ln>
                  <a:noFill/>
                </a:ln>
                <a:solidFill>
                  <a:srgbClr val="F8F8F8"/>
                </a:solidFill>
                <a:effectLst/>
                <a:uLnTx/>
                <a:uFillTx/>
                <a:latin typeface="Segoe UI"/>
                <a:ea typeface="+mn-ea"/>
                <a:cs typeface="+mn-cs"/>
              </a:rPr>
              <a:t>Service Bus</a:t>
            </a:r>
          </a:p>
        </p:txBody>
      </p:sp>
      <p:sp>
        <p:nvSpPr>
          <p:cNvPr id="10" name="TextBox 9"/>
          <p:cNvSpPr txBox="1"/>
          <p:nvPr/>
        </p:nvSpPr>
        <p:spPr>
          <a:xfrm>
            <a:off x="3838484" y="3867320"/>
            <a:ext cx="1888608" cy="621968"/>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solidFill>
                  <a:srgbClr val="F8F8F8"/>
                </a:solidFill>
                <a:effectLst/>
                <a:uLnTx/>
                <a:uFillTx/>
                <a:latin typeface="Segoe UI"/>
                <a:ea typeface="+mn-ea"/>
                <a:cs typeface="+mn-cs"/>
              </a:rPr>
              <a:t>Event Hubs</a:t>
            </a:r>
          </a:p>
        </p:txBody>
      </p:sp>
      <p:sp>
        <p:nvSpPr>
          <p:cNvPr id="11" name="TextBox 10"/>
          <p:cNvSpPr txBox="1"/>
          <p:nvPr/>
        </p:nvSpPr>
        <p:spPr>
          <a:xfrm>
            <a:off x="6649900" y="3867320"/>
            <a:ext cx="1888608" cy="621968"/>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solidFill>
                  <a:srgbClr val="F8F8F8"/>
                </a:solidFill>
                <a:effectLst/>
                <a:uLnTx/>
                <a:uFillTx/>
                <a:latin typeface="Segoe UI"/>
                <a:ea typeface="+mn-ea"/>
                <a:cs typeface="+mn-cs"/>
              </a:rPr>
              <a:t>Relay</a:t>
            </a:r>
          </a:p>
        </p:txBody>
      </p:sp>
      <p:sp>
        <p:nvSpPr>
          <p:cNvPr id="12" name="TextBox 11"/>
          <p:cNvSpPr txBox="1"/>
          <p:nvPr/>
        </p:nvSpPr>
        <p:spPr>
          <a:xfrm>
            <a:off x="3413444" y="4492583"/>
            <a:ext cx="2727346" cy="744971"/>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dirty="0">
                <a:ln>
                  <a:noFill/>
                </a:ln>
                <a:solidFill>
                  <a:srgbClr val="F8F8F8"/>
                </a:solidFill>
                <a:effectLst/>
                <a:uLnTx/>
                <a:uFillTx/>
                <a:latin typeface="Segoe UI"/>
                <a:ea typeface="+mn-ea"/>
                <a:cs typeface="+mn-cs"/>
              </a:rPr>
              <a:t>Distributed data streaming</a:t>
            </a:r>
          </a:p>
          <a:p>
            <a:pPr marL="0" marR="0" lvl="0" indent="0" algn="l" defTabSz="896214" rtl="0" eaLnBrk="1" fontAlgn="auto" latinLnBrk="0" hangingPunct="1">
              <a:lnSpc>
                <a:spcPct val="90000"/>
              </a:lnSpc>
              <a:spcBef>
                <a:spcPts val="0"/>
              </a:spcBef>
              <a:spcAft>
                <a:spcPts val="588"/>
              </a:spcAft>
              <a:buClrTx/>
              <a:buSzTx/>
              <a:buFontTx/>
              <a:buNone/>
              <a:tabLst/>
              <a:defRPr/>
            </a:pPr>
            <a:endParaRPr kumimoji="0" lang="en-US" sz="1175" b="0" i="0" u="none" strike="noStrike" kern="0" cap="none" spc="0" normalizeH="0" baseline="0" noProof="0" dirty="0">
              <a:ln>
                <a:noFill/>
              </a:ln>
              <a:solidFill>
                <a:srgbClr val="F8F8F8"/>
              </a:solidFill>
              <a:effectLst/>
              <a:uLnTx/>
              <a:uFillTx/>
              <a:latin typeface="Segoe UI"/>
              <a:ea typeface="+mn-ea"/>
              <a:cs typeface="+mn-cs"/>
            </a:endParaRPr>
          </a:p>
        </p:txBody>
      </p:sp>
      <p:sp>
        <p:nvSpPr>
          <p:cNvPr id="13" name="TextBox 12"/>
          <p:cNvSpPr txBox="1"/>
          <p:nvPr/>
        </p:nvSpPr>
        <p:spPr>
          <a:xfrm>
            <a:off x="647886" y="4470282"/>
            <a:ext cx="2727346" cy="1528737"/>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dirty="0">
                <a:ln>
                  <a:noFill/>
                </a:ln>
                <a:solidFill>
                  <a:srgbClr val="F8F8F8"/>
                </a:solidFill>
                <a:effectLst/>
                <a:uLnTx/>
                <a:uFillTx/>
                <a:latin typeface="Segoe UI"/>
                <a:ea typeface="+mn-ea"/>
                <a:cs typeface="+mn-cs"/>
              </a:rPr>
              <a:t>Asynchronous enterprise messaging </a:t>
            </a:r>
          </a:p>
          <a:p>
            <a:pPr marL="0" marR="0" lvl="0" indent="0" algn="ctr" defTabSz="896214" rtl="0" eaLnBrk="1" fontAlgn="auto" latinLnBrk="0" hangingPunct="1">
              <a:lnSpc>
                <a:spcPct val="90000"/>
              </a:lnSpc>
              <a:spcBef>
                <a:spcPts val="0"/>
              </a:spcBef>
              <a:spcAft>
                <a:spcPts val="588"/>
              </a:spcAft>
              <a:buClrTx/>
              <a:buSzTx/>
              <a:buFontTx/>
              <a:buNone/>
              <a:tabLst/>
              <a:defRPr/>
            </a:pPr>
            <a:endParaRPr lang="en-US" sz="1567" kern="0" dirty="0">
              <a:solidFill>
                <a:srgbClr val="F8F8F8"/>
              </a:solidFill>
              <a:latin typeface="Segoe UI"/>
            </a:endParaRPr>
          </a:p>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dirty="0">
                <a:ln>
                  <a:noFill/>
                </a:ln>
                <a:solidFill>
                  <a:srgbClr val="F8F8F8"/>
                </a:solidFill>
                <a:effectLst/>
                <a:uLnTx/>
                <a:uFillTx/>
                <a:latin typeface="Segoe UI"/>
                <a:ea typeface="+mn-ea"/>
                <a:cs typeface="+mn-cs"/>
              </a:rPr>
              <a:t>Load-leveling, duplication detection, ordering, etc.</a:t>
            </a:r>
          </a:p>
        </p:txBody>
      </p:sp>
      <p:sp>
        <p:nvSpPr>
          <p:cNvPr id="14" name="TextBox 13"/>
          <p:cNvSpPr txBox="1"/>
          <p:nvPr/>
        </p:nvSpPr>
        <p:spPr>
          <a:xfrm>
            <a:off x="6230531" y="4492584"/>
            <a:ext cx="2727346" cy="1196915"/>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dirty="0">
                <a:ln>
                  <a:noFill/>
                </a:ln>
                <a:solidFill>
                  <a:srgbClr val="F8F8F8"/>
                </a:solidFill>
                <a:effectLst/>
                <a:uLnTx/>
                <a:uFillTx/>
                <a:latin typeface="Segoe UI"/>
                <a:ea typeface="+mn-ea"/>
                <a:cs typeface="+mn-cs"/>
              </a:rPr>
              <a:t>Secure two-way communication without changes to your network</a:t>
            </a:r>
          </a:p>
          <a:p>
            <a:pPr marL="0" marR="0" lvl="0" indent="0" algn="l" defTabSz="896214" rtl="0" eaLnBrk="1" fontAlgn="auto" latinLnBrk="0" hangingPunct="1">
              <a:lnSpc>
                <a:spcPct val="90000"/>
              </a:lnSpc>
              <a:spcBef>
                <a:spcPts val="0"/>
              </a:spcBef>
              <a:spcAft>
                <a:spcPts val="588"/>
              </a:spcAft>
              <a:buClrTx/>
              <a:buSzTx/>
              <a:buFontTx/>
              <a:buNone/>
              <a:tabLst/>
              <a:defRPr/>
            </a:pPr>
            <a:endParaRPr kumimoji="0" lang="en-US" sz="1175" b="0" i="0" u="none" strike="noStrike" kern="0" cap="none" spc="0" normalizeH="0" baseline="0" noProof="0" dirty="0">
              <a:ln>
                <a:noFill/>
              </a:ln>
              <a:solidFill>
                <a:srgbClr val="F8F8F8"/>
              </a:solidFill>
              <a:effectLst/>
              <a:uLnTx/>
              <a:uFillTx/>
              <a:latin typeface="Segoe UI"/>
              <a:ea typeface="+mn-ea"/>
              <a:cs typeface="+mn-cs"/>
            </a:endParaRPr>
          </a:p>
        </p:txBody>
      </p:sp>
      <p:pic>
        <p:nvPicPr>
          <p:cNvPr id="17" name="Picture 16">
            <a:extLst>
              <a:ext uri="{FF2B5EF4-FFF2-40B4-BE49-F238E27FC236}">
                <a16:creationId xmlns:a16="http://schemas.microsoft.com/office/drawing/2014/main" id="{00067919-F615-4DB7-8EC6-30595B0964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49366" y="1706985"/>
            <a:ext cx="2018243" cy="2018243"/>
          </a:xfrm>
          <a:prstGeom prst="rect">
            <a:avLst/>
          </a:prstGeom>
        </p:spPr>
      </p:pic>
      <p:sp>
        <p:nvSpPr>
          <p:cNvPr id="18" name="TextBox 17">
            <a:extLst>
              <a:ext uri="{FF2B5EF4-FFF2-40B4-BE49-F238E27FC236}">
                <a16:creationId xmlns:a16="http://schemas.microsoft.com/office/drawing/2014/main" id="{F93B3D15-6B29-4838-8A15-D8CEDBDD4AC3}"/>
              </a:ext>
            </a:extLst>
          </p:cNvPr>
          <p:cNvSpPr txBox="1"/>
          <p:nvPr/>
        </p:nvSpPr>
        <p:spPr>
          <a:xfrm>
            <a:off x="9425133" y="3866876"/>
            <a:ext cx="1888608" cy="621968"/>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solidFill>
                  <a:srgbClr val="F8F8F8"/>
                </a:solidFill>
                <a:effectLst/>
                <a:uLnTx/>
                <a:uFillTx/>
                <a:latin typeface="Segoe UI"/>
                <a:ea typeface="+mn-ea"/>
                <a:cs typeface="+mn-cs"/>
              </a:rPr>
              <a:t>Event Grid</a:t>
            </a:r>
          </a:p>
        </p:txBody>
      </p:sp>
      <p:sp>
        <p:nvSpPr>
          <p:cNvPr id="19" name="TextBox 18">
            <a:extLst>
              <a:ext uri="{FF2B5EF4-FFF2-40B4-BE49-F238E27FC236}">
                <a16:creationId xmlns:a16="http://schemas.microsoft.com/office/drawing/2014/main" id="{665529ED-81BE-4323-A62F-66F2F48851CD}"/>
              </a:ext>
            </a:extLst>
          </p:cNvPr>
          <p:cNvSpPr txBox="1"/>
          <p:nvPr/>
        </p:nvSpPr>
        <p:spPr>
          <a:xfrm>
            <a:off x="9000093" y="4492139"/>
            <a:ext cx="2727346" cy="975476"/>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dirty="0">
                <a:ln>
                  <a:noFill/>
                </a:ln>
                <a:solidFill>
                  <a:srgbClr val="F8F8F8"/>
                </a:solidFill>
                <a:effectLst/>
                <a:uLnTx/>
                <a:uFillTx/>
                <a:latin typeface="Segoe UI"/>
                <a:ea typeface="+mn-ea"/>
                <a:cs typeface="+mn-cs"/>
              </a:rPr>
              <a:t>Cross-cloud reactive </a:t>
            </a:r>
            <a:r>
              <a:rPr kumimoji="0" lang="en-US" sz="1567" b="0" i="0" u="none" strike="noStrike" kern="0" cap="none" spc="0" normalizeH="0" baseline="0" noProof="0" dirty="0" err="1">
                <a:ln>
                  <a:noFill/>
                </a:ln>
                <a:solidFill>
                  <a:srgbClr val="F8F8F8"/>
                </a:solidFill>
                <a:effectLst/>
                <a:uLnTx/>
                <a:uFillTx/>
                <a:latin typeface="Segoe UI"/>
                <a:ea typeface="+mn-ea"/>
                <a:cs typeface="+mn-cs"/>
              </a:rPr>
              <a:t>eventing</a:t>
            </a:r>
            <a:endParaRPr kumimoji="0" lang="en-US" sz="1567" b="0" i="0" u="none" strike="noStrike" kern="0" cap="none" spc="0" normalizeH="0" baseline="0" noProof="0" dirty="0">
              <a:ln>
                <a:noFill/>
              </a:ln>
              <a:solidFill>
                <a:srgbClr val="F8F8F8"/>
              </a:solidFill>
              <a:effectLst/>
              <a:uLnTx/>
              <a:uFillTx/>
              <a:latin typeface="Segoe UI"/>
              <a:ea typeface="+mn-ea"/>
              <a:cs typeface="+mn-cs"/>
            </a:endParaRPr>
          </a:p>
          <a:p>
            <a:pPr marL="0" marR="0" lvl="0" indent="0" algn="l" defTabSz="896214" rtl="0" eaLnBrk="1" fontAlgn="auto" latinLnBrk="0" hangingPunct="1">
              <a:lnSpc>
                <a:spcPct val="90000"/>
              </a:lnSpc>
              <a:spcBef>
                <a:spcPts val="0"/>
              </a:spcBef>
              <a:spcAft>
                <a:spcPts val="588"/>
              </a:spcAft>
              <a:buClrTx/>
              <a:buSzTx/>
              <a:buFontTx/>
              <a:buNone/>
              <a:tabLst/>
              <a:defRPr/>
            </a:pPr>
            <a:endParaRPr kumimoji="0" lang="en-US" sz="1175" b="0" i="0" u="none" strike="noStrike" kern="0" cap="none" spc="0" normalizeH="0" baseline="0" noProof="0" dirty="0">
              <a:ln>
                <a:noFill/>
              </a:ln>
              <a:solidFill>
                <a:srgbClr val="F8F8F8"/>
              </a:solidFill>
              <a:effectLst/>
              <a:uLnTx/>
              <a:uFillTx/>
              <a:latin typeface="Segoe UI"/>
              <a:ea typeface="+mn-ea"/>
              <a:cs typeface="+mn-cs"/>
            </a:endParaRPr>
          </a:p>
        </p:txBody>
      </p:sp>
    </p:spTree>
    <p:extLst>
      <p:ext uri="{BB962C8B-B14F-4D97-AF65-F5344CB8AC3E}">
        <p14:creationId xmlns:p14="http://schemas.microsoft.com/office/powerpoint/2010/main" val="25087212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p:bldP spid="11" grpId="0"/>
      <p:bldP spid="12" grpId="0"/>
      <p:bldP spid="13" grpId="0"/>
      <p:bldP spid="14" grpId="0"/>
      <p:bldP spid="18"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E7C400B-A583-4735-B69F-724F9C8F7167}"/>
              </a:ext>
            </a:extLst>
          </p:cNvPr>
          <p:cNvSpPr/>
          <p:nvPr/>
        </p:nvSpPr>
        <p:spPr>
          <a:xfrm>
            <a:off x="0" y="1"/>
            <a:ext cx="12192000" cy="1361208"/>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47D237-10B3-4E2F-8D6B-1EA0306CBA3A}"/>
              </a:ext>
            </a:extLst>
          </p:cNvPr>
          <p:cNvSpPr>
            <a:spLocks noGrp="1"/>
          </p:cNvSpPr>
          <p:nvPr>
            <p:ph type="title"/>
          </p:nvPr>
        </p:nvSpPr>
        <p:spPr/>
        <p:txBody>
          <a:bodyPr/>
          <a:lstStyle/>
          <a:p>
            <a:r>
              <a:rPr lang="en-US" dirty="0">
                <a:solidFill>
                  <a:schemeClr val="bg1"/>
                </a:solidFill>
              </a:rPr>
              <a:t>Which services should you pick?</a:t>
            </a:r>
          </a:p>
        </p:txBody>
      </p:sp>
      <p:pic>
        <p:nvPicPr>
          <p:cNvPr id="3074" name="Picture 2" descr="https://cdn-images-1.medium.com/max/1600/1*QuRLUayP_QTC125wU2ibfQ.jpeg">
            <a:extLst>
              <a:ext uri="{FF2B5EF4-FFF2-40B4-BE49-F238E27FC236}">
                <a16:creationId xmlns:a16="http://schemas.microsoft.com/office/drawing/2014/main" id="{B4DA12D5-EE8A-4FFA-A925-63E0A0C51441}"/>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0" y="1189176"/>
            <a:ext cx="12192000" cy="5668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62439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31D24873-4A62-40AA-BDF9-5F98ADEE3B07}"/>
              </a:ext>
            </a:extLst>
          </p:cNvPr>
          <p:cNvSpPr txBox="1"/>
          <p:nvPr/>
        </p:nvSpPr>
        <p:spPr>
          <a:xfrm>
            <a:off x="1273308" y="644403"/>
            <a:ext cx="2773516"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Command</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5" name="Textfeld 4">
            <a:extLst>
              <a:ext uri="{FF2B5EF4-FFF2-40B4-BE49-F238E27FC236}">
                <a16:creationId xmlns:a16="http://schemas.microsoft.com/office/drawing/2014/main" id="{326FA762-3A17-48A8-82CC-0B93E21BE912}"/>
              </a:ext>
            </a:extLst>
          </p:cNvPr>
          <p:cNvSpPr txBox="1"/>
          <p:nvPr/>
        </p:nvSpPr>
        <p:spPr>
          <a:xfrm>
            <a:off x="684690" y="2183285"/>
            <a:ext cx="1739579"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Query</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6" name="Textfeld 5">
            <a:extLst>
              <a:ext uri="{FF2B5EF4-FFF2-40B4-BE49-F238E27FC236}">
                <a16:creationId xmlns:a16="http://schemas.microsoft.com/office/drawing/2014/main" id="{858506DB-A5D2-445A-8903-99AA01EB5C27}"/>
              </a:ext>
            </a:extLst>
          </p:cNvPr>
          <p:cNvSpPr txBox="1"/>
          <p:nvPr/>
        </p:nvSpPr>
        <p:spPr>
          <a:xfrm>
            <a:off x="1554480" y="4091940"/>
            <a:ext cx="1048685"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Job</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7" name="Textfeld 6">
            <a:extLst>
              <a:ext uri="{FF2B5EF4-FFF2-40B4-BE49-F238E27FC236}">
                <a16:creationId xmlns:a16="http://schemas.microsoft.com/office/drawing/2014/main" id="{6FBE83D9-F15A-4BF1-8B52-7FEF063EE9F8}"/>
              </a:ext>
            </a:extLst>
          </p:cNvPr>
          <p:cNvSpPr txBox="1"/>
          <p:nvPr/>
        </p:nvSpPr>
        <p:spPr>
          <a:xfrm>
            <a:off x="8435340" y="3905275"/>
            <a:ext cx="2672526"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Handover</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8" name="Textfeld 7">
            <a:extLst>
              <a:ext uri="{FF2B5EF4-FFF2-40B4-BE49-F238E27FC236}">
                <a16:creationId xmlns:a16="http://schemas.microsoft.com/office/drawing/2014/main" id="{6A2B73D8-F523-4227-8822-E20BCAA690EA}"/>
              </a:ext>
            </a:extLst>
          </p:cNvPr>
          <p:cNvSpPr txBox="1"/>
          <p:nvPr/>
        </p:nvSpPr>
        <p:spPr>
          <a:xfrm>
            <a:off x="6506589" y="490318"/>
            <a:ext cx="1866793"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Report</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9" name="Textfeld 8">
            <a:extLst>
              <a:ext uri="{FF2B5EF4-FFF2-40B4-BE49-F238E27FC236}">
                <a16:creationId xmlns:a16="http://schemas.microsoft.com/office/drawing/2014/main" id="{3243D1DE-302D-40D4-9211-DE7B91F3D254}"/>
              </a:ext>
            </a:extLst>
          </p:cNvPr>
          <p:cNvSpPr txBox="1"/>
          <p:nvPr/>
        </p:nvSpPr>
        <p:spPr>
          <a:xfrm>
            <a:off x="6828506" y="2568005"/>
            <a:ext cx="3605474"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Measurement</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0" name="Textfeld 9">
            <a:extLst>
              <a:ext uri="{FF2B5EF4-FFF2-40B4-BE49-F238E27FC236}">
                <a16:creationId xmlns:a16="http://schemas.microsoft.com/office/drawing/2014/main" id="{934AC8A8-12D0-44ED-A7D8-21AF4C1EB376}"/>
              </a:ext>
            </a:extLst>
          </p:cNvPr>
          <p:cNvSpPr txBox="1"/>
          <p:nvPr/>
        </p:nvSpPr>
        <p:spPr>
          <a:xfrm>
            <a:off x="3340435" y="1652099"/>
            <a:ext cx="3100529"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Notification</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1" name="Textfeld 10">
            <a:extLst>
              <a:ext uri="{FF2B5EF4-FFF2-40B4-BE49-F238E27FC236}">
                <a16:creationId xmlns:a16="http://schemas.microsoft.com/office/drawing/2014/main" id="{4170C6AB-CA19-4223-9F08-7AE4A282C3B2}"/>
              </a:ext>
            </a:extLst>
          </p:cNvPr>
          <p:cNvSpPr txBox="1"/>
          <p:nvPr/>
        </p:nvSpPr>
        <p:spPr>
          <a:xfrm>
            <a:off x="4291679" y="5387727"/>
            <a:ext cx="2177519"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Request</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3" name="Textfeld 12">
            <a:extLst>
              <a:ext uri="{FF2B5EF4-FFF2-40B4-BE49-F238E27FC236}">
                <a16:creationId xmlns:a16="http://schemas.microsoft.com/office/drawing/2014/main" id="{8588635D-199A-4197-AD11-B7707AAB1920}"/>
              </a:ext>
            </a:extLst>
          </p:cNvPr>
          <p:cNvSpPr txBox="1"/>
          <p:nvPr/>
        </p:nvSpPr>
        <p:spPr>
          <a:xfrm>
            <a:off x="3962400" y="3841225"/>
            <a:ext cx="3103735"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Assignment</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4" name="Textfeld 13">
            <a:extLst>
              <a:ext uri="{FF2B5EF4-FFF2-40B4-BE49-F238E27FC236}">
                <a16:creationId xmlns:a16="http://schemas.microsoft.com/office/drawing/2014/main" id="{82EC5754-7282-450A-BA87-256E8AEB6F1B}"/>
              </a:ext>
            </a:extLst>
          </p:cNvPr>
          <p:cNvSpPr txBox="1"/>
          <p:nvPr/>
        </p:nvSpPr>
        <p:spPr>
          <a:xfrm>
            <a:off x="466041" y="5349419"/>
            <a:ext cx="2050561"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Update</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5" name="Textfeld 14">
            <a:extLst>
              <a:ext uri="{FF2B5EF4-FFF2-40B4-BE49-F238E27FC236}">
                <a16:creationId xmlns:a16="http://schemas.microsoft.com/office/drawing/2014/main" id="{C57BF7A7-B6B8-448C-996F-57B23FAEA0F6}"/>
              </a:ext>
            </a:extLst>
          </p:cNvPr>
          <p:cNvSpPr txBox="1"/>
          <p:nvPr/>
        </p:nvSpPr>
        <p:spPr>
          <a:xfrm>
            <a:off x="8950297" y="1413844"/>
            <a:ext cx="2137765"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Transfer</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6" name="Textfeld 15">
            <a:extLst>
              <a:ext uri="{FF2B5EF4-FFF2-40B4-BE49-F238E27FC236}">
                <a16:creationId xmlns:a16="http://schemas.microsoft.com/office/drawing/2014/main" id="{F384DBC3-04E2-4186-BBE9-E5F3B496D654}"/>
              </a:ext>
            </a:extLst>
          </p:cNvPr>
          <p:cNvSpPr txBox="1"/>
          <p:nvPr/>
        </p:nvSpPr>
        <p:spPr>
          <a:xfrm>
            <a:off x="8160691" y="5185305"/>
            <a:ext cx="1469313"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Trace</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91538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31D24873-4A62-40AA-BDF9-5F98ADEE3B07}"/>
              </a:ext>
            </a:extLst>
          </p:cNvPr>
          <p:cNvSpPr txBox="1"/>
          <p:nvPr/>
        </p:nvSpPr>
        <p:spPr>
          <a:xfrm>
            <a:off x="2124434" y="144681"/>
            <a:ext cx="2773516"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Command</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5" name="Textfeld 4">
            <a:extLst>
              <a:ext uri="{FF2B5EF4-FFF2-40B4-BE49-F238E27FC236}">
                <a16:creationId xmlns:a16="http://schemas.microsoft.com/office/drawing/2014/main" id="{326FA762-3A17-48A8-82CC-0B93E21BE912}"/>
              </a:ext>
            </a:extLst>
          </p:cNvPr>
          <p:cNvSpPr txBox="1"/>
          <p:nvPr/>
        </p:nvSpPr>
        <p:spPr>
          <a:xfrm>
            <a:off x="2641403" y="1804725"/>
            <a:ext cx="1739579"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Query</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6" name="Textfeld 5">
            <a:extLst>
              <a:ext uri="{FF2B5EF4-FFF2-40B4-BE49-F238E27FC236}">
                <a16:creationId xmlns:a16="http://schemas.microsoft.com/office/drawing/2014/main" id="{858506DB-A5D2-445A-8903-99AA01EB5C27}"/>
              </a:ext>
            </a:extLst>
          </p:cNvPr>
          <p:cNvSpPr txBox="1"/>
          <p:nvPr/>
        </p:nvSpPr>
        <p:spPr>
          <a:xfrm>
            <a:off x="2986850" y="3464769"/>
            <a:ext cx="1048685"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Job</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7" name="Textfeld 6">
            <a:extLst>
              <a:ext uri="{FF2B5EF4-FFF2-40B4-BE49-F238E27FC236}">
                <a16:creationId xmlns:a16="http://schemas.microsoft.com/office/drawing/2014/main" id="{6FBE83D9-F15A-4BF1-8B52-7FEF063EE9F8}"/>
              </a:ext>
            </a:extLst>
          </p:cNvPr>
          <p:cNvSpPr txBox="1"/>
          <p:nvPr/>
        </p:nvSpPr>
        <p:spPr>
          <a:xfrm>
            <a:off x="2174929" y="2634747"/>
            <a:ext cx="2672526"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Handover</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8" name="Textfeld 7">
            <a:extLst>
              <a:ext uri="{FF2B5EF4-FFF2-40B4-BE49-F238E27FC236}">
                <a16:creationId xmlns:a16="http://schemas.microsoft.com/office/drawing/2014/main" id="{6A2B73D8-F523-4227-8822-E20BCAA690EA}"/>
              </a:ext>
            </a:extLst>
          </p:cNvPr>
          <p:cNvSpPr txBox="1"/>
          <p:nvPr/>
        </p:nvSpPr>
        <p:spPr>
          <a:xfrm>
            <a:off x="8077968" y="1804725"/>
            <a:ext cx="1866793"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Report</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9" name="Textfeld 8">
            <a:extLst>
              <a:ext uri="{FF2B5EF4-FFF2-40B4-BE49-F238E27FC236}">
                <a16:creationId xmlns:a16="http://schemas.microsoft.com/office/drawing/2014/main" id="{3243D1DE-302D-40D4-9211-DE7B91F3D254}"/>
              </a:ext>
            </a:extLst>
          </p:cNvPr>
          <p:cNvSpPr txBox="1"/>
          <p:nvPr/>
        </p:nvSpPr>
        <p:spPr>
          <a:xfrm>
            <a:off x="7208627" y="3464769"/>
            <a:ext cx="3605474"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Measurement</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0" name="Textfeld 9">
            <a:extLst>
              <a:ext uri="{FF2B5EF4-FFF2-40B4-BE49-F238E27FC236}">
                <a16:creationId xmlns:a16="http://schemas.microsoft.com/office/drawing/2014/main" id="{934AC8A8-12D0-44ED-A7D8-21AF4C1EB376}"/>
              </a:ext>
            </a:extLst>
          </p:cNvPr>
          <p:cNvSpPr txBox="1"/>
          <p:nvPr/>
        </p:nvSpPr>
        <p:spPr>
          <a:xfrm>
            <a:off x="7461100" y="2634747"/>
            <a:ext cx="3100529"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Notification</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1" name="Textfeld 10">
            <a:extLst>
              <a:ext uri="{FF2B5EF4-FFF2-40B4-BE49-F238E27FC236}">
                <a16:creationId xmlns:a16="http://schemas.microsoft.com/office/drawing/2014/main" id="{4170C6AB-CA19-4223-9F08-7AE4A282C3B2}"/>
              </a:ext>
            </a:extLst>
          </p:cNvPr>
          <p:cNvSpPr txBox="1"/>
          <p:nvPr/>
        </p:nvSpPr>
        <p:spPr>
          <a:xfrm>
            <a:off x="2422433" y="5954838"/>
            <a:ext cx="2177519"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Request</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3" name="Textfeld 12">
            <a:extLst>
              <a:ext uri="{FF2B5EF4-FFF2-40B4-BE49-F238E27FC236}">
                <a16:creationId xmlns:a16="http://schemas.microsoft.com/office/drawing/2014/main" id="{8588635D-199A-4197-AD11-B7707AAB1920}"/>
              </a:ext>
            </a:extLst>
          </p:cNvPr>
          <p:cNvSpPr txBox="1"/>
          <p:nvPr/>
        </p:nvSpPr>
        <p:spPr>
          <a:xfrm>
            <a:off x="1959325" y="4294791"/>
            <a:ext cx="3103735"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Assignment</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4" name="Textfeld 13">
            <a:extLst>
              <a:ext uri="{FF2B5EF4-FFF2-40B4-BE49-F238E27FC236}">
                <a16:creationId xmlns:a16="http://schemas.microsoft.com/office/drawing/2014/main" id="{82EC5754-7282-450A-BA87-256E8AEB6F1B}"/>
              </a:ext>
            </a:extLst>
          </p:cNvPr>
          <p:cNvSpPr txBox="1"/>
          <p:nvPr/>
        </p:nvSpPr>
        <p:spPr>
          <a:xfrm>
            <a:off x="2485912" y="5124813"/>
            <a:ext cx="2050561"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Update</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5" name="Textfeld 14">
            <a:extLst>
              <a:ext uri="{FF2B5EF4-FFF2-40B4-BE49-F238E27FC236}">
                <a16:creationId xmlns:a16="http://schemas.microsoft.com/office/drawing/2014/main" id="{C57BF7A7-B6B8-448C-996F-57B23FAEA0F6}"/>
              </a:ext>
            </a:extLst>
          </p:cNvPr>
          <p:cNvSpPr txBox="1"/>
          <p:nvPr/>
        </p:nvSpPr>
        <p:spPr>
          <a:xfrm>
            <a:off x="2442310" y="974703"/>
            <a:ext cx="2137765"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Transfer</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6" name="Textfeld 15">
            <a:extLst>
              <a:ext uri="{FF2B5EF4-FFF2-40B4-BE49-F238E27FC236}">
                <a16:creationId xmlns:a16="http://schemas.microsoft.com/office/drawing/2014/main" id="{F384DBC3-04E2-4186-BBE9-E5F3B496D654}"/>
              </a:ext>
            </a:extLst>
          </p:cNvPr>
          <p:cNvSpPr txBox="1"/>
          <p:nvPr/>
        </p:nvSpPr>
        <p:spPr>
          <a:xfrm>
            <a:off x="8276708" y="4294791"/>
            <a:ext cx="1469313"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Trace</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85345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a:extLst>
              <a:ext uri="{FF2B5EF4-FFF2-40B4-BE49-F238E27FC236}">
                <a16:creationId xmlns:a16="http://schemas.microsoft.com/office/drawing/2014/main" id="{6FBE83D9-F15A-4BF1-8B52-7FEF063EE9F8}"/>
              </a:ext>
            </a:extLst>
          </p:cNvPr>
          <p:cNvSpPr txBox="1"/>
          <p:nvPr/>
        </p:nvSpPr>
        <p:spPr>
          <a:xfrm>
            <a:off x="1714500" y="2647153"/>
            <a:ext cx="2738057" cy="11079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Intents</a:t>
            </a:r>
            <a:endParaRPr kumimoji="0" lang="de-DE" sz="66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0" name="Textfeld 9">
            <a:extLst>
              <a:ext uri="{FF2B5EF4-FFF2-40B4-BE49-F238E27FC236}">
                <a16:creationId xmlns:a16="http://schemas.microsoft.com/office/drawing/2014/main" id="{934AC8A8-12D0-44ED-A7D8-21AF4C1EB376}"/>
              </a:ext>
            </a:extLst>
          </p:cNvPr>
          <p:cNvSpPr txBox="1"/>
          <p:nvPr/>
        </p:nvSpPr>
        <p:spPr>
          <a:xfrm>
            <a:off x="7731640" y="2647153"/>
            <a:ext cx="2035173" cy="11079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Facts</a:t>
            </a:r>
            <a:endParaRPr kumimoji="0" lang="de-DE" sz="66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94433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7C3A43C3-D932-40B2-9128-09543C8CA6C6}"/>
              </a:ext>
            </a:extLst>
          </p:cNvPr>
          <p:cNvSpPr/>
          <p:nvPr/>
        </p:nvSpPr>
        <p:spPr>
          <a:xfrm>
            <a:off x="6682740" y="1882140"/>
            <a:ext cx="4434840" cy="1371600"/>
          </a:xfrm>
          <a:prstGeom prst="rect">
            <a:avLst/>
          </a:prstGeom>
          <a:ln>
            <a:noFill/>
          </a:ln>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2" name="Rechteck 1">
            <a:extLst>
              <a:ext uri="{FF2B5EF4-FFF2-40B4-BE49-F238E27FC236}">
                <a16:creationId xmlns:a16="http://schemas.microsoft.com/office/drawing/2014/main" id="{9C3C4FAC-4D42-4517-80D1-7707C49DC7CC}"/>
              </a:ext>
            </a:extLst>
          </p:cNvPr>
          <p:cNvSpPr/>
          <p:nvPr/>
        </p:nvSpPr>
        <p:spPr>
          <a:xfrm>
            <a:off x="1173480" y="1879774"/>
            <a:ext cx="4434840" cy="1373966"/>
          </a:xfrm>
          <a:prstGeom prst="rect">
            <a:avLst/>
          </a:prstGeom>
          <a:ln>
            <a:noFill/>
          </a:ln>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7" name="Textfeld 6">
            <a:extLst>
              <a:ext uri="{FF2B5EF4-FFF2-40B4-BE49-F238E27FC236}">
                <a16:creationId xmlns:a16="http://schemas.microsoft.com/office/drawing/2014/main" id="{6FBE83D9-F15A-4BF1-8B52-7FEF063EE9F8}"/>
              </a:ext>
            </a:extLst>
          </p:cNvPr>
          <p:cNvSpPr txBox="1"/>
          <p:nvPr/>
        </p:nvSpPr>
        <p:spPr>
          <a:xfrm>
            <a:off x="2021872" y="1999453"/>
            <a:ext cx="2738057" cy="11079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Intents</a:t>
            </a:r>
            <a:endParaRPr kumimoji="0" lang="de-DE" sz="66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0" name="Textfeld 9">
            <a:extLst>
              <a:ext uri="{FF2B5EF4-FFF2-40B4-BE49-F238E27FC236}">
                <a16:creationId xmlns:a16="http://schemas.microsoft.com/office/drawing/2014/main" id="{934AC8A8-12D0-44ED-A7D8-21AF4C1EB376}"/>
              </a:ext>
            </a:extLst>
          </p:cNvPr>
          <p:cNvSpPr txBox="1"/>
          <p:nvPr/>
        </p:nvSpPr>
        <p:spPr>
          <a:xfrm>
            <a:off x="7882574" y="1999453"/>
            <a:ext cx="2035173" cy="11079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Facts</a:t>
            </a:r>
            <a:endParaRPr kumimoji="0" lang="de-DE" sz="66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3" name="Textfeld 2">
            <a:extLst>
              <a:ext uri="{FF2B5EF4-FFF2-40B4-BE49-F238E27FC236}">
                <a16:creationId xmlns:a16="http://schemas.microsoft.com/office/drawing/2014/main" id="{14AE14CE-7B57-41CD-81E4-CE09AA08A911}"/>
              </a:ext>
            </a:extLst>
          </p:cNvPr>
          <p:cNvSpPr txBox="1"/>
          <p:nvPr/>
        </p:nvSpPr>
        <p:spPr>
          <a:xfrm>
            <a:off x="1956052" y="631590"/>
            <a:ext cx="2869696"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Messaging</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3" name="Textfeld 12">
            <a:extLst>
              <a:ext uri="{FF2B5EF4-FFF2-40B4-BE49-F238E27FC236}">
                <a16:creationId xmlns:a16="http://schemas.microsoft.com/office/drawing/2014/main" id="{EB8696A3-644E-407B-89E2-E5AF3BEF2EA8}"/>
              </a:ext>
            </a:extLst>
          </p:cNvPr>
          <p:cNvSpPr txBox="1"/>
          <p:nvPr/>
        </p:nvSpPr>
        <p:spPr>
          <a:xfrm>
            <a:off x="2159633" y="3373419"/>
            <a:ext cx="2462534"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Expectations</a:t>
            </a:r>
            <a:endParaRPr kumimoji="0" lang="de-DE"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4" name="Textfeld 13">
            <a:extLst>
              <a:ext uri="{FF2B5EF4-FFF2-40B4-BE49-F238E27FC236}">
                <a16:creationId xmlns:a16="http://schemas.microsoft.com/office/drawing/2014/main" id="{19CC807E-1B07-48A6-B90F-BE042C578063}"/>
              </a:ext>
            </a:extLst>
          </p:cNvPr>
          <p:cNvSpPr txBox="1"/>
          <p:nvPr/>
        </p:nvSpPr>
        <p:spPr>
          <a:xfrm>
            <a:off x="2022385" y="3852162"/>
            <a:ext cx="273703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Conversations</a:t>
            </a:r>
            <a:endParaRPr kumimoji="0" lang="de-DE"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5" name="Textfeld 14">
            <a:extLst>
              <a:ext uri="{FF2B5EF4-FFF2-40B4-BE49-F238E27FC236}">
                <a16:creationId xmlns:a16="http://schemas.microsoft.com/office/drawing/2014/main" id="{444B47C8-49DE-49D1-B000-1A997B322FB6}"/>
              </a:ext>
            </a:extLst>
          </p:cNvPr>
          <p:cNvSpPr txBox="1"/>
          <p:nvPr/>
        </p:nvSpPr>
        <p:spPr>
          <a:xfrm>
            <a:off x="2437755" y="4330905"/>
            <a:ext cx="190629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Contracts</a:t>
            </a:r>
            <a:endParaRPr kumimoji="0" lang="de-DE"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6" name="Textfeld 15">
            <a:extLst>
              <a:ext uri="{FF2B5EF4-FFF2-40B4-BE49-F238E27FC236}">
                <a16:creationId xmlns:a16="http://schemas.microsoft.com/office/drawing/2014/main" id="{6EB40D16-C430-4BC1-82E5-AD169FD64CFE}"/>
              </a:ext>
            </a:extLst>
          </p:cNvPr>
          <p:cNvSpPr txBox="1"/>
          <p:nvPr/>
        </p:nvSpPr>
        <p:spPr>
          <a:xfrm>
            <a:off x="1858750" y="4809648"/>
            <a:ext cx="3064300"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Control Transfer</a:t>
            </a:r>
            <a:endParaRPr kumimoji="0" lang="de-DE"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21" name="Textfeld 20">
            <a:extLst>
              <a:ext uri="{FF2B5EF4-FFF2-40B4-BE49-F238E27FC236}">
                <a16:creationId xmlns:a16="http://schemas.microsoft.com/office/drawing/2014/main" id="{059846BF-C118-451E-9AE2-5F93F5D5EAEC}"/>
              </a:ext>
            </a:extLst>
          </p:cNvPr>
          <p:cNvSpPr txBox="1"/>
          <p:nvPr/>
        </p:nvSpPr>
        <p:spPr>
          <a:xfrm>
            <a:off x="2040691" y="5288391"/>
            <a:ext cx="270041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Value Transfer</a:t>
            </a:r>
            <a:endParaRPr kumimoji="0" lang="de-DE"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22" name="Textfeld 21">
            <a:extLst>
              <a:ext uri="{FF2B5EF4-FFF2-40B4-BE49-F238E27FC236}">
                <a16:creationId xmlns:a16="http://schemas.microsoft.com/office/drawing/2014/main" id="{029A2146-AF3F-46E4-9A38-3304A2F87EF3}"/>
              </a:ext>
            </a:extLst>
          </p:cNvPr>
          <p:cNvSpPr txBox="1"/>
          <p:nvPr/>
        </p:nvSpPr>
        <p:spPr>
          <a:xfrm>
            <a:off x="8157617" y="3373418"/>
            <a:ext cx="148508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History</a:t>
            </a:r>
            <a:endParaRPr kumimoji="0" lang="de-DE"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27" name="Textfeld 26">
            <a:extLst>
              <a:ext uri="{FF2B5EF4-FFF2-40B4-BE49-F238E27FC236}">
                <a16:creationId xmlns:a16="http://schemas.microsoft.com/office/drawing/2014/main" id="{0BD58DF4-E38E-4682-AA29-95398904019C}"/>
              </a:ext>
            </a:extLst>
          </p:cNvPr>
          <p:cNvSpPr txBox="1"/>
          <p:nvPr/>
        </p:nvSpPr>
        <p:spPr>
          <a:xfrm>
            <a:off x="8104109" y="3852161"/>
            <a:ext cx="159210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Context</a:t>
            </a:r>
            <a:endParaRPr kumimoji="0" lang="de-DE"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28" name="Textfeld 27">
            <a:extLst>
              <a:ext uri="{FF2B5EF4-FFF2-40B4-BE49-F238E27FC236}">
                <a16:creationId xmlns:a16="http://schemas.microsoft.com/office/drawing/2014/main" id="{459B26D4-B180-425A-B350-5A21EDDB81F0}"/>
              </a:ext>
            </a:extLst>
          </p:cNvPr>
          <p:cNvSpPr txBox="1"/>
          <p:nvPr/>
        </p:nvSpPr>
        <p:spPr>
          <a:xfrm>
            <a:off x="8284735" y="4330905"/>
            <a:ext cx="1230850"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Order</a:t>
            </a:r>
            <a:endParaRPr kumimoji="0" lang="de-DE"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29" name="Textfeld 28">
            <a:extLst>
              <a:ext uri="{FF2B5EF4-FFF2-40B4-BE49-F238E27FC236}">
                <a16:creationId xmlns:a16="http://schemas.microsoft.com/office/drawing/2014/main" id="{24D1943C-9DAE-4856-A360-AEE142F19291}"/>
              </a:ext>
            </a:extLst>
          </p:cNvPr>
          <p:cNvSpPr txBox="1"/>
          <p:nvPr/>
        </p:nvSpPr>
        <p:spPr>
          <a:xfrm>
            <a:off x="8099300" y="4809648"/>
            <a:ext cx="160172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Schema</a:t>
            </a:r>
            <a:endParaRPr kumimoji="0" lang="de-DE"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7" name="Textfeld 16">
            <a:extLst>
              <a:ext uri="{FF2B5EF4-FFF2-40B4-BE49-F238E27FC236}">
                <a16:creationId xmlns:a16="http://schemas.microsoft.com/office/drawing/2014/main" id="{119665AB-1416-4823-BB4F-C9A3DF71BCB7}"/>
              </a:ext>
            </a:extLst>
          </p:cNvPr>
          <p:cNvSpPr txBox="1"/>
          <p:nvPr/>
        </p:nvSpPr>
        <p:spPr>
          <a:xfrm>
            <a:off x="7735482" y="631590"/>
            <a:ext cx="2329356"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i="0" u="none" strike="noStrike" kern="1200" cap="none" spc="0" normalizeH="0" baseline="0" noProof="0" dirty="0" err="1">
                <a:ln>
                  <a:noFill/>
                </a:ln>
                <a:solidFill>
                  <a:prstClr val="black"/>
                </a:solidFill>
                <a:effectLst/>
                <a:uLnTx/>
                <a:uFillTx/>
                <a:latin typeface="Segoe UI" panose="020B0502040204020203" pitchFamily="34" charset="0"/>
                <a:cs typeface="Segoe UI" panose="020B0502040204020203" pitchFamily="34" charset="0"/>
              </a:rPr>
              <a:t>Eventing</a:t>
            </a:r>
            <a:endParaRPr kumimoji="0" lang="de-DE" sz="440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47849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2284</TotalTime>
  <Words>2722</Words>
  <Application>Microsoft Office PowerPoint</Application>
  <PresentationFormat>Widescreen</PresentationFormat>
  <Paragraphs>451</Paragraphs>
  <Slides>37</Slides>
  <Notes>35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37</vt:i4>
      </vt:variant>
    </vt:vector>
  </HeadingPairs>
  <TitlesOfParts>
    <vt:vector size="48" baseType="lpstr">
      <vt:lpstr>Arial</vt:lpstr>
      <vt:lpstr>Calibri</vt:lpstr>
      <vt:lpstr>Calibri Light</vt:lpstr>
      <vt:lpstr>Consolas</vt:lpstr>
      <vt:lpstr>Segoe UI</vt:lpstr>
      <vt:lpstr>Segoe UI Light</vt:lpstr>
      <vt:lpstr>Segoe UI Semibold</vt:lpstr>
      <vt:lpstr>Segoe UI Semilight</vt:lpstr>
      <vt:lpstr>Wingdings</vt:lpstr>
      <vt:lpstr>Office Theme</vt:lpstr>
      <vt:lpstr>5-30721_Build_2016_Template_Light</vt:lpstr>
      <vt:lpstr>PowerPoint Presentation</vt:lpstr>
      <vt:lpstr>About Me</vt:lpstr>
      <vt:lpstr>PowerPoint Presentation</vt:lpstr>
      <vt:lpstr>Azure Messaging Services</vt:lpstr>
      <vt:lpstr>Which services should you pick?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Azure Event Grid</vt:lpstr>
      <vt:lpstr>Demo: Azure Events</vt:lpstr>
      <vt:lpstr>Scenarios</vt:lpstr>
      <vt:lpstr>PowerPoint Presentation</vt:lpstr>
      <vt:lpstr>PowerPoint Presentation</vt:lpstr>
      <vt:lpstr>PowerPoint Presentation</vt:lpstr>
      <vt:lpstr>Concepts</vt:lpstr>
      <vt:lpstr>Event Schema</vt:lpstr>
      <vt:lpstr>Subscription Validation</vt:lpstr>
      <vt:lpstr>Demo: Custom Events</vt:lpstr>
      <vt:lpstr>Publish with .NET SDK</vt:lpstr>
      <vt:lpstr>Publish with HttpClient</vt:lpstr>
      <vt:lpstr>Handling an Event (Azure Function v2)</vt:lpstr>
      <vt:lpstr>Custom GridEvent class</vt:lpstr>
      <vt:lpstr>Demo: Feedback Events</vt:lpstr>
      <vt:lpstr>Cloud Events</vt:lpstr>
      <vt:lpstr>CloudEvent schema</vt:lpstr>
      <vt:lpstr>Guiding Principles</vt:lpstr>
      <vt:lpstr>Key Takeaways</vt:lpstr>
      <vt:lpstr>Roadmap</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Messaging Services</dc:title>
  <dc:creator>Peter Roden</dc:creator>
  <cp:lastModifiedBy>David Barkol</cp:lastModifiedBy>
  <cp:revision>227</cp:revision>
  <dcterms:created xsi:type="dcterms:W3CDTF">2018-01-22T17:15:05Z</dcterms:created>
  <dcterms:modified xsi:type="dcterms:W3CDTF">2018-06-13T17:38:06Z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peroden@microsoft.com</vt:lpwstr>
  </property>
  <property fmtid="{D5CDD505-2E9C-101B-9397-08002B2CF9AE}" pid="5" name="MSIP_Label_f42aa342-8706-4288-bd11-ebb85995028c_SetDate">
    <vt:lpwstr>2018-01-22T17:15:40.8579070Z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