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94" r:id="rId2"/>
    <p:sldId id="296" r:id="rId3"/>
    <p:sldId id="297" r:id="rId4"/>
    <p:sldId id="299" r:id="rId5"/>
    <p:sldId id="300" r:id="rId6"/>
    <p:sldId id="301" r:id="rId7"/>
    <p:sldId id="302" r:id="rId8"/>
    <p:sldId id="303" r:id="rId9"/>
    <p:sldId id="304" r:id="rId10"/>
    <p:sldId id="305" r:id="rId11"/>
    <p:sldId id="306" r:id="rId12"/>
    <p:sldId id="309" r:id="rId13"/>
    <p:sldId id="310"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586" autoAdjust="0"/>
  </p:normalViewPr>
  <p:slideViewPr>
    <p:cSldViewPr snapToGrid="0">
      <p:cViewPr varScale="1">
        <p:scale>
          <a:sx n="119" d="100"/>
          <a:sy n="119" d="100"/>
        </p:scale>
        <p:origin x="21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F:\Courses\Marketing_Engineering\Spring2016\Panel%20data%20example.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Courses\Marketing_Engineering\Spring2016\Panel%20data%20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baseline="0" dirty="0">
                <a:solidFill>
                  <a:srgbClr val="1203C2"/>
                </a:solidFill>
                <a:latin typeface="+mn-lt"/>
                <a:cs typeface="Arial" panose="020B0604020202020204" pitchFamily="34" charset="0"/>
              </a:rPr>
              <a:t>Conversions</a:t>
            </a:r>
          </a:p>
        </c:rich>
      </c:tx>
      <c:overlay val="0"/>
      <c:spPr>
        <a:noFill/>
        <a:ln>
          <a:noFill/>
        </a:ln>
        <a:effectLst/>
      </c:spPr>
    </c:title>
    <c:autoTitleDeleted val="0"/>
    <c:plotArea>
      <c:layout>
        <c:manualLayout>
          <c:layoutTarget val="inner"/>
          <c:xMode val="edge"/>
          <c:yMode val="edge"/>
          <c:x val="5.2383925099640377E-2"/>
          <c:y val="0.1475713366066651"/>
          <c:w val="0.89505048848060653"/>
          <c:h val="0.79206569054773879"/>
        </c:manualLayout>
      </c:layout>
      <c:scatterChart>
        <c:scatterStyle val="lineMarker"/>
        <c:varyColors val="0"/>
        <c:ser>
          <c:idx val="0"/>
          <c:order val="0"/>
          <c:tx>
            <c:strRef>
              <c:f>Sheet1!$D$3</c:f>
              <c:strCache>
                <c:ptCount val="1"/>
                <c:pt idx="0">
                  <c:v>Conversions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Sheet1!$C$4:$C$27</c:f>
              <c:numCache>
                <c:formatCode>\$#,##0.00;\(\$#,##0.00\)</c:formatCode>
                <c:ptCount val="24"/>
                <c:pt idx="0">
                  <c:v>936.78000000000031</c:v>
                </c:pt>
                <c:pt idx="1">
                  <c:v>538.53</c:v>
                </c:pt>
                <c:pt idx="2">
                  <c:v>461.88</c:v>
                </c:pt>
                <c:pt idx="3">
                  <c:v>319.81</c:v>
                </c:pt>
                <c:pt idx="4">
                  <c:v>205.78</c:v>
                </c:pt>
                <c:pt idx="5">
                  <c:v>481.40999999999985</c:v>
                </c:pt>
                <c:pt idx="6">
                  <c:v>828.43</c:v>
                </c:pt>
                <c:pt idx="7">
                  <c:v>2265.21</c:v>
                </c:pt>
                <c:pt idx="8">
                  <c:v>7477.85</c:v>
                </c:pt>
                <c:pt idx="9">
                  <c:v>4825.1000000000004</c:v>
                </c:pt>
                <c:pt idx="10">
                  <c:v>3192.14</c:v>
                </c:pt>
                <c:pt idx="11">
                  <c:v>2105.9</c:v>
                </c:pt>
                <c:pt idx="12">
                  <c:v>2282.09</c:v>
                </c:pt>
                <c:pt idx="13">
                  <c:v>2856.12</c:v>
                </c:pt>
                <c:pt idx="14">
                  <c:v>4830.9399999999996</c:v>
                </c:pt>
                <c:pt idx="15">
                  <c:v>10487.03</c:v>
                </c:pt>
                <c:pt idx="16">
                  <c:v>6146.25</c:v>
                </c:pt>
                <c:pt idx="17">
                  <c:v>3678.23</c:v>
                </c:pt>
                <c:pt idx="18">
                  <c:v>2590.17</c:v>
                </c:pt>
                <c:pt idx="19">
                  <c:v>1713.7</c:v>
                </c:pt>
                <c:pt idx="20">
                  <c:v>1836.6299999999999</c:v>
                </c:pt>
                <c:pt idx="21">
                  <c:v>3350.1</c:v>
                </c:pt>
                <c:pt idx="22">
                  <c:v>7066.78</c:v>
                </c:pt>
                <c:pt idx="23">
                  <c:v>15329.58</c:v>
                </c:pt>
              </c:numCache>
            </c:numRef>
          </c:xVal>
          <c:yVal>
            <c:numRef>
              <c:f>Sheet1!$D$4:$D$27</c:f>
              <c:numCache>
                <c:formatCode>General</c:formatCode>
                <c:ptCount val="24"/>
                <c:pt idx="0">
                  <c:v>15</c:v>
                </c:pt>
                <c:pt idx="1">
                  <c:v>7</c:v>
                </c:pt>
                <c:pt idx="2">
                  <c:v>3</c:v>
                </c:pt>
                <c:pt idx="3">
                  <c:v>1</c:v>
                </c:pt>
                <c:pt idx="4">
                  <c:v>1</c:v>
                </c:pt>
                <c:pt idx="5">
                  <c:v>2</c:v>
                </c:pt>
                <c:pt idx="6">
                  <c:v>4</c:v>
                </c:pt>
                <c:pt idx="7">
                  <c:v>33</c:v>
                </c:pt>
                <c:pt idx="8">
                  <c:v>31</c:v>
                </c:pt>
                <c:pt idx="9">
                  <c:v>21</c:v>
                </c:pt>
                <c:pt idx="10">
                  <c:v>18</c:v>
                </c:pt>
                <c:pt idx="11">
                  <c:v>5</c:v>
                </c:pt>
                <c:pt idx="12">
                  <c:v>12</c:v>
                </c:pt>
                <c:pt idx="13">
                  <c:v>7</c:v>
                </c:pt>
                <c:pt idx="14">
                  <c:v>20</c:v>
                </c:pt>
                <c:pt idx="15">
                  <c:v>53</c:v>
                </c:pt>
                <c:pt idx="16">
                  <c:v>13</c:v>
                </c:pt>
                <c:pt idx="17">
                  <c:v>14</c:v>
                </c:pt>
                <c:pt idx="18">
                  <c:v>10</c:v>
                </c:pt>
                <c:pt idx="19">
                  <c:v>5</c:v>
                </c:pt>
                <c:pt idx="20">
                  <c:v>4</c:v>
                </c:pt>
                <c:pt idx="21">
                  <c:v>6</c:v>
                </c:pt>
                <c:pt idx="22">
                  <c:v>12</c:v>
                </c:pt>
                <c:pt idx="23">
                  <c:v>27</c:v>
                </c:pt>
              </c:numCache>
            </c:numRef>
          </c:yVal>
          <c:smooth val="0"/>
          <c:extLst>
            <c:ext xmlns:c16="http://schemas.microsoft.com/office/drawing/2014/chart" uri="{C3380CC4-5D6E-409C-BE32-E72D297353CC}">
              <c16:uniqueId val="{00000000-392B-4861-BAA1-1646A658E5FA}"/>
            </c:ext>
          </c:extLst>
        </c:ser>
        <c:dLbls>
          <c:showLegendKey val="0"/>
          <c:showVal val="0"/>
          <c:showCatName val="0"/>
          <c:showSerName val="0"/>
          <c:showPercent val="0"/>
          <c:showBubbleSize val="0"/>
        </c:dLbls>
        <c:axId val="144854400"/>
        <c:axId val="144880000"/>
      </c:scatterChart>
      <c:valAx>
        <c:axId val="144854400"/>
        <c:scaling>
          <c:orientation val="minMax"/>
          <c:max val="16000"/>
          <c:min val="0"/>
        </c:scaling>
        <c:delete val="0"/>
        <c:axPos val="b"/>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880000"/>
        <c:crosses val="autoZero"/>
        <c:crossBetween val="midCat"/>
        <c:majorUnit val="4000"/>
      </c:valAx>
      <c:valAx>
        <c:axId val="14488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8544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baseline="0" dirty="0">
                <a:solidFill>
                  <a:srgbClr val="1203C2"/>
                </a:solidFill>
              </a:rPr>
              <a:t>Conversions</a:t>
            </a:r>
          </a:p>
        </c:rich>
      </c:tx>
      <c:overlay val="0"/>
      <c:spPr>
        <a:noFill/>
        <a:ln>
          <a:noFill/>
        </a:ln>
        <a:effectLst/>
      </c:spPr>
    </c:title>
    <c:autoTitleDeleted val="0"/>
    <c:plotArea>
      <c:layout>
        <c:manualLayout>
          <c:layoutTarget val="inner"/>
          <c:xMode val="edge"/>
          <c:yMode val="edge"/>
          <c:x val="5.2383925099640377E-2"/>
          <c:y val="0.1475713366066651"/>
          <c:w val="0.89505048848060653"/>
          <c:h val="0.79206569054773879"/>
        </c:manualLayout>
      </c:layout>
      <c:scatterChart>
        <c:scatterStyle val="lineMarker"/>
        <c:varyColors val="0"/>
        <c:ser>
          <c:idx val="0"/>
          <c:order val="0"/>
          <c:tx>
            <c:strRef>
              <c:f>Sheet1!$D$3</c:f>
              <c:strCache>
                <c:ptCount val="1"/>
                <c:pt idx="0">
                  <c:v>Conversions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Sheet1!$C$4:$C$27</c:f>
              <c:numCache>
                <c:formatCode>\$#,##0.00;\(\$#,##0.00\)</c:formatCode>
                <c:ptCount val="24"/>
                <c:pt idx="0">
                  <c:v>936.78000000000031</c:v>
                </c:pt>
                <c:pt idx="1">
                  <c:v>538.53</c:v>
                </c:pt>
                <c:pt idx="2">
                  <c:v>461.88</c:v>
                </c:pt>
                <c:pt idx="3">
                  <c:v>319.81</c:v>
                </c:pt>
                <c:pt idx="4">
                  <c:v>205.78</c:v>
                </c:pt>
                <c:pt idx="5">
                  <c:v>481.40999999999985</c:v>
                </c:pt>
                <c:pt idx="6">
                  <c:v>828.43</c:v>
                </c:pt>
                <c:pt idx="7">
                  <c:v>2265.21</c:v>
                </c:pt>
                <c:pt idx="8">
                  <c:v>7477.85</c:v>
                </c:pt>
                <c:pt idx="9">
                  <c:v>4825.1000000000004</c:v>
                </c:pt>
                <c:pt idx="10">
                  <c:v>3192.14</c:v>
                </c:pt>
                <c:pt idx="11">
                  <c:v>2105.9</c:v>
                </c:pt>
                <c:pt idx="12">
                  <c:v>2282.09</c:v>
                </c:pt>
                <c:pt idx="13">
                  <c:v>2856.12</c:v>
                </c:pt>
                <c:pt idx="14">
                  <c:v>4830.9399999999996</c:v>
                </c:pt>
                <c:pt idx="15">
                  <c:v>10487.03</c:v>
                </c:pt>
                <c:pt idx="16">
                  <c:v>6146.25</c:v>
                </c:pt>
                <c:pt idx="17">
                  <c:v>3678.23</c:v>
                </c:pt>
                <c:pt idx="18">
                  <c:v>2590.17</c:v>
                </c:pt>
                <c:pt idx="19">
                  <c:v>1713.7</c:v>
                </c:pt>
                <c:pt idx="20">
                  <c:v>1836.6299999999999</c:v>
                </c:pt>
                <c:pt idx="21">
                  <c:v>3350.1</c:v>
                </c:pt>
                <c:pt idx="22">
                  <c:v>7066.78</c:v>
                </c:pt>
                <c:pt idx="23">
                  <c:v>15329.58</c:v>
                </c:pt>
              </c:numCache>
            </c:numRef>
          </c:xVal>
          <c:yVal>
            <c:numRef>
              <c:f>Sheet1!$D$4:$D$27</c:f>
              <c:numCache>
                <c:formatCode>General</c:formatCode>
                <c:ptCount val="24"/>
                <c:pt idx="0">
                  <c:v>15</c:v>
                </c:pt>
                <c:pt idx="1">
                  <c:v>7</c:v>
                </c:pt>
                <c:pt idx="2">
                  <c:v>3</c:v>
                </c:pt>
                <c:pt idx="3">
                  <c:v>1</c:v>
                </c:pt>
                <c:pt idx="4">
                  <c:v>1</c:v>
                </c:pt>
                <c:pt idx="5">
                  <c:v>2</c:v>
                </c:pt>
                <c:pt idx="6">
                  <c:v>4</c:v>
                </c:pt>
                <c:pt idx="7">
                  <c:v>33</c:v>
                </c:pt>
                <c:pt idx="8">
                  <c:v>31</c:v>
                </c:pt>
                <c:pt idx="9">
                  <c:v>21</c:v>
                </c:pt>
                <c:pt idx="10">
                  <c:v>18</c:v>
                </c:pt>
                <c:pt idx="11">
                  <c:v>5</c:v>
                </c:pt>
                <c:pt idx="12">
                  <c:v>12</c:v>
                </c:pt>
                <c:pt idx="13">
                  <c:v>7</c:v>
                </c:pt>
                <c:pt idx="14">
                  <c:v>20</c:v>
                </c:pt>
                <c:pt idx="15">
                  <c:v>53</c:v>
                </c:pt>
                <c:pt idx="16">
                  <c:v>13</c:v>
                </c:pt>
                <c:pt idx="17">
                  <c:v>14</c:v>
                </c:pt>
                <c:pt idx="18">
                  <c:v>10</c:v>
                </c:pt>
                <c:pt idx="19">
                  <c:v>5</c:v>
                </c:pt>
                <c:pt idx="20">
                  <c:v>4</c:v>
                </c:pt>
                <c:pt idx="21">
                  <c:v>6</c:v>
                </c:pt>
                <c:pt idx="22">
                  <c:v>12</c:v>
                </c:pt>
                <c:pt idx="23">
                  <c:v>27</c:v>
                </c:pt>
              </c:numCache>
            </c:numRef>
          </c:yVal>
          <c:smooth val="0"/>
          <c:extLst>
            <c:ext xmlns:c16="http://schemas.microsoft.com/office/drawing/2014/chart" uri="{C3380CC4-5D6E-409C-BE32-E72D297353CC}">
              <c16:uniqueId val="{00000000-52DA-458A-9AB9-F1F0B673FBA1}"/>
            </c:ext>
          </c:extLst>
        </c:ser>
        <c:dLbls>
          <c:showLegendKey val="0"/>
          <c:showVal val="0"/>
          <c:showCatName val="0"/>
          <c:showSerName val="0"/>
          <c:showPercent val="0"/>
          <c:showBubbleSize val="0"/>
        </c:dLbls>
        <c:axId val="59184640"/>
        <c:axId val="59186560"/>
      </c:scatterChart>
      <c:valAx>
        <c:axId val="59184640"/>
        <c:scaling>
          <c:orientation val="minMax"/>
          <c:max val="16000"/>
          <c:min val="0"/>
        </c:scaling>
        <c:delete val="0"/>
        <c:axPos val="b"/>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86560"/>
        <c:crosses val="autoZero"/>
        <c:crossBetween val="midCat"/>
        <c:majorUnit val="4000"/>
      </c:valAx>
      <c:valAx>
        <c:axId val="5918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846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0.png"/></Relationships>
</file>

<file path=ppt/drawings/drawing1.xml><?xml version="1.0" encoding="utf-8"?>
<c:userShapes xmlns:c="http://schemas.openxmlformats.org/drawingml/2006/chart">
  <cdr:relSizeAnchor xmlns:cdr="http://schemas.openxmlformats.org/drawingml/2006/chartDrawing">
    <cdr:from>
      <cdr:x>0.05021</cdr:x>
      <cdr:y>0.345</cdr:y>
    </cdr:from>
    <cdr:to>
      <cdr:x>0.92607</cdr:x>
      <cdr:y>0.92795</cdr:y>
    </cdr:to>
    <cdr:cxnSp macro="">
      <cdr:nvCxnSpPr>
        <cdr:cNvPr id="2" name="Straight Connector 1">
          <a:extLst xmlns:a="http://schemas.openxmlformats.org/drawingml/2006/main">
            <a:ext uri="{FF2B5EF4-FFF2-40B4-BE49-F238E27FC236}">
              <a16:creationId xmlns:a16="http://schemas.microsoft.com/office/drawing/2014/main" id="{1557E37B-7FC1-4660-AA85-359ED6E076D3}"/>
            </a:ext>
          </a:extLst>
        </cdr:cNvPr>
        <cdr:cNvCxnSpPr/>
      </cdr:nvCxnSpPr>
      <cdr:spPr bwMode="auto">
        <a:xfrm xmlns:a="http://schemas.openxmlformats.org/drawingml/2006/main" flipV="1">
          <a:off x="330598" y="1220275"/>
          <a:ext cx="5766382" cy="2061934"/>
        </a:xfrm>
        <a:prstGeom xmlns:a="http://schemas.openxmlformats.org/drawingml/2006/main" prst="line">
          <a:avLst/>
        </a:prstGeom>
        <a:solidFill xmlns:a="http://schemas.openxmlformats.org/drawingml/2006/main">
          <a:schemeClr val="bg1"/>
        </a:solidFill>
        <a:ln xmlns:a="http://schemas.openxmlformats.org/drawingml/2006/main" w="12700" cap="flat" cmpd="sng" algn="ctr">
          <a:solidFill>
            <a:schemeClr val="accent5">
              <a:lumMod val="10000"/>
            </a:schemeClr>
          </a:solidFill>
          <a:prstDash val="solid"/>
          <a:round/>
          <a:headEnd type="none" w="sm" len="sm"/>
          <a:tailEnd type="none" w="sm" len="sm"/>
        </a:ln>
        <a:effectLst xmlns:a="http://schemas.openxmlformats.org/drawingml/2006/main"/>
      </cdr:spPr>
    </cdr:cxnSp>
  </cdr:relSizeAnchor>
  <cdr:relSizeAnchor xmlns:cdr="http://schemas.openxmlformats.org/drawingml/2006/chartDrawing">
    <cdr:from>
      <cdr:x>0.03568</cdr:x>
      <cdr:y>0.26997</cdr:y>
    </cdr:from>
    <cdr:to>
      <cdr:x>0.91154</cdr:x>
      <cdr:y>0.85784</cdr:y>
    </cdr:to>
    <cdr:cxnSp macro="">
      <cdr:nvCxnSpPr>
        <cdr:cNvPr id="5" name="Straight Connector 4">
          <a:extLst xmlns:a="http://schemas.openxmlformats.org/drawingml/2006/main">
            <a:ext uri="{FF2B5EF4-FFF2-40B4-BE49-F238E27FC236}">
              <a16:creationId xmlns:a16="http://schemas.microsoft.com/office/drawing/2014/main" id="{6DEFB0BD-C367-4660-83E3-2BA4D3F9F6DA}"/>
            </a:ext>
          </a:extLst>
        </cdr:cNvPr>
        <cdr:cNvCxnSpPr/>
      </cdr:nvCxnSpPr>
      <cdr:spPr bwMode="auto">
        <a:xfrm xmlns:a="http://schemas.openxmlformats.org/drawingml/2006/main" flipV="1">
          <a:off x="234913" y="954905"/>
          <a:ext cx="5766382" cy="2079337"/>
        </a:xfrm>
        <a:prstGeom xmlns:a="http://schemas.openxmlformats.org/drawingml/2006/main" prst="line">
          <a:avLst/>
        </a:prstGeom>
        <a:solidFill xmlns:a="http://schemas.openxmlformats.org/drawingml/2006/main">
          <a:schemeClr val="bg1"/>
        </a:solidFill>
        <a:ln xmlns:a="http://schemas.openxmlformats.org/drawingml/2006/main" w="12700" cap="flat" cmpd="sng" algn="ctr">
          <a:solidFill>
            <a:schemeClr val="accent5">
              <a:lumMod val="10000"/>
            </a:schemeClr>
          </a:solidFill>
          <a:prstDash val="solid"/>
          <a:round/>
          <a:headEnd type="none" w="sm" len="sm"/>
          <a:tailEnd type="none" w="sm" len="sm"/>
        </a:ln>
        <a:effectLst xmlns:a="http://schemas.openxmlformats.org/drawingml/2006/main"/>
      </cdr:spPr>
    </cdr:cxnSp>
  </cdr:relSizeAnchor>
  <cdr:relSizeAnchor xmlns:cdr="http://schemas.openxmlformats.org/drawingml/2006/chartDrawing">
    <cdr:from>
      <cdr:x>0.90305</cdr:x>
      <cdr:y>0.13793</cdr:y>
    </cdr:from>
    <cdr:to>
      <cdr:x>1</cdr:x>
      <cdr:y>0.21624</cdr:y>
    </cdr:to>
    <cdr:sp macro="" textlink="">
      <cdr:nvSpPr>
        <cdr:cNvPr id="7" name="TextBox 9"/>
        <cdr:cNvSpPr txBox="1"/>
      </cdr:nvSpPr>
      <cdr:spPr>
        <a:xfrm xmlns:a="http://schemas.openxmlformats.org/drawingml/2006/main">
          <a:off x="5945392" y="487856"/>
          <a:ext cx="638288" cy="27698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algn="ctr" rtl="0" eaLnBrk="0" fontAlgn="base" hangingPunct="0">
            <a:spcBef>
              <a:spcPct val="0"/>
            </a:spcBef>
            <a:spcAft>
              <a:spcPct val="0"/>
            </a:spcAft>
            <a:defRPr sz="1200" kern="1200">
              <a:solidFill>
                <a:srgbClr val="1203C2"/>
              </a:solidFill>
              <a:latin typeface="Symbol" pitchFamily="18" charset="2"/>
              <a:ea typeface="+mn-ea"/>
              <a:cs typeface="+mn-cs"/>
            </a:defRPr>
          </a:lvl1pPr>
          <a:lvl2pPr marL="457200" algn="ctr" rtl="0" eaLnBrk="0" fontAlgn="base" hangingPunct="0">
            <a:spcBef>
              <a:spcPct val="0"/>
            </a:spcBef>
            <a:spcAft>
              <a:spcPct val="0"/>
            </a:spcAft>
            <a:defRPr sz="1200" kern="1200">
              <a:solidFill>
                <a:srgbClr val="1203C2"/>
              </a:solidFill>
              <a:latin typeface="Symbol" pitchFamily="18" charset="2"/>
              <a:ea typeface="+mn-ea"/>
              <a:cs typeface="+mn-cs"/>
            </a:defRPr>
          </a:lvl2pPr>
          <a:lvl3pPr marL="914400" algn="ctr" rtl="0" eaLnBrk="0" fontAlgn="base" hangingPunct="0">
            <a:spcBef>
              <a:spcPct val="0"/>
            </a:spcBef>
            <a:spcAft>
              <a:spcPct val="0"/>
            </a:spcAft>
            <a:defRPr sz="1200" kern="1200">
              <a:solidFill>
                <a:srgbClr val="1203C2"/>
              </a:solidFill>
              <a:latin typeface="Symbol" pitchFamily="18" charset="2"/>
              <a:ea typeface="+mn-ea"/>
              <a:cs typeface="+mn-cs"/>
            </a:defRPr>
          </a:lvl3pPr>
          <a:lvl4pPr marL="1371600" algn="ctr" rtl="0" eaLnBrk="0" fontAlgn="base" hangingPunct="0">
            <a:spcBef>
              <a:spcPct val="0"/>
            </a:spcBef>
            <a:spcAft>
              <a:spcPct val="0"/>
            </a:spcAft>
            <a:defRPr sz="1200" kern="1200">
              <a:solidFill>
                <a:srgbClr val="1203C2"/>
              </a:solidFill>
              <a:latin typeface="Symbol" pitchFamily="18" charset="2"/>
              <a:ea typeface="+mn-ea"/>
              <a:cs typeface="+mn-cs"/>
            </a:defRPr>
          </a:lvl4pPr>
          <a:lvl5pPr marL="1828800" algn="ctr" rtl="0" eaLnBrk="0" fontAlgn="base" hangingPunct="0">
            <a:spcBef>
              <a:spcPct val="0"/>
            </a:spcBef>
            <a:spcAft>
              <a:spcPct val="0"/>
            </a:spcAft>
            <a:defRPr sz="1200" kern="1200">
              <a:solidFill>
                <a:srgbClr val="1203C2"/>
              </a:solidFill>
              <a:latin typeface="Symbol" pitchFamily="18" charset="2"/>
              <a:ea typeface="+mn-ea"/>
              <a:cs typeface="+mn-cs"/>
            </a:defRPr>
          </a:lvl5pPr>
          <a:lvl6pPr marL="2286000" algn="l" defTabSz="914400" rtl="0" eaLnBrk="1" latinLnBrk="0" hangingPunct="1">
            <a:defRPr sz="1200" kern="1200">
              <a:solidFill>
                <a:srgbClr val="1203C2"/>
              </a:solidFill>
              <a:latin typeface="Symbol" pitchFamily="18" charset="2"/>
              <a:ea typeface="+mn-ea"/>
              <a:cs typeface="+mn-cs"/>
            </a:defRPr>
          </a:lvl6pPr>
          <a:lvl7pPr marL="2743200" algn="l" defTabSz="914400" rtl="0" eaLnBrk="1" latinLnBrk="0" hangingPunct="1">
            <a:defRPr sz="1200" kern="1200">
              <a:solidFill>
                <a:srgbClr val="1203C2"/>
              </a:solidFill>
              <a:latin typeface="Symbol" pitchFamily="18" charset="2"/>
              <a:ea typeface="+mn-ea"/>
              <a:cs typeface="+mn-cs"/>
            </a:defRPr>
          </a:lvl7pPr>
          <a:lvl8pPr marL="3200400" algn="l" defTabSz="914400" rtl="0" eaLnBrk="1" latinLnBrk="0" hangingPunct="1">
            <a:defRPr sz="1200" kern="1200">
              <a:solidFill>
                <a:srgbClr val="1203C2"/>
              </a:solidFill>
              <a:latin typeface="Symbol" pitchFamily="18" charset="2"/>
              <a:ea typeface="+mn-ea"/>
              <a:cs typeface="+mn-cs"/>
            </a:defRPr>
          </a:lvl8pPr>
          <a:lvl9pPr marL="3657600" algn="l" defTabSz="914400" rtl="0" eaLnBrk="1" latinLnBrk="0" hangingPunct="1">
            <a:defRPr sz="1200" kern="1200">
              <a:solidFill>
                <a:srgbClr val="1203C2"/>
              </a:solidFill>
              <a:latin typeface="Symbol" pitchFamily="18" charset="2"/>
              <a:ea typeface="+mn-ea"/>
              <a:cs typeface="+mn-cs"/>
            </a:defRPr>
          </a:lvl9pPr>
        </a:lstStyle>
        <a:p xmlns:a="http://schemas.openxmlformats.org/drawingml/2006/main">
          <a:r>
            <a:rPr lang="en-US" b="1" dirty="0" err="1">
              <a:latin typeface="Arial" panose="020B0604020202020204" pitchFamily="34" charset="0"/>
              <a:cs typeface="Arial" panose="020B0604020202020204" pitchFamily="34" charset="0"/>
            </a:rPr>
            <a:t>Kwd</a:t>
          </a:r>
          <a:r>
            <a:rPr lang="en-US" b="1" dirty="0">
              <a:latin typeface="Arial" panose="020B0604020202020204" pitchFamily="34" charset="0"/>
              <a:cs typeface="Arial" panose="020B0604020202020204" pitchFamily="34" charset="0"/>
            </a:rPr>
            <a:t> 2</a:t>
          </a:r>
        </a:p>
      </cdr:txBody>
    </cdr:sp>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7A63BFB2-21D8-45CB-9E79-250DCDDBCBC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6583680" cy="353706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8F6F1-26DA-437C-998E-CC534CA3977B}" type="datetimeFigureOut">
              <a:rPr lang="en-US" smtClean="0"/>
              <a:pPr/>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38AA3-CF5A-4E5C-99E2-729CF7F84F82}" type="slidenum">
              <a:rPr lang="en-US" smtClean="0"/>
              <a:pPr/>
              <a:t>‹#›</a:t>
            </a:fld>
            <a:endParaRPr lang="en-US"/>
          </a:p>
        </p:txBody>
      </p:sp>
    </p:spTree>
    <p:extLst>
      <p:ext uri="{BB962C8B-B14F-4D97-AF65-F5344CB8AC3E}">
        <p14:creationId xmlns:p14="http://schemas.microsoft.com/office/powerpoint/2010/main" val="100858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1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Times New Roman" panose="02020603050405020304" pitchFamily="18" charset="0"/>
              </a:defRPr>
            </a:lvl1pPr>
            <a:lvl2pPr marL="742817" indent="-285699">
              <a:defRPr sz="2400">
                <a:solidFill>
                  <a:schemeClr val="accent1"/>
                </a:solidFill>
                <a:latin typeface="Times New Roman" panose="02020603050405020304" pitchFamily="18" charset="0"/>
              </a:defRPr>
            </a:lvl2pPr>
            <a:lvl3pPr marL="1142796" indent="-228560">
              <a:defRPr sz="2400">
                <a:solidFill>
                  <a:schemeClr val="accent1"/>
                </a:solidFill>
                <a:latin typeface="Times New Roman" panose="02020603050405020304" pitchFamily="18" charset="0"/>
              </a:defRPr>
            </a:lvl3pPr>
            <a:lvl4pPr marL="1599914" indent="-228560">
              <a:defRPr sz="2400">
                <a:solidFill>
                  <a:schemeClr val="accent1"/>
                </a:solidFill>
                <a:latin typeface="Times New Roman" panose="02020603050405020304" pitchFamily="18" charset="0"/>
              </a:defRPr>
            </a:lvl4pPr>
            <a:lvl5pPr marL="2057034" indent="-228560">
              <a:defRPr sz="2400">
                <a:solidFill>
                  <a:schemeClr val="accent1"/>
                </a:solidFill>
                <a:latin typeface="Times New Roman" panose="02020603050405020304" pitchFamily="18" charset="0"/>
              </a:defRPr>
            </a:lvl5pPr>
            <a:lvl6pPr marL="2514152" indent="-228560" eaLnBrk="0" fontAlgn="base" hangingPunct="0">
              <a:spcBef>
                <a:spcPct val="0"/>
              </a:spcBef>
              <a:spcAft>
                <a:spcPct val="0"/>
              </a:spcAft>
              <a:defRPr sz="2400">
                <a:solidFill>
                  <a:schemeClr val="accent1"/>
                </a:solidFill>
                <a:latin typeface="Times New Roman" panose="02020603050405020304" pitchFamily="18" charset="0"/>
              </a:defRPr>
            </a:lvl6pPr>
            <a:lvl7pPr marL="2971271" indent="-228560" eaLnBrk="0" fontAlgn="base" hangingPunct="0">
              <a:spcBef>
                <a:spcPct val="0"/>
              </a:spcBef>
              <a:spcAft>
                <a:spcPct val="0"/>
              </a:spcAft>
              <a:defRPr sz="2400">
                <a:solidFill>
                  <a:schemeClr val="accent1"/>
                </a:solidFill>
                <a:latin typeface="Times New Roman" panose="02020603050405020304" pitchFamily="18" charset="0"/>
              </a:defRPr>
            </a:lvl7pPr>
            <a:lvl8pPr marL="3428389" indent="-228560" eaLnBrk="0" fontAlgn="base" hangingPunct="0">
              <a:spcBef>
                <a:spcPct val="0"/>
              </a:spcBef>
              <a:spcAft>
                <a:spcPct val="0"/>
              </a:spcAft>
              <a:defRPr sz="2400">
                <a:solidFill>
                  <a:schemeClr val="accent1"/>
                </a:solidFill>
                <a:latin typeface="Times New Roman" panose="02020603050405020304" pitchFamily="18" charset="0"/>
              </a:defRPr>
            </a:lvl8pPr>
            <a:lvl9pPr marL="3885507" indent="-228560" eaLnBrk="0" fontAlgn="base" hangingPunct="0">
              <a:spcBef>
                <a:spcPct val="0"/>
              </a:spcBef>
              <a:spcAft>
                <a:spcPct val="0"/>
              </a:spcAft>
              <a:defRPr sz="2400">
                <a:solidFill>
                  <a:schemeClr val="accent1"/>
                </a:solidFill>
                <a:latin typeface="Times New Roman" panose="02020603050405020304" pitchFamily="18" charset="0"/>
              </a:defRPr>
            </a:lvl9pPr>
          </a:lstStyle>
          <a:p>
            <a:fld id="{29A79B58-2117-4FF0-A367-61EAA9E1B176}" type="slidenum">
              <a:rPr lang="en-US" altLang="en-US" sz="1000" smtClean="0">
                <a:solidFill>
                  <a:schemeClr val="tx1"/>
                </a:solidFill>
              </a:rPr>
              <a:pPr/>
              <a:t>1</a:t>
            </a:fld>
            <a:endParaRPr lang="en-US" altLang="en-US" sz="1000" dirty="0">
              <a:solidFill>
                <a:schemeClr val="tx1"/>
              </a:solidFill>
            </a:endParaRPr>
          </a:p>
        </p:txBody>
      </p:sp>
    </p:spTree>
    <p:extLst>
      <p:ext uri="{BB962C8B-B14F-4D97-AF65-F5344CB8AC3E}">
        <p14:creationId xmlns:p14="http://schemas.microsoft.com/office/powerpoint/2010/main" val="4178186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am showing a pictorial</a:t>
            </a:r>
            <a:r>
              <a:rPr lang="en-US" baseline="0" dirty="0"/>
              <a:t> representation of the panel data analysis I just showed you.  The plot shows the </a:t>
            </a:r>
            <a:r>
              <a:rPr lang="en-US" dirty="0"/>
              <a:t>variations in the conversion performance of the three keywords.  We see that keyword 2 gets more conversions compared to keywords 1 and 3.  You will also notice that by accounting for these keyword-level differences, we get a slightly steeper regression line (the slope changed from 0.00243 to 0.00279.  (In other words, we get a more precise estimate of the effect of our spending levels). </a:t>
            </a:r>
          </a:p>
          <a:p>
            <a:r>
              <a:rPr lang="en-US" dirty="0"/>
              <a:t>All else equal, we get an increase of 1.464 conversions for keyword 2 compared to keyword 1, and a bump of 10.76 conversions over keyword 3, which is the worst performing.  Keyword 3 costs a lot for the conversions it generates, which is obvious if you take a look at the raw data. </a:t>
            </a:r>
          </a:p>
          <a:p>
            <a:r>
              <a:rPr lang="en-US" dirty="0"/>
              <a:t>It would be useful for you to replicate the analysis I have shown you to get a better understanding of panel data analytics.  I will upload this data set at the course site. </a:t>
            </a:r>
          </a:p>
        </p:txBody>
      </p:sp>
      <p:sp>
        <p:nvSpPr>
          <p:cNvPr id="4" name="Slide Number Placeholder 3"/>
          <p:cNvSpPr>
            <a:spLocks noGrp="1"/>
          </p:cNvSpPr>
          <p:nvPr>
            <p:ph type="sldNum" sz="quarter" idx="10"/>
          </p:nvPr>
        </p:nvSpPr>
        <p:spPr/>
        <p:txBody>
          <a:bodyPr/>
          <a:lstStyle/>
          <a:p>
            <a:fld id="{E4D4B637-2D6C-4A14-8076-C1DB4E16EFA4}" type="slidenum">
              <a:rPr lang="en-US" smtClean="0"/>
              <a:pPr/>
              <a:t>10</a:t>
            </a:fld>
            <a:endParaRPr lang="en-US"/>
          </a:p>
        </p:txBody>
      </p:sp>
    </p:spTree>
    <p:extLst>
      <p:ext uri="{BB962C8B-B14F-4D97-AF65-F5344CB8AC3E}">
        <p14:creationId xmlns:p14="http://schemas.microsoft.com/office/powerpoint/2010/main" val="218280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result you should get if you regress conversions against the 7 dummy variables for hour-of-day.  The intercept value of the regression is 19.667, which in this case will be for the base hour of 0, i.e. for midnight. All other fixed effects are measured with respect to this base level. See if you can replicate these results from within Excel. </a:t>
            </a:r>
          </a:p>
          <a:p>
            <a:r>
              <a:rPr lang="en-US" dirty="0"/>
              <a:t>You could also run a regression including both hour-of-day effects and costs.  If you do that, you should see here that cost becomes an insignificant factor in explaining performance.  In other words, the effect of spending on conversion is really due to hour-of-day effects (i.e., we spent more during certain hours). </a:t>
            </a:r>
          </a:p>
          <a:p>
            <a:r>
              <a:rPr lang="en-US" dirty="0"/>
              <a:t>One general caveat about regression models.  As you add more variables to a regression model, the model could become less useful for </a:t>
            </a:r>
            <a:r>
              <a:rPr lang="en-US"/>
              <a:t>forecasting with </a:t>
            </a:r>
            <a:r>
              <a:rPr lang="en-US" dirty="0"/>
              <a:t>new data.  For forecasting, it is generally useful to build reliable models with fewer variables, rather than building a model with a large number of variables. </a:t>
            </a:r>
          </a:p>
        </p:txBody>
      </p:sp>
      <p:sp>
        <p:nvSpPr>
          <p:cNvPr id="4" name="Slide Number Placeholder 3"/>
          <p:cNvSpPr>
            <a:spLocks noGrp="1"/>
          </p:cNvSpPr>
          <p:nvPr>
            <p:ph type="sldNum" sz="quarter" idx="10"/>
          </p:nvPr>
        </p:nvSpPr>
        <p:spPr/>
        <p:txBody>
          <a:bodyPr/>
          <a:lstStyle/>
          <a:p>
            <a:fld id="{E4D4B637-2D6C-4A14-8076-C1DB4E16EFA4}" type="slidenum">
              <a:rPr lang="en-US" smtClean="0"/>
              <a:pPr/>
              <a:t>11</a:t>
            </a:fld>
            <a:endParaRPr lang="en-US"/>
          </a:p>
        </p:txBody>
      </p:sp>
    </p:spTree>
    <p:extLst>
      <p:ext uri="{BB962C8B-B14F-4D97-AF65-F5344CB8AC3E}">
        <p14:creationId xmlns:p14="http://schemas.microsoft.com/office/powerpoint/2010/main" val="259334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14327" eaLnBrk="0" hangingPunct="0">
              <a:defRPr sz="1000" b="1">
                <a:solidFill>
                  <a:schemeClr val="tx2"/>
                </a:solidFill>
                <a:latin typeface="Times New Roman" pitchFamily="18" charset="0"/>
              </a:defRPr>
            </a:lvl1pPr>
            <a:lvl2pPr marL="728969" indent="-280372" defTabSz="914327" eaLnBrk="0" hangingPunct="0">
              <a:defRPr sz="1000" b="1">
                <a:solidFill>
                  <a:schemeClr val="tx2"/>
                </a:solidFill>
                <a:latin typeface="Times New Roman" pitchFamily="18" charset="0"/>
              </a:defRPr>
            </a:lvl2pPr>
            <a:lvl3pPr marL="1121491" indent="-224298" defTabSz="914327" eaLnBrk="0" hangingPunct="0">
              <a:defRPr sz="1000" b="1">
                <a:solidFill>
                  <a:schemeClr val="tx2"/>
                </a:solidFill>
                <a:latin typeface="Times New Roman" pitchFamily="18" charset="0"/>
              </a:defRPr>
            </a:lvl3pPr>
            <a:lvl4pPr marL="1570087" indent="-224298" defTabSz="914327" eaLnBrk="0" hangingPunct="0">
              <a:defRPr sz="1000" b="1">
                <a:solidFill>
                  <a:schemeClr val="tx2"/>
                </a:solidFill>
                <a:latin typeface="Times New Roman" pitchFamily="18" charset="0"/>
              </a:defRPr>
            </a:lvl4pPr>
            <a:lvl5pPr marL="2018684" indent="-224298" defTabSz="914327" eaLnBrk="0" hangingPunct="0">
              <a:defRPr sz="1000" b="1">
                <a:solidFill>
                  <a:schemeClr val="tx2"/>
                </a:solidFill>
                <a:latin typeface="Times New Roman" pitchFamily="18" charset="0"/>
              </a:defRPr>
            </a:lvl5pPr>
            <a:lvl6pPr marL="2467281" indent="-224298" algn="ctr" defTabSz="914327" eaLnBrk="0" fontAlgn="base" hangingPunct="0">
              <a:spcBef>
                <a:spcPct val="0"/>
              </a:spcBef>
              <a:spcAft>
                <a:spcPct val="0"/>
              </a:spcAft>
              <a:defRPr sz="1000" b="1">
                <a:solidFill>
                  <a:schemeClr val="tx2"/>
                </a:solidFill>
                <a:latin typeface="Times New Roman" pitchFamily="18" charset="0"/>
              </a:defRPr>
            </a:lvl6pPr>
            <a:lvl7pPr marL="2915877" indent="-224298" algn="ctr" defTabSz="914327" eaLnBrk="0" fontAlgn="base" hangingPunct="0">
              <a:spcBef>
                <a:spcPct val="0"/>
              </a:spcBef>
              <a:spcAft>
                <a:spcPct val="0"/>
              </a:spcAft>
              <a:defRPr sz="1000" b="1">
                <a:solidFill>
                  <a:schemeClr val="tx2"/>
                </a:solidFill>
                <a:latin typeface="Times New Roman" pitchFamily="18" charset="0"/>
              </a:defRPr>
            </a:lvl7pPr>
            <a:lvl8pPr marL="3364474" indent="-224298" algn="ctr" defTabSz="914327" eaLnBrk="0" fontAlgn="base" hangingPunct="0">
              <a:spcBef>
                <a:spcPct val="0"/>
              </a:spcBef>
              <a:spcAft>
                <a:spcPct val="0"/>
              </a:spcAft>
              <a:defRPr sz="1000" b="1">
                <a:solidFill>
                  <a:schemeClr val="tx2"/>
                </a:solidFill>
                <a:latin typeface="Times New Roman" pitchFamily="18" charset="0"/>
              </a:defRPr>
            </a:lvl8pPr>
            <a:lvl9pPr marL="3813070" indent="-224298" algn="ctr" defTabSz="914327" eaLnBrk="0" fontAlgn="base" hangingPunct="0">
              <a:spcBef>
                <a:spcPct val="0"/>
              </a:spcBef>
              <a:spcAft>
                <a:spcPct val="0"/>
              </a:spcAft>
              <a:defRPr sz="1000" b="1">
                <a:solidFill>
                  <a:schemeClr val="tx2"/>
                </a:solidFill>
                <a:latin typeface="Times New Roman" pitchFamily="18" charset="0"/>
              </a:defRPr>
            </a:lvl9pPr>
          </a:lstStyle>
          <a:p>
            <a:fld id="{5040B724-27FC-476B-83F4-208AF9B8B659}" type="slidenum">
              <a:rPr lang="en-US" altLang="en-US" sz="1200" b="0">
                <a:solidFill>
                  <a:schemeClr val="tx1"/>
                </a:solidFill>
              </a:rPr>
              <a:pPr/>
              <a:t>12</a:t>
            </a:fld>
            <a:endParaRPr lang="en-US" altLang="en-US" sz="1200" b="0" dirty="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r>
              <a:rPr lang="en-US" altLang="en-US" dirty="0"/>
              <a:t>Excel has a limit of 16 independent variables.</a:t>
            </a:r>
          </a:p>
          <a:p>
            <a:r>
              <a:rPr lang="en-US" altLang="en-US" dirty="0"/>
              <a:t>In random effects models, instead of specifying a fixed effect for each keyword, you could specify a distribution (e.g., a Normal distribution in the distribution of the effects of keywords) and simply estimate the parameters of the Normal distribution, which could simplify the analysis in some contexts. </a:t>
            </a:r>
          </a:p>
          <a:p>
            <a:r>
              <a:rPr lang="en-US" altLang="en-US" dirty="0"/>
              <a:t>For this course, we will implement fixed effects model in Excel, which should provide you an understanding of the main benefits of panel data analysis.  </a:t>
            </a:r>
          </a:p>
        </p:txBody>
      </p:sp>
    </p:spTree>
    <p:extLst>
      <p:ext uri="{BB962C8B-B14F-4D97-AF65-F5344CB8AC3E}">
        <p14:creationId xmlns:p14="http://schemas.microsoft.com/office/powerpoint/2010/main" val="82401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14327" eaLnBrk="0" hangingPunct="0">
              <a:defRPr sz="1000" b="1">
                <a:solidFill>
                  <a:schemeClr val="tx2"/>
                </a:solidFill>
                <a:latin typeface="Times New Roman" pitchFamily="18" charset="0"/>
              </a:defRPr>
            </a:lvl1pPr>
            <a:lvl2pPr marL="728969" indent="-280372" defTabSz="914327" eaLnBrk="0" hangingPunct="0">
              <a:defRPr sz="1000" b="1">
                <a:solidFill>
                  <a:schemeClr val="tx2"/>
                </a:solidFill>
                <a:latin typeface="Times New Roman" pitchFamily="18" charset="0"/>
              </a:defRPr>
            </a:lvl2pPr>
            <a:lvl3pPr marL="1121491" indent="-224298" defTabSz="914327" eaLnBrk="0" hangingPunct="0">
              <a:defRPr sz="1000" b="1">
                <a:solidFill>
                  <a:schemeClr val="tx2"/>
                </a:solidFill>
                <a:latin typeface="Times New Roman" pitchFamily="18" charset="0"/>
              </a:defRPr>
            </a:lvl3pPr>
            <a:lvl4pPr marL="1570087" indent="-224298" defTabSz="914327" eaLnBrk="0" hangingPunct="0">
              <a:defRPr sz="1000" b="1">
                <a:solidFill>
                  <a:schemeClr val="tx2"/>
                </a:solidFill>
                <a:latin typeface="Times New Roman" pitchFamily="18" charset="0"/>
              </a:defRPr>
            </a:lvl4pPr>
            <a:lvl5pPr marL="2018684" indent="-224298" defTabSz="914327" eaLnBrk="0" hangingPunct="0">
              <a:defRPr sz="1000" b="1">
                <a:solidFill>
                  <a:schemeClr val="tx2"/>
                </a:solidFill>
                <a:latin typeface="Times New Roman" pitchFamily="18" charset="0"/>
              </a:defRPr>
            </a:lvl5pPr>
            <a:lvl6pPr marL="2467281" indent="-224298" algn="ctr" defTabSz="914327" eaLnBrk="0" fontAlgn="base" hangingPunct="0">
              <a:spcBef>
                <a:spcPct val="0"/>
              </a:spcBef>
              <a:spcAft>
                <a:spcPct val="0"/>
              </a:spcAft>
              <a:defRPr sz="1000" b="1">
                <a:solidFill>
                  <a:schemeClr val="tx2"/>
                </a:solidFill>
                <a:latin typeface="Times New Roman" pitchFamily="18" charset="0"/>
              </a:defRPr>
            </a:lvl6pPr>
            <a:lvl7pPr marL="2915877" indent="-224298" algn="ctr" defTabSz="914327" eaLnBrk="0" fontAlgn="base" hangingPunct="0">
              <a:spcBef>
                <a:spcPct val="0"/>
              </a:spcBef>
              <a:spcAft>
                <a:spcPct val="0"/>
              </a:spcAft>
              <a:defRPr sz="1000" b="1">
                <a:solidFill>
                  <a:schemeClr val="tx2"/>
                </a:solidFill>
                <a:latin typeface="Times New Roman" pitchFamily="18" charset="0"/>
              </a:defRPr>
            </a:lvl7pPr>
            <a:lvl8pPr marL="3364474" indent="-224298" algn="ctr" defTabSz="914327" eaLnBrk="0" fontAlgn="base" hangingPunct="0">
              <a:spcBef>
                <a:spcPct val="0"/>
              </a:spcBef>
              <a:spcAft>
                <a:spcPct val="0"/>
              </a:spcAft>
              <a:defRPr sz="1000" b="1">
                <a:solidFill>
                  <a:schemeClr val="tx2"/>
                </a:solidFill>
                <a:latin typeface="Times New Roman" pitchFamily="18" charset="0"/>
              </a:defRPr>
            </a:lvl8pPr>
            <a:lvl9pPr marL="3813070" indent="-224298" algn="ctr" defTabSz="914327" eaLnBrk="0" fontAlgn="base" hangingPunct="0">
              <a:spcBef>
                <a:spcPct val="0"/>
              </a:spcBef>
              <a:spcAft>
                <a:spcPct val="0"/>
              </a:spcAft>
              <a:defRPr sz="1000" b="1">
                <a:solidFill>
                  <a:schemeClr val="tx2"/>
                </a:solidFill>
                <a:latin typeface="Times New Roman" pitchFamily="18" charset="0"/>
              </a:defRPr>
            </a:lvl9pPr>
          </a:lstStyle>
          <a:p>
            <a:fld id="{5040B724-27FC-476B-83F4-208AF9B8B659}" type="slidenum">
              <a:rPr lang="en-US" altLang="en-US" sz="1200" b="0">
                <a:solidFill>
                  <a:schemeClr val="tx1"/>
                </a:solidFill>
              </a:rPr>
              <a:pPr/>
              <a:t>13</a:t>
            </a:fld>
            <a:endParaRPr lang="en-US" altLang="en-US" sz="1200" b="0" dirty="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r>
              <a:rPr lang="en-US" altLang="en-US" dirty="0"/>
              <a:t>In standard</a:t>
            </a:r>
            <a:r>
              <a:rPr lang="en-US" altLang="en-US" baseline="0" dirty="0"/>
              <a:t> statistical packages, the dummy variable coding is done automatically.</a:t>
            </a:r>
          </a:p>
        </p:txBody>
      </p:sp>
    </p:spTree>
    <p:extLst>
      <p:ext uri="{BB962C8B-B14F-4D97-AF65-F5344CB8AC3E}">
        <p14:creationId xmlns:p14="http://schemas.microsoft.com/office/powerpoint/2010/main" val="824011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14327" eaLnBrk="0" hangingPunct="0">
              <a:defRPr sz="1000" b="1">
                <a:solidFill>
                  <a:schemeClr val="tx2"/>
                </a:solidFill>
                <a:latin typeface="Times New Roman" pitchFamily="18" charset="0"/>
              </a:defRPr>
            </a:lvl1pPr>
            <a:lvl2pPr marL="728969" indent="-280372" defTabSz="914327" eaLnBrk="0" hangingPunct="0">
              <a:defRPr sz="1000" b="1">
                <a:solidFill>
                  <a:schemeClr val="tx2"/>
                </a:solidFill>
                <a:latin typeface="Times New Roman" pitchFamily="18" charset="0"/>
              </a:defRPr>
            </a:lvl2pPr>
            <a:lvl3pPr marL="1121491" indent="-224298" defTabSz="914327" eaLnBrk="0" hangingPunct="0">
              <a:defRPr sz="1000" b="1">
                <a:solidFill>
                  <a:schemeClr val="tx2"/>
                </a:solidFill>
                <a:latin typeface="Times New Roman" pitchFamily="18" charset="0"/>
              </a:defRPr>
            </a:lvl3pPr>
            <a:lvl4pPr marL="1570087" indent="-224298" defTabSz="914327" eaLnBrk="0" hangingPunct="0">
              <a:defRPr sz="1000" b="1">
                <a:solidFill>
                  <a:schemeClr val="tx2"/>
                </a:solidFill>
                <a:latin typeface="Times New Roman" pitchFamily="18" charset="0"/>
              </a:defRPr>
            </a:lvl4pPr>
            <a:lvl5pPr marL="2018684" indent="-224298" defTabSz="914327" eaLnBrk="0" hangingPunct="0">
              <a:defRPr sz="1000" b="1">
                <a:solidFill>
                  <a:schemeClr val="tx2"/>
                </a:solidFill>
                <a:latin typeface="Times New Roman" pitchFamily="18" charset="0"/>
              </a:defRPr>
            </a:lvl5pPr>
            <a:lvl6pPr marL="2467281" indent="-224298" algn="ctr" defTabSz="914327" eaLnBrk="0" fontAlgn="base" hangingPunct="0">
              <a:spcBef>
                <a:spcPct val="0"/>
              </a:spcBef>
              <a:spcAft>
                <a:spcPct val="0"/>
              </a:spcAft>
              <a:defRPr sz="1000" b="1">
                <a:solidFill>
                  <a:schemeClr val="tx2"/>
                </a:solidFill>
                <a:latin typeface="Times New Roman" pitchFamily="18" charset="0"/>
              </a:defRPr>
            </a:lvl6pPr>
            <a:lvl7pPr marL="2915877" indent="-224298" algn="ctr" defTabSz="914327" eaLnBrk="0" fontAlgn="base" hangingPunct="0">
              <a:spcBef>
                <a:spcPct val="0"/>
              </a:spcBef>
              <a:spcAft>
                <a:spcPct val="0"/>
              </a:spcAft>
              <a:defRPr sz="1000" b="1">
                <a:solidFill>
                  <a:schemeClr val="tx2"/>
                </a:solidFill>
                <a:latin typeface="Times New Roman" pitchFamily="18" charset="0"/>
              </a:defRPr>
            </a:lvl7pPr>
            <a:lvl8pPr marL="3364474" indent="-224298" algn="ctr" defTabSz="914327" eaLnBrk="0" fontAlgn="base" hangingPunct="0">
              <a:spcBef>
                <a:spcPct val="0"/>
              </a:spcBef>
              <a:spcAft>
                <a:spcPct val="0"/>
              </a:spcAft>
              <a:defRPr sz="1000" b="1">
                <a:solidFill>
                  <a:schemeClr val="tx2"/>
                </a:solidFill>
                <a:latin typeface="Times New Roman" pitchFamily="18" charset="0"/>
              </a:defRPr>
            </a:lvl8pPr>
            <a:lvl9pPr marL="3813070" indent="-224298" algn="ctr" defTabSz="914327" eaLnBrk="0" fontAlgn="base" hangingPunct="0">
              <a:spcBef>
                <a:spcPct val="0"/>
              </a:spcBef>
              <a:spcAft>
                <a:spcPct val="0"/>
              </a:spcAft>
              <a:defRPr sz="1000" b="1">
                <a:solidFill>
                  <a:schemeClr val="tx2"/>
                </a:solidFill>
                <a:latin typeface="Times New Roman" pitchFamily="18" charset="0"/>
              </a:defRPr>
            </a:lvl9pPr>
          </a:lstStyle>
          <a:p>
            <a:fld id="{5040B724-27FC-476B-83F4-208AF9B8B659}" type="slidenum">
              <a:rPr lang="en-US" altLang="en-US" sz="1200" b="0">
                <a:solidFill>
                  <a:schemeClr val="tx1"/>
                </a:solidFill>
              </a:rPr>
              <a:pPr/>
              <a:t>14</a:t>
            </a:fld>
            <a:endParaRPr lang="en-US" altLang="en-US" sz="1200" b="0" dirty="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defTabSz="864931" eaLnBrk="0" fontAlgn="base" hangingPunct="0">
              <a:lnSpc>
                <a:spcPct val="90000"/>
              </a:lnSpc>
              <a:spcBef>
                <a:spcPct val="40000"/>
              </a:spcBef>
              <a:spcAft>
                <a:spcPct val="0"/>
              </a:spcAft>
              <a:defRPr/>
            </a:pPr>
            <a:r>
              <a:rPr lang="en-US" altLang="en-US" baseline="0" dirty="0"/>
              <a:t>An alternative way to conduct the simple panel data analysis is to specify a random effects model, which is statistically efficient (i.e. we get estimates with lower variance) and is to be preferred generally from a statistical point of view.  There are also some other advantages of random effects models from a statistical perspective. However, it is often less useful for managerial decision making.  </a:t>
            </a:r>
          </a:p>
          <a:p>
            <a:pPr defTabSz="864931" eaLnBrk="0" fontAlgn="base" hangingPunct="0">
              <a:lnSpc>
                <a:spcPct val="90000"/>
              </a:lnSpc>
              <a:spcBef>
                <a:spcPct val="40000"/>
              </a:spcBef>
              <a:spcAft>
                <a:spcPct val="0"/>
              </a:spcAft>
              <a:defRPr/>
            </a:pPr>
            <a:endParaRPr lang="en-US" altLang="en-US" baseline="0" dirty="0"/>
          </a:p>
          <a:p>
            <a:pPr defTabSz="864931" eaLnBrk="0" fontAlgn="base" hangingPunct="0">
              <a:lnSpc>
                <a:spcPct val="90000"/>
              </a:lnSpc>
              <a:spcBef>
                <a:spcPct val="40000"/>
              </a:spcBef>
              <a:spcAft>
                <a:spcPct val="0"/>
              </a:spcAft>
              <a:defRPr/>
            </a:pPr>
            <a:r>
              <a:rPr lang="en-US" altLang="en-US" baseline="0" dirty="0"/>
              <a:t>From a managerial perspective, my recommendation would be that if you do not have a sufficient number of observations to assess the fixed effect of each panel member, then consolidate panel members into larger groups, and then estimate fixed effects for the larger groups for which you have sufficient observations. </a:t>
            </a:r>
            <a:endParaRPr lang="en-US" altLang="en-US" dirty="0"/>
          </a:p>
          <a:p>
            <a:endParaRPr lang="en-US" altLang="en-US" baseline="0" dirty="0"/>
          </a:p>
          <a:p>
            <a:r>
              <a:rPr lang="en-US" altLang="en-US" baseline="0" dirty="0"/>
              <a:t>Advanced software packages provide a test to check whether a random effects model would be appropriate for the data.  The test is called a </a:t>
            </a:r>
            <a:r>
              <a:rPr lang="en-US" altLang="en-US" baseline="0" dirty="0" err="1"/>
              <a:t>Hausman</a:t>
            </a:r>
            <a:r>
              <a:rPr lang="en-US" altLang="en-US" baseline="0" dirty="0"/>
              <a:t> test. </a:t>
            </a:r>
            <a:endParaRPr lang="en-US" altLang="en-US" dirty="0"/>
          </a:p>
        </p:txBody>
      </p:sp>
    </p:spTree>
    <p:extLst>
      <p:ext uri="{BB962C8B-B14F-4D97-AF65-F5344CB8AC3E}">
        <p14:creationId xmlns:p14="http://schemas.microsoft.com/office/powerpoint/2010/main" val="82401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6E2B0176-F7EF-49C7-A89A-A75774199E35}" type="slidenum">
              <a:rPr lang="en-US"/>
              <a:pPr/>
              <a:t>2</a:t>
            </a:fld>
            <a:endParaRPr lang="en-US"/>
          </a:p>
        </p:txBody>
      </p:sp>
      <p:sp>
        <p:nvSpPr>
          <p:cNvPr id="544770" name="Rectangle 2"/>
          <p:cNvSpPr>
            <a:spLocks noChangeArrowheads="1"/>
          </p:cNvSpPr>
          <p:nvPr/>
        </p:nvSpPr>
        <p:spPr bwMode="auto">
          <a:xfrm>
            <a:off x="3885903" y="1"/>
            <a:ext cx="2972097"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44771" name="Rectangle 3"/>
          <p:cNvSpPr>
            <a:spLocks noChangeArrowheads="1"/>
          </p:cNvSpPr>
          <p:nvPr/>
        </p:nvSpPr>
        <p:spPr bwMode="auto">
          <a:xfrm>
            <a:off x="3885903" y="8687405"/>
            <a:ext cx="2972097" cy="456595"/>
          </a:xfrm>
          <a:prstGeom prst="rect">
            <a:avLst/>
          </a:prstGeom>
          <a:noFill/>
          <a:ln w="9525">
            <a:noFill/>
            <a:miter lim="800000"/>
            <a:headEnd/>
            <a:tailEnd/>
          </a:ln>
          <a:effectLst/>
        </p:spPr>
        <p:txBody>
          <a:bodyPr lIns="19049" tIns="0" rIns="19049" bIns="0" anchor="b"/>
          <a:lstStyle/>
          <a:p>
            <a:pPr algn="r" defTabSz="914485"/>
            <a:r>
              <a:rPr lang="en-US" sz="1000" i="1" dirty="0">
                <a:latin typeface="Times New Roman" pitchFamily="18" charset="0"/>
              </a:rPr>
              <a:t>1</a:t>
            </a:r>
          </a:p>
        </p:txBody>
      </p:sp>
      <p:sp>
        <p:nvSpPr>
          <p:cNvPr id="544772" name="Rectangle 4"/>
          <p:cNvSpPr>
            <a:spLocks noChangeArrowheads="1"/>
          </p:cNvSpPr>
          <p:nvPr/>
        </p:nvSpPr>
        <p:spPr bwMode="auto">
          <a:xfrm>
            <a:off x="0" y="8687405"/>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44773" name="Rectangle 5"/>
          <p:cNvSpPr>
            <a:spLocks noChangeArrowheads="1"/>
          </p:cNvSpPr>
          <p:nvPr/>
        </p:nvSpPr>
        <p:spPr bwMode="auto">
          <a:xfrm>
            <a:off x="0" y="1"/>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44774" name="Rectangle 6"/>
          <p:cNvSpPr>
            <a:spLocks noChangeArrowheads="1"/>
          </p:cNvSpPr>
          <p:nvPr/>
        </p:nvSpPr>
        <p:spPr bwMode="auto">
          <a:xfrm>
            <a:off x="3885903" y="1"/>
            <a:ext cx="2972097"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44775" name="Rectangle 7"/>
          <p:cNvSpPr>
            <a:spLocks noChangeArrowheads="1"/>
          </p:cNvSpPr>
          <p:nvPr/>
        </p:nvSpPr>
        <p:spPr bwMode="auto">
          <a:xfrm>
            <a:off x="3885903" y="8687405"/>
            <a:ext cx="2972097" cy="456595"/>
          </a:xfrm>
          <a:prstGeom prst="rect">
            <a:avLst/>
          </a:prstGeom>
          <a:noFill/>
          <a:ln w="9525">
            <a:noFill/>
            <a:miter lim="800000"/>
            <a:headEnd/>
            <a:tailEnd/>
          </a:ln>
          <a:effectLst/>
        </p:spPr>
        <p:txBody>
          <a:bodyPr lIns="19049" tIns="0" rIns="19049" bIns="0" anchor="b"/>
          <a:lstStyle/>
          <a:p>
            <a:pPr algn="r" defTabSz="914485"/>
            <a:r>
              <a:rPr lang="en-US" sz="1000" i="1" dirty="0">
                <a:latin typeface="Times New Roman" pitchFamily="18" charset="0"/>
              </a:rPr>
              <a:t>1</a:t>
            </a:r>
          </a:p>
        </p:txBody>
      </p:sp>
      <p:sp>
        <p:nvSpPr>
          <p:cNvPr id="544776" name="Rectangle 8"/>
          <p:cNvSpPr>
            <a:spLocks noChangeArrowheads="1"/>
          </p:cNvSpPr>
          <p:nvPr/>
        </p:nvSpPr>
        <p:spPr bwMode="auto">
          <a:xfrm>
            <a:off x="0" y="8687405"/>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44777" name="Rectangle 9"/>
          <p:cNvSpPr>
            <a:spLocks noChangeArrowheads="1"/>
          </p:cNvSpPr>
          <p:nvPr/>
        </p:nvSpPr>
        <p:spPr bwMode="auto">
          <a:xfrm>
            <a:off x="0" y="1"/>
            <a:ext cx="2972098" cy="456595"/>
          </a:xfrm>
          <a:prstGeom prst="rect">
            <a:avLst/>
          </a:prstGeom>
          <a:noFill/>
          <a:ln w="9525">
            <a:noFill/>
            <a:miter lim="800000"/>
            <a:headEnd/>
            <a:tailEnd/>
          </a:ln>
          <a:effectLst/>
        </p:spPr>
        <p:txBody>
          <a:bodyPr wrap="none" lIns="86493" tIns="43247" rIns="86493" bIns="43247" anchor="ctr"/>
          <a:lstStyle/>
          <a:p>
            <a:endParaRPr lang="en-US"/>
          </a:p>
        </p:txBody>
      </p:sp>
      <p:sp>
        <p:nvSpPr>
          <p:cNvPr id="544778" name="Rectangle 10"/>
          <p:cNvSpPr>
            <a:spLocks noGrp="1" noRot="1" noChangeAspect="1" noChangeArrowheads="1" noTextEdit="1"/>
          </p:cNvSpPr>
          <p:nvPr>
            <p:ph type="sldImg"/>
          </p:nvPr>
        </p:nvSpPr>
        <p:spPr>
          <a:ln cap="flat"/>
        </p:spPr>
      </p:sp>
      <p:sp>
        <p:nvSpPr>
          <p:cNvPr id="544779" name="Rectangle 11"/>
          <p:cNvSpPr>
            <a:spLocks noGrp="1" noChangeArrowheads="1"/>
          </p:cNvSpPr>
          <p:nvPr>
            <p:ph type="body" idx="1"/>
          </p:nvPr>
        </p:nvSpPr>
        <p:spPr>
          <a:ln/>
        </p:spPr>
        <p:txBody>
          <a:bodyPr/>
          <a:lstStyle/>
          <a:p>
            <a:r>
              <a:rPr lang="en-US" dirty="0"/>
              <a:t>In </a:t>
            </a:r>
            <a:r>
              <a:rPr lang="en-US"/>
              <a:t>this lecture </a:t>
            </a:r>
            <a:r>
              <a:rPr lang="en-US" dirty="0"/>
              <a:t>I will cover the topic of panel data analysis.  This is a vast and complex area, and my goal is to only provide a high-level overview and to also show you some ways to implement simple panel data analysis within Excel. A lot of data obtained available from digital marketing can typically be structured as panel data, which is why it is useful to learn about this type of analytics. </a:t>
            </a:r>
          </a:p>
          <a:p>
            <a:endParaRPr lang="en-US" dirty="0"/>
          </a:p>
          <a:p>
            <a:r>
              <a:rPr lang="en-US" dirty="0"/>
              <a:t>I will describe the basic</a:t>
            </a:r>
            <a:r>
              <a:rPr lang="en-US" baseline="0" dirty="0"/>
              <a:t> structure of panel data, the types of insights you can obtain from panel data, give you an example of panel data analytics for a keywords database, and show how to implement simple panel data analysis in Excel. </a:t>
            </a:r>
            <a:endParaRPr lang="en-US" dirty="0"/>
          </a:p>
        </p:txBody>
      </p:sp>
    </p:spTree>
    <p:extLst>
      <p:ext uri="{BB962C8B-B14F-4D97-AF65-F5344CB8AC3E}">
        <p14:creationId xmlns:p14="http://schemas.microsoft.com/office/powerpoint/2010/main" val="38278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marketing, we are seeing a shift from static data collection (for example, a one-time collection of data, say from a survey) towards continuous real-time data collection, such as in web logs, social networks, sensors, and even many types of transactions data.  We are also seeing new types of data being collected that include non-numeric types such as text, audio, and video.</a:t>
            </a:r>
          </a:p>
          <a:p>
            <a:r>
              <a:rPr lang="en-US" dirty="0"/>
              <a:t>  </a:t>
            </a:r>
          </a:p>
          <a:p>
            <a:r>
              <a:rPr lang="en-US" dirty="0"/>
              <a:t>Panel data represents an intermediate point between static and continuous data, in that we obtain multiple observations of the same entity</a:t>
            </a:r>
            <a:r>
              <a:rPr lang="en-US" baseline="0" dirty="0"/>
              <a:t> across time or across different contexts. </a:t>
            </a:r>
            <a:r>
              <a:rPr lang="en-US" dirty="0"/>
              <a:t>The multiple observations could occur across time (say data collected about keyword conversions everyday), or across geographies (for example data collected about keyword conversions in the 43,000 </a:t>
            </a:r>
            <a:r>
              <a:rPr lang="en-US" dirty="0" err="1"/>
              <a:t>zipcodes</a:t>
            </a:r>
            <a:r>
              <a:rPr lang="en-US" dirty="0"/>
              <a:t> in the US), or in  other contexts where data is collected over multiple observations.  A panel data structure over three dimensions could include forecasts for a product made by many different salespeople (first dimension of the panel) for several periods in the future (second dimension of the panel) for different markets (the</a:t>
            </a:r>
            <a:r>
              <a:rPr lang="en-US" baseline="0" dirty="0"/>
              <a:t> </a:t>
            </a:r>
            <a:r>
              <a:rPr lang="en-US" dirty="0"/>
              <a:t>third dimension).  </a:t>
            </a:r>
          </a:p>
        </p:txBody>
      </p:sp>
      <p:sp>
        <p:nvSpPr>
          <p:cNvPr id="4" name="Slide Number Placeholder 3"/>
          <p:cNvSpPr>
            <a:spLocks noGrp="1"/>
          </p:cNvSpPr>
          <p:nvPr>
            <p:ph type="sldNum" sz="quarter" idx="10"/>
          </p:nvPr>
        </p:nvSpPr>
        <p:spPr/>
        <p:txBody>
          <a:bodyPr/>
          <a:lstStyle/>
          <a:p>
            <a:fld id="{98AE21D7-5FA8-4DE5-B29B-8E6FFF062D21}" type="slidenum">
              <a:rPr lang="en-US" smtClean="0"/>
              <a:pPr/>
              <a:t>3</a:t>
            </a:fld>
            <a:endParaRPr lang="en-US"/>
          </a:p>
        </p:txBody>
      </p:sp>
    </p:spTree>
    <p:extLst>
      <p:ext uri="{BB962C8B-B14F-4D97-AF65-F5344CB8AC3E}">
        <p14:creationId xmlns:p14="http://schemas.microsoft.com/office/powerpoint/2010/main" val="60728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point is that we have multiple observations of the same entity.  And we have such observations for several entities (i.e. we have a panel of entities).  As</a:t>
            </a:r>
            <a:r>
              <a:rPr lang="en-US" baseline="0" dirty="0"/>
              <a:t> an example, I will u</a:t>
            </a:r>
            <a:r>
              <a:rPr lang="en-US" dirty="0"/>
              <a:t>se a “panel” of keywords, for which we measure various outcomes (such as </a:t>
            </a:r>
            <a:r>
              <a:rPr lang="en-US" dirty="0" err="1"/>
              <a:t>clickthrough</a:t>
            </a:r>
            <a:r>
              <a:rPr lang="en-US" dirty="0"/>
              <a:t> rates, conversions, impressions, etc.) over several different periods (say</a:t>
            </a:r>
            <a:r>
              <a:rPr lang="en-US" baseline="0" dirty="0"/>
              <a:t> time of day, day of week, or monthly averages, </a:t>
            </a:r>
            <a:r>
              <a:rPr lang="en-US" baseline="0" dirty="0" err="1"/>
              <a:t>etc</a:t>
            </a:r>
            <a:r>
              <a:rPr lang="en-US" baseline="0" dirty="0"/>
              <a:t>)</a:t>
            </a:r>
            <a:r>
              <a:rPr lang="en-US" dirty="0"/>
              <a:t>. </a:t>
            </a:r>
          </a:p>
        </p:txBody>
      </p:sp>
      <p:sp>
        <p:nvSpPr>
          <p:cNvPr id="4" name="Slide Number Placeholder 3"/>
          <p:cNvSpPr>
            <a:spLocks noGrp="1"/>
          </p:cNvSpPr>
          <p:nvPr>
            <p:ph type="sldNum" sz="quarter" idx="10"/>
          </p:nvPr>
        </p:nvSpPr>
        <p:spPr/>
        <p:txBody>
          <a:bodyPr/>
          <a:lstStyle/>
          <a:p>
            <a:fld id="{E4D4B637-2D6C-4A14-8076-C1DB4E16EFA4}" type="slidenum">
              <a:rPr lang="en-US" smtClean="0"/>
              <a:pPr/>
              <a:t>4</a:t>
            </a:fld>
            <a:endParaRPr lang="en-US"/>
          </a:p>
        </p:txBody>
      </p:sp>
    </p:spTree>
    <p:extLst>
      <p:ext uri="{BB962C8B-B14F-4D97-AF65-F5344CB8AC3E}">
        <p14:creationId xmlns:p14="http://schemas.microsoft.com/office/powerpoint/2010/main" val="340093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50094" y="4342191"/>
            <a:ext cx="5560218" cy="4113893"/>
          </a:xfrm>
        </p:spPr>
        <p:txBody>
          <a:bodyPr/>
          <a:lstStyle/>
          <a:p>
            <a:r>
              <a:rPr lang="en-US" dirty="0"/>
              <a:t>An important reason for using panel analysis with keywords is that we can identify if there are certain characteristics of keywords that provide a favorable bump in some outcome measure of interest to us, such as conversions.  For example, if we find that branded keywords on average have higher conversions than unbranded keywords across different contexts, even after accounting for other factors that influence the outcome measure (such as average position of the ad, the type of </a:t>
            </a:r>
            <a:r>
              <a:rPr lang="en-US" dirty="0" err="1"/>
              <a:t>kewyord</a:t>
            </a:r>
            <a:r>
              <a:rPr lang="en-US" dirty="0"/>
              <a:t> match we used), then we can use more branded keywords in our campaign.  Or, if we find that keywords that contain the phrase “free” only brings subscribers who generate negative customer lifetime</a:t>
            </a:r>
            <a:r>
              <a:rPr lang="en-US" baseline="0" dirty="0"/>
              <a:t> value</a:t>
            </a:r>
            <a:r>
              <a:rPr lang="en-US" dirty="0"/>
              <a:t>, we can avoid using those keywords even though we know it leads to some conversions.  Such systematic patterns of performance could help you generate strategic guidelines for the search campaign. </a:t>
            </a:r>
          </a:p>
          <a:p>
            <a:r>
              <a:rPr lang="en-US" dirty="0"/>
              <a:t>Another reason for using panel data analysis is that the model developed using such data will usually be more accurate because you account for more sources of variation in the data.  In other words, an appropriately executed panel data analysis uses more data to get more precise estimates. </a:t>
            </a:r>
          </a:p>
          <a:p>
            <a:r>
              <a:rPr lang="en-US" dirty="0"/>
              <a:t>Finally, with panel data you get a better understanding of the processes that change over time, such as whether the effects of keywords with the word “free” changes over time (for example, because more competitors also start using free in their search advertising).  We won’t get into these dynamic aspect in this course, but this is an area where there are many emerging applications in digital marketing. </a:t>
            </a:r>
          </a:p>
        </p:txBody>
      </p:sp>
      <p:sp>
        <p:nvSpPr>
          <p:cNvPr id="4" name="Slide Number Placeholder 3"/>
          <p:cNvSpPr>
            <a:spLocks noGrp="1"/>
          </p:cNvSpPr>
          <p:nvPr>
            <p:ph type="sldNum" sz="quarter" idx="10"/>
          </p:nvPr>
        </p:nvSpPr>
        <p:spPr/>
        <p:txBody>
          <a:bodyPr/>
          <a:lstStyle/>
          <a:p>
            <a:fld id="{E4D4B637-2D6C-4A14-8076-C1DB4E16EFA4}" type="slidenum">
              <a:rPr lang="en-US" smtClean="0"/>
              <a:pPr/>
              <a:t>5</a:t>
            </a:fld>
            <a:endParaRPr lang="en-US"/>
          </a:p>
        </p:txBody>
      </p:sp>
    </p:spTree>
    <p:extLst>
      <p:ext uri="{BB962C8B-B14F-4D97-AF65-F5344CB8AC3E}">
        <p14:creationId xmlns:p14="http://schemas.microsoft.com/office/powerpoint/2010/main" val="197421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panel data.  We have three keywords and we have multiple observations associated with those keywords.  We have also multiple observations associated with time of day.  Here you could construct a panel of keywords (3 keywords or in other words</a:t>
            </a:r>
            <a:r>
              <a:rPr lang="en-US" baseline="0" dirty="0"/>
              <a:t> there are </a:t>
            </a:r>
            <a:r>
              <a:rPr lang="en-US" dirty="0"/>
              <a:t>3 members in this panel), or you could construct a panel based on time of day (8 members in this panel).  For each of these two panels, we have multiple observations (8 observations per panel member for keywords) and 3 observations per panel member for time of day.</a:t>
            </a:r>
          </a:p>
          <a:p>
            <a:r>
              <a:rPr lang="en-US" dirty="0"/>
              <a:t>Note, however, that we do not have a panel of keywords </a:t>
            </a:r>
            <a:r>
              <a:rPr lang="en-US" b="1" dirty="0"/>
              <a:t>and</a:t>
            </a:r>
            <a:r>
              <a:rPr lang="en-US" dirty="0"/>
              <a:t> time of day – then there would be 24 members in such a panel, and we would</a:t>
            </a:r>
            <a:r>
              <a:rPr lang="en-US" baseline="0" dirty="0"/>
              <a:t> </a:t>
            </a:r>
            <a:r>
              <a:rPr lang="en-US" dirty="0"/>
              <a:t>have only one observation per panel member, not multiple observations per panel.  </a:t>
            </a:r>
          </a:p>
          <a:p>
            <a:r>
              <a:rPr lang="en-US" dirty="0"/>
              <a:t>Another thing to note is that we have a balanced panel here, which means we have the same number of observations for each member in the panel, but this will generally not be the case – for example, in most keyword databases, every keyword is likely to have a different number of observations associated with them.  One keyword may have 5 observations, another keyword may have 10 observations, and a third may have 2 observations, and so on.  Such a panel is called unbalanced. One implication of having unbalanced panel is that statistical inference would not be as precise with unbalanced panel as you might have with balanced panels. </a:t>
            </a:r>
          </a:p>
        </p:txBody>
      </p:sp>
      <p:sp>
        <p:nvSpPr>
          <p:cNvPr id="4" name="Slide Number Placeholder 3"/>
          <p:cNvSpPr>
            <a:spLocks noGrp="1"/>
          </p:cNvSpPr>
          <p:nvPr>
            <p:ph type="sldNum" sz="quarter" idx="10"/>
          </p:nvPr>
        </p:nvSpPr>
        <p:spPr/>
        <p:txBody>
          <a:bodyPr/>
          <a:lstStyle/>
          <a:p>
            <a:pPr>
              <a:defRPr/>
            </a:pPr>
            <a:fld id="{30D498EA-3317-4147-847F-EFB1B6ACCE8E}" type="slidenum">
              <a:rPr lang="en-US" altLang="en-US" smtClean="0"/>
              <a:pPr>
                <a:defRPr/>
              </a:pPr>
              <a:t>6</a:t>
            </a:fld>
            <a:endParaRPr lang="en-US" altLang="en-US"/>
          </a:p>
        </p:txBody>
      </p:sp>
    </p:spTree>
    <p:extLst>
      <p:ext uri="{BB962C8B-B14F-4D97-AF65-F5344CB8AC3E}">
        <p14:creationId xmlns:p14="http://schemas.microsoft.com/office/powerpoint/2010/main" val="460210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take the data shown in the previous slide and run a regression analysis by ignoring the panel structure in the data, you will get a figure like what I am showing here.  This shows that, on average, conversions increase when we spend more (not surprising).  If you spend $2000 on one of these keywords, you should expect to realize 4.812+2000*0.00243</a:t>
            </a:r>
            <a:r>
              <a:rPr lang="en-US" baseline="0" dirty="0"/>
              <a:t> conversions, i.e., get, on average, 9.7 conversions.</a:t>
            </a:r>
            <a:r>
              <a:rPr lang="en-US" dirty="0"/>
              <a:t> </a:t>
            </a:r>
          </a:p>
          <a:p>
            <a:endParaRPr lang="en-US" dirty="0"/>
          </a:p>
          <a:p>
            <a:r>
              <a:rPr lang="en-US" dirty="0"/>
              <a:t>We can represent this model as a</a:t>
            </a:r>
            <a:r>
              <a:rPr lang="en-US" baseline="0" dirty="0"/>
              <a:t> regression line or equation.  In the equation, t</a:t>
            </a:r>
            <a:r>
              <a:rPr lang="en-US" dirty="0"/>
              <a:t>he index</a:t>
            </a:r>
            <a:r>
              <a:rPr lang="en-US" baseline="0" dirty="0"/>
              <a:t> </a:t>
            </a:r>
            <a:r>
              <a:rPr lang="en-US" i="1" baseline="0" dirty="0" err="1"/>
              <a:t>i</a:t>
            </a:r>
            <a:r>
              <a:rPr lang="en-US" baseline="0" dirty="0"/>
              <a:t> denotes keyword, and the index </a:t>
            </a:r>
            <a:r>
              <a:rPr lang="en-US" i="1" baseline="0" dirty="0"/>
              <a:t>t</a:t>
            </a:r>
            <a:r>
              <a:rPr lang="en-US" baseline="0" dirty="0"/>
              <a:t> denotes time of day. </a:t>
            </a:r>
            <a:endParaRPr lang="en-US" dirty="0"/>
          </a:p>
          <a:p>
            <a:endParaRPr lang="en-US" dirty="0"/>
          </a:p>
          <a:p>
            <a:r>
              <a:rPr lang="en-US" dirty="0"/>
              <a:t> </a:t>
            </a:r>
          </a:p>
          <a:p>
            <a:endParaRPr lang="en-US" dirty="0"/>
          </a:p>
        </p:txBody>
      </p:sp>
      <p:sp>
        <p:nvSpPr>
          <p:cNvPr id="4" name="Slide Number Placeholder 3"/>
          <p:cNvSpPr>
            <a:spLocks noGrp="1"/>
          </p:cNvSpPr>
          <p:nvPr>
            <p:ph type="sldNum" sz="quarter" idx="10"/>
          </p:nvPr>
        </p:nvSpPr>
        <p:spPr/>
        <p:txBody>
          <a:bodyPr/>
          <a:lstStyle/>
          <a:p>
            <a:fld id="{E4D4B637-2D6C-4A14-8076-C1DB4E16EFA4}" type="slidenum">
              <a:rPr lang="en-US" smtClean="0"/>
              <a:pPr/>
              <a:t>7</a:t>
            </a:fld>
            <a:endParaRPr lang="en-US"/>
          </a:p>
        </p:txBody>
      </p:sp>
    </p:spTree>
    <p:extLst>
      <p:ext uri="{BB962C8B-B14F-4D97-AF65-F5344CB8AC3E}">
        <p14:creationId xmlns:p14="http://schemas.microsoft.com/office/powerpoint/2010/main" val="161168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show you how we set up the data for panel data analysis in Excel</a:t>
            </a:r>
            <a:r>
              <a:rPr lang="en-US" baseline="0" dirty="0"/>
              <a:t>.  </a:t>
            </a:r>
            <a:r>
              <a:rPr lang="en-US" dirty="0"/>
              <a:t>We have to set up dummy variable tables.  A dummy</a:t>
            </a:r>
            <a:r>
              <a:rPr lang="en-US" baseline="0" dirty="0"/>
              <a:t> variable is one that takes on just one of two values – 0 or 1. </a:t>
            </a:r>
            <a:r>
              <a:rPr lang="en-US" dirty="0"/>
              <a:t>If you have a panel with just two entities (say branded or unbranded), then you will need just 1 dummy variable.</a:t>
            </a:r>
          </a:p>
          <a:p>
            <a:endParaRPr lang="en-US" dirty="0"/>
          </a:p>
          <a:p>
            <a:r>
              <a:rPr lang="en-US" dirty="0"/>
              <a:t>In this example, we</a:t>
            </a:r>
            <a:r>
              <a:rPr lang="en-US" baseline="0" dirty="0"/>
              <a:t> have three panel members (three keywords), and we will need 2 dummy variables KD1 and KD2 to set this up for panel data analysis.  Or, we need 7 dummy variables to set it up for obtaining the effects of the eight time-of-day panels. </a:t>
            </a:r>
            <a:r>
              <a:rPr lang="en-US" dirty="0"/>
              <a:t> Or, we need 9 variables to set it</a:t>
            </a:r>
            <a:r>
              <a:rPr lang="en-US" baseline="0" dirty="0"/>
              <a:t> up estimating the effects associated with both the panel member and time.  </a:t>
            </a:r>
            <a:r>
              <a:rPr lang="en-US" dirty="0"/>
              <a:t>You can see that this type of analysis will become cumbersome if we have say 1000 keywords.  We would then need to set up 999 dummy variables for analysis.  Many statistical software packages such as SAS, SPSS, STATA, and PLM package in R do these types of dummy variable coding automatically. </a:t>
            </a:r>
          </a:p>
        </p:txBody>
      </p:sp>
      <p:sp>
        <p:nvSpPr>
          <p:cNvPr id="4" name="Slide Number Placeholder 3"/>
          <p:cNvSpPr>
            <a:spLocks noGrp="1"/>
          </p:cNvSpPr>
          <p:nvPr>
            <p:ph type="sldNum" sz="quarter" idx="10"/>
          </p:nvPr>
        </p:nvSpPr>
        <p:spPr/>
        <p:txBody>
          <a:bodyPr/>
          <a:lstStyle/>
          <a:p>
            <a:fld id="{E4D4B637-2D6C-4A14-8076-C1DB4E16EFA4}" type="slidenum">
              <a:rPr lang="en-US" smtClean="0"/>
              <a:pPr/>
              <a:t>8</a:t>
            </a:fld>
            <a:endParaRPr lang="en-US"/>
          </a:p>
        </p:txBody>
      </p:sp>
    </p:spTree>
    <p:extLst>
      <p:ext uri="{BB962C8B-B14F-4D97-AF65-F5344CB8AC3E}">
        <p14:creationId xmlns:p14="http://schemas.microsoft.com/office/powerpoint/2010/main" val="3019091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a simple regression model with the dummy variables,</a:t>
            </a:r>
            <a:r>
              <a:rPr lang="en-US" baseline="0" dirty="0"/>
              <a:t> you will get estimates as indicated in the top right of this slide.  The constant term or the intercept is equal to 6.145, and the slope of the regression line is 0.00279.  This means that if you spend 2,000 dollars on keyword 1, you should expect to get 6.145+2000*0.00279 conversions, i.e. , which means you should expect to get 11.73 conversions.  On the other hand, if you spend $2,000 on keyword 3, you should expect to only get 2.42 conversions.   </a:t>
            </a:r>
          </a:p>
          <a:p>
            <a:endParaRPr lang="en-US" baseline="0" dirty="0"/>
          </a:p>
        </p:txBody>
      </p:sp>
      <p:sp>
        <p:nvSpPr>
          <p:cNvPr id="4" name="Slide Number Placeholder 3"/>
          <p:cNvSpPr>
            <a:spLocks noGrp="1"/>
          </p:cNvSpPr>
          <p:nvPr>
            <p:ph type="sldNum" sz="quarter" idx="10"/>
          </p:nvPr>
        </p:nvSpPr>
        <p:spPr/>
        <p:txBody>
          <a:bodyPr/>
          <a:lstStyle/>
          <a:p>
            <a:fld id="{E4D4B637-2D6C-4A14-8076-C1DB4E16EFA4}" type="slidenum">
              <a:rPr lang="en-US" smtClean="0"/>
              <a:pPr/>
              <a:t>9</a:t>
            </a:fld>
            <a:endParaRPr lang="en-US"/>
          </a:p>
        </p:txBody>
      </p:sp>
    </p:spTree>
    <p:extLst>
      <p:ext uri="{BB962C8B-B14F-4D97-AF65-F5344CB8AC3E}">
        <p14:creationId xmlns:p14="http://schemas.microsoft.com/office/powerpoint/2010/main" val="288171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97C89B-C4F8-4710-88FF-3C4C9BEA022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386728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7C89B-C4F8-4710-88FF-3C4C9BEA022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360779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7C89B-C4F8-4710-88FF-3C4C9BEA022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339066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333500" y="381000"/>
            <a:ext cx="9525000" cy="990600"/>
          </a:xfrm>
        </p:spPr>
        <p:txBody>
          <a:bodyPr/>
          <a:lstStyle/>
          <a:p>
            <a:r>
              <a:rPr lang="en-US"/>
              <a:t>Click to edit Master title style</a:t>
            </a:r>
          </a:p>
        </p:txBody>
      </p:sp>
      <p:sp>
        <p:nvSpPr>
          <p:cNvPr id="3" name="Content Placeholder 2"/>
          <p:cNvSpPr>
            <a:spLocks noGrp="1"/>
          </p:cNvSpPr>
          <p:nvPr>
            <p:ph sz="half" idx="1"/>
          </p:nvPr>
        </p:nvSpPr>
        <p:spPr>
          <a:xfrm>
            <a:off x="1587501" y="2143126"/>
            <a:ext cx="4406900" cy="3819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197601" y="2143126"/>
            <a:ext cx="4406900" cy="3819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8737600" y="6248400"/>
            <a:ext cx="2540000" cy="457200"/>
          </a:xfrm>
          <a:prstGeom prst="rect">
            <a:avLst/>
          </a:prstGeom>
        </p:spPr>
        <p:txBody>
          <a:bodyPr/>
          <a:lstStyle>
            <a:lvl1pPr>
              <a:defRPr/>
            </a:lvl1pPr>
          </a:lstStyle>
          <a:p>
            <a:fld id="{A518D2E8-9B07-40FC-A1D5-B6367B4AC26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7C89B-C4F8-4710-88FF-3C4C9BEA022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20076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7C89B-C4F8-4710-88FF-3C4C9BEA022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83919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97C89B-C4F8-4710-88FF-3C4C9BEA022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69301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97C89B-C4F8-4710-88FF-3C4C9BEA0229}"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147682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97C89B-C4F8-4710-88FF-3C4C9BEA0229}" type="datetimeFigureOut">
              <a:rPr lang="en-US" smtClean="0"/>
              <a:pPr/>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86997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7C89B-C4F8-4710-88FF-3C4C9BEA0229}" type="datetimeFigureOut">
              <a:rPr lang="en-US" smtClean="0"/>
              <a:pPr/>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49577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7C89B-C4F8-4710-88FF-3C4C9BEA022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427894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7C89B-C4F8-4710-88FF-3C4C9BEA022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23B79-0C88-4C76-8013-340CE95AD90F}" type="slidenum">
              <a:rPr lang="en-US" smtClean="0"/>
              <a:pPr/>
              <a:t>‹#›</a:t>
            </a:fld>
            <a:endParaRPr lang="en-US"/>
          </a:p>
        </p:txBody>
      </p:sp>
    </p:spTree>
    <p:extLst>
      <p:ext uri="{BB962C8B-B14F-4D97-AF65-F5344CB8AC3E}">
        <p14:creationId xmlns:p14="http://schemas.microsoft.com/office/powerpoint/2010/main" val="116203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7C89B-C4F8-4710-88FF-3C4C9BEA0229}" type="datetimeFigureOut">
              <a:rPr lang="en-US" smtClean="0"/>
              <a:pPr/>
              <a:t>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23B79-0C88-4C76-8013-340CE95AD90F}" type="slidenum">
              <a:rPr lang="en-US" smtClean="0"/>
              <a:pPr/>
              <a:t>‹#›</a:t>
            </a:fld>
            <a:endParaRPr lang="en-US"/>
          </a:p>
        </p:txBody>
      </p:sp>
    </p:spTree>
    <p:extLst>
      <p:ext uri="{BB962C8B-B14F-4D97-AF65-F5344CB8AC3E}">
        <p14:creationId xmlns:p14="http://schemas.microsoft.com/office/powerpoint/2010/main" val="217636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68376"/>
            <a:ext cx="7772400" cy="1071439"/>
          </a:xfrm>
        </p:spPr>
        <p:txBody>
          <a:bodyPr>
            <a:normAutofit/>
          </a:bodyPr>
          <a:lstStyle/>
          <a:p>
            <a:pPr>
              <a:defRPr/>
            </a:pPr>
            <a:r>
              <a:rPr lang="en-US" sz="4000" dirty="0">
                <a:solidFill>
                  <a:srgbClr val="FF0000"/>
                </a:solidFill>
              </a:rPr>
              <a:t>Panel Data in Analytics</a:t>
            </a:r>
            <a:endParaRPr lang="en-US" sz="4000" b="1" dirty="0">
              <a:solidFill>
                <a:srgbClr val="FF0000"/>
              </a:solidFill>
              <a:effectLst>
                <a:outerShdw blurRad="50800" dist="38100" dir="2700000" algn="tl" rotWithShape="0">
                  <a:prstClr val="black">
                    <a:alpha val="40000"/>
                  </a:prstClr>
                </a:outerShdw>
              </a:effectLst>
            </a:endParaRPr>
          </a:p>
        </p:txBody>
      </p:sp>
      <p:sp>
        <p:nvSpPr>
          <p:cNvPr id="3" name="Subtitle 2"/>
          <p:cNvSpPr>
            <a:spLocks noGrp="1"/>
          </p:cNvSpPr>
          <p:nvPr>
            <p:ph type="subTitle" idx="1"/>
          </p:nvPr>
        </p:nvSpPr>
        <p:spPr>
          <a:xfrm>
            <a:off x="2667000" y="4495800"/>
            <a:ext cx="6858000" cy="1371600"/>
          </a:xfrm>
        </p:spPr>
        <p:txBody>
          <a:bodyPr>
            <a:noAutofit/>
          </a:bodyPr>
          <a:lstStyle/>
          <a:p>
            <a:pPr>
              <a:defRPr/>
            </a:pPr>
            <a:r>
              <a:rPr lang="en-US" sz="2200" dirty="0"/>
              <a:t>Dr. Aidin Namin</a:t>
            </a:r>
          </a:p>
        </p:txBody>
      </p:sp>
      <p:pic>
        <p:nvPicPr>
          <p:cNvPr id="62466" name="Picture 2" descr="http://www.voxco.com/wp-content/uploads/2015/08/wpid-curata__706d683745c5199e60a34a28f565a6d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3298825"/>
            <a:ext cx="3028950" cy="327454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https://lsbe.d.umn.edu/images/rema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4191000"/>
            <a:ext cx="3257550" cy="21717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077200" y="6356351"/>
            <a:ext cx="2133600" cy="365125"/>
          </a:xfrm>
          <a:prstGeom prst="rect">
            <a:avLst/>
          </a:prstGeom>
        </p:spPr>
        <p:txBody>
          <a:bodyPr/>
          <a:lstStyle/>
          <a:p>
            <a:fld id="{16329696-775E-4F62-8388-0D4E92219D03}" type="slidenum">
              <a:rPr lang="en-US" smtClean="0"/>
              <a:pPr/>
              <a:t>1</a:t>
            </a:fld>
            <a:endParaRPr lang="en-US"/>
          </a:p>
        </p:txBody>
      </p:sp>
    </p:spTree>
    <p:extLst>
      <p:ext uri="{BB962C8B-B14F-4D97-AF65-F5344CB8AC3E}">
        <p14:creationId xmlns:p14="http://schemas.microsoft.com/office/powerpoint/2010/main" val="138333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rgbClr val="FF0000"/>
                </a:solidFill>
              </a:rPr>
              <a:t>Example Results from Simple Panel Regression</a:t>
            </a:r>
            <a:endParaRPr lang="en-US" sz="4000" dirty="0">
              <a:solidFill>
                <a:srgbClr val="FF0000"/>
              </a:solidFill>
            </a:endParaRPr>
          </a:p>
        </p:txBody>
      </p:sp>
      <p:graphicFrame>
        <p:nvGraphicFramePr>
          <p:cNvPr id="4" name="Chart 3"/>
          <p:cNvGraphicFramePr>
            <a:graphicFrameLocks/>
          </p:cNvGraphicFramePr>
          <p:nvPr>
            <p:extLst>
              <p:ext uri="{D42A27DB-BD31-4B8C-83A1-F6EECF244321}">
                <p14:modId xmlns:p14="http://schemas.microsoft.com/office/powerpoint/2010/main" val="795254156"/>
              </p:ext>
            </p:extLst>
          </p:nvPr>
        </p:nvGraphicFramePr>
        <p:xfrm>
          <a:off x="1567393" y="1689464"/>
          <a:ext cx="9208012" cy="3919477"/>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2339738" y="5739256"/>
            <a:ext cx="7029681" cy="369332"/>
          </a:xfrm>
          <a:prstGeom prst="rect">
            <a:avLst/>
          </a:prstGeom>
          <a:noFill/>
        </p:spPr>
        <p:txBody>
          <a:bodyPr wrap="none" rtlCol="0">
            <a:spAutoFit/>
          </a:bodyPr>
          <a:lstStyle/>
          <a:p>
            <a:r>
              <a:rPr lang="en-US" b="1" dirty="0">
                <a:latin typeface="+mn-lt"/>
                <a:cs typeface="Arial" panose="020B0604020202020204" pitchFamily="34" charset="0"/>
              </a:rPr>
              <a:t>Conversion = 6.1454 + 0.00279*Cost +1.454 (for </a:t>
            </a:r>
            <a:r>
              <a:rPr lang="en-US" b="1" dirty="0" err="1">
                <a:latin typeface="+mn-lt"/>
                <a:cs typeface="Arial" panose="020B0604020202020204" pitchFamily="34" charset="0"/>
              </a:rPr>
              <a:t>Kwd</a:t>
            </a:r>
            <a:r>
              <a:rPr lang="en-US" b="1" dirty="0">
                <a:latin typeface="+mn-lt"/>
                <a:cs typeface="Arial" panose="020B0604020202020204" pitchFamily="34" charset="0"/>
              </a:rPr>
              <a:t> 2) - 9.3095 (</a:t>
            </a:r>
            <a:r>
              <a:rPr lang="en-US" b="1" dirty="0" err="1">
                <a:latin typeface="+mn-lt"/>
                <a:cs typeface="Arial" panose="020B0604020202020204" pitchFamily="34" charset="0"/>
              </a:rPr>
              <a:t>Kwd</a:t>
            </a:r>
            <a:r>
              <a:rPr lang="en-US" b="1" dirty="0">
                <a:latin typeface="+mn-lt"/>
                <a:cs typeface="Arial" panose="020B0604020202020204" pitchFamily="34" charset="0"/>
              </a:rPr>
              <a:t> 3)</a:t>
            </a:r>
          </a:p>
        </p:txBody>
      </p:sp>
    </p:spTree>
    <p:extLst>
      <p:ext uri="{BB962C8B-B14F-4D97-AF65-F5344CB8AC3E}">
        <p14:creationId xmlns:p14="http://schemas.microsoft.com/office/powerpoint/2010/main" val="180946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2364057" y="1975531"/>
            <a:ext cx="7854453" cy="3544322"/>
          </a:xfrm>
          <a:prstGeom prst="rect">
            <a:avLst/>
          </a:prstGeom>
        </p:spPr>
      </p:pic>
      <p:cxnSp>
        <p:nvCxnSpPr>
          <p:cNvPr id="5" name="Straight Connector 4"/>
          <p:cNvCxnSpPr/>
          <p:nvPr/>
        </p:nvCxnSpPr>
        <p:spPr bwMode="auto">
          <a:xfrm>
            <a:off x="1932879" y="3914078"/>
            <a:ext cx="8846633" cy="0"/>
          </a:xfrm>
          <a:prstGeom prst="line">
            <a:avLst/>
          </a:prstGeom>
          <a:solidFill>
            <a:schemeClr val="bg1"/>
          </a:solidFill>
          <a:ln w="25400" cap="flat" cmpd="sng" algn="ctr">
            <a:solidFill>
              <a:srgbClr val="990000"/>
            </a:solidFill>
            <a:prstDash val="solid"/>
            <a:round/>
            <a:headEnd type="none" w="sm" len="sm"/>
            <a:tailEnd type="none" w="sm" len="sm"/>
          </a:ln>
          <a:effectLst/>
        </p:spPr>
      </p:cxnSp>
      <p:sp>
        <p:nvSpPr>
          <p:cNvPr id="7" name="TextBox 6"/>
          <p:cNvSpPr txBox="1"/>
          <p:nvPr/>
        </p:nvSpPr>
        <p:spPr>
          <a:xfrm>
            <a:off x="118947" y="3498579"/>
            <a:ext cx="1813932" cy="1200329"/>
          </a:xfrm>
          <a:prstGeom prst="rect">
            <a:avLst/>
          </a:prstGeom>
          <a:noFill/>
        </p:spPr>
        <p:txBody>
          <a:bodyPr wrap="square" rtlCol="0">
            <a:spAutoFit/>
          </a:bodyPr>
          <a:lstStyle/>
          <a:p>
            <a:r>
              <a:rPr lang="en-US" b="1" dirty="0">
                <a:latin typeface="+mn-lt"/>
                <a:cs typeface="Arial" panose="020B0604020202020204" pitchFamily="34" charset="0"/>
              </a:rPr>
              <a:t>Base is Conversion</a:t>
            </a:r>
            <a:r>
              <a:rPr lang="en-US" b="1" dirty="0">
                <a:latin typeface="+mn-lt"/>
              </a:rPr>
              <a:t> </a:t>
            </a:r>
            <a:r>
              <a:rPr lang="en-US" b="1" dirty="0">
                <a:latin typeface="+mn-lt"/>
                <a:cs typeface="Arial" panose="020B0604020202020204" pitchFamily="34" charset="0"/>
              </a:rPr>
              <a:t>at Midnight = 19.667</a:t>
            </a:r>
          </a:p>
        </p:txBody>
      </p:sp>
      <p:sp>
        <p:nvSpPr>
          <p:cNvPr id="2" name="Title 1"/>
          <p:cNvSpPr>
            <a:spLocks noGrp="1"/>
          </p:cNvSpPr>
          <p:nvPr>
            <p:ph type="title"/>
          </p:nvPr>
        </p:nvSpPr>
        <p:spPr/>
        <p:txBody>
          <a:bodyPr/>
          <a:lstStyle/>
          <a:p>
            <a:r>
              <a:rPr lang="en-US" dirty="0">
                <a:solidFill>
                  <a:srgbClr val="FF0000"/>
                </a:solidFill>
              </a:rPr>
              <a:t>Hour-of-Day Fixed Effects</a:t>
            </a:r>
          </a:p>
        </p:txBody>
      </p:sp>
    </p:spTree>
    <p:extLst>
      <p:ext uri="{BB962C8B-B14F-4D97-AF65-F5344CB8AC3E}">
        <p14:creationId xmlns:p14="http://schemas.microsoft.com/office/powerpoint/2010/main" val="361634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US" altLang="en-US" sz="3500" dirty="0">
                <a:solidFill>
                  <a:srgbClr val="FF0000"/>
                </a:solidFill>
              </a:rPr>
              <a:t>Implementing Fixed Effects Panel Data Analysis in Excel</a:t>
            </a:r>
          </a:p>
        </p:txBody>
      </p:sp>
      <p:sp>
        <p:nvSpPr>
          <p:cNvPr id="3075" name="Rectangle 3"/>
          <p:cNvSpPr>
            <a:spLocks noGrp="1" noChangeArrowheads="1"/>
          </p:cNvSpPr>
          <p:nvPr>
            <p:ph idx="1"/>
          </p:nvPr>
        </p:nvSpPr>
        <p:spPr/>
        <p:txBody>
          <a:bodyPr/>
          <a:lstStyle/>
          <a:p>
            <a:r>
              <a:rPr lang="en-US" altLang="en-US" dirty="0"/>
              <a:t>Fixed Effects panel data analysis can be done in Excel if the number of fixed effects is small (less than 16). Use dummy variable coding (as I did in the example shown).</a:t>
            </a:r>
          </a:p>
          <a:p>
            <a:endParaRPr lang="en-US" altLang="en-US" dirty="0"/>
          </a:p>
          <a:p>
            <a:r>
              <a:rPr lang="en-US" altLang="en-US" dirty="0"/>
              <a:t>To model N fixed effects you need N-1 dummy variables – example, for 3 fixed effects, you need 2 dummy variables. </a:t>
            </a:r>
          </a:p>
          <a:p>
            <a:endParaRPr lang="en-US" altLang="en-US" dirty="0"/>
          </a:p>
        </p:txBody>
      </p:sp>
    </p:spTree>
    <p:extLst>
      <p:ext uri="{BB962C8B-B14F-4D97-AF65-F5344CB8AC3E}">
        <p14:creationId xmlns:p14="http://schemas.microsoft.com/office/powerpoint/2010/main" val="354277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solidFill>
                  <a:srgbClr val="FF0000"/>
                </a:solidFill>
              </a:rPr>
              <a:t>General Approaches to Modeling Panel Data </a:t>
            </a:r>
          </a:p>
        </p:txBody>
      </p:sp>
      <p:sp>
        <p:nvSpPr>
          <p:cNvPr id="3075" name="Rectangle 3"/>
          <p:cNvSpPr>
            <a:spLocks noGrp="1" noChangeArrowheads="1"/>
          </p:cNvSpPr>
          <p:nvPr>
            <p:ph idx="1"/>
          </p:nvPr>
        </p:nvSpPr>
        <p:spPr/>
        <p:txBody>
          <a:bodyPr/>
          <a:lstStyle/>
          <a:p>
            <a:r>
              <a:rPr lang="en-US" altLang="en-US" dirty="0"/>
              <a:t>If there is a large number of panel members whose effects we need to account for, we have two options:</a:t>
            </a:r>
          </a:p>
          <a:p>
            <a:endParaRPr lang="en-US" altLang="en-US" dirty="0"/>
          </a:p>
          <a:p>
            <a:pPr marL="1027113" lvl="1" indent="-457200">
              <a:buFont typeface="+mj-lt"/>
              <a:buAutoNum type="arabicPeriod"/>
            </a:pPr>
            <a:r>
              <a:rPr lang="en-US" altLang="en-US" dirty="0"/>
              <a:t>Implement “fixed effects” model in standard statistical software such as SPSS, SAS, STATA, or R.  This works best if there is a sufficient number of observations for each fixed effect. </a:t>
            </a:r>
          </a:p>
        </p:txBody>
      </p:sp>
    </p:spTree>
    <p:extLst>
      <p:ext uri="{BB962C8B-B14F-4D97-AF65-F5344CB8AC3E}">
        <p14:creationId xmlns:p14="http://schemas.microsoft.com/office/powerpoint/2010/main" val="141642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solidFill>
                  <a:srgbClr val="FF0000"/>
                </a:solidFill>
              </a:rPr>
              <a:t>General Approaches to Modeling Panel Data </a:t>
            </a:r>
          </a:p>
        </p:txBody>
      </p:sp>
      <mc:AlternateContent xmlns:mc="http://schemas.openxmlformats.org/markup-compatibility/2006" xmlns:a14="http://schemas.microsoft.com/office/drawing/2010/main">
        <mc:Choice Requires="a14">
          <p:sp>
            <p:nvSpPr>
              <p:cNvPr id="3075" name="Rectangle 3"/>
              <p:cNvSpPr>
                <a:spLocks noGrp="1" noChangeArrowheads="1"/>
              </p:cNvSpPr>
              <p:nvPr>
                <p:ph idx="1"/>
              </p:nvPr>
            </p:nvSpPr>
            <p:spPr/>
            <p:txBody>
              <a:bodyPr/>
              <a:lstStyle/>
              <a:p>
                <a:pPr marL="1027113" lvl="1" indent="-457200">
                  <a:buFont typeface="+mj-lt"/>
                  <a:buAutoNum type="arabicPeriod" startAt="2"/>
                </a:pPr>
                <a:r>
                  <a:rPr lang="en-US" altLang="en-US" dirty="0"/>
                  <a:t>Implement “random effects” model if it is appropriate for the data. </a:t>
                </a:r>
              </a:p>
              <a:p>
                <a:pPr lvl="3"/>
                <a:r>
                  <a:rPr lang="en-US" altLang="en-US" sz="2200" dirty="0"/>
                  <a:t>Here we specify the incremental effect associated with each panel member to be from a probability distribution (say Normal distribution).  That is, we assume the effects </a:t>
                </a:r>
                <a14:m>
                  <m:oMath xmlns:m="http://schemas.openxmlformats.org/officeDocument/2006/math">
                    <m:sSub>
                      <m:sSubPr>
                        <m:ctrlPr>
                          <a:rPr lang="en-US" sz="2200" i="1">
                            <a:latin typeface="Cambria Math" panose="02040503050406030204" pitchFamily="18" charset="0"/>
                          </a:rPr>
                        </m:ctrlPr>
                      </m:sSubPr>
                      <m:e>
                        <m:r>
                          <a:rPr lang="en-US" sz="2200">
                            <a:latin typeface="Cambria Math"/>
                          </a:rPr>
                          <m:t>𝒇</m:t>
                        </m:r>
                      </m:e>
                      <m:sub>
                        <m:r>
                          <a:rPr lang="en-US" sz="2200">
                            <a:latin typeface="Cambria Math"/>
                          </a:rPr>
                          <m:t>𝒊</m:t>
                        </m:r>
                      </m:sub>
                    </m:sSub>
                  </m:oMath>
                </a14:m>
                <a:r>
                  <a:rPr lang="en-US" altLang="en-US" sz="2200" dirty="0"/>
                  <a:t> associated with each panel member in the regression equation </a:t>
                </a:r>
                <a14:m>
                  <m:oMath xmlns:m="http://schemas.openxmlformats.org/officeDocument/2006/math">
                    <m:sSub>
                      <m:sSubPr>
                        <m:ctrlPr>
                          <a:rPr lang="en-US" sz="2200" i="1">
                            <a:latin typeface="Cambria Math" panose="02040503050406030204" pitchFamily="18" charset="0"/>
                          </a:rPr>
                        </m:ctrlPr>
                      </m:sSubPr>
                      <m:e>
                        <m:r>
                          <a:rPr lang="en-US" sz="2200">
                            <a:latin typeface="Cambria Math"/>
                          </a:rPr>
                          <m:t>𝒚</m:t>
                        </m:r>
                      </m:e>
                      <m:sub>
                        <m:r>
                          <a:rPr lang="en-US" sz="2200">
                            <a:latin typeface="Cambria Math"/>
                          </a:rPr>
                          <m:t>𝒊𝒕</m:t>
                        </m:r>
                      </m:sub>
                    </m:sSub>
                    <m:r>
                      <a:rPr lang="en-US" sz="2200">
                        <a:latin typeface="Cambria Math"/>
                      </a:rPr>
                      <m:t>=</m:t>
                    </m:r>
                    <m:r>
                      <a:rPr lang="en-US" sz="2200">
                        <a:latin typeface="Cambria Math"/>
                      </a:rPr>
                      <m:t>𝒂</m:t>
                    </m:r>
                    <m:r>
                      <a:rPr lang="en-US" sz="2200">
                        <a:latin typeface="Cambria Math"/>
                      </a:rPr>
                      <m:t>+</m:t>
                    </m:r>
                    <m:sSub>
                      <m:sSubPr>
                        <m:ctrlPr>
                          <a:rPr lang="en-US" sz="2200" i="1">
                            <a:latin typeface="Cambria Math" panose="02040503050406030204" pitchFamily="18" charset="0"/>
                          </a:rPr>
                        </m:ctrlPr>
                      </m:sSubPr>
                      <m:e>
                        <m:r>
                          <a:rPr lang="en-US" sz="2200">
                            <a:latin typeface="Cambria Math"/>
                          </a:rPr>
                          <m:t>𝒇</m:t>
                        </m:r>
                      </m:e>
                      <m:sub>
                        <m:r>
                          <a:rPr lang="en-US" sz="2200">
                            <a:latin typeface="Cambria Math"/>
                          </a:rPr>
                          <m:t>𝒊</m:t>
                        </m:r>
                      </m:sub>
                    </m:sSub>
                    <m:r>
                      <a:rPr lang="en-US" sz="2200">
                        <a:latin typeface="Cambria Math"/>
                      </a:rPr>
                      <m:t>+</m:t>
                    </m:r>
                    <m:r>
                      <a:rPr lang="en-US" sz="2200">
                        <a:latin typeface="Cambria Math"/>
                      </a:rPr>
                      <m:t>𝒃</m:t>
                    </m:r>
                    <m:sSub>
                      <m:sSubPr>
                        <m:ctrlPr>
                          <a:rPr lang="en-US" sz="2200" i="1">
                            <a:latin typeface="Cambria Math" panose="02040503050406030204" pitchFamily="18" charset="0"/>
                          </a:rPr>
                        </m:ctrlPr>
                      </m:sSubPr>
                      <m:e>
                        <m:r>
                          <a:rPr lang="en-US" sz="2200">
                            <a:latin typeface="Cambria Math"/>
                          </a:rPr>
                          <m:t>𝑿</m:t>
                        </m:r>
                      </m:e>
                      <m:sub>
                        <m:r>
                          <a:rPr lang="en-US" sz="2200">
                            <a:latin typeface="Cambria Math"/>
                          </a:rPr>
                          <m:t>𝒊𝒕</m:t>
                        </m:r>
                      </m:sub>
                    </m:sSub>
                    <m:r>
                      <a:rPr lang="en-US" sz="2200">
                        <a:latin typeface="Cambria Math"/>
                      </a:rPr>
                      <m:t>+</m:t>
                    </m:r>
                    <m:sSub>
                      <m:sSubPr>
                        <m:ctrlPr>
                          <a:rPr lang="en-US" sz="2200" i="1">
                            <a:latin typeface="Cambria Math" panose="02040503050406030204" pitchFamily="18" charset="0"/>
                          </a:rPr>
                        </m:ctrlPr>
                      </m:sSubPr>
                      <m:e>
                        <m:r>
                          <a:rPr lang="en-US" sz="2200">
                            <a:latin typeface="Cambria Math"/>
                          </a:rPr>
                          <m:t>𝜺</m:t>
                        </m:r>
                      </m:e>
                      <m:sub>
                        <m:r>
                          <a:rPr lang="en-US" sz="2200">
                            <a:latin typeface="Cambria Math"/>
                          </a:rPr>
                          <m:t>𝒊𝒕</m:t>
                        </m:r>
                      </m:sub>
                    </m:sSub>
                  </m:oMath>
                </a14:m>
                <a:r>
                  <a:rPr lang="en-US" altLang="en-US" sz="2200" dirty="0"/>
                  <a:t> to be drawn from a probability distribution.  Then, we estimate just the parameters of the distribution (typically numbering fewer than 2 or 3) instead of estimating hundreds of fixed effects through dummy variables. </a:t>
                </a:r>
              </a:p>
            </p:txBody>
          </p:sp>
        </mc:Choice>
        <mc:Fallback xmlns="">
          <p:sp>
            <p:nvSpPr>
              <p:cNvPr id="3075" name="Rectangle 3"/>
              <p:cNvSpPr>
                <a:spLocks noGrp="1" noRot="1" noChangeAspect="1" noMove="1" noResize="1" noEditPoints="1" noAdjustHandles="1" noChangeArrowheads="1" noChangeShapeType="1" noTextEdit="1"/>
              </p:cNvSpPr>
              <p:nvPr>
                <p:ph idx="1"/>
              </p:nvPr>
            </p:nvSpPr>
            <p:spPr>
              <a:blipFill>
                <a:blip r:embed="rId3"/>
                <a:stretch>
                  <a:fillRect t="-2101"/>
                </a:stretch>
              </a:blipFill>
            </p:spPr>
            <p:txBody>
              <a:bodyPr/>
              <a:lstStyle/>
              <a:p>
                <a:r>
                  <a:rPr lang="en-US">
                    <a:noFill/>
                  </a:rPr>
                  <a:t> </a:t>
                </a:r>
              </a:p>
            </p:txBody>
          </p:sp>
        </mc:Fallback>
      </mc:AlternateContent>
    </p:spTree>
    <p:extLst>
      <p:ext uri="{BB962C8B-B14F-4D97-AF65-F5344CB8AC3E}">
        <p14:creationId xmlns:p14="http://schemas.microsoft.com/office/powerpoint/2010/main" val="191244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auto">
          <a:xfrm>
            <a:off x="914400" y="6248400"/>
            <a:ext cx="2540000" cy="457200"/>
          </a:xfrm>
          <a:prstGeom prst="rect">
            <a:avLst/>
          </a:prstGeom>
          <a:noFill/>
          <a:ln w="9525">
            <a:noFill/>
            <a:miter lim="800000"/>
            <a:headEnd/>
            <a:tailEnd/>
          </a:ln>
          <a:effectLst/>
        </p:spPr>
        <p:txBody>
          <a:bodyPr wrap="none" anchor="ctr"/>
          <a:lstStyle/>
          <a:p>
            <a:endParaRPr lang="en-US"/>
          </a:p>
        </p:txBody>
      </p:sp>
      <p:sp>
        <p:nvSpPr>
          <p:cNvPr id="543748" name="Rectangle 4"/>
          <p:cNvSpPr>
            <a:spLocks noChangeArrowheads="1"/>
          </p:cNvSpPr>
          <p:nvPr/>
        </p:nvSpPr>
        <p:spPr bwMode="auto">
          <a:xfrm>
            <a:off x="914400" y="6248400"/>
            <a:ext cx="2540000" cy="457200"/>
          </a:xfrm>
          <a:prstGeom prst="rect">
            <a:avLst/>
          </a:prstGeom>
          <a:noFill/>
          <a:ln w="9525">
            <a:noFill/>
            <a:miter lim="800000"/>
            <a:headEnd/>
            <a:tailEnd/>
          </a:ln>
          <a:effectLst/>
        </p:spPr>
        <p:txBody>
          <a:bodyPr wrap="none" anchor="ctr"/>
          <a:lstStyle/>
          <a:p>
            <a:endParaRPr lang="en-US"/>
          </a:p>
        </p:txBody>
      </p:sp>
      <p:sp>
        <p:nvSpPr>
          <p:cNvPr id="543749" name="Rectangle 5"/>
          <p:cNvSpPr>
            <a:spLocks noChangeArrowheads="1"/>
          </p:cNvSpPr>
          <p:nvPr/>
        </p:nvSpPr>
        <p:spPr bwMode="auto">
          <a:xfrm>
            <a:off x="4165600" y="6248400"/>
            <a:ext cx="3860800" cy="457200"/>
          </a:xfrm>
          <a:prstGeom prst="rect">
            <a:avLst/>
          </a:prstGeom>
          <a:noFill/>
          <a:ln w="9525">
            <a:noFill/>
            <a:miter lim="800000"/>
            <a:headEnd/>
            <a:tailEnd/>
          </a:ln>
          <a:effectLst/>
        </p:spPr>
        <p:txBody>
          <a:bodyPr wrap="none" anchor="ctr"/>
          <a:lstStyle/>
          <a:p>
            <a:endParaRPr lang="en-US"/>
          </a:p>
        </p:txBody>
      </p:sp>
      <p:sp>
        <p:nvSpPr>
          <p:cNvPr id="543750" name="Rectangle 6"/>
          <p:cNvSpPr>
            <a:spLocks noGrp="1" noChangeArrowheads="1"/>
          </p:cNvSpPr>
          <p:nvPr>
            <p:ph type="title"/>
          </p:nvPr>
        </p:nvSpPr>
        <p:spPr/>
        <p:txBody>
          <a:bodyPr/>
          <a:lstStyle/>
          <a:p>
            <a:r>
              <a:rPr lang="en-US" dirty="0">
                <a:solidFill>
                  <a:srgbClr val="FF0000"/>
                </a:solidFill>
              </a:rPr>
              <a:t>Coverage </a:t>
            </a:r>
          </a:p>
        </p:txBody>
      </p:sp>
      <p:sp>
        <p:nvSpPr>
          <p:cNvPr id="543751" name="Rectangle 7"/>
          <p:cNvSpPr>
            <a:spLocks noGrp="1" noChangeArrowheads="1"/>
          </p:cNvSpPr>
          <p:nvPr>
            <p:ph type="body" sz="half" idx="2"/>
          </p:nvPr>
        </p:nvSpPr>
        <p:spPr>
          <a:xfrm>
            <a:off x="1548714" y="2143126"/>
            <a:ext cx="9055787" cy="3819525"/>
          </a:xfrm>
        </p:spPr>
        <p:txBody>
          <a:bodyPr/>
          <a:lstStyle/>
          <a:p>
            <a:r>
              <a:rPr lang="en-US" dirty="0"/>
              <a:t>Nature of panel data</a:t>
            </a:r>
          </a:p>
          <a:p>
            <a:r>
              <a:rPr lang="en-US" dirty="0"/>
              <a:t>Potential insights from panel data</a:t>
            </a:r>
          </a:p>
          <a:p>
            <a:r>
              <a:rPr lang="en-US" dirty="0"/>
              <a:t>Example panel data</a:t>
            </a:r>
          </a:p>
          <a:p>
            <a:r>
              <a:rPr lang="en-US" dirty="0"/>
              <a:t>Implementing simple panel data analysis in Excel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New Types of Marketing Data</a:t>
            </a:r>
          </a:p>
        </p:txBody>
      </p:sp>
      <p:sp>
        <p:nvSpPr>
          <p:cNvPr id="3" name="Content Placeholder 2"/>
          <p:cNvSpPr>
            <a:spLocks noGrp="1"/>
          </p:cNvSpPr>
          <p:nvPr>
            <p:ph idx="1"/>
          </p:nvPr>
        </p:nvSpPr>
        <p:spPr/>
        <p:txBody>
          <a:bodyPr>
            <a:normAutofit/>
          </a:bodyPr>
          <a:lstStyle/>
          <a:p>
            <a:r>
              <a:rPr lang="en-US" dirty="0"/>
              <a:t>Huge amounts of various types of data are generated by online/in-store activities of consumers and firms. </a:t>
            </a:r>
          </a:p>
          <a:p>
            <a:endParaRPr lang="en-US" dirty="0"/>
          </a:p>
          <a:p>
            <a:r>
              <a:rPr lang="en-US" dirty="0"/>
              <a:t>Evolution of marketing data: </a:t>
            </a:r>
          </a:p>
          <a:p>
            <a:pPr lvl="1"/>
            <a:r>
              <a:rPr lang="en-US" dirty="0"/>
              <a:t>Static data (from 1970’s) – one time data collection</a:t>
            </a:r>
          </a:p>
          <a:p>
            <a:pPr lvl="1"/>
            <a:r>
              <a:rPr lang="en-US" dirty="0"/>
              <a:t>Panel data (from 1980’s) – typically same entity is observed at several points in time, but data not immediately available for analysis</a:t>
            </a:r>
          </a:p>
          <a:p>
            <a:pPr lvl="1"/>
            <a:r>
              <a:rPr lang="en-US" dirty="0"/>
              <a:t>“Real-time” data available for immediate analysis (from 1990’s)</a:t>
            </a:r>
          </a:p>
          <a:p>
            <a:pPr lvl="1"/>
            <a:r>
              <a:rPr lang="en-US" dirty="0"/>
              <a:t>Text, audio, video and other data (from the turn of the millennium)</a:t>
            </a:r>
          </a:p>
          <a:p>
            <a:pPr lvl="2"/>
            <a:r>
              <a:rPr lang="en-US" dirty="0"/>
              <a:t>Social media data</a:t>
            </a:r>
          </a:p>
        </p:txBody>
      </p:sp>
      <p:sp>
        <p:nvSpPr>
          <p:cNvPr id="8" name="Slide Number Placeholder 3"/>
          <p:cNvSpPr txBox="1">
            <a:spLocks/>
          </p:cNvSpPr>
          <p:nvPr/>
        </p:nvSpPr>
        <p:spPr>
          <a:xfrm>
            <a:off x="0" y="1271589"/>
            <a:ext cx="711200" cy="244475"/>
          </a:xfrm>
          <a:prstGeom prst="rect">
            <a:avLst/>
          </a:prstGeom>
        </p:spPr>
        <p:txBody>
          <a:bodyPr vert="horz" anchor="ctr" anchorCtr="0">
            <a:normAutofit fontScale="850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7ADB294-51EA-4E7B-AB9F-89291036EC31}" type="slidenum">
              <a:rPr kumimoji="0" lang="en-US"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400" b="1" i="0" u="none" strike="noStrike" kern="1200" cap="none" spc="0" normalizeH="0" baseline="0" noProof="0" dirty="0">
              <a:ln>
                <a:noFill/>
              </a:ln>
              <a:solidFill>
                <a:srgbClr val="FFFFFF"/>
              </a:solidFill>
              <a:effectLst/>
              <a:uLnTx/>
              <a:uFillTx/>
              <a:latin typeface="Arial" charset="0"/>
              <a:ea typeface="+mn-ea"/>
              <a:cs typeface="+mn-cs"/>
            </a:endParaRPr>
          </a:p>
        </p:txBody>
      </p:sp>
    </p:spTree>
    <p:extLst>
      <p:ext uri="{BB962C8B-B14F-4D97-AF65-F5344CB8AC3E}">
        <p14:creationId xmlns:p14="http://schemas.microsoft.com/office/powerpoint/2010/main" val="388688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altLang="en-US" dirty="0">
                <a:solidFill>
                  <a:srgbClr val="FF0000"/>
                </a:solidFill>
              </a:rPr>
              <a:t>The General Nature of Panel Data</a:t>
            </a:r>
          </a:p>
        </p:txBody>
      </p:sp>
      <p:sp>
        <p:nvSpPr>
          <p:cNvPr id="3075" name="Rectangle 3"/>
          <p:cNvSpPr>
            <a:spLocks noGrp="1" noChangeArrowheads="1"/>
          </p:cNvSpPr>
          <p:nvPr>
            <p:ph idx="1"/>
          </p:nvPr>
        </p:nvSpPr>
        <p:spPr/>
        <p:txBody>
          <a:bodyPr/>
          <a:lstStyle/>
          <a:p>
            <a:r>
              <a:rPr lang="en-GB" altLang="en-US" dirty="0"/>
              <a:t>We observe data for the same entity (e.g. person, keyword, store, industry, etc.) in several different contexts (usually the different contexts are different points in time).</a:t>
            </a:r>
          </a:p>
          <a:p>
            <a:endParaRPr lang="en-GB" altLang="en-US" dirty="0"/>
          </a:p>
          <a:p>
            <a:r>
              <a:rPr lang="en-GB" altLang="en-US" dirty="0"/>
              <a:t>And, we observe such data for a number of entities (i.e. for a set of panel IDs).</a:t>
            </a:r>
          </a:p>
        </p:txBody>
      </p:sp>
    </p:spTree>
    <p:extLst>
      <p:ext uri="{BB962C8B-B14F-4D97-AF65-F5344CB8AC3E}">
        <p14:creationId xmlns:p14="http://schemas.microsoft.com/office/powerpoint/2010/main" val="276991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GB" altLang="en-US" sz="3500" dirty="0">
                <a:solidFill>
                  <a:srgbClr val="FF0000"/>
                </a:solidFill>
              </a:rPr>
              <a:t>Reasons for Growing Use of Panel Data Analysis</a:t>
            </a:r>
          </a:p>
        </p:txBody>
      </p:sp>
      <p:sp>
        <p:nvSpPr>
          <p:cNvPr id="4099" name="Rectangle 3"/>
          <p:cNvSpPr>
            <a:spLocks noGrp="1" noChangeArrowheads="1"/>
          </p:cNvSpPr>
          <p:nvPr>
            <p:ph idx="1"/>
          </p:nvPr>
        </p:nvSpPr>
        <p:spPr/>
        <p:txBody>
          <a:bodyPr>
            <a:noAutofit/>
          </a:bodyPr>
          <a:lstStyle/>
          <a:p>
            <a:r>
              <a:rPr lang="en-GB" altLang="en-US" sz="2300" dirty="0"/>
              <a:t>We can account for explicit characteristics of an entity in measuring effects of business activities. This reduces “aggregation bias” resulting from ascribing a common effect to a business activity across all entities (e.g. across all keywords). </a:t>
            </a:r>
          </a:p>
          <a:p>
            <a:endParaRPr lang="en-GB" altLang="en-US" sz="2300" dirty="0"/>
          </a:p>
          <a:p>
            <a:r>
              <a:rPr lang="en-GB" altLang="en-US" sz="2300" dirty="0"/>
              <a:t>By incorporating additional sources of variation (e.g. characteristics of entities; unique conditions prevalent at each time period), we reduce model error and improve the quality and accuracy of model predictions. </a:t>
            </a:r>
          </a:p>
          <a:p>
            <a:endParaRPr lang="en-GB" altLang="en-US" sz="2300" dirty="0"/>
          </a:p>
          <a:p>
            <a:r>
              <a:rPr lang="en-GB" altLang="en-US" sz="2300" dirty="0"/>
              <a:t>We can understand how effects are changing over time (i.e. we can understand dynamics and transition </a:t>
            </a:r>
            <a:r>
              <a:rPr lang="en-GB" altLang="en-US" sz="2300" dirty="0" err="1"/>
              <a:t>behaviors</a:t>
            </a:r>
            <a:r>
              <a:rPr lang="en-GB" altLang="en-US" sz="2300" dirty="0"/>
              <a:t> such as whether branded keywords are becoming more effective over time). </a:t>
            </a:r>
          </a:p>
        </p:txBody>
      </p:sp>
    </p:spTree>
    <p:extLst>
      <p:ext uri="{BB962C8B-B14F-4D97-AF65-F5344CB8AC3E}">
        <p14:creationId xmlns:p14="http://schemas.microsoft.com/office/powerpoint/2010/main" val="425100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46609" y="162233"/>
            <a:ext cx="9525000" cy="990600"/>
          </a:xfrm>
          <a:prstGeom prst="rect">
            <a:avLst/>
          </a:prstGeom>
        </p:spPr>
        <p:txBody>
          <a:bodyPr anchor="ctr"/>
          <a:lstStyle>
            <a:lvl1pPr algn="ctr" rtl="0" eaLnBrk="0" fontAlgn="base" hangingPunct="0">
              <a:lnSpc>
                <a:spcPct val="90000"/>
              </a:lnSpc>
              <a:spcBef>
                <a:spcPct val="10000"/>
              </a:spcBef>
              <a:spcAft>
                <a:spcPct val="10000"/>
              </a:spcAft>
              <a:defRPr sz="3200" b="1">
                <a:solidFill>
                  <a:srgbClr val="A50021"/>
                </a:solidFill>
                <a:latin typeface="Arial Rounded MT Bold" panose="020F0704030504030204" pitchFamily="34" charset="0"/>
                <a:ea typeface="+mj-ea"/>
                <a:cs typeface="+mj-cs"/>
              </a:defRPr>
            </a:lvl1pPr>
            <a:lvl2pPr algn="ctr" rtl="0" eaLnBrk="0" fontAlgn="base" hangingPunct="0">
              <a:lnSpc>
                <a:spcPct val="90000"/>
              </a:lnSpc>
              <a:spcBef>
                <a:spcPct val="10000"/>
              </a:spcBef>
              <a:spcAft>
                <a:spcPct val="10000"/>
              </a:spcAft>
              <a:defRPr sz="3200" b="1">
                <a:solidFill>
                  <a:srgbClr val="A50021"/>
                </a:solidFill>
                <a:latin typeface="Arial" pitchFamily="34" charset="0"/>
              </a:defRPr>
            </a:lvl2pPr>
            <a:lvl3pPr algn="ctr" rtl="0" eaLnBrk="0" fontAlgn="base" hangingPunct="0">
              <a:lnSpc>
                <a:spcPct val="90000"/>
              </a:lnSpc>
              <a:spcBef>
                <a:spcPct val="10000"/>
              </a:spcBef>
              <a:spcAft>
                <a:spcPct val="10000"/>
              </a:spcAft>
              <a:defRPr sz="3200" b="1">
                <a:solidFill>
                  <a:srgbClr val="A50021"/>
                </a:solidFill>
                <a:latin typeface="Arial" pitchFamily="34" charset="0"/>
              </a:defRPr>
            </a:lvl3pPr>
            <a:lvl4pPr algn="ctr" rtl="0" eaLnBrk="0" fontAlgn="base" hangingPunct="0">
              <a:lnSpc>
                <a:spcPct val="90000"/>
              </a:lnSpc>
              <a:spcBef>
                <a:spcPct val="10000"/>
              </a:spcBef>
              <a:spcAft>
                <a:spcPct val="10000"/>
              </a:spcAft>
              <a:defRPr sz="3200" b="1">
                <a:solidFill>
                  <a:srgbClr val="A50021"/>
                </a:solidFill>
                <a:latin typeface="Arial" pitchFamily="34" charset="0"/>
              </a:defRPr>
            </a:lvl4pPr>
            <a:lvl5pPr algn="ctr" rtl="0" eaLnBrk="0" fontAlgn="base" hangingPunct="0">
              <a:lnSpc>
                <a:spcPct val="90000"/>
              </a:lnSpc>
              <a:spcBef>
                <a:spcPct val="10000"/>
              </a:spcBef>
              <a:spcAft>
                <a:spcPct val="10000"/>
              </a:spcAft>
              <a:defRPr sz="3200" b="1">
                <a:solidFill>
                  <a:srgbClr val="A50021"/>
                </a:solidFill>
                <a:latin typeface="Arial" pitchFamily="34" charset="0"/>
              </a:defRPr>
            </a:lvl5pPr>
            <a:lvl6pPr marL="457200" algn="ctr" rtl="0" eaLnBrk="0" fontAlgn="base" hangingPunct="0">
              <a:lnSpc>
                <a:spcPct val="90000"/>
              </a:lnSpc>
              <a:spcBef>
                <a:spcPct val="10000"/>
              </a:spcBef>
              <a:spcAft>
                <a:spcPct val="10000"/>
              </a:spcAft>
              <a:defRPr sz="3200" b="1">
                <a:solidFill>
                  <a:srgbClr val="A50021"/>
                </a:solidFill>
                <a:latin typeface="Arial" pitchFamily="34" charset="0"/>
              </a:defRPr>
            </a:lvl6pPr>
            <a:lvl7pPr marL="914400" algn="ctr" rtl="0" eaLnBrk="0" fontAlgn="base" hangingPunct="0">
              <a:lnSpc>
                <a:spcPct val="90000"/>
              </a:lnSpc>
              <a:spcBef>
                <a:spcPct val="10000"/>
              </a:spcBef>
              <a:spcAft>
                <a:spcPct val="10000"/>
              </a:spcAft>
              <a:defRPr sz="3200" b="1">
                <a:solidFill>
                  <a:srgbClr val="A50021"/>
                </a:solidFill>
                <a:latin typeface="Arial" pitchFamily="34" charset="0"/>
              </a:defRPr>
            </a:lvl7pPr>
            <a:lvl8pPr marL="1371600" algn="ctr" rtl="0" eaLnBrk="0" fontAlgn="base" hangingPunct="0">
              <a:lnSpc>
                <a:spcPct val="90000"/>
              </a:lnSpc>
              <a:spcBef>
                <a:spcPct val="10000"/>
              </a:spcBef>
              <a:spcAft>
                <a:spcPct val="10000"/>
              </a:spcAft>
              <a:defRPr sz="3200" b="1">
                <a:solidFill>
                  <a:srgbClr val="A50021"/>
                </a:solidFill>
                <a:latin typeface="Arial" pitchFamily="34" charset="0"/>
              </a:defRPr>
            </a:lvl8pPr>
            <a:lvl9pPr marL="1828800" algn="ctr" rtl="0" eaLnBrk="0" fontAlgn="base" hangingPunct="0">
              <a:lnSpc>
                <a:spcPct val="90000"/>
              </a:lnSpc>
              <a:spcBef>
                <a:spcPct val="10000"/>
              </a:spcBef>
              <a:spcAft>
                <a:spcPct val="10000"/>
              </a:spcAft>
              <a:defRPr sz="3200" b="1">
                <a:solidFill>
                  <a:srgbClr val="A50021"/>
                </a:solidFill>
                <a:latin typeface="Arial" pitchFamily="34" charset="0"/>
              </a:defRPr>
            </a:lvl9pPr>
          </a:lstStyle>
          <a:p>
            <a:pPr>
              <a:lnSpc>
                <a:spcPct val="100000"/>
              </a:lnSpc>
              <a:spcBef>
                <a:spcPts val="0"/>
              </a:spcBef>
              <a:spcAft>
                <a:spcPts val="0"/>
              </a:spcAft>
            </a:pPr>
            <a:endParaRPr lang="en-US" altLang="en-US" kern="0" dirty="0"/>
          </a:p>
        </p:txBody>
      </p:sp>
      <p:pic>
        <p:nvPicPr>
          <p:cNvPr id="2253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9117" y="1635760"/>
            <a:ext cx="3914120" cy="4561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altLang="en-US" dirty="0">
                <a:solidFill>
                  <a:srgbClr val="FF0000"/>
                </a:solidFill>
              </a:rPr>
              <a:t>Example Panel Data </a:t>
            </a:r>
            <a:endParaRPr lang="en-US" dirty="0">
              <a:solidFill>
                <a:srgbClr val="FF0000"/>
              </a:solidFill>
            </a:endParaRPr>
          </a:p>
        </p:txBody>
      </p:sp>
      <p:sp>
        <p:nvSpPr>
          <p:cNvPr id="6" name="Text Placeholder 5"/>
          <p:cNvSpPr>
            <a:spLocks noGrp="1"/>
          </p:cNvSpPr>
          <p:nvPr>
            <p:ph type="body" sz="half" idx="2"/>
          </p:nvPr>
        </p:nvSpPr>
        <p:spPr/>
        <p:txBody>
          <a:bodyPr>
            <a:noAutofit/>
          </a:bodyPr>
          <a:lstStyle/>
          <a:p>
            <a:r>
              <a:rPr lang="en-US" sz="1800" dirty="0">
                <a:cs typeface="Arial" panose="020B0604020202020204" pitchFamily="34" charset="0"/>
              </a:rPr>
              <a:t>This is a balanced panel – same number of observations (8) for each unit (</a:t>
            </a:r>
            <a:r>
              <a:rPr lang="en-US" sz="1800" dirty="0" err="1">
                <a:cs typeface="Arial" panose="020B0604020202020204" pitchFamily="34" charset="0"/>
              </a:rPr>
              <a:t>Kwd</a:t>
            </a:r>
            <a:r>
              <a:rPr lang="en-US" sz="1800" dirty="0">
                <a:cs typeface="Arial" panose="020B0604020202020204" pitchFamily="34" charset="0"/>
              </a:rPr>
              <a:t>). The units can be anything – consumers, firms, countries, stores, </a:t>
            </a:r>
            <a:r>
              <a:rPr lang="en-US" sz="1800" dirty="0" err="1">
                <a:cs typeface="Arial" panose="020B0604020202020204" pitchFamily="34" charset="0"/>
              </a:rPr>
              <a:t>Kwds</a:t>
            </a:r>
            <a:r>
              <a:rPr lang="en-US" sz="1800" dirty="0">
                <a:cs typeface="Arial" panose="020B0604020202020204" pitchFamily="34" charset="0"/>
              </a:rPr>
              <a:t>, Apps, etc. for which we have repeated observations.  </a:t>
            </a:r>
          </a:p>
          <a:p>
            <a:r>
              <a:rPr lang="en-US" sz="1800" dirty="0">
                <a:cs typeface="Arial" panose="020B0604020202020204" pitchFamily="34" charset="0"/>
              </a:rPr>
              <a:t>An additional panel structure here is that we have 3 observations for each Time of Day.</a:t>
            </a:r>
          </a:p>
          <a:p>
            <a:r>
              <a:rPr lang="en-US" sz="1800" u="sng" dirty="0">
                <a:cs typeface="Arial" panose="020B0604020202020204" pitchFamily="34" charset="0"/>
              </a:rPr>
              <a:t>Question</a:t>
            </a:r>
            <a:r>
              <a:rPr lang="en-US" sz="1800" dirty="0">
                <a:cs typeface="Arial" panose="020B0604020202020204" pitchFamily="34" charset="0"/>
              </a:rPr>
              <a:t>: Do we have more conversions when we spend more money?</a:t>
            </a:r>
          </a:p>
        </p:txBody>
      </p:sp>
    </p:spTree>
    <p:extLst>
      <p:ext uri="{BB962C8B-B14F-4D97-AF65-F5344CB8AC3E}">
        <p14:creationId xmlns:p14="http://schemas.microsoft.com/office/powerpoint/2010/main" val="129438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0000"/>
                </a:solidFill>
              </a:rPr>
              <a:t>Example Results from Regular Regression</a:t>
            </a:r>
            <a:endParaRPr lang="en-US" dirty="0">
              <a:solidFill>
                <a:srgbClr val="FF0000"/>
              </a:solidFill>
            </a:endParaRPr>
          </a:p>
        </p:txBody>
      </p:sp>
      <p:graphicFrame>
        <p:nvGraphicFramePr>
          <p:cNvPr id="4" name="Chart 3"/>
          <p:cNvGraphicFramePr>
            <a:graphicFrameLocks/>
          </p:cNvGraphicFramePr>
          <p:nvPr>
            <p:extLst>
              <p:ext uri="{D42A27DB-BD31-4B8C-83A1-F6EECF244321}">
                <p14:modId xmlns:p14="http://schemas.microsoft.com/office/powerpoint/2010/main" val="2335116589"/>
              </p:ext>
            </p:extLst>
          </p:nvPr>
        </p:nvGraphicFramePr>
        <p:xfrm>
          <a:off x="1938528" y="1921900"/>
          <a:ext cx="8778240" cy="353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bwMode="auto">
          <a:xfrm flipV="1">
            <a:off x="2379326" y="3259265"/>
            <a:ext cx="7675932" cy="1759649"/>
          </a:xfrm>
          <a:prstGeom prst="line">
            <a:avLst/>
          </a:prstGeom>
          <a:solidFill>
            <a:schemeClr val="bg1"/>
          </a:solidFill>
          <a:ln w="12700" cap="flat" cmpd="sng" algn="ctr">
            <a:solidFill>
              <a:schemeClr val="accent5">
                <a:lumMod val="10000"/>
              </a:schemeClr>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13" name="TextBox 12"/>
              <p:cNvSpPr txBox="1"/>
              <p:nvPr/>
            </p:nvSpPr>
            <p:spPr>
              <a:xfrm>
                <a:off x="6433440" y="2458484"/>
                <a:ext cx="1923085" cy="461665"/>
              </a:xfrm>
              <a:prstGeom prst="rect">
                <a:avLst/>
              </a:prstGeom>
              <a:noFill/>
            </p:spPr>
            <p:txBody>
              <a:bodyPr wrap="square" rtlCol="0">
                <a:spAutoFit/>
              </a:bodyPr>
              <a:lstStyle/>
              <a:p>
                <a:pPr algn="l"/>
                <a:r>
                  <a:rPr lang="en-US" b="1" dirty="0">
                    <a:latin typeface="Arial" panose="020B0604020202020204" pitchFamily="34" charset="0"/>
                    <a:cs typeface="Arial" panose="020B0604020202020204" pitchFamily="34" charset="0"/>
                  </a:rPr>
                  <a:t>Regression line of the </a:t>
                </a:r>
              </a:p>
              <a:p>
                <a:pPr algn="l"/>
                <a:r>
                  <a:rPr lang="en-US" b="1" dirty="0">
                    <a:latin typeface="Arial" panose="020B0604020202020204" pitchFamily="34" charset="0"/>
                    <a:cs typeface="Arial" panose="020B0604020202020204" pitchFamily="34" charset="0"/>
                  </a:rPr>
                  <a:t>form:</a:t>
                </a:r>
                <a:r>
                  <a:rPr lang="en-US" b="1" i="1" dirty="0">
                    <a:latin typeface="Arial" panose="020B0604020202020204" pitchFamily="34" charset="0"/>
                    <a:cs typeface="Arial" panose="020B0604020202020204" pitchFamily="34" charset="0"/>
                  </a:rPr>
                  <a:t> </a:t>
                </a:r>
                <a14:m>
                  <m:oMath xmlns:m="http://schemas.openxmlformats.org/officeDocument/2006/math">
                    <m:sSub>
                      <m:sSubPr>
                        <m:ctrlPr>
                          <a:rPr lang="en-US" b="1" i="1" dirty="0" smtClean="0">
                            <a:latin typeface="Cambria Math" panose="02040503050406030204" pitchFamily="18" charset="0"/>
                            <a:cs typeface="Arial" panose="020B0604020202020204" pitchFamily="34" charset="0"/>
                          </a:rPr>
                        </m:ctrlPr>
                      </m:sSubPr>
                      <m:e>
                        <m:r>
                          <a:rPr lang="en-US" b="1" i="1" dirty="0" smtClean="0">
                            <a:latin typeface="Cambria Math"/>
                            <a:cs typeface="Arial" panose="020B0604020202020204" pitchFamily="34" charset="0"/>
                          </a:rPr>
                          <m:t>𝒚</m:t>
                        </m:r>
                      </m:e>
                      <m:sub>
                        <m:r>
                          <a:rPr lang="en-US" b="1" i="1" dirty="0" smtClean="0">
                            <a:latin typeface="Cambria Math"/>
                            <a:cs typeface="Arial" panose="020B0604020202020204" pitchFamily="34" charset="0"/>
                          </a:rPr>
                          <m:t>𝒊𝒕</m:t>
                        </m:r>
                      </m:sub>
                    </m:sSub>
                    <m:r>
                      <a:rPr lang="en-US" b="1" i="1" dirty="0" smtClean="0">
                        <a:latin typeface="Cambria Math"/>
                        <a:cs typeface="Arial" panose="020B0604020202020204" pitchFamily="34" charset="0"/>
                      </a:rPr>
                      <m:t> = </m:t>
                    </m:r>
                    <m:r>
                      <a:rPr lang="en-US" b="1" i="1" dirty="0" smtClean="0">
                        <a:latin typeface="Cambria Math"/>
                        <a:cs typeface="Arial" panose="020B0604020202020204" pitchFamily="34" charset="0"/>
                      </a:rPr>
                      <m:t>𝒂</m:t>
                    </m:r>
                    <m:r>
                      <a:rPr lang="en-US" b="1" i="1" dirty="0" smtClean="0">
                        <a:latin typeface="Cambria Math"/>
                        <a:cs typeface="Arial" panose="020B0604020202020204" pitchFamily="34" charset="0"/>
                      </a:rPr>
                      <m:t> + </m:t>
                    </m:r>
                    <m:r>
                      <a:rPr lang="en-US" b="1" i="1" dirty="0" err="1" smtClean="0">
                        <a:latin typeface="Cambria Math"/>
                        <a:cs typeface="Arial" panose="020B0604020202020204" pitchFamily="34" charset="0"/>
                      </a:rPr>
                      <m:t>𝒃</m:t>
                    </m:r>
                    <m:sSub>
                      <m:sSubPr>
                        <m:ctrlPr>
                          <a:rPr lang="en-US" b="1" i="1" dirty="0" smtClean="0">
                            <a:latin typeface="Cambria Math" panose="02040503050406030204" pitchFamily="18" charset="0"/>
                            <a:cs typeface="Arial" panose="020B0604020202020204" pitchFamily="34" charset="0"/>
                          </a:rPr>
                        </m:ctrlPr>
                      </m:sSubPr>
                      <m:e>
                        <m:r>
                          <a:rPr lang="en-US" b="1" i="1" dirty="0" smtClean="0">
                            <a:latin typeface="Cambria Math"/>
                            <a:cs typeface="Arial" panose="020B0604020202020204" pitchFamily="34" charset="0"/>
                          </a:rPr>
                          <m:t>𝑿</m:t>
                        </m:r>
                      </m:e>
                      <m:sub>
                        <m:r>
                          <a:rPr lang="en-US" b="1" i="1" dirty="0" smtClean="0">
                            <a:latin typeface="Cambria Math"/>
                            <a:cs typeface="Arial" panose="020B0604020202020204" pitchFamily="34" charset="0"/>
                          </a:rPr>
                          <m:t>𝒊𝒕</m:t>
                        </m:r>
                      </m:sub>
                    </m:sSub>
                  </m:oMath>
                </a14:m>
                <a:endParaRPr lang="en-US" b="1" i="1" dirty="0">
                  <a:latin typeface="Arial" panose="020B0604020202020204" pitchFamily="34" charset="0"/>
                  <a:cs typeface="Arial" panose="020B0604020202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8577921" y="2458485"/>
                <a:ext cx="2564113" cy="461665"/>
              </a:xfrm>
              <a:prstGeom prst="rect">
                <a:avLst/>
              </a:prstGeom>
              <a:blipFill rotWithShape="1">
                <a:blip r:embed="rId4" cstate="print"/>
                <a:stretch>
                  <a:fillRect t="-1316" b="-7895"/>
                </a:stretch>
              </a:blipFill>
            </p:spPr>
            <p:txBody>
              <a:bodyPr/>
              <a:lstStyle/>
              <a:p>
                <a:r>
                  <a:rPr lang="en-US">
                    <a:noFill/>
                  </a:rPr>
                  <a:t> </a:t>
                </a:r>
              </a:p>
            </p:txBody>
          </p:sp>
        </mc:Fallback>
      </mc:AlternateContent>
      <p:sp>
        <p:nvSpPr>
          <p:cNvPr id="16" name="TextBox 15"/>
          <p:cNvSpPr txBox="1"/>
          <p:nvPr/>
        </p:nvSpPr>
        <p:spPr>
          <a:xfrm>
            <a:off x="8577921" y="2941689"/>
            <a:ext cx="399340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Conversion = 4.812 + 0.00243*Cost</a:t>
            </a:r>
          </a:p>
        </p:txBody>
      </p:sp>
    </p:spTree>
    <p:extLst>
      <p:ext uri="{BB962C8B-B14F-4D97-AF65-F5344CB8AC3E}">
        <p14:creationId xmlns:p14="http://schemas.microsoft.com/office/powerpoint/2010/main" val="213462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2478" y="187206"/>
            <a:ext cx="11149045" cy="990600"/>
          </a:xfrm>
          <a:prstGeom prst="rect">
            <a:avLst/>
          </a:prstGeom>
        </p:spPr>
        <p:txBody>
          <a:bodyPr/>
          <a:lstStyle>
            <a:lvl1pPr algn="ctr" rtl="0" eaLnBrk="0" fontAlgn="base" hangingPunct="0">
              <a:lnSpc>
                <a:spcPct val="90000"/>
              </a:lnSpc>
              <a:spcBef>
                <a:spcPct val="10000"/>
              </a:spcBef>
              <a:spcAft>
                <a:spcPct val="10000"/>
              </a:spcAft>
              <a:defRPr sz="3400" b="1" baseline="0">
                <a:solidFill>
                  <a:srgbClr val="990000"/>
                </a:solidFill>
                <a:latin typeface="Arial Rounded MT Bold" panose="020F0704030504030204" pitchFamily="34" charset="0"/>
                <a:ea typeface="+mj-ea"/>
                <a:cs typeface="+mj-cs"/>
              </a:defRPr>
            </a:lvl1pPr>
            <a:lvl2pPr algn="ctr" rtl="0" eaLnBrk="0" fontAlgn="base" hangingPunct="0">
              <a:lnSpc>
                <a:spcPct val="90000"/>
              </a:lnSpc>
              <a:spcBef>
                <a:spcPct val="10000"/>
              </a:spcBef>
              <a:spcAft>
                <a:spcPct val="10000"/>
              </a:spcAft>
              <a:defRPr sz="3600" b="1">
                <a:solidFill>
                  <a:srgbClr val="990000"/>
                </a:solidFill>
                <a:latin typeface="Times New Roman" pitchFamily="18" charset="0"/>
              </a:defRPr>
            </a:lvl2pPr>
            <a:lvl3pPr algn="ctr" rtl="0" eaLnBrk="0" fontAlgn="base" hangingPunct="0">
              <a:lnSpc>
                <a:spcPct val="90000"/>
              </a:lnSpc>
              <a:spcBef>
                <a:spcPct val="10000"/>
              </a:spcBef>
              <a:spcAft>
                <a:spcPct val="10000"/>
              </a:spcAft>
              <a:defRPr sz="3600" b="1">
                <a:solidFill>
                  <a:srgbClr val="990000"/>
                </a:solidFill>
                <a:latin typeface="Times New Roman" pitchFamily="18" charset="0"/>
              </a:defRPr>
            </a:lvl3pPr>
            <a:lvl4pPr algn="ctr" rtl="0" eaLnBrk="0" fontAlgn="base" hangingPunct="0">
              <a:lnSpc>
                <a:spcPct val="90000"/>
              </a:lnSpc>
              <a:spcBef>
                <a:spcPct val="10000"/>
              </a:spcBef>
              <a:spcAft>
                <a:spcPct val="10000"/>
              </a:spcAft>
              <a:defRPr sz="3600" b="1">
                <a:solidFill>
                  <a:srgbClr val="990000"/>
                </a:solidFill>
                <a:latin typeface="Times New Roman" pitchFamily="18" charset="0"/>
              </a:defRPr>
            </a:lvl4pPr>
            <a:lvl5pPr algn="ctr" rtl="0" eaLnBrk="0" fontAlgn="base" hangingPunct="0">
              <a:lnSpc>
                <a:spcPct val="90000"/>
              </a:lnSpc>
              <a:spcBef>
                <a:spcPct val="10000"/>
              </a:spcBef>
              <a:spcAft>
                <a:spcPct val="10000"/>
              </a:spcAft>
              <a:defRPr sz="3600" b="1">
                <a:solidFill>
                  <a:srgbClr val="990000"/>
                </a:solidFill>
                <a:latin typeface="Times New Roman" pitchFamily="18" charset="0"/>
              </a:defRPr>
            </a:lvl5pPr>
            <a:lvl6pPr marL="457200" algn="ctr" rtl="0" eaLnBrk="0" fontAlgn="base" hangingPunct="0">
              <a:lnSpc>
                <a:spcPct val="90000"/>
              </a:lnSpc>
              <a:spcBef>
                <a:spcPct val="10000"/>
              </a:spcBef>
              <a:spcAft>
                <a:spcPct val="10000"/>
              </a:spcAft>
              <a:defRPr sz="3600" b="1">
                <a:solidFill>
                  <a:srgbClr val="990000"/>
                </a:solidFill>
                <a:latin typeface="Times New Roman" pitchFamily="18" charset="0"/>
              </a:defRPr>
            </a:lvl6pPr>
            <a:lvl7pPr marL="914400" algn="ctr" rtl="0" eaLnBrk="0" fontAlgn="base" hangingPunct="0">
              <a:lnSpc>
                <a:spcPct val="90000"/>
              </a:lnSpc>
              <a:spcBef>
                <a:spcPct val="10000"/>
              </a:spcBef>
              <a:spcAft>
                <a:spcPct val="10000"/>
              </a:spcAft>
              <a:defRPr sz="3600" b="1">
                <a:solidFill>
                  <a:srgbClr val="990000"/>
                </a:solidFill>
                <a:latin typeface="Times New Roman" pitchFamily="18" charset="0"/>
              </a:defRPr>
            </a:lvl7pPr>
            <a:lvl8pPr marL="1371600" algn="ctr" rtl="0" eaLnBrk="0" fontAlgn="base" hangingPunct="0">
              <a:lnSpc>
                <a:spcPct val="90000"/>
              </a:lnSpc>
              <a:spcBef>
                <a:spcPct val="10000"/>
              </a:spcBef>
              <a:spcAft>
                <a:spcPct val="10000"/>
              </a:spcAft>
              <a:defRPr sz="3600" b="1">
                <a:solidFill>
                  <a:srgbClr val="990000"/>
                </a:solidFill>
                <a:latin typeface="Times New Roman" pitchFamily="18" charset="0"/>
              </a:defRPr>
            </a:lvl8pPr>
            <a:lvl9pPr marL="1828800" algn="ctr" rtl="0" eaLnBrk="0" fontAlgn="base" hangingPunct="0">
              <a:lnSpc>
                <a:spcPct val="90000"/>
              </a:lnSpc>
              <a:spcBef>
                <a:spcPct val="10000"/>
              </a:spcBef>
              <a:spcAft>
                <a:spcPct val="10000"/>
              </a:spcAft>
              <a:defRPr sz="3600" b="1">
                <a:solidFill>
                  <a:srgbClr val="990000"/>
                </a:solidFill>
                <a:latin typeface="Times New Roman" pitchFamily="18" charset="0"/>
              </a:defRPr>
            </a:lvl9pPr>
          </a:lstStyle>
          <a:p>
            <a:pPr>
              <a:spcBef>
                <a:spcPts val="0"/>
              </a:spcBef>
              <a:spcAft>
                <a:spcPts val="0"/>
              </a:spcAft>
            </a:pPr>
            <a:endParaRPr lang="en-US" kern="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294" y="1647962"/>
            <a:ext cx="9758847" cy="449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259840" y="381000"/>
            <a:ext cx="9712960" cy="990600"/>
          </a:xfrm>
        </p:spPr>
        <p:txBody>
          <a:bodyPr>
            <a:normAutofit/>
          </a:bodyPr>
          <a:lstStyle/>
          <a:p>
            <a:pPr>
              <a:spcBef>
                <a:spcPts val="0"/>
              </a:spcBef>
              <a:spcAft>
                <a:spcPts val="0"/>
              </a:spcAft>
            </a:pPr>
            <a:r>
              <a:rPr lang="en-US" altLang="en-US" sz="3500" dirty="0">
                <a:solidFill>
                  <a:srgbClr val="FF0000"/>
                </a:solidFill>
              </a:rPr>
              <a:t>Implementing Simple Panel Data Analysis in Excel</a:t>
            </a:r>
            <a:endParaRPr lang="en-US" sz="3500" dirty="0">
              <a:solidFill>
                <a:srgbClr val="FF0000"/>
              </a:solidFill>
            </a:endParaRPr>
          </a:p>
        </p:txBody>
      </p:sp>
    </p:spTree>
    <p:extLst>
      <p:ext uri="{BB962C8B-B14F-4D97-AF65-F5344CB8AC3E}">
        <p14:creationId xmlns:p14="http://schemas.microsoft.com/office/powerpoint/2010/main" val="189466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7254" y="3414726"/>
            <a:ext cx="61087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4200" dirty="0">
                <a:solidFill>
                  <a:srgbClr val="FF0000"/>
                </a:solidFill>
              </a:rPr>
              <a:t>Example Analysis with Dummy Variable Coding</a:t>
            </a:r>
          </a:p>
        </p:txBody>
      </p:sp>
      <p:sp>
        <p:nvSpPr>
          <p:cNvPr id="4" name="TextBox 3"/>
          <p:cNvSpPr txBox="1"/>
          <p:nvPr/>
        </p:nvSpPr>
        <p:spPr>
          <a:xfrm>
            <a:off x="6530117" y="1596084"/>
            <a:ext cx="3046603" cy="338554"/>
          </a:xfrm>
          <a:prstGeom prst="rect">
            <a:avLst/>
          </a:prstGeom>
          <a:noFill/>
        </p:spPr>
        <p:txBody>
          <a:bodyPr wrap="none" rtlCol="0">
            <a:spAutoFit/>
          </a:bodyPr>
          <a:lstStyle/>
          <a:p>
            <a:r>
              <a:rPr lang="en-US" sz="1600" b="1" dirty="0">
                <a:solidFill>
                  <a:srgbClr val="023EE8"/>
                </a:solidFill>
                <a:latin typeface="+mn-lt"/>
                <a:cs typeface="Arial" panose="020B0604020202020204" pitchFamily="34" charset="0"/>
              </a:rPr>
              <a:t>Estimated Regression </a:t>
            </a:r>
            <a:r>
              <a:rPr lang="en-US" sz="1600" b="1" dirty="0">
                <a:latin typeface="+mn-lt"/>
                <a:cs typeface="Arial" panose="020B0604020202020204" pitchFamily="34" charset="0"/>
              </a:rPr>
              <a:t>Coefficients</a:t>
            </a:r>
          </a:p>
        </p:txBody>
      </p:sp>
      <p:sp>
        <p:nvSpPr>
          <p:cNvPr id="9" name="TextBox 8"/>
          <p:cNvSpPr txBox="1"/>
          <p:nvPr/>
        </p:nvSpPr>
        <p:spPr>
          <a:xfrm>
            <a:off x="2803573" y="3099971"/>
            <a:ext cx="3975960" cy="338554"/>
          </a:xfrm>
          <a:prstGeom prst="rect">
            <a:avLst/>
          </a:prstGeom>
          <a:noFill/>
        </p:spPr>
        <p:txBody>
          <a:bodyPr wrap="none" rtlCol="0">
            <a:spAutoFit/>
          </a:bodyPr>
          <a:lstStyle/>
          <a:p>
            <a:r>
              <a:rPr lang="en-US" sz="1600" b="1" dirty="0">
                <a:solidFill>
                  <a:srgbClr val="023EE8"/>
                </a:solidFill>
                <a:latin typeface="+mn-lt"/>
                <a:cs typeface="Arial" panose="020B0604020202020204" pitchFamily="34" charset="0"/>
              </a:rPr>
              <a:t>Interpretation of “Fixed Effects” of keywords</a:t>
            </a:r>
            <a:endParaRPr lang="en-US" sz="1600" b="1" dirty="0">
              <a:latin typeface="+mn-lt"/>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90561967"/>
                  </p:ext>
                </p:extLst>
              </p:nvPr>
            </p:nvGraphicFramePr>
            <p:xfrm>
              <a:off x="4803334" y="1891894"/>
              <a:ext cx="3601617" cy="1028681"/>
            </p:xfrm>
            <a:graphic>
              <a:graphicData uri="http://schemas.openxmlformats.org/drawingml/2006/table">
                <a:tbl>
                  <a:tblPr>
                    <a:tableStyleId>{5C22544A-7EE6-4342-B048-85BDC9FD1C3A}</a:tableStyleId>
                  </a:tblPr>
                  <a:tblGrid>
                    <a:gridCol w="1292666">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gridCol w="1061176">
                      <a:extLst>
                        <a:ext uri="{9D8B030D-6E8A-4147-A177-3AD203B41FA5}">
                          <a16:colId xmlns:a16="http://schemas.microsoft.com/office/drawing/2014/main" val="20002"/>
                        </a:ext>
                      </a:extLst>
                    </a:gridCol>
                  </a:tblGrid>
                  <a:tr h="193468">
                    <a:tc>
                      <a:txBody>
                        <a:bodyPr/>
                        <a:lstStyle/>
                        <a:p>
                          <a:pPr algn="ctr" fontAlgn="b"/>
                          <a:r>
                            <a:rPr lang="en-US" sz="1100" b="1" u="none" strike="noStrike" dirty="0">
                              <a:effectLst/>
                              <a:latin typeface="Arial" panose="020B0604020202020204" pitchFamily="34" charset="0"/>
                              <a:cs typeface="Arial" panose="020B0604020202020204" pitchFamily="34" charset="0"/>
                            </a:rPr>
                            <a:t> </a:t>
                          </a:r>
                          <a:endParaRPr lang="en-US" sz="1100" b="1"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a:effectLst/>
                              <a:latin typeface="Arial" panose="020B0604020202020204" pitchFamily="34" charset="0"/>
                              <a:cs typeface="Arial" panose="020B0604020202020204" pitchFamily="34" charset="0"/>
                            </a:rPr>
                            <a:t>Coefficients</a:t>
                          </a:r>
                          <a:endParaRPr lang="en-US" sz="1100" b="1" i="1"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t-statistics</a:t>
                          </a:r>
                          <a:endParaRPr lang="en-US" sz="1100" b="1"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100" b="1" u="none" strike="noStrike" dirty="0">
                              <a:effectLst/>
                              <a:latin typeface="Arial" panose="020B0604020202020204" pitchFamily="34" charset="0"/>
                              <a:cs typeface="Arial" panose="020B0604020202020204" pitchFamily="34" charset="0"/>
                            </a:rPr>
                            <a:t>Intercept (</a:t>
                          </a:r>
                          <a14:m>
                            <m:oMath xmlns:m="http://schemas.openxmlformats.org/officeDocument/2006/math">
                              <m:r>
                                <a:rPr lang="en-US" sz="1100" b="1" i="1" u="none" strike="noStrike" smtClean="0">
                                  <a:effectLst/>
                                  <a:latin typeface="Cambria Math"/>
                                  <a:cs typeface="Arial" panose="020B0604020202020204" pitchFamily="34" charset="0"/>
                                </a:rPr>
                                <m:t>𝒂</m:t>
                              </m:r>
                            </m:oMath>
                          </a14:m>
                          <a:r>
                            <a:rPr lang="en-US" sz="1100" b="1" u="none" strike="noStrike" dirty="0">
                              <a:effectLst/>
                              <a:latin typeface="Arial" panose="020B0604020202020204" pitchFamily="34" charset="0"/>
                              <a:cs typeface="Arial" panose="020B0604020202020204" pitchFamily="34" charset="0"/>
                            </a:rPr>
                            <a:t>)</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6.14543</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a:effectLst/>
                              <a:latin typeface="Arial" panose="020B0604020202020204" pitchFamily="34" charset="0"/>
                              <a:cs typeface="Arial" panose="020B0604020202020204" pitchFamily="34" charset="0"/>
                            </a:rPr>
                            <a:t>2.133705</a:t>
                          </a:r>
                          <a:endParaRPr lang="en-US" sz="11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100" b="1" u="none" strike="noStrike" dirty="0">
                              <a:effectLst/>
                              <a:latin typeface="Arial" panose="020B0604020202020204" pitchFamily="34" charset="0"/>
                              <a:cs typeface="Arial" panose="020B0604020202020204" pitchFamily="34" charset="0"/>
                            </a:rPr>
                            <a:t>Cost (</a:t>
                          </a:r>
                          <a:r>
                            <a:rPr lang="en-US" sz="1100" b="1" i="1" u="none" strike="noStrike" dirty="0">
                              <a:effectLst/>
                              <a:latin typeface="Arial" panose="020B0604020202020204" pitchFamily="34" charset="0"/>
                              <a:cs typeface="Arial" panose="020B0604020202020204" pitchFamily="34" charset="0"/>
                            </a:rPr>
                            <a:t>X</a:t>
                          </a:r>
                          <a:r>
                            <a:rPr lang="en-US" sz="1100" b="1" u="none" strike="noStrike" dirty="0">
                              <a:effectLst/>
                              <a:latin typeface="Arial" panose="020B0604020202020204" pitchFamily="34" charset="0"/>
                              <a:cs typeface="Arial" panose="020B0604020202020204" pitchFamily="34" charset="0"/>
                            </a:rPr>
                            <a:t>)</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0.00279</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a:effectLst/>
                              <a:latin typeface="Arial" panose="020B0604020202020204" pitchFamily="34" charset="0"/>
                              <a:cs typeface="Arial" panose="020B0604020202020204" pitchFamily="34" charset="0"/>
                            </a:rPr>
                            <a:t>4.960883</a:t>
                          </a:r>
                          <a:endParaRPr lang="en-US" sz="11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2"/>
                      </a:ext>
                    </a:extLst>
                  </a:tr>
                  <a:tr h="254188">
                    <a:tc>
                      <a:txBody>
                        <a:bodyPr/>
                        <a:lstStyle/>
                        <a:p>
                          <a:pPr algn="l" fontAlgn="b"/>
                          <a:r>
                            <a:rPr lang="en-US" sz="1100" b="1" u="none" strike="noStrike" dirty="0">
                              <a:effectLst/>
                              <a:latin typeface="Arial" panose="020B0604020202020204" pitchFamily="34" charset="0"/>
                              <a:cs typeface="Arial" panose="020B0604020202020204" pitchFamily="34" charset="0"/>
                            </a:rPr>
                            <a:t>KD1</a:t>
                          </a:r>
                          <a:endParaRPr lang="en-US" sz="1100" b="1" i="0" u="none" strike="noStrike" baseline="0" dirty="0">
                            <a:solidFill>
                              <a:srgbClr val="063DE8"/>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1.46423</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0.317322</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3"/>
                      </a:ext>
                    </a:extLst>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latin typeface="Arial" panose="020B0604020202020204" pitchFamily="34" charset="0"/>
                              <a:cs typeface="Arial" panose="020B0604020202020204" pitchFamily="34" charset="0"/>
                            </a:rPr>
                            <a:t>KD2</a:t>
                          </a:r>
                          <a:endParaRPr lang="en-US" sz="1100" b="1" i="0" u="none" strike="noStrike" baseline="0" dirty="0">
                            <a:solidFill>
                              <a:srgbClr val="063DE8"/>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-9.30951</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-1.96203</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xmlns="" xmlns:a14="http://schemas.microsoft.com/office/drawing/2010/main" val="90561967"/>
                  </p:ext>
                </p:extLst>
              </p:nvPr>
            </p:nvGraphicFramePr>
            <p:xfrm>
              <a:off x="6404446" y="1891894"/>
              <a:ext cx="4802156" cy="1122026"/>
            </p:xfrm>
            <a:graphic>
              <a:graphicData uri="http://schemas.openxmlformats.org/drawingml/2006/table">
                <a:tbl>
                  <a:tblPr>
                    <a:tableStyleId>{5C22544A-7EE6-4342-B048-85BDC9FD1C3A}</a:tableStyleId>
                  </a:tblPr>
                  <a:tblGrid>
                    <a:gridCol w="1723555"/>
                    <a:gridCol w="1663700"/>
                    <a:gridCol w="1414901"/>
                  </a:tblGrid>
                  <a:tr h="193468">
                    <a:tc>
                      <a:txBody>
                        <a:bodyPr/>
                        <a:lstStyle/>
                        <a:p>
                          <a:pPr algn="ctr" fontAlgn="b"/>
                          <a:r>
                            <a:rPr lang="en-US" sz="1100" b="1" u="none" strike="noStrike" dirty="0">
                              <a:effectLst/>
                              <a:latin typeface="Arial" panose="020B0604020202020204" pitchFamily="34" charset="0"/>
                              <a:cs typeface="Arial" panose="020B0604020202020204" pitchFamily="34" charset="0"/>
                            </a:rPr>
                            <a:t> </a:t>
                          </a:r>
                          <a:endParaRPr lang="en-US" sz="1100" b="1" i="1"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a:effectLst/>
                              <a:latin typeface="Arial" panose="020B0604020202020204" pitchFamily="34" charset="0"/>
                              <a:cs typeface="Arial" panose="020B0604020202020204" pitchFamily="34" charset="0"/>
                            </a:rPr>
                            <a:t>Coefficients</a:t>
                          </a:r>
                          <a:endParaRPr lang="en-US" sz="1100" b="1" i="1" u="none" strike="noStrike">
                            <a:solidFill>
                              <a:srgbClr val="000000"/>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dirty="0" smtClean="0">
                              <a:effectLst/>
                              <a:latin typeface="Arial" panose="020B0604020202020204" pitchFamily="34" charset="0"/>
                              <a:cs typeface="Arial" panose="020B0604020202020204" pitchFamily="34" charset="0"/>
                            </a:rPr>
                            <a:t>t-statistics</a:t>
                          </a:r>
                          <a:endParaRPr lang="en-US" sz="1100" b="1" i="1"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r>
                  <a:tr h="190500">
                    <a:tc>
                      <a:txBody>
                        <a:bodyPr/>
                        <a:lstStyle/>
                        <a:p>
                          <a:endParaRPr lang="en-US"/>
                        </a:p>
                      </a:txBody>
                      <a:tcPr marL="12700" marR="12700" marT="9525" marB="0" anchor="b">
                        <a:blipFill rotWithShape="1">
                          <a:blip r:embed="rId4"/>
                          <a:stretch>
                            <a:fillRect l="-472" t="-112903" r="-178774" b="-390323"/>
                          </a:stretch>
                        </a:blipFill>
                      </a:tcPr>
                    </a:tc>
                    <a:tc>
                      <a:txBody>
                        <a:bodyPr/>
                        <a:lstStyle/>
                        <a:p>
                          <a:pPr algn="ctr" fontAlgn="b"/>
                          <a:r>
                            <a:rPr lang="en-US" sz="1100" b="1" u="none" strike="noStrike" dirty="0" smtClean="0">
                              <a:effectLst/>
                              <a:latin typeface="Arial" panose="020B0604020202020204" pitchFamily="34" charset="0"/>
                              <a:cs typeface="Arial" panose="020B0604020202020204" pitchFamily="34" charset="0"/>
                            </a:rPr>
                            <a:t>6.14543</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a:effectLst/>
                              <a:latin typeface="Arial" panose="020B0604020202020204" pitchFamily="34" charset="0"/>
                              <a:cs typeface="Arial" panose="020B0604020202020204" pitchFamily="34" charset="0"/>
                            </a:rPr>
                            <a:t>2.133705</a:t>
                          </a:r>
                          <a:endParaRPr lang="en-US" sz="1100" b="1" i="0" u="none" strike="noStrike">
                            <a:solidFill>
                              <a:srgbClr val="000000"/>
                            </a:solidFill>
                            <a:effectLst/>
                            <a:latin typeface="Arial" panose="020B0604020202020204" pitchFamily="34" charset="0"/>
                            <a:cs typeface="Arial" panose="020B0604020202020204" pitchFamily="34" charset="0"/>
                          </a:endParaRPr>
                        </a:p>
                      </a:txBody>
                      <a:tcPr marL="12700" marR="12700" marT="9525" marB="0" anchor="b"/>
                    </a:tc>
                  </a:tr>
                  <a:tr h="190500">
                    <a:tc>
                      <a:txBody>
                        <a:bodyPr/>
                        <a:lstStyle/>
                        <a:p>
                          <a:pPr algn="l" fontAlgn="b"/>
                          <a:r>
                            <a:rPr lang="en-US" sz="1100" b="1" u="none" strike="noStrike" dirty="0" smtClean="0">
                              <a:effectLst/>
                              <a:latin typeface="Arial" panose="020B0604020202020204" pitchFamily="34" charset="0"/>
                              <a:cs typeface="Arial" panose="020B0604020202020204" pitchFamily="34" charset="0"/>
                            </a:rPr>
                            <a:t>Cost (</a:t>
                          </a:r>
                          <a:r>
                            <a:rPr lang="en-US" sz="1100" b="1" i="1" u="none" strike="noStrike" dirty="0" smtClean="0">
                              <a:effectLst/>
                              <a:latin typeface="Arial" panose="020B0604020202020204" pitchFamily="34" charset="0"/>
                              <a:cs typeface="Arial" panose="020B0604020202020204" pitchFamily="34" charset="0"/>
                            </a:rPr>
                            <a:t>X</a:t>
                          </a:r>
                          <a:r>
                            <a:rPr lang="en-US" sz="1100" b="1" u="none" strike="noStrike" dirty="0" smtClean="0">
                              <a:effectLst/>
                              <a:latin typeface="Arial" panose="020B0604020202020204" pitchFamily="34" charset="0"/>
                              <a:cs typeface="Arial" panose="020B0604020202020204" pitchFamily="34" charset="0"/>
                            </a:rPr>
                            <a:t>)</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dirty="0" smtClean="0">
                              <a:effectLst/>
                              <a:latin typeface="Arial" panose="020B0604020202020204" pitchFamily="34" charset="0"/>
                              <a:cs typeface="Arial" panose="020B0604020202020204" pitchFamily="34" charset="0"/>
                            </a:rPr>
                            <a:t>0.00279</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a:effectLst/>
                              <a:latin typeface="Arial" panose="020B0604020202020204" pitchFamily="34" charset="0"/>
                              <a:cs typeface="Arial" panose="020B0604020202020204" pitchFamily="34" charset="0"/>
                            </a:rPr>
                            <a:t>4.960883</a:t>
                          </a:r>
                          <a:endParaRPr lang="en-US" sz="1100" b="1" i="0" u="none" strike="noStrike">
                            <a:solidFill>
                              <a:srgbClr val="000000"/>
                            </a:solidFill>
                            <a:effectLst/>
                            <a:latin typeface="Arial" panose="020B0604020202020204" pitchFamily="34" charset="0"/>
                            <a:cs typeface="Arial" panose="020B0604020202020204" pitchFamily="34" charset="0"/>
                          </a:endParaRPr>
                        </a:p>
                      </a:txBody>
                      <a:tcPr marL="12700" marR="12700" marT="9525" marB="0" anchor="b"/>
                    </a:tc>
                  </a:tr>
                  <a:tr h="254188">
                    <a:tc>
                      <a:txBody>
                        <a:bodyPr/>
                        <a:lstStyle/>
                        <a:p>
                          <a:pPr algn="l" fontAlgn="b"/>
                          <a:r>
                            <a:rPr lang="en-US" sz="1100" b="1" u="none" strike="noStrike" dirty="0" smtClean="0">
                              <a:effectLst/>
                              <a:latin typeface="Arial" panose="020B0604020202020204" pitchFamily="34" charset="0"/>
                              <a:cs typeface="Arial" panose="020B0604020202020204" pitchFamily="34" charset="0"/>
                            </a:rPr>
                            <a:t>KD1</a:t>
                          </a:r>
                          <a:endParaRPr lang="en-US" sz="1100" b="1" i="0" u="none" strike="noStrike" baseline="0" dirty="0">
                            <a:solidFill>
                              <a:srgbClr val="063DE8"/>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dirty="0" smtClean="0">
                              <a:effectLst/>
                              <a:latin typeface="Arial" panose="020B0604020202020204" pitchFamily="34" charset="0"/>
                              <a:cs typeface="Arial" panose="020B0604020202020204" pitchFamily="34" charset="0"/>
                            </a:rPr>
                            <a:t>1.46423</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0.317322</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smtClean="0">
                              <a:effectLst/>
                              <a:latin typeface="Arial" panose="020B0604020202020204" pitchFamily="34" charset="0"/>
                              <a:cs typeface="Arial" panose="020B0604020202020204" pitchFamily="34" charset="0"/>
                            </a:rPr>
                            <a:t>KD2</a:t>
                          </a:r>
                          <a:endParaRPr lang="en-US" sz="1100" b="1" i="0" u="none" strike="noStrike" baseline="0" dirty="0">
                            <a:solidFill>
                              <a:srgbClr val="063DE8"/>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-9.30951</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c>
                      <a:txBody>
                        <a:bodyPr/>
                        <a:lstStyle/>
                        <a:p>
                          <a:pPr algn="ctr" fontAlgn="b"/>
                          <a:r>
                            <a:rPr lang="en-US" sz="1100" b="1" u="none" strike="noStrike" dirty="0">
                              <a:effectLst/>
                              <a:latin typeface="Arial" panose="020B0604020202020204" pitchFamily="34" charset="0"/>
                              <a:cs typeface="Arial" panose="020B0604020202020204" pitchFamily="34" charset="0"/>
                            </a:rPr>
                            <a:t>-1.96203</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b"/>
                    </a:tc>
                  </a:tr>
                </a:tbl>
              </a:graphicData>
            </a:graphic>
          </p:graphicFrame>
        </mc:Fallback>
      </mc:AlternateContent>
      <p:cxnSp>
        <p:nvCxnSpPr>
          <p:cNvPr id="7" name="Straight Connector 6"/>
          <p:cNvCxnSpPr/>
          <p:nvPr/>
        </p:nvCxnSpPr>
        <p:spPr bwMode="auto">
          <a:xfrm>
            <a:off x="2819391" y="4227735"/>
            <a:ext cx="5725225" cy="0"/>
          </a:xfrm>
          <a:prstGeom prst="line">
            <a:avLst/>
          </a:prstGeom>
          <a:solidFill>
            <a:schemeClr val="bg1"/>
          </a:solidFill>
          <a:ln w="25400" cap="flat" cmpd="sng" algn="ctr">
            <a:solidFill>
              <a:srgbClr val="990000"/>
            </a:solidFill>
            <a:prstDash val="dash"/>
            <a:round/>
            <a:headEnd type="none" w="sm" len="sm"/>
            <a:tailEnd type="none" w="sm" len="sm"/>
          </a:ln>
          <a:effectLst/>
        </p:spPr>
      </p:cxnSp>
      <mc:AlternateContent xmlns:mc="http://schemas.openxmlformats.org/markup-compatibility/2006" xmlns:a14="http://schemas.microsoft.com/office/drawing/2010/main">
        <mc:Choice Requires="a14">
          <p:sp>
            <p:nvSpPr>
              <p:cNvPr id="5" name="TextBox 4"/>
              <p:cNvSpPr txBox="1"/>
              <p:nvPr/>
            </p:nvSpPr>
            <p:spPr>
              <a:xfrm>
                <a:off x="567452" y="1672773"/>
                <a:ext cx="4004548" cy="1225207"/>
              </a:xfrm>
              <a:prstGeom prst="rect">
                <a:avLst/>
              </a:prstGeom>
              <a:noFill/>
            </p:spPr>
            <p:txBody>
              <a:bodyPr wrap="square" rtlCol="0">
                <a:spAutoFit/>
              </a:bodyPr>
              <a:lstStyle/>
              <a:p>
                <a:pPr algn="l"/>
                <a:r>
                  <a:rPr lang="en-US" sz="1800" b="1" dirty="0">
                    <a:latin typeface="+mn-lt"/>
                    <a:cs typeface="Arial" panose="020B0604020202020204" pitchFamily="34" charset="0"/>
                  </a:rPr>
                  <a:t>Regression Model</a:t>
                </a:r>
              </a:p>
              <a:p>
                <a:pPr/>
                <a14:m>
                  <m:oMathPara xmlns:m="http://schemas.openxmlformats.org/officeDocument/2006/math">
                    <m:oMathParaPr>
                      <m:jc m:val="left"/>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a:rPr>
                            <m:t>𝒚</m:t>
                          </m:r>
                        </m:e>
                        <m:sub>
                          <m:r>
                            <a:rPr lang="en-US" sz="1800" b="1" i="1" smtClean="0">
                              <a:latin typeface="Cambria Math"/>
                            </a:rPr>
                            <m:t>𝒊𝒕</m:t>
                          </m:r>
                        </m:sub>
                      </m:sSub>
                      <m:r>
                        <a:rPr lang="en-US" sz="1800" b="1" i="1" smtClean="0">
                          <a:latin typeface="Cambria Math"/>
                        </a:rPr>
                        <m:t>=</m:t>
                      </m:r>
                      <m:r>
                        <a:rPr lang="en-US" sz="1800" b="1" i="1" smtClean="0">
                          <a:latin typeface="Cambria Math"/>
                        </a:rPr>
                        <m:t>𝒂</m:t>
                      </m:r>
                      <m:r>
                        <a:rPr lang="en-US" sz="1800" b="1" i="1" smtClean="0">
                          <a:latin typeface="Cambria Math"/>
                        </a:rPr>
                        <m:t>+</m:t>
                      </m:r>
                      <m:sSub>
                        <m:sSubPr>
                          <m:ctrlPr>
                            <a:rPr lang="en-US" sz="1800" b="1" i="1" smtClean="0">
                              <a:latin typeface="Cambria Math" panose="02040503050406030204" pitchFamily="18" charset="0"/>
                            </a:rPr>
                          </m:ctrlPr>
                        </m:sSubPr>
                        <m:e>
                          <m:r>
                            <a:rPr lang="en-US" sz="1800" b="1" i="1" smtClean="0">
                              <a:latin typeface="Cambria Math"/>
                            </a:rPr>
                            <m:t>𝑲𝑫</m:t>
                          </m:r>
                        </m:e>
                        <m:sub>
                          <m:r>
                            <a:rPr lang="en-US" sz="1800" b="1" i="1" smtClean="0">
                              <a:latin typeface="Cambria Math"/>
                            </a:rPr>
                            <m:t>𝟏</m:t>
                          </m:r>
                        </m:sub>
                      </m:sSub>
                      <m:r>
                        <a:rPr lang="en-US" sz="1800" b="1" i="1" smtClean="0">
                          <a:latin typeface="Cambria Math"/>
                        </a:rPr>
                        <m:t>+</m:t>
                      </m:r>
                      <m:sSub>
                        <m:sSubPr>
                          <m:ctrlPr>
                            <a:rPr lang="en-US" sz="1800" b="1" i="1" smtClean="0">
                              <a:latin typeface="Cambria Math" panose="02040503050406030204" pitchFamily="18" charset="0"/>
                            </a:rPr>
                          </m:ctrlPr>
                        </m:sSubPr>
                        <m:e>
                          <m:r>
                            <a:rPr lang="en-US" sz="1800" b="1" i="1" smtClean="0">
                              <a:latin typeface="Cambria Math"/>
                            </a:rPr>
                            <m:t>𝑲𝑫</m:t>
                          </m:r>
                        </m:e>
                        <m:sub>
                          <m:r>
                            <a:rPr lang="en-US" sz="1800" b="1" i="1" smtClean="0">
                              <a:latin typeface="Cambria Math"/>
                            </a:rPr>
                            <m:t>𝟐</m:t>
                          </m:r>
                        </m:sub>
                      </m:sSub>
                      <m:r>
                        <a:rPr lang="en-US" sz="1800" b="1" i="1" smtClean="0">
                          <a:latin typeface="Cambria Math"/>
                        </a:rPr>
                        <m:t>+</m:t>
                      </m:r>
                      <m:r>
                        <a:rPr lang="en-US" sz="1800" b="1" i="1" smtClean="0">
                          <a:latin typeface="Cambria Math"/>
                        </a:rPr>
                        <m:t>𝒃</m:t>
                      </m:r>
                      <m:sSub>
                        <m:sSubPr>
                          <m:ctrlPr>
                            <a:rPr lang="en-US" sz="1800" b="1" i="1" smtClean="0">
                              <a:latin typeface="Cambria Math" panose="02040503050406030204" pitchFamily="18" charset="0"/>
                            </a:rPr>
                          </m:ctrlPr>
                        </m:sSubPr>
                        <m:e>
                          <m:r>
                            <a:rPr lang="en-US" sz="1800" b="1" i="1" smtClean="0">
                              <a:latin typeface="Cambria Math"/>
                            </a:rPr>
                            <m:t>𝑿</m:t>
                          </m:r>
                        </m:e>
                        <m:sub>
                          <m:r>
                            <a:rPr lang="en-US" sz="1800" b="1" i="1" smtClean="0">
                              <a:latin typeface="Cambria Math"/>
                            </a:rPr>
                            <m:t>𝒊𝒕</m:t>
                          </m:r>
                        </m:sub>
                      </m:sSub>
                      <m:r>
                        <a:rPr lang="en-US" sz="1800" b="1" i="1" smtClean="0">
                          <a:latin typeface="Cambria Math"/>
                        </a:rPr>
                        <m:t>+</m:t>
                      </m:r>
                      <m:sSub>
                        <m:sSubPr>
                          <m:ctrlPr>
                            <a:rPr lang="en-US" sz="1800" b="1" i="1" smtClean="0">
                              <a:latin typeface="Cambria Math" panose="02040503050406030204" pitchFamily="18" charset="0"/>
                            </a:rPr>
                          </m:ctrlPr>
                        </m:sSubPr>
                        <m:e>
                          <m:r>
                            <a:rPr lang="en-US" sz="1800" b="1" i="1" smtClean="0">
                              <a:latin typeface="Cambria Math"/>
                              <a:ea typeface="Cambria Math"/>
                            </a:rPr>
                            <m:t>𝜺</m:t>
                          </m:r>
                        </m:e>
                        <m:sub>
                          <m:r>
                            <a:rPr lang="en-US" sz="1800" b="1" i="1" smtClean="0">
                              <a:latin typeface="Cambria Math"/>
                            </a:rPr>
                            <m:t>𝒊𝒕</m:t>
                          </m:r>
                        </m:sub>
                      </m:sSub>
                    </m:oMath>
                  </m:oMathPara>
                </a14:m>
                <a:endParaRPr lang="en-US" sz="1800" b="1" dirty="0"/>
              </a:p>
              <a:p>
                <a:endParaRPr lang="en-US" sz="1800" b="1" dirty="0"/>
              </a:p>
              <a:p>
                <a:pPr algn="l"/>
                <a:r>
                  <a:rPr lang="en-US" sz="1800" b="1" i="1" dirty="0">
                    <a:latin typeface="+mn-lt"/>
                    <a:cs typeface="Arial" panose="020B0604020202020204" pitchFamily="34" charset="0"/>
                  </a:rPr>
                  <a:t>KD</a:t>
                </a:r>
                <a:r>
                  <a:rPr lang="en-US" sz="1800" b="1" dirty="0">
                    <a:latin typeface="+mn-lt"/>
                    <a:cs typeface="Arial" panose="020B0604020202020204" pitchFamily="34" charset="0"/>
                  </a:rPr>
                  <a:t>: Keyword dummy variables</a:t>
                </a:r>
                <a:endParaRPr lang="en-US" sz="1800" b="1" i="1" dirty="0">
                  <a:latin typeface="+mn-lt"/>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56603" y="1672774"/>
                <a:ext cx="5339397" cy="1225207"/>
              </a:xfrm>
              <a:prstGeom prst="rect">
                <a:avLst/>
              </a:prstGeom>
              <a:blipFill rotWithShape="1">
                <a:blip r:embed="rId5" cstate="print"/>
                <a:stretch>
                  <a:fillRect l="-1218" t="-2488" b="-49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622626" y="4129367"/>
                <a:ext cx="1562019" cy="1401346"/>
              </a:xfrm>
              <a:prstGeom prst="rect">
                <a:avLst/>
              </a:prstGeom>
              <a:noFill/>
            </p:spPr>
            <p:txBody>
              <a:bodyPr wrap="square" rtlCol="0">
                <a:spAutoFit/>
              </a:bodyPr>
              <a:lstStyle/>
              <a:p>
                <a:r>
                  <a:rPr lang="en-US" sz="1600" b="1" dirty="0">
                    <a:latin typeface="+mn-lt"/>
                    <a:cs typeface="Arial" panose="020B0604020202020204" pitchFamily="34" charset="0"/>
                  </a:rPr>
                  <a:t>Fixed effects f</a:t>
                </a:r>
                <a14:m>
                  <m:oMath xmlns:m="http://schemas.openxmlformats.org/officeDocument/2006/math">
                    <m:r>
                      <a:rPr lang="en-US" sz="1600" b="1" i="0" smtClean="0">
                        <a:latin typeface="Cambria Math"/>
                      </a:rPr>
                      <m:t>𝐨𝐫</m:t>
                    </m:r>
                  </m:oMath>
                </a14:m>
                <a:r>
                  <a:rPr lang="en-US" sz="1600" b="1" dirty="0">
                    <a:latin typeface="+mn-lt"/>
                    <a:cs typeface="Arial" panose="020B0604020202020204" pitchFamily="34" charset="0"/>
                  </a:rPr>
                  <a:t> keyword </a:t>
                </a:r>
                <a:r>
                  <a:rPr lang="en-US" sz="1600" b="1" i="1" dirty="0" err="1">
                    <a:latin typeface="+mn-lt"/>
                    <a:cs typeface="Arial" panose="020B0604020202020204" pitchFamily="34" charset="0"/>
                  </a:rPr>
                  <a:t>i</a:t>
                </a:r>
                <a:endParaRPr lang="en-US" sz="1600" b="1" i="1" dirty="0">
                  <a:latin typeface="+mn-lt"/>
                  <a:cs typeface="Arial" panose="020B0604020202020204" pitchFamily="34" charset="0"/>
                </a:endParaRPr>
              </a:p>
              <a:p>
                <a:pPr algn="l"/>
                <a14:m>
                  <m:oMathPara xmlns:m="http://schemas.openxmlformats.org/officeDocument/2006/math">
                    <m:oMathParaPr>
                      <m:jc m:val="left"/>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a:rPr>
                            <m:t>𝒇</m:t>
                          </m:r>
                        </m:e>
                        <m:sub>
                          <m:r>
                            <a:rPr lang="en-US" sz="1600" b="1" i="1" smtClean="0">
                              <a:latin typeface="Cambria Math"/>
                            </a:rPr>
                            <m:t>𝟏</m:t>
                          </m:r>
                        </m:sub>
                      </m:sSub>
                      <m:r>
                        <a:rPr lang="en-US" sz="1600" b="1" i="1" smtClean="0">
                          <a:latin typeface="Cambria Math"/>
                        </a:rPr>
                        <m:t>=</m:t>
                      </m:r>
                      <m:r>
                        <a:rPr lang="en-US" sz="1600" b="1" i="1" smtClean="0">
                          <a:latin typeface="Cambria Math"/>
                        </a:rPr>
                        <m:t>𝒂</m:t>
                      </m:r>
                      <m:r>
                        <a:rPr lang="en-US" sz="1600" b="1" i="1" smtClean="0">
                          <a:latin typeface="Cambria Math"/>
                        </a:rPr>
                        <m:t>+</m:t>
                      </m:r>
                      <m:r>
                        <a:rPr lang="en-US" sz="1600" b="1" i="1" smtClean="0">
                          <a:latin typeface="Cambria Math"/>
                        </a:rPr>
                        <m:t>𝟎</m:t>
                      </m:r>
                    </m:oMath>
                  </m:oMathPara>
                </a14:m>
                <a:endParaRPr lang="en-US" sz="1600" b="1" dirty="0">
                  <a:latin typeface="+mn-lt"/>
                  <a:cs typeface="Arial" panose="020B0604020202020204" pitchFamily="34" charset="0"/>
                </a:endParaRPr>
              </a:p>
              <a:p>
                <a:pPr algn="l"/>
                <a14:m>
                  <m:oMathPara xmlns:m="http://schemas.openxmlformats.org/officeDocument/2006/math">
                    <m:oMathParaPr>
                      <m:jc m:val="left"/>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a:rPr>
                            <m:t>𝒇</m:t>
                          </m:r>
                        </m:e>
                        <m:sub>
                          <m:r>
                            <a:rPr lang="en-US" sz="1600" b="1" i="1" smtClean="0">
                              <a:latin typeface="Cambria Math"/>
                            </a:rPr>
                            <m:t>𝟐</m:t>
                          </m:r>
                        </m:sub>
                      </m:sSub>
                      <m:r>
                        <a:rPr lang="en-US" sz="1600" b="1" i="1">
                          <a:latin typeface="Cambria Math"/>
                        </a:rPr>
                        <m:t>=</m:t>
                      </m:r>
                      <m:r>
                        <a:rPr lang="en-US" sz="1600" b="1" i="1">
                          <a:latin typeface="Cambria Math"/>
                        </a:rPr>
                        <m:t>𝒂</m:t>
                      </m:r>
                      <m:r>
                        <a:rPr lang="en-US" sz="1600" b="1" i="1">
                          <a:latin typeface="Cambria Math"/>
                        </a:rPr>
                        <m:t>+</m:t>
                      </m:r>
                      <m:sSub>
                        <m:sSubPr>
                          <m:ctrlPr>
                            <a:rPr lang="en-US" sz="1600" b="1" i="1" smtClean="0">
                              <a:latin typeface="Cambria Math" panose="02040503050406030204" pitchFamily="18" charset="0"/>
                            </a:rPr>
                          </m:ctrlPr>
                        </m:sSubPr>
                        <m:e>
                          <m:r>
                            <a:rPr lang="en-US" sz="1600" b="1" i="1" smtClean="0">
                              <a:latin typeface="Cambria Math"/>
                            </a:rPr>
                            <m:t>𝑲𝑫</m:t>
                          </m:r>
                        </m:e>
                        <m:sub>
                          <m:r>
                            <a:rPr lang="en-US" sz="1600" b="1" i="1" smtClean="0">
                              <a:latin typeface="Cambria Math"/>
                            </a:rPr>
                            <m:t>𝟏</m:t>
                          </m:r>
                        </m:sub>
                      </m:sSub>
                    </m:oMath>
                  </m:oMathPara>
                </a14:m>
                <a:endParaRPr lang="en-US" sz="1600" b="1" i="1" dirty="0">
                  <a:latin typeface="+mn-lt"/>
                  <a:cs typeface="Arial" panose="020B0604020202020204" pitchFamily="34" charset="0"/>
                </a:endParaRPr>
              </a:p>
              <a:p>
                <a:pPr algn="l"/>
                <a14:m>
                  <m:oMathPara xmlns:m="http://schemas.openxmlformats.org/officeDocument/2006/math">
                    <m:oMathParaPr>
                      <m:jc m:val="left"/>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a:rPr>
                            <m:t>𝒇</m:t>
                          </m:r>
                        </m:e>
                        <m:sub>
                          <m:r>
                            <a:rPr lang="en-US" sz="1600" b="1" i="1" smtClean="0">
                              <a:latin typeface="Cambria Math"/>
                            </a:rPr>
                            <m:t>𝟑</m:t>
                          </m:r>
                        </m:sub>
                      </m:sSub>
                      <m:r>
                        <a:rPr lang="en-US" sz="1600" b="1" i="1">
                          <a:latin typeface="Cambria Math"/>
                        </a:rPr>
                        <m:t>=</m:t>
                      </m:r>
                      <m:r>
                        <a:rPr lang="en-US" sz="1600" b="1" i="1">
                          <a:latin typeface="Cambria Math"/>
                        </a:rPr>
                        <m:t>𝒂</m:t>
                      </m:r>
                      <m:r>
                        <a:rPr lang="en-US" sz="1600" b="1" i="1">
                          <a:latin typeface="Cambria Math"/>
                        </a:rPr>
                        <m:t>+</m:t>
                      </m:r>
                      <m:sSub>
                        <m:sSubPr>
                          <m:ctrlPr>
                            <a:rPr lang="en-US" sz="1600" b="1" i="1" smtClean="0">
                              <a:latin typeface="Cambria Math" panose="02040503050406030204" pitchFamily="18" charset="0"/>
                            </a:rPr>
                          </m:ctrlPr>
                        </m:sSubPr>
                        <m:e>
                          <m:r>
                            <a:rPr lang="en-US" sz="1600" b="1" i="1" smtClean="0">
                              <a:latin typeface="Cambria Math"/>
                            </a:rPr>
                            <m:t>𝑲𝑫</m:t>
                          </m:r>
                        </m:e>
                        <m:sub>
                          <m:r>
                            <a:rPr lang="en-US" sz="1600" b="1" i="1" smtClean="0">
                              <a:latin typeface="Cambria Math"/>
                            </a:rPr>
                            <m:t>𝟐</m:t>
                          </m:r>
                        </m:sub>
                      </m:sSub>
                    </m:oMath>
                  </m:oMathPara>
                </a14:m>
                <a:endParaRPr lang="en-US" sz="1600" b="1" dirty="0">
                  <a:latin typeface="+mn-lt"/>
                  <a:cs typeface="Arial" panose="020B0604020202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830169" y="4129367"/>
                <a:ext cx="2082692" cy="1401346"/>
              </a:xfrm>
              <a:prstGeom prst="rect">
                <a:avLst/>
              </a:prstGeom>
              <a:blipFill rotWithShape="1">
                <a:blip r:embed="rId6" cstate="print"/>
                <a:stretch>
                  <a:fillRect t="-1304"/>
                </a:stretch>
              </a:blipFill>
            </p:spPr>
            <p:txBody>
              <a:bodyPr/>
              <a:lstStyle/>
              <a:p>
                <a:r>
                  <a:rPr lang="en-US">
                    <a:noFill/>
                  </a:rPr>
                  <a:t> </a:t>
                </a:r>
              </a:p>
            </p:txBody>
          </p:sp>
        </mc:Fallback>
      </mc:AlternateContent>
    </p:spTree>
    <p:extLst>
      <p:ext uri="{BB962C8B-B14F-4D97-AF65-F5344CB8AC3E}">
        <p14:creationId xmlns:p14="http://schemas.microsoft.com/office/powerpoint/2010/main" val="58898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2820</Words>
  <Application>Microsoft Office PowerPoint</Application>
  <PresentationFormat>Widescreen</PresentationFormat>
  <Paragraphs>134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Calibri</vt:lpstr>
      <vt:lpstr>Calibri Light</vt:lpstr>
      <vt:lpstr>Cambria Math</vt:lpstr>
      <vt:lpstr>Times New Roman</vt:lpstr>
      <vt:lpstr>Office Theme</vt:lpstr>
      <vt:lpstr>Panel Data in Analytics</vt:lpstr>
      <vt:lpstr>Coverage </vt:lpstr>
      <vt:lpstr>New Types of Marketing Data</vt:lpstr>
      <vt:lpstr>The General Nature of Panel Data</vt:lpstr>
      <vt:lpstr>Reasons for Growing Use of Panel Data Analysis</vt:lpstr>
      <vt:lpstr>Example Panel Data </vt:lpstr>
      <vt:lpstr>Example Results from Regular Regression</vt:lpstr>
      <vt:lpstr>Implementing Simple Panel Data Analysis in Excel</vt:lpstr>
      <vt:lpstr>Example Analysis with Dummy Variable Coding</vt:lpstr>
      <vt:lpstr>Example Results from Simple Panel Regression</vt:lpstr>
      <vt:lpstr>Hour-of-Day Fixed Effects</vt:lpstr>
      <vt:lpstr>Implementing Fixed Effects Panel Data Analysis in Excel</vt:lpstr>
      <vt:lpstr>General Approaches to Modeling Panel Data </vt:lpstr>
      <vt:lpstr>General Approaches to Modeling Panel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2020-02-28T19:03:07Z</dcterms:created>
  <dcterms:modified xsi:type="dcterms:W3CDTF">2021-01-05T03:57:18Z</dcterms:modified>
</cp:coreProperties>
</file>