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77" r:id="rId2"/>
    <p:sldId id="278" r:id="rId3"/>
    <p:sldId id="257" r:id="rId4"/>
    <p:sldId id="258" r:id="rId5"/>
    <p:sldId id="259" r:id="rId6"/>
    <p:sldId id="260" r:id="rId7"/>
    <p:sldId id="281" r:id="rId8"/>
    <p:sldId id="28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80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368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fld id="{29A79B58-2117-4FF0-A367-61EAA9E1B176}" type="slidenum">
              <a:rPr lang="en-US" altLang="en-US" sz="1000" smtClean="0">
                <a:solidFill>
                  <a:schemeClr val="tx1"/>
                </a:solidFill>
              </a:rPr>
              <a:pPr/>
              <a:t>1</a:t>
            </a:fld>
            <a:endParaRPr lang="en-US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336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909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8979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3146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5410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4132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2462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82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980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524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64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3424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5314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711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0462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0528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5999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431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2FB93-C7E5-4284-B32E-CA0592BFD671}" type="datetime1">
              <a:rPr lang="en-US" smtClean="0"/>
              <a:pPr/>
              <a:t>2/3/2021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C195-1F78-4759-A19C-F82C46730C35}" type="datetime1">
              <a:rPr lang="en-US" smtClean="0"/>
              <a:pPr/>
              <a:t>2/3/2021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1140" y="1625244"/>
            <a:ext cx="3781425" cy="439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AB089-C384-4BC3-A7D3-FF092DD2231F}" type="datetime1">
              <a:rPr lang="en-US" smtClean="0"/>
              <a:pPr/>
              <a:t>2/3/2021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FC297-9E8E-494E-98DA-5018463CCE4B}" type="datetime1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809E7-EB44-4265-B628-1E120D6DF406}" type="datetime1">
              <a:rPr lang="en-US" smtClean="0"/>
              <a:pPr/>
              <a:t>2/3/2021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1193800"/>
            <a:ext cx="8229600" cy="50800"/>
          </a:xfrm>
          <a:custGeom>
            <a:avLst/>
            <a:gdLst/>
            <a:ahLst/>
            <a:cxnLst/>
            <a:rect l="l" t="t" r="r" b="b"/>
            <a:pathLst>
              <a:path w="8229600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4925"/>
                </a:lnTo>
                <a:lnTo>
                  <a:pt x="38049" y="34925"/>
                </a:lnTo>
                <a:lnTo>
                  <a:pt x="38049" y="15875"/>
                </a:lnTo>
                <a:lnTo>
                  <a:pt x="50800" y="15875"/>
                </a:lnTo>
                <a:lnTo>
                  <a:pt x="50800" y="0"/>
                </a:lnTo>
                <a:close/>
              </a:path>
              <a:path w="8229600" h="50800">
                <a:moveTo>
                  <a:pt x="8178800" y="0"/>
                </a:moveTo>
                <a:lnTo>
                  <a:pt x="8178800" y="50800"/>
                </a:lnTo>
                <a:lnTo>
                  <a:pt x="8210550" y="34925"/>
                </a:lnTo>
                <a:lnTo>
                  <a:pt x="8191500" y="34925"/>
                </a:lnTo>
                <a:lnTo>
                  <a:pt x="8191500" y="15875"/>
                </a:lnTo>
                <a:lnTo>
                  <a:pt x="8210550" y="15875"/>
                </a:lnTo>
                <a:lnTo>
                  <a:pt x="8178800" y="0"/>
                </a:lnTo>
                <a:close/>
              </a:path>
              <a:path w="8229600" h="50800">
                <a:moveTo>
                  <a:pt x="50800" y="15875"/>
                </a:moveTo>
                <a:lnTo>
                  <a:pt x="38049" y="15875"/>
                </a:lnTo>
                <a:lnTo>
                  <a:pt x="38049" y="34925"/>
                </a:lnTo>
                <a:lnTo>
                  <a:pt x="50800" y="34925"/>
                </a:lnTo>
                <a:lnTo>
                  <a:pt x="50800" y="15875"/>
                </a:lnTo>
                <a:close/>
              </a:path>
              <a:path w="8229600" h="50800">
                <a:moveTo>
                  <a:pt x="8178800" y="15875"/>
                </a:moveTo>
                <a:lnTo>
                  <a:pt x="50800" y="15875"/>
                </a:lnTo>
                <a:lnTo>
                  <a:pt x="50800" y="34925"/>
                </a:lnTo>
                <a:lnTo>
                  <a:pt x="8178800" y="34925"/>
                </a:lnTo>
                <a:lnTo>
                  <a:pt x="8178800" y="15875"/>
                </a:lnTo>
                <a:close/>
              </a:path>
              <a:path w="8229600" h="50800">
                <a:moveTo>
                  <a:pt x="8210550" y="15875"/>
                </a:moveTo>
                <a:lnTo>
                  <a:pt x="8191500" y="15875"/>
                </a:lnTo>
                <a:lnTo>
                  <a:pt x="8191500" y="34925"/>
                </a:lnTo>
                <a:lnTo>
                  <a:pt x="8210550" y="34925"/>
                </a:lnTo>
                <a:lnTo>
                  <a:pt x="8229600" y="25400"/>
                </a:lnTo>
                <a:lnTo>
                  <a:pt x="8210550" y="158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539394"/>
            <a:ext cx="8072119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2140" y="1463319"/>
            <a:ext cx="7919719" cy="1968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A8C53-463A-44EC-8EF7-0B6826EBA99B}" type="datetime1">
              <a:rPr lang="en-US" smtClean="0"/>
              <a:pPr/>
              <a:t>2/3/2021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86042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0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Segmentation &amp; Cluster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143000" y="4343400"/>
            <a:ext cx="68580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Dr. Aidin </a:t>
            </a:r>
            <a:r>
              <a:rPr lang="en-US" dirty="0" err="1"/>
              <a:t>Namin</a:t>
            </a:r>
            <a:endParaRPr lang="en-US" dirty="0"/>
          </a:p>
          <a:p>
            <a:pPr>
              <a:defRPr/>
            </a:pPr>
            <a:r>
              <a:rPr lang="en-US" dirty="0"/>
              <a:t>BSAN 6080</a:t>
            </a:r>
          </a:p>
        </p:txBody>
      </p:sp>
      <p:pic>
        <p:nvPicPr>
          <p:cNvPr id="62466" name="Picture 2" descr="http://www.voxco.com/wp-content/uploads/2015/08/wpid-curata__706d683745c5199e60a34a28f565a6d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98825"/>
            <a:ext cx="3028950" cy="327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8" name="Picture 4" descr="https://lsbe.d.umn.edu/images/rema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91000"/>
            <a:ext cx="325755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36D6559-BFD4-4321-9B62-978A31369CC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81400" y="4648200"/>
            <a:ext cx="236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Dr. Aidin </a:t>
            </a:r>
            <a:r>
              <a:rPr lang="en-US" sz="2200" dirty="0" err="1"/>
              <a:t>Namin</a:t>
            </a:r>
            <a:endParaRPr lang="en-US" sz="2200" dirty="0"/>
          </a:p>
          <a:p>
            <a:pPr algn="ct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28473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16011" y="295656"/>
            <a:ext cx="775716" cy="1118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Cluste</a:t>
            </a:r>
            <a:r>
              <a:rPr spc="-15" dirty="0"/>
              <a:t>r</a:t>
            </a:r>
            <a:r>
              <a:rPr spc="10" dirty="0"/>
              <a:t> </a:t>
            </a:r>
            <a:r>
              <a:rPr spc="-20" dirty="0"/>
              <a:t>Analys</a:t>
            </a:r>
            <a:r>
              <a:rPr spc="-35" dirty="0"/>
              <a:t>i</a:t>
            </a:r>
            <a:r>
              <a:rPr spc="-25" dirty="0"/>
              <a:t>s</a:t>
            </a:r>
            <a:r>
              <a:rPr spc="-15" dirty="0"/>
              <a:t>:</a:t>
            </a:r>
            <a:r>
              <a:rPr dirty="0"/>
              <a:t> </a:t>
            </a:r>
            <a:r>
              <a:rPr spc="-40" dirty="0"/>
              <a:t>N</a:t>
            </a:r>
            <a:r>
              <a:rPr spc="-30" dirty="0"/>
              <a:t>umbe</a:t>
            </a:r>
            <a:r>
              <a:rPr spc="-15" dirty="0"/>
              <a:t>r</a:t>
            </a:r>
            <a:r>
              <a:rPr spc="25" dirty="0"/>
              <a:t> </a:t>
            </a:r>
            <a:r>
              <a:rPr spc="-5" dirty="0"/>
              <a:t>o</a:t>
            </a:r>
            <a:r>
              <a:rPr dirty="0"/>
              <a:t>f </a:t>
            </a:r>
            <a:r>
              <a:rPr spc="-25" dirty="0"/>
              <a:t>Clusters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588541"/>
            <a:ext cx="8423275" cy="4293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6FF"/>
              </a:buClr>
              <a:buSzPct val="84615"/>
              <a:buFont typeface="Arial"/>
              <a:buChar char="•"/>
              <a:tabLst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Yo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firs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 nee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 establish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#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clusters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data</a:t>
            </a:r>
            <a:endParaRPr sz="2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25"/>
              </a:spcBef>
              <a:buClr>
                <a:srgbClr val="0066FF"/>
              </a:buClr>
              <a:buSzPct val="84615"/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Best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method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fo</a:t>
            </a:r>
            <a:r>
              <a:rPr sz="2600" dirty="0">
                <a:latin typeface="Calibri"/>
                <a:cs typeface="Calibri"/>
              </a:rPr>
              <a:t>r this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purpos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u="heavy" spc="-5" dirty="0">
                <a:latin typeface="Calibri"/>
                <a:cs typeface="Calibri"/>
              </a:rPr>
              <a:t>Hierarc</a:t>
            </a:r>
            <a:r>
              <a:rPr sz="2600" u="heavy" spc="5" dirty="0">
                <a:latin typeface="Calibri"/>
                <a:cs typeface="Calibri"/>
              </a:rPr>
              <a:t>h</a:t>
            </a:r>
            <a:r>
              <a:rPr sz="2600" u="heavy" dirty="0">
                <a:latin typeface="Calibri"/>
                <a:cs typeface="Calibri"/>
              </a:rPr>
              <a:t>ical</a:t>
            </a:r>
            <a:r>
              <a:rPr sz="2600" u="heavy" spc="-10" dirty="0">
                <a:latin typeface="Calibri"/>
                <a:cs typeface="Calibri"/>
              </a:rPr>
              <a:t> </a:t>
            </a:r>
            <a:r>
              <a:rPr sz="2600" u="heavy" spc="-5" dirty="0">
                <a:latin typeface="Calibri"/>
                <a:cs typeface="Calibri"/>
              </a:rPr>
              <a:t>Cluster</a:t>
            </a:r>
            <a:r>
              <a:rPr sz="2600" u="heavy" spc="-10" dirty="0">
                <a:latin typeface="Calibri"/>
                <a:cs typeface="Calibri"/>
              </a:rPr>
              <a:t> </a:t>
            </a:r>
            <a:r>
              <a:rPr sz="2600" u="heavy" dirty="0">
                <a:latin typeface="Calibri"/>
                <a:cs typeface="Calibri"/>
              </a:rPr>
              <a:t>Analysis</a:t>
            </a:r>
            <a:endParaRPr sz="2600" dirty="0">
              <a:latin typeface="Calibri"/>
              <a:cs typeface="Calibri"/>
            </a:endParaRPr>
          </a:p>
          <a:p>
            <a:pPr marL="355600" marR="407034" indent="-342900">
              <a:lnSpc>
                <a:spcPct val="100000"/>
              </a:lnSpc>
              <a:spcBef>
                <a:spcPts val="1825"/>
              </a:spcBef>
              <a:buClr>
                <a:srgbClr val="0066FF"/>
              </a:buClr>
              <a:buSzPct val="84615"/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lang="en-US" sz="2600" dirty="0">
                <a:latin typeface="Calibri"/>
                <a:cs typeface="Calibri"/>
              </a:rPr>
              <a:t>analytics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u="heavy" spc="-590" dirty="0">
                <a:latin typeface="Calibri"/>
                <a:cs typeface="Calibri"/>
              </a:rPr>
              <a:t> </a:t>
            </a:r>
            <a:r>
              <a:rPr sz="2600" u="heavy" dirty="0">
                <a:latin typeface="Calibri"/>
                <a:cs typeface="Calibri"/>
              </a:rPr>
              <a:t>Ward’s</a:t>
            </a:r>
            <a:r>
              <a:rPr sz="2600" u="heavy" spc="-20" dirty="0">
                <a:latin typeface="Calibri"/>
                <a:cs typeface="Calibri"/>
              </a:rPr>
              <a:t> </a:t>
            </a:r>
            <a:r>
              <a:rPr sz="2600" u="heavy" dirty="0">
                <a:latin typeface="Calibri"/>
                <a:cs typeface="Calibri"/>
              </a:rPr>
              <a:t>Method</a:t>
            </a:r>
            <a:r>
              <a:rPr sz="2600" u="heavy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Hierarchica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clustering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generally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 app</a:t>
            </a:r>
            <a:r>
              <a:rPr sz="2600" spc="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opriate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usin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Squa</a:t>
            </a:r>
            <a:r>
              <a:rPr sz="2600" spc="1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Euclid</a:t>
            </a:r>
            <a:r>
              <a:rPr sz="2600" spc="10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-5" dirty="0">
                <a:latin typeface="Calibri"/>
                <a:cs typeface="Calibri"/>
              </a:rPr>
              <a:t>dist</a:t>
            </a:r>
            <a:r>
              <a:rPr sz="2600" spc="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nc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metric to </a:t>
            </a:r>
            <a:r>
              <a:rPr sz="2600" spc="-5" dirty="0">
                <a:latin typeface="Calibri"/>
                <a:cs typeface="Calibri"/>
              </a:rPr>
              <a:t>determin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ho</a:t>
            </a:r>
            <a:r>
              <a:rPr sz="2600" dirty="0">
                <a:latin typeface="Calibri"/>
                <a:cs typeface="Calibri"/>
              </a:rPr>
              <a:t>w </a:t>
            </a:r>
            <a:r>
              <a:rPr sz="2600" spc="-10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ar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 close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two individuals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attribu</a:t>
            </a:r>
            <a:r>
              <a:rPr sz="2600" spc="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space</a:t>
            </a:r>
            <a:endParaRPr sz="2600" dirty="0">
              <a:latin typeface="Calibri"/>
              <a:cs typeface="Calibri"/>
            </a:endParaRPr>
          </a:p>
          <a:p>
            <a:pPr marL="355600" marR="431800" indent="-342900" algn="just">
              <a:lnSpc>
                <a:spcPct val="100000"/>
              </a:lnSpc>
              <a:spcBef>
                <a:spcPts val="1825"/>
              </a:spcBef>
              <a:buClr>
                <a:srgbClr val="0066FF"/>
              </a:buClr>
              <a:buSzPct val="84615"/>
              <a:buFont typeface="Arial"/>
              <a:buChar char="•"/>
              <a:tabLst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Dend</a:t>
            </a:r>
            <a:r>
              <a:rPr sz="2600" spc="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ogra</a:t>
            </a:r>
            <a:r>
              <a:rPr sz="2600" dirty="0">
                <a:latin typeface="Calibri"/>
                <a:cs typeface="Calibri"/>
              </a:rPr>
              <a:t>m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produce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y </a:t>
            </a:r>
            <a:r>
              <a:rPr sz="2600" spc="-5" dirty="0">
                <a:latin typeface="Calibri"/>
                <a:cs typeface="Calibri"/>
              </a:rPr>
              <a:t>Hierarchi</a:t>
            </a:r>
            <a:r>
              <a:rPr sz="2600" spc="10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clus</a:t>
            </a:r>
            <a:r>
              <a:rPr sz="2600" spc="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ering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 allow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determin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 app</a:t>
            </a:r>
            <a:r>
              <a:rPr sz="2600" spc="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opriat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numbe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clusters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200" y="3810012"/>
            <a:ext cx="3705225" cy="2617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0" y="1371600"/>
            <a:ext cx="4191000" cy="37777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3235" y="295656"/>
            <a:ext cx="775716" cy="11186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H</a:t>
            </a:r>
            <a:r>
              <a:rPr spc="-15" dirty="0"/>
              <a:t>i</a:t>
            </a:r>
            <a:r>
              <a:rPr spc="-20" dirty="0"/>
              <a:t>erarchical</a:t>
            </a:r>
            <a:r>
              <a:rPr spc="-50" dirty="0"/>
              <a:t> </a:t>
            </a:r>
            <a:r>
              <a:rPr spc="-25" dirty="0"/>
              <a:t>Cluste</a:t>
            </a:r>
            <a:r>
              <a:rPr spc="-15" dirty="0"/>
              <a:t>r</a:t>
            </a:r>
            <a:r>
              <a:rPr spc="10" dirty="0"/>
              <a:t> </a:t>
            </a:r>
            <a:r>
              <a:rPr spc="-20" dirty="0"/>
              <a:t>Analysis</a:t>
            </a:r>
            <a:r>
              <a:rPr spc="-4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spc="-25" dirty="0"/>
              <a:t>S</a:t>
            </a:r>
            <a:r>
              <a:rPr spc="-40" dirty="0"/>
              <a:t>P</a:t>
            </a:r>
            <a:r>
              <a:rPr spc="-5" dirty="0"/>
              <a:t>SS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57400" y="5181600"/>
            <a:ext cx="2485390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1200" spc="-10" dirty="0">
                <a:solidFill>
                  <a:srgbClr val="6699FF"/>
                </a:solidFill>
                <a:latin typeface="Calibri"/>
                <a:cs typeface="Calibri"/>
              </a:rPr>
              <a:t>MKT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63313" y="6308852"/>
            <a:ext cx="3352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6699FF"/>
                </a:solidFill>
                <a:latin typeface="Calibri"/>
                <a:cs typeface="Calibri"/>
              </a:rPr>
              <a:t>6</a:t>
            </a:r>
            <a:r>
              <a:rPr sz="1200" spc="-5" dirty="0">
                <a:solidFill>
                  <a:srgbClr val="6699FF"/>
                </a:solidFill>
                <a:latin typeface="Calibri"/>
                <a:cs typeface="Calibri"/>
              </a:rPr>
              <a:t>3</a:t>
            </a:r>
            <a:r>
              <a:rPr sz="1200" spc="-10" dirty="0">
                <a:solidFill>
                  <a:srgbClr val="6699FF"/>
                </a:solidFill>
                <a:latin typeface="Calibri"/>
                <a:cs typeface="Calibri"/>
              </a:rPr>
              <a:t>09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7000" y="1524000"/>
            <a:ext cx="2362200" cy="1219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 marR="1214120">
              <a:lnSpc>
                <a:spcPct val="100000"/>
              </a:lnSpc>
            </a:pPr>
            <a:r>
              <a:rPr sz="1700" b="1" dirty="0">
                <a:latin typeface="Arial"/>
                <a:cs typeface="Arial"/>
              </a:rPr>
              <a:t>Se</a:t>
            </a:r>
            <a:r>
              <a:rPr sz="1700" b="1" spc="-10" dirty="0">
                <a:latin typeface="Arial"/>
                <a:cs typeface="Arial"/>
              </a:rPr>
              <a:t>l</a:t>
            </a:r>
            <a:r>
              <a:rPr sz="1700" b="1" dirty="0">
                <a:latin typeface="Arial"/>
                <a:cs typeface="Arial"/>
              </a:rPr>
              <a:t>ect </a:t>
            </a:r>
            <a:r>
              <a:rPr sz="1700" dirty="0">
                <a:latin typeface="Arial"/>
                <a:cs typeface="Arial"/>
              </a:rPr>
              <a:t>Ana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spc="-25" dirty="0">
                <a:latin typeface="Arial"/>
                <a:cs typeface="Arial"/>
              </a:rPr>
              <a:t>y</a:t>
            </a:r>
            <a:r>
              <a:rPr sz="1700" dirty="0">
                <a:latin typeface="Arial"/>
                <a:cs typeface="Arial"/>
              </a:rPr>
              <a:t>ze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Wingdings"/>
                <a:cs typeface="Wingdings"/>
              </a:rPr>
              <a:t>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Arial"/>
                <a:cs typeface="Arial"/>
              </a:rPr>
              <a:t>Class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spc="-1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y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Wingdings"/>
                <a:cs typeface="Wingdings"/>
              </a:rPr>
              <a:t></a:t>
            </a:r>
            <a:endParaRPr sz="1700">
              <a:latin typeface="Wingdings"/>
              <a:cs typeface="Wingdings"/>
            </a:endParaRPr>
          </a:p>
          <a:p>
            <a:pPr marL="86995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Hiera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ch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cal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Clus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er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95800" y="2196845"/>
            <a:ext cx="1987550" cy="930910"/>
          </a:xfrm>
          <a:custGeom>
            <a:avLst/>
            <a:gdLst/>
            <a:ahLst/>
            <a:cxnLst/>
            <a:rect l="l" t="t" r="r" b="b"/>
            <a:pathLst>
              <a:path w="1987550" h="930910">
                <a:moveTo>
                  <a:pt x="59816" y="852551"/>
                </a:moveTo>
                <a:lnTo>
                  <a:pt x="0" y="927353"/>
                </a:lnTo>
                <a:lnTo>
                  <a:pt x="95758" y="930401"/>
                </a:lnTo>
                <a:lnTo>
                  <a:pt x="86494" y="910336"/>
                </a:lnTo>
                <a:lnTo>
                  <a:pt x="70865" y="910336"/>
                </a:lnTo>
                <a:lnTo>
                  <a:pt x="58927" y="884427"/>
                </a:lnTo>
                <a:lnTo>
                  <a:pt x="71792" y="878490"/>
                </a:lnTo>
                <a:lnTo>
                  <a:pt x="59816" y="852551"/>
                </a:lnTo>
                <a:close/>
              </a:path>
              <a:path w="1987550" h="930910">
                <a:moveTo>
                  <a:pt x="71792" y="878490"/>
                </a:moveTo>
                <a:lnTo>
                  <a:pt x="58927" y="884427"/>
                </a:lnTo>
                <a:lnTo>
                  <a:pt x="70865" y="910336"/>
                </a:lnTo>
                <a:lnTo>
                  <a:pt x="83749" y="904390"/>
                </a:lnTo>
                <a:lnTo>
                  <a:pt x="71792" y="878490"/>
                </a:lnTo>
                <a:close/>
              </a:path>
              <a:path w="1987550" h="930910">
                <a:moveTo>
                  <a:pt x="83749" y="904390"/>
                </a:moveTo>
                <a:lnTo>
                  <a:pt x="70865" y="910336"/>
                </a:lnTo>
                <a:lnTo>
                  <a:pt x="86494" y="910336"/>
                </a:lnTo>
                <a:lnTo>
                  <a:pt x="83749" y="904390"/>
                </a:lnTo>
                <a:close/>
              </a:path>
              <a:path w="1987550" h="930910">
                <a:moveTo>
                  <a:pt x="1975230" y="0"/>
                </a:moveTo>
                <a:lnTo>
                  <a:pt x="71792" y="878490"/>
                </a:lnTo>
                <a:lnTo>
                  <a:pt x="83749" y="904390"/>
                </a:lnTo>
                <a:lnTo>
                  <a:pt x="1987169" y="25907"/>
                </a:lnTo>
                <a:lnTo>
                  <a:pt x="197523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57400" y="5181600"/>
            <a:ext cx="2362200" cy="1219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1700" b="1" dirty="0">
                <a:latin typeface="Arial"/>
                <a:cs typeface="Arial"/>
              </a:rPr>
              <a:t>Se</a:t>
            </a:r>
            <a:r>
              <a:rPr sz="1700" b="1" spc="-10" dirty="0">
                <a:latin typeface="Arial"/>
                <a:cs typeface="Arial"/>
              </a:rPr>
              <a:t>l</a:t>
            </a:r>
            <a:r>
              <a:rPr sz="1700" b="1" dirty="0">
                <a:latin typeface="Arial"/>
                <a:cs typeface="Arial"/>
              </a:rPr>
              <a:t>ect</a:t>
            </a:r>
            <a:endParaRPr sz="1700">
              <a:latin typeface="Arial"/>
              <a:cs typeface="Arial"/>
            </a:endParaRPr>
          </a:p>
          <a:p>
            <a:pPr marL="86360" marR="30988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A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l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variab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es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and Click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o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14646" y="4485132"/>
            <a:ext cx="3738879" cy="1395730"/>
          </a:xfrm>
          <a:custGeom>
            <a:avLst/>
            <a:gdLst/>
            <a:ahLst/>
            <a:cxnLst/>
            <a:rect l="l" t="t" r="r" b="b"/>
            <a:pathLst>
              <a:path w="3738879" h="1395729">
                <a:moveTo>
                  <a:pt x="3653340" y="26767"/>
                </a:moveTo>
                <a:lnTo>
                  <a:pt x="0" y="1368856"/>
                </a:lnTo>
                <a:lnTo>
                  <a:pt x="9905" y="1395679"/>
                </a:lnTo>
                <a:lnTo>
                  <a:pt x="3663236" y="53695"/>
                </a:lnTo>
                <a:lnTo>
                  <a:pt x="3653340" y="26767"/>
                </a:lnTo>
                <a:close/>
              </a:path>
              <a:path w="3738879" h="1395729">
                <a:moveTo>
                  <a:pt x="3728247" y="21844"/>
                </a:moveTo>
                <a:lnTo>
                  <a:pt x="3666744" y="21844"/>
                </a:lnTo>
                <a:lnTo>
                  <a:pt x="3676650" y="48768"/>
                </a:lnTo>
                <a:lnTo>
                  <a:pt x="3663236" y="53695"/>
                </a:lnTo>
                <a:lnTo>
                  <a:pt x="3673094" y="80518"/>
                </a:lnTo>
                <a:lnTo>
                  <a:pt x="3728247" y="21844"/>
                </a:lnTo>
                <a:close/>
              </a:path>
              <a:path w="3738879" h="1395729">
                <a:moveTo>
                  <a:pt x="3666744" y="21844"/>
                </a:moveTo>
                <a:lnTo>
                  <a:pt x="3653340" y="26767"/>
                </a:lnTo>
                <a:lnTo>
                  <a:pt x="3663236" y="53695"/>
                </a:lnTo>
                <a:lnTo>
                  <a:pt x="3676650" y="48768"/>
                </a:lnTo>
                <a:lnTo>
                  <a:pt x="3666744" y="21844"/>
                </a:lnTo>
                <a:close/>
              </a:path>
              <a:path w="3738879" h="1395729">
                <a:moveTo>
                  <a:pt x="3643503" y="0"/>
                </a:moveTo>
                <a:lnTo>
                  <a:pt x="3653340" y="26767"/>
                </a:lnTo>
                <a:lnTo>
                  <a:pt x="3666744" y="21844"/>
                </a:lnTo>
                <a:lnTo>
                  <a:pt x="3728247" y="21844"/>
                </a:lnTo>
                <a:lnTo>
                  <a:pt x="3738753" y="10668"/>
                </a:lnTo>
                <a:lnTo>
                  <a:pt x="36435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6400" y="4583684"/>
            <a:ext cx="2895600" cy="20457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3505250"/>
            <a:ext cx="3124200" cy="2983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7000" y="1447800"/>
            <a:ext cx="2209800" cy="2992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36820" y="295656"/>
            <a:ext cx="775715" cy="11186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Cluste</a:t>
            </a:r>
            <a:r>
              <a:rPr spc="-15" dirty="0"/>
              <a:t>r</a:t>
            </a:r>
            <a:r>
              <a:rPr spc="10" dirty="0"/>
              <a:t> </a:t>
            </a:r>
            <a:r>
              <a:rPr spc="-20" dirty="0"/>
              <a:t>Analys</a:t>
            </a:r>
            <a:r>
              <a:rPr spc="-35" dirty="0"/>
              <a:t>i</a:t>
            </a:r>
            <a:r>
              <a:rPr spc="-20" dirty="0"/>
              <a:t>s</a:t>
            </a:r>
            <a:r>
              <a:rPr spc="-5" dirty="0"/>
              <a:t> </a:t>
            </a:r>
            <a:r>
              <a:rPr spc="-15" dirty="0"/>
              <a:t>i</a:t>
            </a:r>
            <a:r>
              <a:rPr dirty="0"/>
              <a:t>n</a:t>
            </a:r>
            <a:r>
              <a:rPr spc="-5" dirty="0"/>
              <a:t> SPSS</a:t>
            </a:r>
          </a:p>
        </p:txBody>
      </p:sp>
      <p:sp>
        <p:nvSpPr>
          <p:cNvPr id="8" name="object 8"/>
          <p:cNvSpPr/>
          <p:nvPr/>
        </p:nvSpPr>
        <p:spPr>
          <a:xfrm>
            <a:off x="3581400" y="1600200"/>
            <a:ext cx="2667000" cy="990600"/>
          </a:xfrm>
          <a:custGeom>
            <a:avLst/>
            <a:gdLst/>
            <a:ahLst/>
            <a:cxnLst/>
            <a:rect l="l" t="t" r="r" b="b"/>
            <a:pathLst>
              <a:path w="2667000" h="990600">
                <a:moveTo>
                  <a:pt x="0" y="990600"/>
                </a:moveTo>
                <a:lnTo>
                  <a:pt x="2667000" y="990600"/>
                </a:lnTo>
                <a:lnTo>
                  <a:pt x="2667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81400" y="1600200"/>
            <a:ext cx="2667000" cy="990600"/>
          </a:xfrm>
          <a:custGeom>
            <a:avLst/>
            <a:gdLst/>
            <a:ahLst/>
            <a:cxnLst/>
            <a:rect l="l" t="t" r="r" b="b"/>
            <a:pathLst>
              <a:path w="2667000" h="990600">
                <a:moveTo>
                  <a:pt x="0" y="990600"/>
                </a:moveTo>
                <a:lnTo>
                  <a:pt x="2667000" y="990600"/>
                </a:lnTo>
                <a:lnTo>
                  <a:pt x="2667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7340" y="1245361"/>
            <a:ext cx="587502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Next, we</a:t>
            </a:r>
            <a:r>
              <a:rPr sz="2400" dirty="0">
                <a:latin typeface="Calibri"/>
                <a:cs typeface="Calibri"/>
              </a:rPr>
              <a:t> 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e Pl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Menus</a:t>
            </a:r>
            <a:endParaRPr sz="2400">
              <a:latin typeface="Calibri"/>
              <a:cs typeface="Calibri"/>
            </a:endParaRPr>
          </a:p>
          <a:p>
            <a:pPr marL="3366135">
              <a:lnSpc>
                <a:spcPct val="100000"/>
              </a:lnSpc>
              <a:spcBef>
                <a:spcPts val="1315"/>
              </a:spcBef>
              <a:tabLst>
                <a:tab pos="3708400" algn="l"/>
              </a:tabLst>
            </a:pPr>
            <a:r>
              <a:rPr sz="1700" b="1" spc="-5" dirty="0">
                <a:latin typeface="Arial"/>
                <a:cs typeface="Arial"/>
              </a:rPr>
              <a:t>1</a:t>
            </a:r>
            <a:r>
              <a:rPr sz="1700" b="1" dirty="0">
                <a:latin typeface="Arial"/>
                <a:cs typeface="Arial"/>
              </a:rPr>
              <a:t>.	Se</a:t>
            </a:r>
            <a:r>
              <a:rPr sz="1700" b="1" spc="-10" dirty="0">
                <a:latin typeface="Arial"/>
                <a:cs typeface="Arial"/>
              </a:rPr>
              <a:t>l</a:t>
            </a:r>
            <a:r>
              <a:rPr sz="1700" b="1" dirty="0">
                <a:latin typeface="Arial"/>
                <a:cs typeface="Arial"/>
              </a:rPr>
              <a:t>ec</a:t>
            </a:r>
            <a:r>
              <a:rPr sz="1700" b="1" spc="-10" dirty="0">
                <a:latin typeface="Arial"/>
                <a:cs typeface="Arial"/>
              </a:rPr>
              <a:t>t</a:t>
            </a:r>
            <a:r>
              <a:rPr sz="1700" b="1" dirty="0">
                <a:latin typeface="Arial"/>
                <a:cs typeface="Arial"/>
              </a:rPr>
              <a:t>: “</a:t>
            </a:r>
            <a:r>
              <a:rPr sz="1700" dirty="0">
                <a:latin typeface="Arial"/>
                <a:cs typeface="Arial"/>
              </a:rPr>
              <a:t>Dendrog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-10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0775" y="1988848"/>
            <a:ext cx="1960880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and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“None”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rom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00" i="1" dirty="0">
                <a:latin typeface="Arial"/>
                <a:cs typeface="Arial"/>
              </a:rPr>
              <a:t>P</a:t>
            </a:r>
            <a:r>
              <a:rPr sz="1700" i="1" spc="5" dirty="0">
                <a:latin typeface="Arial"/>
                <a:cs typeface="Arial"/>
              </a:rPr>
              <a:t>l</a:t>
            </a:r>
            <a:r>
              <a:rPr sz="1700" i="1" dirty="0">
                <a:latin typeface="Arial"/>
                <a:cs typeface="Arial"/>
              </a:rPr>
              <a:t>o</a:t>
            </a:r>
            <a:r>
              <a:rPr sz="1700" i="1" spc="-10" dirty="0">
                <a:latin typeface="Arial"/>
                <a:cs typeface="Arial"/>
              </a:rPr>
              <a:t>t</a:t>
            </a:r>
            <a:r>
              <a:rPr sz="1700" i="1" dirty="0">
                <a:latin typeface="Arial"/>
                <a:cs typeface="Arial"/>
              </a:rPr>
              <a:t>s</a:t>
            </a:r>
            <a:r>
              <a:rPr sz="1700" i="1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menu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34709" y="2274823"/>
            <a:ext cx="770890" cy="621030"/>
          </a:xfrm>
          <a:custGeom>
            <a:avLst/>
            <a:gdLst/>
            <a:ahLst/>
            <a:cxnLst/>
            <a:rect l="l" t="t" r="r" b="b"/>
            <a:pathLst>
              <a:path w="770890" h="621030">
                <a:moveTo>
                  <a:pt x="695041" y="578384"/>
                </a:moveTo>
                <a:lnTo>
                  <a:pt x="677163" y="600710"/>
                </a:lnTo>
                <a:lnTo>
                  <a:pt x="770889" y="620776"/>
                </a:lnTo>
                <a:lnTo>
                  <a:pt x="755423" y="587248"/>
                </a:lnTo>
                <a:lnTo>
                  <a:pt x="706119" y="587248"/>
                </a:lnTo>
                <a:lnTo>
                  <a:pt x="695041" y="578384"/>
                </a:lnTo>
                <a:close/>
              </a:path>
              <a:path w="770890" h="621030">
                <a:moveTo>
                  <a:pt x="712881" y="556105"/>
                </a:moveTo>
                <a:lnTo>
                  <a:pt x="695041" y="578384"/>
                </a:lnTo>
                <a:lnTo>
                  <a:pt x="706119" y="587248"/>
                </a:lnTo>
                <a:lnTo>
                  <a:pt x="724026" y="565023"/>
                </a:lnTo>
                <a:lnTo>
                  <a:pt x="712881" y="556105"/>
                </a:lnTo>
                <a:close/>
              </a:path>
              <a:path w="770890" h="621030">
                <a:moveTo>
                  <a:pt x="730758" y="533780"/>
                </a:moveTo>
                <a:lnTo>
                  <a:pt x="712881" y="556105"/>
                </a:lnTo>
                <a:lnTo>
                  <a:pt x="724026" y="565023"/>
                </a:lnTo>
                <a:lnTo>
                  <a:pt x="706119" y="587248"/>
                </a:lnTo>
                <a:lnTo>
                  <a:pt x="755423" y="587248"/>
                </a:lnTo>
                <a:lnTo>
                  <a:pt x="730758" y="533780"/>
                </a:lnTo>
                <a:close/>
              </a:path>
              <a:path w="770890" h="621030">
                <a:moveTo>
                  <a:pt x="17779" y="0"/>
                </a:moveTo>
                <a:lnTo>
                  <a:pt x="0" y="22351"/>
                </a:lnTo>
                <a:lnTo>
                  <a:pt x="695041" y="578384"/>
                </a:lnTo>
                <a:lnTo>
                  <a:pt x="712881" y="556105"/>
                </a:lnTo>
                <a:lnTo>
                  <a:pt x="177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400" y="1828800"/>
            <a:ext cx="3048000" cy="1066800"/>
          </a:xfrm>
          <a:custGeom>
            <a:avLst/>
            <a:gdLst/>
            <a:ahLst/>
            <a:cxnLst/>
            <a:rect l="l" t="t" r="r" b="b"/>
            <a:pathLst>
              <a:path w="3048000" h="1066800">
                <a:moveTo>
                  <a:pt x="0" y="1066800"/>
                </a:moveTo>
                <a:lnTo>
                  <a:pt x="3048000" y="1066800"/>
                </a:lnTo>
                <a:lnTo>
                  <a:pt x="30480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400" y="1828800"/>
            <a:ext cx="3048000" cy="1066800"/>
          </a:xfrm>
          <a:custGeom>
            <a:avLst/>
            <a:gdLst/>
            <a:ahLst/>
            <a:cxnLst/>
            <a:rect l="l" t="t" r="r" b="b"/>
            <a:pathLst>
              <a:path w="3048000" h="1066800">
                <a:moveTo>
                  <a:pt x="0" y="1066800"/>
                </a:moveTo>
                <a:lnTo>
                  <a:pt x="3048000" y="1066800"/>
                </a:lnTo>
                <a:lnTo>
                  <a:pt x="30480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1140" y="1996468"/>
            <a:ext cx="292798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700" b="1" dirty="0">
                <a:latin typeface="Arial"/>
                <a:cs typeface="Arial"/>
              </a:rPr>
              <a:t>2.	Select: </a:t>
            </a:r>
            <a:r>
              <a:rPr sz="1700" dirty="0">
                <a:latin typeface="Arial"/>
                <a:cs typeface="Arial"/>
              </a:rPr>
              <a:t>“</a:t>
            </a:r>
            <a:r>
              <a:rPr sz="1700" spc="-65" dirty="0">
                <a:latin typeface="Arial"/>
                <a:cs typeface="Arial"/>
              </a:rPr>
              <a:t>W</a:t>
            </a:r>
            <a:r>
              <a:rPr sz="1700" dirty="0">
                <a:latin typeface="Arial"/>
                <a:cs typeface="Arial"/>
              </a:rPr>
              <a:t>ard</a:t>
            </a:r>
            <a:r>
              <a:rPr sz="1700" spc="-35" dirty="0">
                <a:latin typeface="Arial"/>
                <a:cs typeface="Arial"/>
              </a:rPr>
              <a:t>’</a:t>
            </a:r>
            <a:r>
              <a:rPr sz="1700" dirty="0">
                <a:latin typeface="Arial"/>
                <a:cs typeface="Arial"/>
              </a:rPr>
              <a:t>s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Me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hod” &amp;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1140" y="2255548"/>
            <a:ext cx="301053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“Squared Euc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idean D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s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ances”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2100" y="2514628"/>
            <a:ext cx="194056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in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i="1" spc="-20" dirty="0">
                <a:latin typeface="Arial"/>
                <a:cs typeface="Arial"/>
              </a:rPr>
              <a:t>M</a:t>
            </a:r>
            <a:r>
              <a:rPr sz="1700" i="1" dirty="0">
                <a:latin typeface="Arial"/>
                <a:cs typeface="Arial"/>
              </a:rPr>
              <a:t>e</a:t>
            </a:r>
            <a:r>
              <a:rPr sz="1700" i="1" spc="-10" dirty="0">
                <a:latin typeface="Arial"/>
                <a:cs typeface="Arial"/>
              </a:rPr>
              <a:t>t</a:t>
            </a:r>
            <a:r>
              <a:rPr sz="1700" i="1" dirty="0">
                <a:latin typeface="Arial"/>
                <a:cs typeface="Arial"/>
              </a:rPr>
              <a:t>hod</a:t>
            </a:r>
            <a:r>
              <a:rPr sz="1700" i="1" spc="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menu</a:t>
            </a:r>
            <a:endParaRPr sz="17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10000" y="3429000"/>
            <a:ext cx="2209800" cy="990600"/>
          </a:xfrm>
          <a:custGeom>
            <a:avLst/>
            <a:gdLst/>
            <a:ahLst/>
            <a:cxnLst/>
            <a:rect l="l" t="t" r="r" b="b"/>
            <a:pathLst>
              <a:path w="2209800" h="990600">
                <a:moveTo>
                  <a:pt x="0" y="990600"/>
                </a:moveTo>
                <a:lnTo>
                  <a:pt x="2209800" y="990600"/>
                </a:lnTo>
                <a:lnTo>
                  <a:pt x="22098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10000" y="3429000"/>
            <a:ext cx="2209800" cy="990600"/>
          </a:xfrm>
          <a:custGeom>
            <a:avLst/>
            <a:gdLst/>
            <a:ahLst/>
            <a:cxnLst/>
            <a:rect l="l" t="t" r="r" b="b"/>
            <a:pathLst>
              <a:path w="2209800" h="990600">
                <a:moveTo>
                  <a:pt x="0" y="990600"/>
                </a:moveTo>
                <a:lnTo>
                  <a:pt x="2209800" y="990600"/>
                </a:lnTo>
                <a:lnTo>
                  <a:pt x="22098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89375" y="3558822"/>
            <a:ext cx="2118360" cy="76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700" b="1" dirty="0">
                <a:latin typeface="Arial"/>
                <a:cs typeface="Arial"/>
              </a:rPr>
              <a:t>3. Run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Clus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er Ana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spc="-25" dirty="0">
                <a:latin typeface="Arial"/>
                <a:cs typeface="Arial"/>
              </a:rPr>
              <a:t>y</a:t>
            </a:r>
            <a:r>
              <a:rPr sz="1700" dirty="0">
                <a:latin typeface="Arial"/>
                <a:cs typeface="Arial"/>
              </a:rPr>
              <a:t>sis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by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clicking </a:t>
            </a:r>
            <a:r>
              <a:rPr sz="1700" spc="-10" dirty="0">
                <a:latin typeface="Arial"/>
                <a:cs typeface="Arial"/>
              </a:rPr>
              <a:t>O</a:t>
            </a:r>
            <a:r>
              <a:rPr sz="1700" dirty="0">
                <a:latin typeface="Arial"/>
                <a:cs typeface="Arial"/>
              </a:rPr>
              <a:t>K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main </a:t>
            </a:r>
            <a:r>
              <a:rPr sz="1700" spc="-10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enu.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40680" y="4336160"/>
            <a:ext cx="1231900" cy="2065020"/>
          </a:xfrm>
          <a:custGeom>
            <a:avLst/>
            <a:gdLst/>
            <a:ahLst/>
            <a:cxnLst/>
            <a:rect l="l" t="t" r="r" b="b"/>
            <a:pathLst>
              <a:path w="1231900" h="2065020">
                <a:moveTo>
                  <a:pt x="1130427" y="1975726"/>
                </a:moveTo>
                <a:lnTo>
                  <a:pt x="1121664" y="1978202"/>
                </a:lnTo>
                <a:lnTo>
                  <a:pt x="1114044" y="1991995"/>
                </a:lnTo>
                <a:lnTo>
                  <a:pt x="1116584" y="2000694"/>
                </a:lnTo>
                <a:lnTo>
                  <a:pt x="1231519" y="2064689"/>
                </a:lnTo>
                <a:lnTo>
                  <a:pt x="1231413" y="2047595"/>
                </a:lnTo>
                <a:lnTo>
                  <a:pt x="1204849" y="2047595"/>
                </a:lnTo>
                <a:lnTo>
                  <a:pt x="1177928" y="2002168"/>
                </a:lnTo>
                <a:lnTo>
                  <a:pt x="1130427" y="1975726"/>
                </a:lnTo>
                <a:close/>
              </a:path>
              <a:path w="1231900" h="2065020">
                <a:moveTo>
                  <a:pt x="1177928" y="2002168"/>
                </a:moveTo>
                <a:lnTo>
                  <a:pt x="1204849" y="2047595"/>
                </a:lnTo>
                <a:lnTo>
                  <a:pt x="1216965" y="2040394"/>
                </a:lnTo>
                <a:lnTo>
                  <a:pt x="1202817" y="2040394"/>
                </a:lnTo>
                <a:lnTo>
                  <a:pt x="1202660" y="2015924"/>
                </a:lnTo>
                <a:lnTo>
                  <a:pt x="1177928" y="2002168"/>
                </a:lnTo>
                <a:close/>
              </a:path>
              <a:path w="1231900" h="2065020">
                <a:moveTo>
                  <a:pt x="1224153" y="1926716"/>
                </a:moveTo>
                <a:lnTo>
                  <a:pt x="1208405" y="1926831"/>
                </a:lnTo>
                <a:lnTo>
                  <a:pt x="1202255" y="1933066"/>
                </a:lnTo>
                <a:lnTo>
                  <a:pt x="1202182" y="1941156"/>
                </a:lnTo>
                <a:lnTo>
                  <a:pt x="1202479" y="1987666"/>
                </a:lnTo>
                <a:lnTo>
                  <a:pt x="1229360" y="2033028"/>
                </a:lnTo>
                <a:lnTo>
                  <a:pt x="1204849" y="2047595"/>
                </a:lnTo>
                <a:lnTo>
                  <a:pt x="1231413" y="2047595"/>
                </a:lnTo>
                <a:lnTo>
                  <a:pt x="1230758" y="1941156"/>
                </a:lnTo>
                <a:lnTo>
                  <a:pt x="1230630" y="1933066"/>
                </a:lnTo>
                <a:lnTo>
                  <a:pt x="1224153" y="1926716"/>
                </a:lnTo>
                <a:close/>
              </a:path>
              <a:path w="1231900" h="2065020">
                <a:moveTo>
                  <a:pt x="1202660" y="2015924"/>
                </a:moveTo>
                <a:lnTo>
                  <a:pt x="1202817" y="2040394"/>
                </a:lnTo>
                <a:lnTo>
                  <a:pt x="1224026" y="2027808"/>
                </a:lnTo>
                <a:lnTo>
                  <a:pt x="1202660" y="2015924"/>
                </a:lnTo>
                <a:close/>
              </a:path>
              <a:path w="1231900" h="2065020">
                <a:moveTo>
                  <a:pt x="1202479" y="1987666"/>
                </a:moveTo>
                <a:lnTo>
                  <a:pt x="1202660" y="2015924"/>
                </a:lnTo>
                <a:lnTo>
                  <a:pt x="1224026" y="2027808"/>
                </a:lnTo>
                <a:lnTo>
                  <a:pt x="1202817" y="2040394"/>
                </a:lnTo>
                <a:lnTo>
                  <a:pt x="1216965" y="2040394"/>
                </a:lnTo>
                <a:lnTo>
                  <a:pt x="1229360" y="2033028"/>
                </a:lnTo>
                <a:lnTo>
                  <a:pt x="1202479" y="1987666"/>
                </a:lnTo>
                <a:close/>
              </a:path>
              <a:path w="1231900" h="2065020">
                <a:moveTo>
                  <a:pt x="24638" y="0"/>
                </a:moveTo>
                <a:lnTo>
                  <a:pt x="0" y="14477"/>
                </a:lnTo>
                <a:lnTo>
                  <a:pt x="1177928" y="2002168"/>
                </a:lnTo>
                <a:lnTo>
                  <a:pt x="1202660" y="2015924"/>
                </a:lnTo>
                <a:lnTo>
                  <a:pt x="1202479" y="1987666"/>
                </a:lnTo>
                <a:lnTo>
                  <a:pt x="2463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65275" y="2894329"/>
            <a:ext cx="125730" cy="839469"/>
          </a:xfrm>
          <a:custGeom>
            <a:avLst/>
            <a:gdLst/>
            <a:ahLst/>
            <a:cxnLst/>
            <a:rect l="l" t="t" r="r" b="b"/>
            <a:pathLst>
              <a:path w="125730" h="839470">
                <a:moveTo>
                  <a:pt x="0" y="750189"/>
                </a:moveTo>
                <a:lnTo>
                  <a:pt x="34925" y="839470"/>
                </a:lnTo>
                <a:lnTo>
                  <a:pt x="78118" y="769620"/>
                </a:lnTo>
                <a:lnTo>
                  <a:pt x="55625" y="769620"/>
                </a:lnTo>
                <a:lnTo>
                  <a:pt x="27178" y="767080"/>
                </a:lnTo>
                <a:lnTo>
                  <a:pt x="28478" y="752774"/>
                </a:lnTo>
                <a:lnTo>
                  <a:pt x="0" y="750189"/>
                </a:lnTo>
                <a:close/>
              </a:path>
              <a:path w="125730" h="839470">
                <a:moveTo>
                  <a:pt x="28478" y="752774"/>
                </a:moveTo>
                <a:lnTo>
                  <a:pt x="27178" y="767080"/>
                </a:lnTo>
                <a:lnTo>
                  <a:pt x="55625" y="769620"/>
                </a:lnTo>
                <a:lnTo>
                  <a:pt x="56922" y="755356"/>
                </a:lnTo>
                <a:lnTo>
                  <a:pt x="28478" y="752774"/>
                </a:lnTo>
                <a:close/>
              </a:path>
              <a:path w="125730" h="839470">
                <a:moveTo>
                  <a:pt x="56922" y="755356"/>
                </a:moveTo>
                <a:lnTo>
                  <a:pt x="55625" y="769620"/>
                </a:lnTo>
                <a:lnTo>
                  <a:pt x="78118" y="769620"/>
                </a:lnTo>
                <a:lnTo>
                  <a:pt x="85343" y="757936"/>
                </a:lnTo>
                <a:lnTo>
                  <a:pt x="56922" y="755356"/>
                </a:lnTo>
                <a:close/>
              </a:path>
              <a:path w="125730" h="839470">
                <a:moveTo>
                  <a:pt x="96900" y="0"/>
                </a:moveTo>
                <a:lnTo>
                  <a:pt x="28478" y="752774"/>
                </a:lnTo>
                <a:lnTo>
                  <a:pt x="56922" y="755356"/>
                </a:lnTo>
                <a:lnTo>
                  <a:pt x="125349" y="2540"/>
                </a:lnTo>
                <a:lnTo>
                  <a:pt x="969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37758" y="1900682"/>
            <a:ext cx="692150" cy="322580"/>
          </a:xfrm>
          <a:custGeom>
            <a:avLst/>
            <a:gdLst/>
            <a:ahLst/>
            <a:cxnLst/>
            <a:rect l="l" t="t" r="r" b="b"/>
            <a:pathLst>
              <a:path w="692150" h="322580">
                <a:moveTo>
                  <a:pt x="607481" y="26114"/>
                </a:moveTo>
                <a:lnTo>
                  <a:pt x="0" y="296037"/>
                </a:lnTo>
                <a:lnTo>
                  <a:pt x="11683" y="322198"/>
                </a:lnTo>
                <a:lnTo>
                  <a:pt x="619063" y="52197"/>
                </a:lnTo>
                <a:lnTo>
                  <a:pt x="607481" y="26114"/>
                </a:lnTo>
                <a:close/>
              </a:path>
              <a:path w="692150" h="322580">
                <a:moveTo>
                  <a:pt x="678467" y="20319"/>
                </a:moveTo>
                <a:lnTo>
                  <a:pt x="620521" y="20319"/>
                </a:lnTo>
                <a:lnTo>
                  <a:pt x="632206" y="46354"/>
                </a:lnTo>
                <a:lnTo>
                  <a:pt x="619063" y="52197"/>
                </a:lnTo>
                <a:lnTo>
                  <a:pt x="630682" y="78358"/>
                </a:lnTo>
                <a:lnTo>
                  <a:pt x="678467" y="20319"/>
                </a:lnTo>
                <a:close/>
              </a:path>
              <a:path w="692150" h="322580">
                <a:moveTo>
                  <a:pt x="620521" y="20319"/>
                </a:moveTo>
                <a:lnTo>
                  <a:pt x="607481" y="26114"/>
                </a:lnTo>
                <a:lnTo>
                  <a:pt x="619063" y="52197"/>
                </a:lnTo>
                <a:lnTo>
                  <a:pt x="632206" y="46354"/>
                </a:lnTo>
                <a:lnTo>
                  <a:pt x="620521" y="20319"/>
                </a:lnTo>
                <a:close/>
              </a:path>
              <a:path w="692150" h="322580">
                <a:moveTo>
                  <a:pt x="595884" y="0"/>
                </a:moveTo>
                <a:lnTo>
                  <a:pt x="607481" y="26114"/>
                </a:lnTo>
                <a:lnTo>
                  <a:pt x="620521" y="20319"/>
                </a:lnTo>
                <a:lnTo>
                  <a:pt x="678467" y="20319"/>
                </a:lnTo>
                <a:lnTo>
                  <a:pt x="691641" y="4317"/>
                </a:lnTo>
                <a:lnTo>
                  <a:pt x="5958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38629" y="2892551"/>
            <a:ext cx="342265" cy="1374775"/>
          </a:xfrm>
          <a:custGeom>
            <a:avLst/>
            <a:gdLst/>
            <a:ahLst/>
            <a:cxnLst/>
            <a:rect l="l" t="t" r="r" b="b"/>
            <a:pathLst>
              <a:path w="342264" h="1374775">
                <a:moveTo>
                  <a:pt x="286211" y="1294046"/>
                </a:moveTo>
                <a:lnTo>
                  <a:pt x="258318" y="1300226"/>
                </a:lnTo>
                <a:lnTo>
                  <a:pt x="318769" y="1374648"/>
                </a:lnTo>
                <a:lnTo>
                  <a:pt x="335438" y="1307973"/>
                </a:lnTo>
                <a:lnTo>
                  <a:pt x="289306" y="1307973"/>
                </a:lnTo>
                <a:lnTo>
                  <a:pt x="286211" y="1294046"/>
                </a:lnTo>
                <a:close/>
              </a:path>
              <a:path w="342264" h="1374775">
                <a:moveTo>
                  <a:pt x="314131" y="1287860"/>
                </a:moveTo>
                <a:lnTo>
                  <a:pt x="286211" y="1294046"/>
                </a:lnTo>
                <a:lnTo>
                  <a:pt x="289306" y="1307973"/>
                </a:lnTo>
                <a:lnTo>
                  <a:pt x="317245" y="1301877"/>
                </a:lnTo>
                <a:lnTo>
                  <a:pt x="314131" y="1287860"/>
                </a:lnTo>
                <a:close/>
              </a:path>
              <a:path w="342264" h="1374775">
                <a:moveTo>
                  <a:pt x="342011" y="1281684"/>
                </a:moveTo>
                <a:lnTo>
                  <a:pt x="314131" y="1287860"/>
                </a:lnTo>
                <a:lnTo>
                  <a:pt x="317245" y="1301877"/>
                </a:lnTo>
                <a:lnTo>
                  <a:pt x="289306" y="1307973"/>
                </a:lnTo>
                <a:lnTo>
                  <a:pt x="335438" y="1307973"/>
                </a:lnTo>
                <a:lnTo>
                  <a:pt x="342011" y="1281684"/>
                </a:lnTo>
                <a:close/>
              </a:path>
              <a:path w="342264" h="1374775">
                <a:moveTo>
                  <a:pt x="27939" y="0"/>
                </a:moveTo>
                <a:lnTo>
                  <a:pt x="0" y="6096"/>
                </a:lnTo>
                <a:lnTo>
                  <a:pt x="286211" y="1294046"/>
                </a:lnTo>
                <a:lnTo>
                  <a:pt x="314131" y="1287860"/>
                </a:lnTo>
                <a:lnTo>
                  <a:pt x="279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43400" y="1371574"/>
            <a:ext cx="4524375" cy="5068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1748" y="1369987"/>
            <a:ext cx="4527550" cy="5071745"/>
          </a:xfrm>
          <a:custGeom>
            <a:avLst/>
            <a:gdLst/>
            <a:ahLst/>
            <a:cxnLst/>
            <a:rect l="l" t="t" r="r" b="b"/>
            <a:pathLst>
              <a:path w="4527550" h="5071745">
                <a:moveTo>
                  <a:pt x="0" y="5071745"/>
                </a:moveTo>
                <a:lnTo>
                  <a:pt x="4527550" y="5071745"/>
                </a:lnTo>
                <a:lnTo>
                  <a:pt x="4527550" y="0"/>
                </a:lnTo>
                <a:lnTo>
                  <a:pt x="0" y="0"/>
                </a:lnTo>
                <a:lnTo>
                  <a:pt x="0" y="507174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8595">
              <a:lnSpc>
                <a:spcPct val="80100"/>
              </a:lnSpc>
            </a:pPr>
            <a:r>
              <a:rPr dirty="0"/>
              <a:t>U</a:t>
            </a:r>
            <a:r>
              <a:rPr spc="-10" dirty="0"/>
              <a:t>s</a:t>
            </a:r>
            <a:r>
              <a:rPr dirty="0"/>
              <a:t>e</a:t>
            </a:r>
            <a:r>
              <a:rPr spc="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Dendrogra</a:t>
            </a:r>
            <a:r>
              <a:rPr dirty="0"/>
              <a:t>m</a:t>
            </a:r>
            <a:r>
              <a:rPr spc="-3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spc="-5" dirty="0"/>
              <a:t>deter</a:t>
            </a:r>
            <a:r>
              <a:rPr spc="-10" dirty="0"/>
              <a:t>m</a:t>
            </a:r>
            <a:r>
              <a:rPr dirty="0"/>
              <a:t>ine </a:t>
            </a:r>
            <a:r>
              <a:rPr spc="-5" dirty="0"/>
              <a:t>ho</a:t>
            </a:r>
            <a:r>
              <a:rPr dirty="0"/>
              <a:t>w</a:t>
            </a:r>
            <a:r>
              <a:rPr spc="-20" dirty="0"/>
              <a:t> </a:t>
            </a:r>
            <a:r>
              <a:rPr dirty="0"/>
              <a:t>many</a:t>
            </a:r>
            <a:r>
              <a:rPr spc="-5" dirty="0"/>
              <a:t> </a:t>
            </a:r>
            <a:r>
              <a:rPr dirty="0"/>
              <a:t>c</a:t>
            </a:r>
            <a:r>
              <a:rPr spc="-5" dirty="0"/>
              <a:t>luster</a:t>
            </a:r>
            <a:r>
              <a:rPr dirty="0"/>
              <a:t>s</a:t>
            </a:r>
            <a:r>
              <a:rPr spc="10" dirty="0"/>
              <a:t> </a:t>
            </a:r>
            <a:r>
              <a:rPr spc="-5" dirty="0"/>
              <a:t>shoul</a:t>
            </a:r>
            <a:r>
              <a:rPr dirty="0"/>
              <a:t>d </a:t>
            </a:r>
            <a:r>
              <a:rPr spc="-5" dirty="0"/>
              <a:t>be </a:t>
            </a:r>
            <a:r>
              <a:rPr dirty="0"/>
              <a:t>ext</a:t>
            </a:r>
            <a:r>
              <a:rPr spc="-10" dirty="0"/>
              <a:t>r</a:t>
            </a:r>
            <a:r>
              <a:rPr dirty="0"/>
              <a:t>acted.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296545">
              <a:lnSpc>
                <a:spcPct val="80000"/>
              </a:lnSpc>
            </a:pPr>
            <a:r>
              <a:rPr dirty="0">
                <a:latin typeface="Calibri"/>
                <a:cs typeface="Calibri"/>
              </a:rPr>
              <a:t>Look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for a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‘j</a:t>
            </a:r>
            <a:r>
              <a:rPr spc="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mp’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along the </a:t>
            </a:r>
            <a:r>
              <a:rPr spc="-5" dirty="0"/>
              <a:t>hor</a:t>
            </a:r>
            <a:r>
              <a:rPr spc="-10" dirty="0"/>
              <a:t>i</a:t>
            </a:r>
            <a:r>
              <a:rPr dirty="0"/>
              <a:t>zontal</a:t>
            </a:r>
            <a:r>
              <a:rPr spc="-15" dirty="0"/>
              <a:t> </a:t>
            </a:r>
            <a:r>
              <a:rPr dirty="0"/>
              <a:t>ax</a:t>
            </a:r>
            <a:r>
              <a:rPr spc="-15" dirty="0"/>
              <a:t>i</a:t>
            </a:r>
            <a:r>
              <a:rPr spc="-5" dirty="0"/>
              <a:t>s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At</a:t>
            </a:r>
            <a:r>
              <a:rPr spc="5" dirty="0"/>
              <a:t> </a:t>
            </a:r>
            <a:r>
              <a:rPr dirty="0"/>
              <a:t>that p</a:t>
            </a:r>
            <a:r>
              <a:rPr spc="-5" dirty="0"/>
              <a:t>oin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2 </a:t>
            </a:r>
            <a:r>
              <a:rPr b="1" i="1" dirty="0">
                <a:solidFill>
                  <a:srgbClr val="99CC00"/>
                </a:solidFill>
                <a:latin typeface="Calibri"/>
                <a:cs typeface="Calibri"/>
              </a:rPr>
              <a:t>dissimil</a:t>
            </a:r>
            <a:r>
              <a:rPr b="1" i="1" spc="-5" dirty="0">
                <a:solidFill>
                  <a:srgbClr val="99CC00"/>
                </a:solidFill>
                <a:latin typeface="Calibri"/>
                <a:cs typeface="Calibri"/>
              </a:rPr>
              <a:t>a</a:t>
            </a:r>
            <a:r>
              <a:rPr b="1" i="1" dirty="0">
                <a:solidFill>
                  <a:srgbClr val="99CC00"/>
                </a:solidFill>
                <a:latin typeface="Calibri"/>
                <a:cs typeface="Calibri"/>
              </a:rPr>
              <a:t>r</a:t>
            </a:r>
            <a:r>
              <a:rPr b="1" i="1" spc="-40" dirty="0">
                <a:solidFill>
                  <a:srgbClr val="99CC00"/>
                </a:solidFill>
                <a:latin typeface="Calibri"/>
                <a:cs typeface="Calibri"/>
              </a:rPr>
              <a:t> </a:t>
            </a:r>
            <a:r>
              <a:rPr dirty="0"/>
              <a:t>clusters</a:t>
            </a:r>
            <a:r>
              <a:rPr spc="15" dirty="0"/>
              <a:t> </a:t>
            </a:r>
            <a:r>
              <a:rPr spc="-5" dirty="0"/>
              <a:t>hav</a:t>
            </a:r>
            <a:r>
              <a:rPr dirty="0"/>
              <a:t>e</a:t>
            </a:r>
            <a:r>
              <a:rPr spc="-10" dirty="0"/>
              <a:t> </a:t>
            </a:r>
            <a:r>
              <a:rPr spc="-5" dirty="0"/>
              <a:t>been </a:t>
            </a:r>
            <a:r>
              <a:rPr dirty="0"/>
              <a:t>grouped</a:t>
            </a:r>
            <a:r>
              <a:rPr spc="-35" dirty="0"/>
              <a:t> </a:t>
            </a:r>
            <a:r>
              <a:rPr dirty="0"/>
              <a:t>toget</a:t>
            </a:r>
            <a:r>
              <a:rPr spc="5" dirty="0"/>
              <a:t>h</a:t>
            </a:r>
            <a:r>
              <a:rPr dirty="0"/>
              <a:t>er.</a:t>
            </a:r>
            <a:r>
              <a:rPr spc="-15" dirty="0"/>
              <a:t> </a:t>
            </a:r>
            <a:r>
              <a:rPr spc="-5" dirty="0"/>
              <a:t>Th</a:t>
            </a:r>
            <a:r>
              <a:rPr dirty="0"/>
              <a:t>e m</a:t>
            </a:r>
            <a:r>
              <a:rPr spc="-10" dirty="0"/>
              <a:t>e</a:t>
            </a:r>
            <a:r>
              <a:rPr dirty="0"/>
              <a:t>asure along</a:t>
            </a:r>
            <a:r>
              <a:rPr spc="-20" dirty="0"/>
              <a:t> </a:t>
            </a:r>
            <a:r>
              <a:rPr dirty="0"/>
              <a:t>the </a:t>
            </a:r>
            <a:r>
              <a:rPr spc="5" dirty="0"/>
              <a:t>h</a:t>
            </a:r>
            <a:r>
              <a:rPr spc="-5" dirty="0"/>
              <a:t>or</a:t>
            </a:r>
            <a:r>
              <a:rPr spc="-10" dirty="0"/>
              <a:t>i</a:t>
            </a:r>
            <a:r>
              <a:rPr dirty="0"/>
              <a:t>zontal</a:t>
            </a:r>
            <a:r>
              <a:rPr spc="-10" dirty="0"/>
              <a:t> </a:t>
            </a:r>
            <a:r>
              <a:rPr dirty="0"/>
              <a:t>ax</a:t>
            </a:r>
            <a:r>
              <a:rPr spc="-10" dirty="0"/>
              <a:t>i</a:t>
            </a:r>
            <a:r>
              <a:rPr dirty="0"/>
              <a:t>s</a:t>
            </a:r>
            <a:r>
              <a:rPr spc="10" dirty="0"/>
              <a:t> </a:t>
            </a:r>
            <a:r>
              <a:rPr u="heavy" dirty="0"/>
              <a:t>is</a:t>
            </a:r>
            <a:r>
              <a:rPr u="heavy" spc="-10" dirty="0"/>
              <a:t> </a:t>
            </a:r>
            <a:r>
              <a:rPr u="heavy" dirty="0"/>
              <a:t>an</a:t>
            </a:r>
            <a:r>
              <a:rPr dirty="0"/>
              <a:t> </a:t>
            </a:r>
            <a:r>
              <a:rPr u="heavy" dirty="0"/>
              <a:t>indicator</a:t>
            </a:r>
            <a:r>
              <a:rPr u="heavy" spc="-20" dirty="0"/>
              <a:t> </a:t>
            </a:r>
            <a:r>
              <a:rPr u="heavy" spc="-5" dirty="0"/>
              <a:t>of</a:t>
            </a:r>
            <a:r>
              <a:rPr u="heavy" dirty="0"/>
              <a:t> the</a:t>
            </a:r>
            <a:r>
              <a:rPr u="heavy" spc="-15" dirty="0"/>
              <a:t> </a:t>
            </a:r>
            <a:r>
              <a:rPr u="heavy" dirty="0"/>
              <a:t>l</a:t>
            </a:r>
            <a:r>
              <a:rPr u="heavy" spc="-10" dirty="0"/>
              <a:t>e</a:t>
            </a:r>
            <a:r>
              <a:rPr u="heavy" dirty="0"/>
              <a:t>v</a:t>
            </a:r>
            <a:r>
              <a:rPr u="heavy" spc="-10" dirty="0"/>
              <a:t>e</a:t>
            </a:r>
            <a:r>
              <a:rPr u="heavy" dirty="0"/>
              <a:t>l</a:t>
            </a:r>
            <a:r>
              <a:rPr u="heavy" spc="20" dirty="0"/>
              <a:t> </a:t>
            </a:r>
            <a:r>
              <a:rPr u="heavy" spc="-5" dirty="0"/>
              <a:t>of</a:t>
            </a:r>
            <a:r>
              <a:rPr spc="-5" dirty="0"/>
              <a:t> </a:t>
            </a:r>
            <a:r>
              <a:rPr u="heavy" spc="-5" dirty="0"/>
              <a:t>heterogenei</a:t>
            </a:r>
            <a:r>
              <a:rPr u="heavy" dirty="0"/>
              <a:t>ty</a:t>
            </a:r>
            <a:r>
              <a:rPr u="heavy" spc="-10" dirty="0"/>
              <a:t> w</a:t>
            </a:r>
            <a:r>
              <a:rPr u="heavy" dirty="0"/>
              <a:t>ith</a:t>
            </a:r>
            <a:r>
              <a:rPr u="heavy" spc="-10" dirty="0"/>
              <a:t>i</a:t>
            </a:r>
            <a:r>
              <a:rPr u="heavy" dirty="0"/>
              <a:t>n</a:t>
            </a:r>
            <a:r>
              <a:rPr u="heavy" spc="-10" dirty="0"/>
              <a:t> </a:t>
            </a:r>
            <a:r>
              <a:rPr u="heavy" dirty="0"/>
              <a:t>a</a:t>
            </a:r>
            <a:r>
              <a:rPr u="heavy" spc="-5" dirty="0"/>
              <a:t> </a:t>
            </a:r>
            <a:r>
              <a:rPr u="heavy" dirty="0"/>
              <a:t>cluste</a:t>
            </a:r>
            <a:r>
              <a:rPr u="heavy" spc="-10" dirty="0"/>
              <a:t>r</a:t>
            </a:r>
            <a:r>
              <a:rPr u="heavy" dirty="0"/>
              <a:t>.</a:t>
            </a:r>
            <a:r>
              <a:rPr dirty="0"/>
              <a:t> Purpose</a:t>
            </a:r>
            <a:r>
              <a:rPr spc="-10" dirty="0"/>
              <a:t> i</a:t>
            </a:r>
            <a:r>
              <a:rPr dirty="0"/>
              <a:t>s to </a:t>
            </a:r>
            <a:r>
              <a:rPr spc="5" dirty="0"/>
              <a:t>c</a:t>
            </a:r>
            <a:r>
              <a:rPr dirty="0"/>
              <a:t>reate</a:t>
            </a:r>
            <a:r>
              <a:rPr spc="-10" dirty="0"/>
              <a:t> </a:t>
            </a:r>
            <a:r>
              <a:rPr dirty="0"/>
              <a:t>h</a:t>
            </a:r>
            <a:r>
              <a:rPr spc="-5" dirty="0"/>
              <a:t>omogenous </a:t>
            </a:r>
            <a:r>
              <a:rPr dirty="0"/>
              <a:t>group</a:t>
            </a:r>
            <a:r>
              <a:rPr spc="-5" dirty="0"/>
              <a:t>s.</a:t>
            </a: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5080">
              <a:lnSpc>
                <a:spcPts val="1920"/>
              </a:lnSpc>
            </a:pPr>
            <a:r>
              <a:rPr spc="-5" dirty="0"/>
              <a:t>O</a:t>
            </a:r>
            <a:r>
              <a:rPr spc="5" dirty="0"/>
              <a:t>n</a:t>
            </a:r>
            <a:r>
              <a:rPr dirty="0"/>
              <a:t>ce</a:t>
            </a:r>
            <a:r>
              <a:rPr spc="-5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5" dirty="0"/>
              <a:t>c</a:t>
            </a:r>
            <a:r>
              <a:rPr dirty="0"/>
              <a:t>ide</a:t>
            </a:r>
            <a:r>
              <a:rPr spc="-5" dirty="0"/>
              <a:t> o</a:t>
            </a:r>
            <a:r>
              <a:rPr dirty="0"/>
              <a:t>n</a:t>
            </a:r>
            <a:r>
              <a:rPr spc="-20" dirty="0"/>
              <a:t> </a:t>
            </a:r>
            <a:r>
              <a:rPr dirty="0"/>
              <a:t>the # </a:t>
            </a:r>
            <a:r>
              <a:rPr spc="-5" dirty="0"/>
              <a:t>o</a:t>
            </a:r>
            <a:r>
              <a:rPr dirty="0"/>
              <a:t>f</a:t>
            </a:r>
            <a:r>
              <a:rPr spc="-10" dirty="0"/>
              <a:t> </a:t>
            </a:r>
            <a:r>
              <a:rPr dirty="0"/>
              <a:t>clusters </a:t>
            </a:r>
            <a:r>
              <a:rPr spc="-5" dirty="0"/>
              <a:t>(</a:t>
            </a:r>
            <a:r>
              <a:rPr dirty="0"/>
              <a:t>3</a:t>
            </a:r>
            <a:r>
              <a:rPr spc="-5" dirty="0"/>
              <a:t> here)</a:t>
            </a:r>
            <a:r>
              <a:rPr dirty="0"/>
              <a:t>,</a:t>
            </a:r>
            <a:r>
              <a:rPr spc="5" dirty="0"/>
              <a:t> </a:t>
            </a:r>
            <a:r>
              <a:rPr spc="-5" dirty="0"/>
              <a:t>us</a:t>
            </a:r>
            <a:r>
              <a:rPr dirty="0"/>
              <a:t>e </a:t>
            </a:r>
            <a:r>
              <a:rPr spc="5" dirty="0"/>
              <a:t>K</a:t>
            </a:r>
            <a:r>
              <a:rPr spc="-5" dirty="0"/>
              <a:t>-</a:t>
            </a:r>
            <a:r>
              <a:rPr spc="-10" dirty="0"/>
              <a:t>m</a:t>
            </a:r>
            <a:r>
              <a:rPr dirty="0"/>
              <a:t>eans</a:t>
            </a:r>
            <a:r>
              <a:rPr spc="-10" dirty="0"/>
              <a:t> </a:t>
            </a:r>
            <a:r>
              <a:rPr dirty="0"/>
              <a:t>cluste</a:t>
            </a:r>
            <a:r>
              <a:rPr spc="-10" dirty="0"/>
              <a:t>r</a:t>
            </a:r>
            <a:r>
              <a:rPr dirty="0"/>
              <a:t>ing</a:t>
            </a:r>
            <a:r>
              <a:rPr spc="-5" dirty="0"/>
              <a:t> </a:t>
            </a:r>
            <a:r>
              <a:rPr dirty="0"/>
              <a:t>to calc</a:t>
            </a:r>
            <a:r>
              <a:rPr spc="5" dirty="0"/>
              <a:t>u</a:t>
            </a:r>
            <a:r>
              <a:rPr dirty="0"/>
              <a:t>late</a:t>
            </a:r>
            <a:r>
              <a:rPr spc="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fina</a:t>
            </a:r>
            <a:r>
              <a:rPr dirty="0"/>
              <a:t>l</a:t>
            </a:r>
            <a:r>
              <a:rPr spc="10" dirty="0"/>
              <a:t> </a:t>
            </a:r>
            <a:r>
              <a:rPr dirty="0"/>
              <a:t>cluster</a:t>
            </a:r>
            <a:r>
              <a:rPr spc="5" dirty="0"/>
              <a:t> </a:t>
            </a:r>
            <a:r>
              <a:rPr spc="-5" dirty="0"/>
              <a:t>so</a:t>
            </a:r>
            <a:r>
              <a:rPr spc="-10" dirty="0"/>
              <a:t>l</a:t>
            </a:r>
            <a:r>
              <a:rPr spc="-5" dirty="0"/>
              <a:t>utio</a:t>
            </a:r>
            <a:r>
              <a:rPr spc="15" dirty="0"/>
              <a:t>n</a:t>
            </a:r>
            <a:r>
              <a:rPr sz="1800" dirty="0"/>
              <a:t>.</a:t>
            </a:r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6834123" y="4267200"/>
            <a:ext cx="1243330" cy="977900"/>
          </a:xfrm>
          <a:custGeom>
            <a:avLst/>
            <a:gdLst/>
            <a:ahLst/>
            <a:cxnLst/>
            <a:rect l="l" t="t" r="r" b="b"/>
            <a:pathLst>
              <a:path w="1243329" h="977900">
                <a:moveTo>
                  <a:pt x="531876" y="762000"/>
                </a:moveTo>
                <a:lnTo>
                  <a:pt x="227075" y="762000"/>
                </a:lnTo>
                <a:lnTo>
                  <a:pt x="0" y="977900"/>
                </a:lnTo>
                <a:lnTo>
                  <a:pt x="531876" y="762000"/>
                </a:lnTo>
                <a:close/>
              </a:path>
              <a:path w="1243329" h="977900">
                <a:moveTo>
                  <a:pt x="1243076" y="0"/>
                </a:moveTo>
                <a:lnTo>
                  <a:pt x="23875" y="0"/>
                </a:lnTo>
                <a:lnTo>
                  <a:pt x="23875" y="762000"/>
                </a:lnTo>
                <a:lnTo>
                  <a:pt x="1243076" y="762000"/>
                </a:lnTo>
                <a:lnTo>
                  <a:pt x="1243076" y="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34123" y="4267200"/>
            <a:ext cx="1243330" cy="977900"/>
          </a:xfrm>
          <a:custGeom>
            <a:avLst/>
            <a:gdLst/>
            <a:ahLst/>
            <a:cxnLst/>
            <a:rect l="l" t="t" r="r" b="b"/>
            <a:pathLst>
              <a:path w="1243329" h="977900">
                <a:moveTo>
                  <a:pt x="23875" y="0"/>
                </a:moveTo>
                <a:lnTo>
                  <a:pt x="227075" y="0"/>
                </a:lnTo>
                <a:lnTo>
                  <a:pt x="531876" y="0"/>
                </a:lnTo>
                <a:lnTo>
                  <a:pt x="1243076" y="0"/>
                </a:lnTo>
                <a:lnTo>
                  <a:pt x="1243076" y="444500"/>
                </a:lnTo>
                <a:lnTo>
                  <a:pt x="1243076" y="635000"/>
                </a:lnTo>
                <a:lnTo>
                  <a:pt x="1243076" y="762000"/>
                </a:lnTo>
                <a:lnTo>
                  <a:pt x="531876" y="762000"/>
                </a:lnTo>
                <a:lnTo>
                  <a:pt x="0" y="977900"/>
                </a:lnTo>
                <a:lnTo>
                  <a:pt x="227075" y="762000"/>
                </a:lnTo>
                <a:lnTo>
                  <a:pt x="23875" y="762000"/>
                </a:lnTo>
                <a:lnTo>
                  <a:pt x="23875" y="635000"/>
                </a:lnTo>
                <a:lnTo>
                  <a:pt x="23875" y="444500"/>
                </a:lnTo>
                <a:lnTo>
                  <a:pt x="23875" y="0"/>
                </a:lnTo>
                <a:close/>
              </a:path>
            </a:pathLst>
          </a:custGeom>
          <a:ln w="952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01002" y="4426805"/>
            <a:ext cx="93853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5570">
              <a:lnSpc>
                <a:spcPct val="100000"/>
              </a:lnSpc>
            </a:pPr>
            <a:r>
              <a:rPr sz="1600" b="1" spc="-10" dirty="0">
                <a:solidFill>
                  <a:srgbClr val="0033CC"/>
                </a:solidFill>
                <a:latin typeface="Arial"/>
                <a:cs typeface="Arial"/>
              </a:rPr>
              <a:t>Here</a:t>
            </a:r>
            <a:r>
              <a:rPr sz="1600" b="1" spc="-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Arial"/>
                <a:cs typeface="Arial"/>
              </a:rPr>
              <a:t>is</a:t>
            </a:r>
            <a:r>
              <a:rPr sz="1600" b="1" spc="-5" dirty="0">
                <a:solidFill>
                  <a:srgbClr val="0033CC"/>
                </a:solidFill>
                <a:latin typeface="Arial"/>
                <a:cs typeface="Arial"/>
              </a:rPr>
              <a:t> t</a:t>
            </a:r>
            <a:r>
              <a:rPr sz="1600" b="1" spc="-20" dirty="0">
                <a:solidFill>
                  <a:srgbClr val="0033CC"/>
                </a:solidFill>
                <a:latin typeface="Arial"/>
                <a:cs typeface="Arial"/>
              </a:rPr>
              <a:t>h</a:t>
            </a:r>
            <a:r>
              <a:rPr sz="1600" b="1" spc="-10" dirty="0">
                <a:solidFill>
                  <a:srgbClr val="0033CC"/>
                </a:solidFill>
                <a:latin typeface="Arial"/>
                <a:cs typeface="Arial"/>
              </a:rPr>
              <a:t>e</a:t>
            </a:r>
            <a:r>
              <a:rPr sz="1600" b="1" spc="1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Arial"/>
                <a:cs typeface="Arial"/>
              </a:rPr>
              <a:t>ju</a:t>
            </a:r>
            <a:r>
              <a:rPr sz="1600" b="1" spc="-25" dirty="0">
                <a:solidFill>
                  <a:srgbClr val="0033CC"/>
                </a:solidFill>
                <a:latin typeface="Arial"/>
                <a:cs typeface="Arial"/>
              </a:rPr>
              <a:t>m</a:t>
            </a:r>
            <a:r>
              <a:rPr sz="1600" b="1" spc="-5" dirty="0">
                <a:solidFill>
                  <a:srgbClr val="0033CC"/>
                </a:solidFill>
                <a:latin typeface="Arial"/>
                <a:cs typeface="Arial"/>
              </a:rPr>
              <a:t>p</a:t>
            </a:r>
            <a:r>
              <a:rPr sz="1600" b="1" spc="-10" dirty="0">
                <a:solidFill>
                  <a:srgbClr val="0033CC"/>
                </a:solidFill>
                <a:latin typeface="Arial"/>
                <a:cs typeface="Arial"/>
              </a:rPr>
              <a:t>!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19825" y="2742565"/>
            <a:ext cx="60325" cy="3658235"/>
          </a:xfrm>
          <a:custGeom>
            <a:avLst/>
            <a:gdLst/>
            <a:ahLst/>
            <a:cxnLst/>
            <a:rect l="l" t="t" r="r" b="b"/>
            <a:pathLst>
              <a:path w="60325" h="3658234">
                <a:moveTo>
                  <a:pt x="60325" y="0"/>
                </a:moveTo>
                <a:lnTo>
                  <a:pt x="26035" y="0"/>
                </a:lnTo>
                <a:lnTo>
                  <a:pt x="22860" y="3657600"/>
                </a:lnTo>
                <a:lnTo>
                  <a:pt x="57150" y="3657625"/>
                </a:lnTo>
                <a:lnTo>
                  <a:pt x="60325" y="0"/>
                </a:lnTo>
                <a:close/>
              </a:path>
              <a:path w="60325" h="3658234">
                <a:moveTo>
                  <a:pt x="14604" y="0"/>
                </a:moveTo>
                <a:lnTo>
                  <a:pt x="3175" y="0"/>
                </a:lnTo>
                <a:lnTo>
                  <a:pt x="0" y="3657574"/>
                </a:lnTo>
                <a:lnTo>
                  <a:pt x="11430" y="3657574"/>
                </a:lnTo>
                <a:lnTo>
                  <a:pt x="1460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80428" y="2893441"/>
            <a:ext cx="2005964" cy="53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en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og</a:t>
            </a: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am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su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ts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3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0" dirty="0">
                <a:solidFill>
                  <a:srgbClr val="FF0000"/>
                </a:solidFill>
                <a:latin typeface="Bookman Old Style"/>
                <a:cs typeface="Bookman Old Style"/>
              </a:rPr>
              <a:t>.</a:t>
            </a:r>
            <a:endParaRPr sz="18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67628" y="295656"/>
            <a:ext cx="775716" cy="11186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Cluste</a:t>
            </a:r>
            <a:r>
              <a:rPr spc="-15" dirty="0"/>
              <a:t>r</a:t>
            </a:r>
            <a:r>
              <a:rPr spc="10" dirty="0"/>
              <a:t> </a:t>
            </a:r>
            <a:r>
              <a:rPr spc="-20" dirty="0"/>
              <a:t>Analys</a:t>
            </a:r>
            <a:r>
              <a:rPr spc="-35" dirty="0"/>
              <a:t>i</a:t>
            </a:r>
            <a:r>
              <a:rPr spc="-25" dirty="0"/>
              <a:t>s</a:t>
            </a:r>
            <a:r>
              <a:rPr spc="-15" dirty="0"/>
              <a:t>:</a:t>
            </a:r>
            <a:r>
              <a:rPr dirty="0"/>
              <a:t> </a:t>
            </a:r>
            <a:r>
              <a:rPr spc="-45" dirty="0"/>
              <a:t>H</a:t>
            </a:r>
            <a:r>
              <a:rPr spc="-20" dirty="0"/>
              <a:t>ierarch</a:t>
            </a:r>
            <a:r>
              <a:rPr spc="-35" dirty="0"/>
              <a:t>i</a:t>
            </a:r>
            <a:r>
              <a:rPr spc="-15" dirty="0"/>
              <a:t>cal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990331" y="295656"/>
            <a:ext cx="775716" cy="1118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Cluste</a:t>
            </a:r>
            <a:r>
              <a:rPr spc="-15" dirty="0"/>
              <a:t>r</a:t>
            </a:r>
            <a:r>
              <a:rPr spc="10" dirty="0"/>
              <a:t> </a:t>
            </a:r>
            <a:r>
              <a:rPr spc="-20" dirty="0"/>
              <a:t>Analys</a:t>
            </a:r>
            <a:r>
              <a:rPr spc="-35" dirty="0"/>
              <a:t>i</a:t>
            </a:r>
            <a:r>
              <a:rPr spc="-25" dirty="0"/>
              <a:t>s</a:t>
            </a:r>
            <a:r>
              <a:rPr spc="-15" dirty="0"/>
              <a:t>:</a:t>
            </a:r>
            <a:r>
              <a:rPr dirty="0"/>
              <a:t> </a:t>
            </a:r>
            <a:r>
              <a:rPr spc="-30" dirty="0"/>
              <a:t>Form</a:t>
            </a:r>
            <a:r>
              <a:rPr spc="-25" dirty="0"/>
              <a:t>i</a:t>
            </a:r>
            <a:r>
              <a:rPr spc="-30" dirty="0"/>
              <a:t>n</a:t>
            </a:r>
            <a:r>
              <a:rPr spc="-20" dirty="0"/>
              <a:t>g</a:t>
            </a:r>
            <a:r>
              <a:rPr spc="15" dirty="0"/>
              <a:t> </a:t>
            </a:r>
            <a:r>
              <a:rPr spc="-20" dirty="0"/>
              <a:t>the</a:t>
            </a:r>
            <a:r>
              <a:rPr spc="-5" dirty="0"/>
              <a:t> C</a:t>
            </a:r>
            <a:r>
              <a:rPr spc="-10" dirty="0"/>
              <a:t>l</a:t>
            </a:r>
            <a:r>
              <a:rPr spc="-25" dirty="0"/>
              <a:t>usters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699412"/>
            <a:ext cx="7891145" cy="414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735"/>
              </a:lnSpc>
              <a:buClr>
                <a:srgbClr val="0066FF"/>
              </a:buClr>
              <a:buSzPct val="85416"/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termined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appro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riate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cluste</a:t>
            </a:r>
            <a:r>
              <a:rPr sz="2400" spc="-10" dirty="0">
                <a:latin typeface="Calibri"/>
                <a:cs typeface="Calibri"/>
              </a:rPr>
              <a:t>rs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extract,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K-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 alg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rithm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f</a:t>
            </a:r>
            <a:r>
              <a:rPr sz="2400" spc="-15" dirty="0">
                <a:latin typeface="Calibri"/>
                <a:cs typeface="Calibri"/>
              </a:rPr>
              <a:t>orm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them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90000"/>
              </a:lnSpc>
              <a:spcBef>
                <a:spcPts val="1775"/>
              </a:spcBef>
              <a:buClr>
                <a:srgbClr val="0066FF"/>
              </a:buClr>
              <a:buSzPct val="85416"/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15" dirty="0">
                <a:latin typeface="Calibri"/>
                <a:cs typeface="Calibri"/>
              </a:rPr>
              <a:t> advantage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this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fle</a:t>
            </a:r>
            <a:r>
              <a:rPr sz="2400" spc="1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ibility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robu</a:t>
            </a:r>
            <a:r>
              <a:rPr sz="2400" spc="-2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tness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fi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din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appropriate 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roup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 of </a:t>
            </a:r>
            <a:r>
              <a:rPr sz="2400" dirty="0">
                <a:latin typeface="Calibri"/>
                <a:cs typeface="Calibri"/>
              </a:rPr>
              <a:t>individuals.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rarc</a:t>
            </a:r>
            <a:r>
              <a:rPr sz="2400" spc="-5" dirty="0">
                <a:latin typeface="Calibri"/>
                <a:cs typeface="Calibri"/>
              </a:rPr>
              <a:t>hic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clustering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great way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det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rmine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numb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lusters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</a:t>
            </a:r>
            <a:r>
              <a:rPr sz="2400" dirty="0">
                <a:latin typeface="Calibri"/>
                <a:cs typeface="Calibri"/>
              </a:rPr>
              <a:t>lly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inferior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- 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formin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ac</a:t>
            </a:r>
            <a:r>
              <a:rPr sz="2400" spc="-5" dirty="0">
                <a:latin typeface="Calibri"/>
                <a:cs typeface="Calibri"/>
              </a:rPr>
              <a:t>tua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cluste</a:t>
            </a:r>
            <a:r>
              <a:rPr sz="2400" spc="-10" dirty="0">
                <a:latin typeface="Calibri"/>
                <a:cs typeface="Calibri"/>
              </a:rPr>
              <a:t>rs</a:t>
            </a:r>
            <a:endParaRPr sz="2400" dirty="0">
              <a:latin typeface="Calibri"/>
              <a:cs typeface="Calibri"/>
            </a:endParaRPr>
          </a:p>
          <a:p>
            <a:pPr marL="355600" marR="163195" indent="-342900">
              <a:lnSpc>
                <a:spcPct val="90000"/>
              </a:lnSpc>
              <a:spcBef>
                <a:spcPts val="1775"/>
              </a:spcBef>
              <a:buClr>
                <a:srgbClr val="0066FF"/>
              </a:buClr>
              <a:buSzPct val="85416"/>
              <a:buFont typeface="Arial"/>
              <a:buChar char="•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Hie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arc</a:t>
            </a:r>
            <a:r>
              <a:rPr sz="2400" spc="-5" dirty="0">
                <a:latin typeface="Calibri"/>
                <a:cs typeface="Calibri"/>
              </a:rPr>
              <a:t>hic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</a:t>
            </a:r>
            <a:r>
              <a:rPr sz="2400" spc="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select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numb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cluste</a:t>
            </a:r>
            <a:r>
              <a:rPr sz="2400" spc="-10" dirty="0">
                <a:latin typeface="Calibri"/>
                <a:cs typeface="Calibri"/>
              </a:rPr>
              <a:t>rs,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foll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wed</a:t>
            </a:r>
            <a:r>
              <a:rPr sz="2400" spc="-5" dirty="0">
                <a:latin typeface="Calibri"/>
                <a:cs typeface="Calibri"/>
              </a:rPr>
              <a:t> b</a:t>
            </a:r>
            <a:r>
              <a:rPr sz="2400" dirty="0">
                <a:latin typeface="Calibri"/>
                <a:cs typeface="Calibri"/>
              </a:rPr>
              <a:t>y </a:t>
            </a:r>
            <a:r>
              <a:rPr sz="2400" spc="-5" dirty="0">
                <a:latin typeface="Calibri"/>
                <a:cs typeface="Calibri"/>
              </a:rPr>
              <a:t>K-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 clustering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f</a:t>
            </a:r>
            <a:r>
              <a:rPr sz="2400" spc="-15" dirty="0">
                <a:latin typeface="Calibri"/>
                <a:cs typeface="Calibri"/>
              </a:rPr>
              <a:t>orm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final </a:t>
            </a:r>
            <a:r>
              <a:rPr sz="2400" dirty="0">
                <a:latin typeface="Calibri"/>
                <a:cs typeface="Calibri"/>
              </a:rPr>
              <a:t>cluste</a:t>
            </a:r>
            <a:r>
              <a:rPr sz="2400" spc="-10" dirty="0">
                <a:latin typeface="Calibri"/>
                <a:cs typeface="Calibri"/>
              </a:rPr>
              <a:t>rs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 gene</a:t>
            </a:r>
            <a:r>
              <a:rPr sz="2400" dirty="0">
                <a:latin typeface="Calibri"/>
                <a:cs typeface="Calibri"/>
              </a:rPr>
              <a:t>rally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fe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cluste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lang="en-US" sz="2400" dirty="0">
                <a:latin typeface="Calibri"/>
                <a:cs typeface="Calibri"/>
              </a:rPr>
              <a:t>analytics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400" y="1343025"/>
            <a:ext cx="5495925" cy="4752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2976143"/>
            <a:ext cx="304990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6FF"/>
              </a:buClr>
              <a:buSzPct val="85000"/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Sel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ct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‘</a:t>
            </a:r>
            <a:r>
              <a:rPr sz="2000" spc="5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Means’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‘Clas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ify’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nu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1419" y="3373882"/>
            <a:ext cx="4344035" cy="150495"/>
          </a:xfrm>
          <a:custGeom>
            <a:avLst/>
            <a:gdLst/>
            <a:ahLst/>
            <a:cxnLst/>
            <a:rect l="l" t="t" r="r" b="b"/>
            <a:pathLst>
              <a:path w="4344034" h="150495">
                <a:moveTo>
                  <a:pt x="4229141" y="38052"/>
                </a:moveTo>
                <a:lnTo>
                  <a:pt x="0" y="112267"/>
                </a:lnTo>
                <a:lnTo>
                  <a:pt x="762" y="150367"/>
                </a:lnTo>
                <a:lnTo>
                  <a:pt x="4229818" y="76154"/>
                </a:lnTo>
                <a:lnTo>
                  <a:pt x="4229141" y="38052"/>
                </a:lnTo>
                <a:close/>
              </a:path>
              <a:path w="4344034" h="150495">
                <a:moveTo>
                  <a:pt x="4307379" y="37718"/>
                </a:moveTo>
                <a:lnTo>
                  <a:pt x="4248150" y="37718"/>
                </a:lnTo>
                <a:lnTo>
                  <a:pt x="4248911" y="75818"/>
                </a:lnTo>
                <a:lnTo>
                  <a:pt x="4229818" y="76154"/>
                </a:lnTo>
                <a:lnTo>
                  <a:pt x="4230497" y="114300"/>
                </a:lnTo>
                <a:lnTo>
                  <a:pt x="4343781" y="55117"/>
                </a:lnTo>
                <a:lnTo>
                  <a:pt x="4307379" y="37718"/>
                </a:lnTo>
                <a:close/>
              </a:path>
              <a:path w="4344034" h="150495">
                <a:moveTo>
                  <a:pt x="4248150" y="37718"/>
                </a:moveTo>
                <a:lnTo>
                  <a:pt x="4229141" y="38052"/>
                </a:lnTo>
                <a:lnTo>
                  <a:pt x="4229818" y="76154"/>
                </a:lnTo>
                <a:lnTo>
                  <a:pt x="4248911" y="75818"/>
                </a:lnTo>
                <a:lnTo>
                  <a:pt x="4248150" y="37718"/>
                </a:lnTo>
                <a:close/>
              </a:path>
              <a:path w="4344034" h="150495">
                <a:moveTo>
                  <a:pt x="4228464" y="0"/>
                </a:moveTo>
                <a:lnTo>
                  <a:pt x="4229141" y="38052"/>
                </a:lnTo>
                <a:lnTo>
                  <a:pt x="4248150" y="37718"/>
                </a:lnTo>
                <a:lnTo>
                  <a:pt x="4307379" y="37718"/>
                </a:lnTo>
                <a:lnTo>
                  <a:pt x="42284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77640" y="219456"/>
            <a:ext cx="816863" cy="11186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29071" y="219456"/>
            <a:ext cx="775715" cy="11186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40" y="463194"/>
            <a:ext cx="532003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solidFill>
                  <a:srgbClr val="C00000"/>
                </a:solidFill>
                <a:latin typeface="Calibri"/>
                <a:cs typeface="Calibri"/>
              </a:rPr>
              <a:t>Cluste</a:t>
            </a:r>
            <a:r>
              <a:rPr sz="4000" spc="-1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0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C00000"/>
                </a:solidFill>
                <a:latin typeface="Calibri"/>
                <a:cs typeface="Calibri"/>
              </a:rPr>
              <a:t>Analys</a:t>
            </a:r>
            <a:r>
              <a:rPr sz="4000" spc="-3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4000" spc="-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4000" spc="-15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sz="4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spc="-35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4000" spc="-5" dirty="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4000" spc="-25" dirty="0">
                <a:solidFill>
                  <a:srgbClr val="C00000"/>
                </a:solidFill>
                <a:latin typeface="Calibri"/>
                <a:cs typeface="Calibri"/>
              </a:rPr>
              <a:t>Means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3030" y="1432293"/>
            <a:ext cx="6553200" cy="4772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5562600"/>
            <a:ext cx="2209800" cy="9906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 marR="13335">
              <a:lnSpc>
                <a:spcPct val="100000"/>
              </a:lnSpc>
            </a:pPr>
            <a:r>
              <a:rPr sz="1700" b="1" dirty="0">
                <a:latin typeface="Arial"/>
                <a:cs typeface="Arial"/>
              </a:rPr>
              <a:t>4. Run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Clus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er Ana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spc="-25" dirty="0">
                <a:latin typeface="Arial"/>
                <a:cs typeface="Arial"/>
              </a:rPr>
              <a:t>y</a:t>
            </a:r>
            <a:r>
              <a:rPr sz="1700" dirty="0">
                <a:latin typeface="Arial"/>
                <a:cs typeface="Arial"/>
              </a:rPr>
              <a:t>sis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by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clicking </a:t>
            </a:r>
            <a:r>
              <a:rPr sz="1700" spc="-10" dirty="0">
                <a:latin typeface="Arial"/>
                <a:cs typeface="Arial"/>
              </a:rPr>
              <a:t>O</a:t>
            </a:r>
            <a:r>
              <a:rPr sz="1700" dirty="0">
                <a:latin typeface="Arial"/>
                <a:cs typeface="Arial"/>
              </a:rPr>
              <a:t>K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main </a:t>
            </a:r>
            <a:r>
              <a:rPr sz="1700" spc="-10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enu.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36820" y="219456"/>
            <a:ext cx="775715" cy="11186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463194"/>
            <a:ext cx="482727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solidFill>
                  <a:srgbClr val="C00000"/>
                </a:solidFill>
                <a:latin typeface="Calibri"/>
                <a:cs typeface="Calibri"/>
              </a:rPr>
              <a:t>Cluste</a:t>
            </a:r>
            <a:r>
              <a:rPr sz="4000" spc="-1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0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C00000"/>
                </a:solidFill>
                <a:latin typeface="Calibri"/>
                <a:cs typeface="Calibri"/>
              </a:rPr>
              <a:t>Analys</a:t>
            </a:r>
            <a:r>
              <a:rPr sz="4000" spc="-3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4000" spc="-2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40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400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4000" spc="-5" dirty="0">
                <a:solidFill>
                  <a:srgbClr val="C00000"/>
                </a:solidFill>
                <a:latin typeface="Calibri"/>
                <a:cs typeface="Calibri"/>
              </a:rPr>
              <a:t> SPSS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3600" y="5486398"/>
            <a:ext cx="3010535" cy="1295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51790" algn="r">
              <a:lnSpc>
                <a:spcPct val="100000"/>
              </a:lnSpc>
            </a:pPr>
            <a:r>
              <a:rPr sz="1200" spc="-10" dirty="0">
                <a:solidFill>
                  <a:srgbClr val="0066FF"/>
                </a:solidFill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24600" y="304800"/>
            <a:ext cx="2743200" cy="1600200"/>
          </a:xfrm>
          <a:custGeom>
            <a:avLst/>
            <a:gdLst/>
            <a:ahLst/>
            <a:cxnLst/>
            <a:rect l="l" t="t" r="r" b="b"/>
            <a:pathLst>
              <a:path w="2743200" h="1600200">
                <a:moveTo>
                  <a:pt x="0" y="1600200"/>
                </a:moveTo>
                <a:lnTo>
                  <a:pt x="2743200" y="1600200"/>
                </a:lnTo>
                <a:lnTo>
                  <a:pt x="2743200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24600" y="304800"/>
            <a:ext cx="2743200" cy="1600200"/>
          </a:xfrm>
          <a:custGeom>
            <a:avLst/>
            <a:gdLst/>
            <a:ahLst/>
            <a:cxnLst/>
            <a:rect l="l" t="t" r="r" b="b"/>
            <a:pathLst>
              <a:path w="2743200" h="1600200">
                <a:moveTo>
                  <a:pt x="0" y="1600200"/>
                </a:moveTo>
                <a:lnTo>
                  <a:pt x="2743200" y="1600200"/>
                </a:lnTo>
                <a:lnTo>
                  <a:pt x="2743200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04228" y="380400"/>
            <a:ext cx="245110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700" b="1" spc="-5" dirty="0">
                <a:latin typeface="Arial"/>
                <a:cs typeface="Arial"/>
              </a:rPr>
              <a:t>3</a:t>
            </a:r>
            <a:r>
              <a:rPr sz="1700" b="1" dirty="0">
                <a:latin typeface="Arial"/>
                <a:cs typeface="Arial"/>
              </a:rPr>
              <a:t>.	Se</a:t>
            </a:r>
            <a:r>
              <a:rPr sz="1700" b="1" spc="-10" dirty="0">
                <a:latin typeface="Arial"/>
                <a:cs typeface="Arial"/>
              </a:rPr>
              <a:t>l</a:t>
            </a:r>
            <a:r>
              <a:rPr sz="1700" b="1" dirty="0">
                <a:latin typeface="Arial"/>
                <a:cs typeface="Arial"/>
              </a:rPr>
              <a:t>ec</a:t>
            </a:r>
            <a:r>
              <a:rPr sz="1700" b="1" spc="-10" dirty="0">
                <a:latin typeface="Arial"/>
                <a:cs typeface="Arial"/>
              </a:rPr>
              <a:t>t</a:t>
            </a:r>
            <a:r>
              <a:rPr sz="1700" b="1" dirty="0">
                <a:latin typeface="Arial"/>
                <a:cs typeface="Arial"/>
              </a:rPr>
              <a:t>: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Save “C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us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er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4228" y="639727"/>
            <a:ext cx="134747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Me</a:t>
            </a:r>
            <a:r>
              <a:rPr sz="1700" spc="-10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bership”.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4228" y="897729"/>
            <a:ext cx="26962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new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variab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ill</a:t>
            </a:r>
            <a:r>
              <a:rPr sz="1600" spc="-10" dirty="0">
                <a:latin typeface="Arial"/>
                <a:cs typeface="Arial"/>
              </a:rPr>
              <a:t> be</a:t>
            </a:r>
            <a:r>
              <a:rPr sz="1600" spc="-5" dirty="0">
                <a:latin typeface="Arial"/>
                <a:cs typeface="Arial"/>
              </a:rPr>
              <a:t> c</a:t>
            </a:r>
            <a:r>
              <a:rPr sz="1600" spc="-10" dirty="0">
                <a:latin typeface="Arial"/>
                <a:cs typeface="Arial"/>
              </a:rPr>
              <a:t>reated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4228" y="1141569"/>
            <a:ext cx="263017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our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data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file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sho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ing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ho is in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hich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cluster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(i.e.,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cluster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membe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ship).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33566" y="985519"/>
            <a:ext cx="480695" cy="1224280"/>
          </a:xfrm>
          <a:custGeom>
            <a:avLst/>
            <a:gdLst/>
            <a:ahLst/>
            <a:cxnLst/>
            <a:rect l="l" t="t" r="r" b="b"/>
            <a:pathLst>
              <a:path w="480695" h="1224280">
                <a:moveTo>
                  <a:pt x="0" y="1128902"/>
                </a:moveTo>
                <a:lnTo>
                  <a:pt x="10033" y="1224279"/>
                </a:lnTo>
                <a:lnTo>
                  <a:pt x="76574" y="1162430"/>
                </a:lnTo>
                <a:lnTo>
                  <a:pt x="48513" y="1162430"/>
                </a:lnTo>
                <a:lnTo>
                  <a:pt x="21717" y="1152397"/>
                </a:lnTo>
                <a:lnTo>
                  <a:pt x="26764" y="1138939"/>
                </a:lnTo>
                <a:lnTo>
                  <a:pt x="0" y="1128902"/>
                </a:lnTo>
                <a:close/>
              </a:path>
              <a:path w="480695" h="1224280">
                <a:moveTo>
                  <a:pt x="26764" y="1138939"/>
                </a:moveTo>
                <a:lnTo>
                  <a:pt x="21717" y="1152397"/>
                </a:lnTo>
                <a:lnTo>
                  <a:pt x="48513" y="1162430"/>
                </a:lnTo>
                <a:lnTo>
                  <a:pt x="53554" y="1148986"/>
                </a:lnTo>
                <a:lnTo>
                  <a:pt x="26764" y="1138939"/>
                </a:lnTo>
                <a:close/>
              </a:path>
              <a:path w="480695" h="1224280">
                <a:moveTo>
                  <a:pt x="53554" y="1148986"/>
                </a:moveTo>
                <a:lnTo>
                  <a:pt x="48513" y="1162430"/>
                </a:lnTo>
                <a:lnTo>
                  <a:pt x="76574" y="1162430"/>
                </a:lnTo>
                <a:lnTo>
                  <a:pt x="80263" y="1159002"/>
                </a:lnTo>
                <a:lnTo>
                  <a:pt x="53554" y="1148986"/>
                </a:lnTo>
                <a:close/>
              </a:path>
              <a:path w="480695" h="1224280">
                <a:moveTo>
                  <a:pt x="453898" y="0"/>
                </a:moveTo>
                <a:lnTo>
                  <a:pt x="26764" y="1138939"/>
                </a:lnTo>
                <a:lnTo>
                  <a:pt x="53554" y="1148986"/>
                </a:lnTo>
                <a:lnTo>
                  <a:pt x="480568" y="10032"/>
                </a:lnTo>
                <a:lnTo>
                  <a:pt x="45389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43600" y="5486398"/>
            <a:ext cx="3010535" cy="12954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  <a:tabLst>
                <a:tab pos="429895" algn="l"/>
              </a:tabLst>
            </a:pPr>
            <a:r>
              <a:rPr sz="1700" b="1" spc="-5" dirty="0">
                <a:latin typeface="Arial"/>
                <a:cs typeface="Arial"/>
              </a:rPr>
              <a:t>2</a:t>
            </a:r>
            <a:r>
              <a:rPr sz="1700" b="1" dirty="0">
                <a:latin typeface="Arial"/>
                <a:cs typeface="Arial"/>
              </a:rPr>
              <a:t>.	Se</a:t>
            </a:r>
            <a:r>
              <a:rPr sz="1700" b="1" spc="-10" dirty="0">
                <a:latin typeface="Arial"/>
                <a:cs typeface="Arial"/>
              </a:rPr>
              <a:t>l</a:t>
            </a:r>
            <a:r>
              <a:rPr sz="1700" b="1" dirty="0">
                <a:latin typeface="Arial"/>
                <a:cs typeface="Arial"/>
              </a:rPr>
              <a:t>ec</a:t>
            </a:r>
            <a:r>
              <a:rPr sz="1700" b="1" spc="-10" dirty="0">
                <a:latin typeface="Arial"/>
                <a:cs typeface="Arial"/>
              </a:rPr>
              <a:t>t</a:t>
            </a:r>
            <a:r>
              <a:rPr sz="1700" b="1" dirty="0">
                <a:latin typeface="Arial"/>
                <a:cs typeface="Arial"/>
              </a:rPr>
              <a:t>: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“AN</a:t>
            </a:r>
            <a:r>
              <a:rPr sz="1700" spc="-10" dirty="0">
                <a:latin typeface="Arial"/>
                <a:cs typeface="Arial"/>
              </a:rPr>
              <a:t>O</a:t>
            </a:r>
            <a:r>
              <a:rPr sz="1700" spc="-120" dirty="0">
                <a:latin typeface="Arial"/>
                <a:cs typeface="Arial"/>
              </a:rPr>
              <a:t>V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-114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able” 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n</a:t>
            </a:r>
            <a:endParaRPr sz="17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</a:pPr>
            <a:r>
              <a:rPr sz="1700" spc="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options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menu.</a:t>
            </a:r>
            <a:endParaRPr sz="1700">
              <a:latin typeface="Arial"/>
              <a:cs typeface="Arial"/>
            </a:endParaRPr>
          </a:p>
          <a:p>
            <a:pPr marL="86995" marR="149860">
              <a:lnSpc>
                <a:spcPct val="100000"/>
              </a:lnSpc>
            </a:pPr>
            <a:r>
              <a:rPr sz="1700" spc="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s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w</a:t>
            </a:r>
            <a:r>
              <a:rPr sz="1700" dirty="0">
                <a:latin typeface="Arial"/>
                <a:cs typeface="Arial"/>
              </a:rPr>
              <a:t>ill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g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ve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y</a:t>
            </a:r>
            <a:r>
              <a:rPr sz="1700" dirty="0">
                <a:latin typeface="Arial"/>
                <a:cs typeface="Arial"/>
              </a:rPr>
              <a:t>ou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 ind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ca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ion on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w</a:t>
            </a:r>
            <a:r>
              <a:rPr sz="1700" dirty="0">
                <a:latin typeface="Arial"/>
                <a:cs typeface="Arial"/>
              </a:rPr>
              <a:t>h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ch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variab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es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clus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ers  di</a:t>
            </a:r>
            <a:r>
              <a:rPr sz="1700" spc="-40" dirty="0">
                <a:latin typeface="Arial"/>
                <a:cs typeface="Arial"/>
              </a:rPr>
              <a:t>f</a:t>
            </a:r>
            <a:r>
              <a:rPr sz="1700" spc="-1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er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mos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.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07641" y="5894870"/>
            <a:ext cx="764540" cy="177165"/>
          </a:xfrm>
          <a:custGeom>
            <a:avLst/>
            <a:gdLst/>
            <a:ahLst/>
            <a:cxnLst/>
            <a:rect l="l" t="t" r="r" b="b"/>
            <a:pathLst>
              <a:path w="764539" h="177164">
                <a:moveTo>
                  <a:pt x="681771" y="46640"/>
                </a:moveTo>
                <a:lnTo>
                  <a:pt x="0" y="148894"/>
                </a:lnTo>
                <a:lnTo>
                  <a:pt x="4317" y="177164"/>
                </a:lnTo>
                <a:lnTo>
                  <a:pt x="686027" y="74890"/>
                </a:lnTo>
                <a:lnTo>
                  <a:pt x="708117" y="57135"/>
                </a:lnTo>
                <a:lnTo>
                  <a:pt x="681771" y="46640"/>
                </a:lnTo>
                <a:close/>
              </a:path>
              <a:path w="764539" h="177164">
                <a:moveTo>
                  <a:pt x="739365" y="38798"/>
                </a:moveTo>
                <a:lnTo>
                  <a:pt x="734059" y="38798"/>
                </a:lnTo>
                <a:lnTo>
                  <a:pt x="738251" y="67055"/>
                </a:lnTo>
                <a:lnTo>
                  <a:pt x="686027" y="74890"/>
                </a:lnTo>
                <a:lnTo>
                  <a:pt x="643763" y="108902"/>
                </a:lnTo>
                <a:lnTo>
                  <a:pt x="642746" y="117894"/>
                </a:lnTo>
                <a:lnTo>
                  <a:pt x="652652" y="130200"/>
                </a:lnTo>
                <a:lnTo>
                  <a:pt x="661669" y="131178"/>
                </a:lnTo>
                <a:lnTo>
                  <a:pt x="764285" y="48717"/>
                </a:lnTo>
                <a:lnTo>
                  <a:pt x="739365" y="38798"/>
                </a:lnTo>
                <a:close/>
              </a:path>
              <a:path w="764539" h="177164">
                <a:moveTo>
                  <a:pt x="708117" y="57135"/>
                </a:moveTo>
                <a:lnTo>
                  <a:pt x="686027" y="74890"/>
                </a:lnTo>
                <a:lnTo>
                  <a:pt x="738251" y="67055"/>
                </a:lnTo>
                <a:lnTo>
                  <a:pt x="738124" y="66205"/>
                </a:lnTo>
                <a:lnTo>
                  <a:pt x="730884" y="66205"/>
                </a:lnTo>
                <a:lnTo>
                  <a:pt x="708117" y="57135"/>
                </a:lnTo>
                <a:close/>
              </a:path>
              <a:path w="764539" h="177164">
                <a:moveTo>
                  <a:pt x="727201" y="41795"/>
                </a:moveTo>
                <a:lnTo>
                  <a:pt x="708117" y="57135"/>
                </a:lnTo>
                <a:lnTo>
                  <a:pt x="730884" y="66205"/>
                </a:lnTo>
                <a:lnTo>
                  <a:pt x="727201" y="41795"/>
                </a:lnTo>
                <a:close/>
              </a:path>
              <a:path w="764539" h="177164">
                <a:moveTo>
                  <a:pt x="734504" y="41795"/>
                </a:moveTo>
                <a:lnTo>
                  <a:pt x="727201" y="41795"/>
                </a:lnTo>
                <a:lnTo>
                  <a:pt x="730884" y="66205"/>
                </a:lnTo>
                <a:lnTo>
                  <a:pt x="738124" y="66205"/>
                </a:lnTo>
                <a:lnTo>
                  <a:pt x="734504" y="41795"/>
                </a:lnTo>
                <a:close/>
              </a:path>
              <a:path w="764539" h="177164">
                <a:moveTo>
                  <a:pt x="734059" y="38798"/>
                </a:moveTo>
                <a:lnTo>
                  <a:pt x="681771" y="46640"/>
                </a:lnTo>
                <a:lnTo>
                  <a:pt x="708117" y="57135"/>
                </a:lnTo>
                <a:lnTo>
                  <a:pt x="727201" y="41795"/>
                </a:lnTo>
                <a:lnTo>
                  <a:pt x="734504" y="41795"/>
                </a:lnTo>
                <a:lnTo>
                  <a:pt x="734059" y="38798"/>
                </a:lnTo>
                <a:close/>
              </a:path>
              <a:path w="764539" h="177164">
                <a:moveTo>
                  <a:pt x="641984" y="0"/>
                </a:moveTo>
                <a:lnTo>
                  <a:pt x="633602" y="3568"/>
                </a:lnTo>
                <a:lnTo>
                  <a:pt x="627760" y="18237"/>
                </a:lnTo>
                <a:lnTo>
                  <a:pt x="631316" y="26542"/>
                </a:lnTo>
                <a:lnTo>
                  <a:pt x="681771" y="46640"/>
                </a:lnTo>
                <a:lnTo>
                  <a:pt x="734059" y="38798"/>
                </a:lnTo>
                <a:lnTo>
                  <a:pt x="739365" y="38798"/>
                </a:lnTo>
                <a:lnTo>
                  <a:pt x="6419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62600" y="3962400"/>
            <a:ext cx="2381885" cy="1536065"/>
          </a:xfrm>
          <a:custGeom>
            <a:avLst/>
            <a:gdLst/>
            <a:ahLst/>
            <a:cxnLst/>
            <a:rect l="l" t="t" r="r" b="b"/>
            <a:pathLst>
              <a:path w="2381884" h="1536064">
                <a:moveTo>
                  <a:pt x="79872" y="34282"/>
                </a:moveTo>
                <a:lnTo>
                  <a:pt x="64436" y="58368"/>
                </a:lnTo>
                <a:lnTo>
                  <a:pt x="2365882" y="1536065"/>
                </a:lnTo>
                <a:lnTo>
                  <a:pt x="2381377" y="1511935"/>
                </a:lnTo>
                <a:lnTo>
                  <a:pt x="79872" y="34282"/>
                </a:lnTo>
                <a:close/>
              </a:path>
              <a:path w="2381884" h="1536064">
                <a:moveTo>
                  <a:pt x="0" y="0"/>
                </a:moveTo>
                <a:lnTo>
                  <a:pt x="49022" y="82423"/>
                </a:lnTo>
                <a:lnTo>
                  <a:pt x="64436" y="58368"/>
                </a:lnTo>
                <a:lnTo>
                  <a:pt x="52450" y="50673"/>
                </a:lnTo>
                <a:lnTo>
                  <a:pt x="67817" y="26543"/>
                </a:lnTo>
                <a:lnTo>
                  <a:pt x="84832" y="26543"/>
                </a:lnTo>
                <a:lnTo>
                  <a:pt x="95250" y="10287"/>
                </a:lnTo>
                <a:lnTo>
                  <a:pt x="0" y="0"/>
                </a:lnTo>
                <a:close/>
              </a:path>
              <a:path w="2381884" h="1536064">
                <a:moveTo>
                  <a:pt x="67817" y="26543"/>
                </a:moveTo>
                <a:lnTo>
                  <a:pt x="52450" y="50673"/>
                </a:lnTo>
                <a:lnTo>
                  <a:pt x="64436" y="58368"/>
                </a:lnTo>
                <a:lnTo>
                  <a:pt x="79872" y="34282"/>
                </a:lnTo>
                <a:lnTo>
                  <a:pt x="67817" y="26543"/>
                </a:lnTo>
                <a:close/>
              </a:path>
              <a:path w="2381884" h="1536064">
                <a:moveTo>
                  <a:pt x="84832" y="26543"/>
                </a:moveTo>
                <a:lnTo>
                  <a:pt x="67817" y="26543"/>
                </a:lnTo>
                <a:lnTo>
                  <a:pt x="79872" y="34282"/>
                </a:lnTo>
                <a:lnTo>
                  <a:pt x="84832" y="265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74595" y="1663700"/>
            <a:ext cx="1607185" cy="850900"/>
          </a:xfrm>
          <a:custGeom>
            <a:avLst/>
            <a:gdLst/>
            <a:ahLst/>
            <a:cxnLst/>
            <a:rect l="l" t="t" r="r" b="b"/>
            <a:pathLst>
              <a:path w="1607185" h="850900">
                <a:moveTo>
                  <a:pt x="1524223" y="823784"/>
                </a:moveTo>
                <a:lnTo>
                  <a:pt x="1510919" y="849122"/>
                </a:lnTo>
                <a:lnTo>
                  <a:pt x="1606804" y="850900"/>
                </a:lnTo>
                <a:lnTo>
                  <a:pt x="1592070" y="830452"/>
                </a:lnTo>
                <a:lnTo>
                  <a:pt x="1536954" y="830452"/>
                </a:lnTo>
                <a:lnTo>
                  <a:pt x="1524223" y="823784"/>
                </a:lnTo>
                <a:close/>
              </a:path>
              <a:path w="1607185" h="850900">
                <a:moveTo>
                  <a:pt x="1537532" y="798437"/>
                </a:moveTo>
                <a:lnTo>
                  <a:pt x="1524223" y="823784"/>
                </a:lnTo>
                <a:lnTo>
                  <a:pt x="1536954" y="830452"/>
                </a:lnTo>
                <a:lnTo>
                  <a:pt x="1550162" y="805052"/>
                </a:lnTo>
                <a:lnTo>
                  <a:pt x="1537532" y="798437"/>
                </a:lnTo>
                <a:close/>
              </a:path>
              <a:path w="1607185" h="850900">
                <a:moveTo>
                  <a:pt x="1550796" y="773176"/>
                </a:moveTo>
                <a:lnTo>
                  <a:pt x="1537532" y="798437"/>
                </a:lnTo>
                <a:lnTo>
                  <a:pt x="1550162" y="805052"/>
                </a:lnTo>
                <a:lnTo>
                  <a:pt x="1536954" y="830452"/>
                </a:lnTo>
                <a:lnTo>
                  <a:pt x="1592070" y="830452"/>
                </a:lnTo>
                <a:lnTo>
                  <a:pt x="1550796" y="773176"/>
                </a:lnTo>
                <a:close/>
              </a:path>
              <a:path w="1607185" h="850900">
                <a:moveTo>
                  <a:pt x="13208" y="0"/>
                </a:moveTo>
                <a:lnTo>
                  <a:pt x="0" y="25400"/>
                </a:lnTo>
                <a:lnTo>
                  <a:pt x="1524223" y="823784"/>
                </a:lnTo>
                <a:lnTo>
                  <a:pt x="1537532" y="798437"/>
                </a:lnTo>
                <a:lnTo>
                  <a:pt x="132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2400" y="1295400"/>
            <a:ext cx="2362200" cy="1219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1700" b="1" dirty="0">
                <a:latin typeface="Arial"/>
                <a:cs typeface="Arial"/>
              </a:rPr>
              <a:t>1. Select</a:t>
            </a:r>
            <a:endParaRPr sz="1700">
              <a:latin typeface="Arial"/>
              <a:cs typeface="Arial"/>
            </a:endParaRPr>
          </a:p>
          <a:p>
            <a:pPr marL="86360" marR="188595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A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l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 variab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es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and spec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spc="-1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y</a:t>
            </a:r>
            <a:r>
              <a:rPr sz="1700" spc="-10" dirty="0">
                <a:latin typeface="Arial"/>
                <a:cs typeface="Arial"/>
              </a:rPr>
              <a:t> 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number of clus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ers</a:t>
            </a:r>
            <a:endParaRPr sz="1700">
              <a:latin typeface="Arial"/>
              <a:cs typeface="Arial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41592" y="67056"/>
            <a:ext cx="775716" cy="1118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310794"/>
            <a:ext cx="643191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solidFill>
                  <a:srgbClr val="C00000"/>
                </a:solidFill>
                <a:latin typeface="Calibri"/>
                <a:cs typeface="Calibri"/>
              </a:rPr>
              <a:t>Cluste</a:t>
            </a:r>
            <a:r>
              <a:rPr sz="4000" spc="-1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0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C00000"/>
                </a:solidFill>
                <a:latin typeface="Calibri"/>
                <a:cs typeface="Calibri"/>
              </a:rPr>
              <a:t>Analys</a:t>
            </a:r>
            <a:r>
              <a:rPr sz="4000" spc="-3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4000" spc="-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4000" spc="-15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sz="4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C00000"/>
                </a:solidFill>
                <a:latin typeface="Calibri"/>
                <a:cs typeface="Calibri"/>
              </a:rPr>
              <a:t>Interpretation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376217"/>
            <a:ext cx="46101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5055" algn="l"/>
                <a:tab pos="1621790" algn="l"/>
                <a:tab pos="2367280" algn="l"/>
                <a:tab pos="4043679" algn="l"/>
              </a:tabLst>
            </a:pPr>
            <a:r>
              <a:rPr sz="2800" spc="-20" dirty="0">
                <a:latin typeface="Arial"/>
                <a:cs typeface="Arial"/>
              </a:rPr>
              <a:t>Each	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5" dirty="0">
                <a:latin typeface="Arial"/>
                <a:cs typeface="Arial"/>
              </a:rPr>
              <a:t>the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5" dirty="0">
                <a:latin typeface="Arial"/>
                <a:cs typeface="Arial"/>
              </a:rPr>
              <a:t>variab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15" dirty="0">
                <a:latin typeface="Arial"/>
                <a:cs typeface="Arial"/>
              </a:rPr>
              <a:t>es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25" dirty="0">
                <a:latin typeface="Arial"/>
                <a:cs typeface="Arial"/>
              </a:rPr>
              <a:t>V</a:t>
            </a:r>
            <a:r>
              <a:rPr sz="2800" spc="-2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2480" y="1376217"/>
            <a:ext cx="1006475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0690" algn="l"/>
              </a:tabLst>
            </a:pPr>
            <a:r>
              <a:rPr sz="2800" spc="-15" dirty="0">
                <a:latin typeface="Calibri"/>
                <a:cs typeface="Calibri"/>
              </a:rPr>
              <a:t>–	</a:t>
            </a:r>
            <a:r>
              <a:rPr sz="2800" spc="-25" dirty="0">
                <a:latin typeface="Arial"/>
                <a:cs typeface="Arial"/>
              </a:rPr>
              <a:t>V</a:t>
            </a:r>
            <a:r>
              <a:rPr sz="2800" spc="-15" dirty="0">
                <a:latin typeface="Arial"/>
                <a:cs typeface="Arial"/>
              </a:rPr>
              <a:t>6</a:t>
            </a:r>
            <a:r>
              <a:rPr sz="2800" spc="-1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05396" y="1376217"/>
            <a:ext cx="162115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11275" algn="l"/>
              </a:tabLst>
            </a:pPr>
            <a:r>
              <a:rPr sz="2800" spc="-15" dirty="0">
                <a:latin typeface="Arial"/>
                <a:cs typeface="Arial"/>
              </a:rPr>
              <a:t>se</a:t>
            </a:r>
            <a:r>
              <a:rPr sz="2800" spc="-20" dirty="0">
                <a:latin typeface="Arial"/>
                <a:cs typeface="Arial"/>
              </a:rPr>
              <a:t>ems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5" dirty="0"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813739"/>
            <a:ext cx="7689850" cy="1234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800" spc="-15" dirty="0">
                <a:latin typeface="Arial"/>
                <a:cs typeface="Arial"/>
              </a:rPr>
              <a:t>di</a:t>
            </a:r>
            <a:r>
              <a:rPr sz="2800" spc="-10" dirty="0">
                <a:latin typeface="Arial"/>
                <a:cs typeface="Arial"/>
              </a:rPr>
              <a:t>s</a:t>
            </a:r>
            <a:r>
              <a:rPr sz="2800" spc="-1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imi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-15" dirty="0">
                <a:latin typeface="Arial"/>
                <a:cs typeface="Arial"/>
              </a:rPr>
              <a:t>ate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be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25" dirty="0">
                <a:latin typeface="Arial"/>
                <a:cs typeface="Arial"/>
              </a:rPr>
              <a:t>w</a:t>
            </a:r>
            <a:r>
              <a:rPr sz="2800" spc="-15" dirty="0">
                <a:latin typeface="Arial"/>
                <a:cs typeface="Arial"/>
              </a:rPr>
              <a:t>e</a:t>
            </a:r>
            <a:r>
              <a:rPr sz="2800" spc="-20" dirty="0">
                <a:latin typeface="Arial"/>
                <a:cs typeface="Arial"/>
              </a:rPr>
              <a:t>en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the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3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cluste</a:t>
            </a:r>
            <a:r>
              <a:rPr sz="2800" spc="-1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spc="-10" dirty="0">
                <a:latin typeface="Arial"/>
                <a:cs typeface="Arial"/>
              </a:rPr>
              <a:t>.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Spec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10" dirty="0">
                <a:latin typeface="Arial"/>
                <a:cs typeface="Arial"/>
              </a:rPr>
              <a:t>fic</a:t>
            </a:r>
            <a:r>
              <a:rPr sz="2800" spc="-15" dirty="0">
                <a:latin typeface="Arial"/>
                <a:cs typeface="Arial"/>
              </a:rPr>
              <a:t>al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15" dirty="0">
                <a:latin typeface="Arial"/>
                <a:cs typeface="Arial"/>
              </a:rPr>
              <a:t>y, th</a:t>
            </a: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re</a:t>
            </a:r>
            <a:r>
              <a:rPr sz="2800" spc="3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ar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290" dirty="0">
                <a:latin typeface="Arial"/>
                <a:cs typeface="Arial"/>
              </a:rPr>
              <a:t> </a:t>
            </a:r>
            <a:r>
              <a:rPr sz="2800" spc="-15" dirty="0">
                <a:latin typeface="Calibri"/>
                <a:cs typeface="Calibri"/>
              </a:rPr>
              <a:t>‘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20" dirty="0">
                <a:latin typeface="Arial"/>
                <a:cs typeface="Arial"/>
              </a:rPr>
              <a:t>g</a:t>
            </a:r>
            <a:r>
              <a:rPr sz="2800" spc="-15" dirty="0">
                <a:latin typeface="Arial"/>
                <a:cs typeface="Arial"/>
              </a:rPr>
              <a:t>n</a:t>
            </a:r>
            <a:r>
              <a:rPr sz="2800" spc="-10" dirty="0">
                <a:latin typeface="Arial"/>
                <a:cs typeface="Arial"/>
              </a:rPr>
              <a:t>if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15" dirty="0">
                <a:latin typeface="Arial"/>
                <a:cs typeface="Arial"/>
              </a:rPr>
              <a:t>can</a:t>
            </a:r>
            <a:r>
              <a:rPr sz="2800" spc="5" dirty="0">
                <a:latin typeface="Arial"/>
                <a:cs typeface="Arial"/>
              </a:rPr>
              <a:t>t</a:t>
            </a:r>
            <a:r>
              <a:rPr sz="2800" spc="-10" dirty="0">
                <a:latin typeface="Calibri"/>
                <a:cs typeface="Calibri"/>
              </a:rPr>
              <a:t>’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4" dirty="0">
                <a:latin typeface="Calibri"/>
                <a:cs typeface="Calibri"/>
              </a:rPr>
              <a:t> </a:t>
            </a:r>
            <a:r>
              <a:rPr sz="2800" spc="-2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10" dirty="0">
                <a:latin typeface="Arial"/>
                <a:cs typeface="Arial"/>
              </a:rPr>
              <a:t>ff</a:t>
            </a:r>
            <a:r>
              <a:rPr sz="2800" spc="-15" dirty="0">
                <a:latin typeface="Arial"/>
                <a:cs typeface="Arial"/>
              </a:rPr>
              <a:t>eren</a:t>
            </a:r>
            <a:r>
              <a:rPr sz="2800" spc="-10" dirty="0">
                <a:latin typeface="Arial"/>
                <a:cs typeface="Arial"/>
              </a:rPr>
              <a:t>c</a:t>
            </a:r>
            <a:r>
              <a:rPr sz="2800" spc="-15" dirty="0">
                <a:latin typeface="Arial"/>
                <a:cs typeface="Arial"/>
              </a:rPr>
              <a:t>es</a:t>
            </a:r>
            <a:r>
              <a:rPr sz="2800" spc="31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in</a:t>
            </a:r>
            <a:r>
              <a:rPr sz="2800" spc="28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the</a:t>
            </a:r>
            <a:r>
              <a:rPr sz="2800" spc="30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va</a:t>
            </a:r>
            <a:r>
              <a:rPr sz="2800" spc="-10" dirty="0">
                <a:latin typeface="Arial"/>
                <a:cs typeface="Arial"/>
              </a:rPr>
              <a:t>ria</a:t>
            </a:r>
            <a:r>
              <a:rPr sz="2800" spc="-20" dirty="0">
                <a:latin typeface="Arial"/>
                <a:cs typeface="Arial"/>
              </a:rPr>
              <a:t>b</a:t>
            </a:r>
            <a:r>
              <a:rPr sz="2800" spc="0" dirty="0">
                <a:latin typeface="Arial"/>
                <a:cs typeface="Arial"/>
              </a:rPr>
              <a:t>l</a:t>
            </a:r>
            <a:r>
              <a:rPr sz="2800" spc="-20" dirty="0">
                <a:latin typeface="Arial"/>
                <a:cs typeface="Arial"/>
              </a:rPr>
              <a:t>e me</a:t>
            </a:r>
            <a:r>
              <a:rPr sz="2800" spc="-15" dirty="0">
                <a:latin typeface="Arial"/>
                <a:cs typeface="Arial"/>
              </a:rPr>
              <a:t>ans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for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V</a:t>
            </a:r>
            <a:r>
              <a:rPr sz="2800" spc="-10" dirty="0">
                <a:latin typeface="Arial"/>
                <a:cs typeface="Arial"/>
              </a:rPr>
              <a:t>1-</a:t>
            </a:r>
            <a:r>
              <a:rPr sz="2800" spc="-25" dirty="0">
                <a:latin typeface="Arial"/>
                <a:cs typeface="Arial"/>
              </a:rPr>
              <a:t>V</a:t>
            </a:r>
            <a:r>
              <a:rPr sz="2800" spc="-20" dirty="0">
                <a:latin typeface="Arial"/>
                <a:cs typeface="Arial"/>
              </a:rPr>
              <a:t>6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acros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20" dirty="0">
                <a:latin typeface="Arial"/>
                <a:cs typeface="Arial"/>
              </a:rPr>
              <a:t>u</a:t>
            </a:r>
            <a:r>
              <a:rPr sz="2800" spc="-10" dirty="0">
                <a:latin typeface="Arial"/>
                <a:cs typeface="Arial"/>
              </a:rPr>
              <a:t>s</a:t>
            </a:r>
            <a:r>
              <a:rPr sz="2800" spc="-15" dirty="0">
                <a:latin typeface="Arial"/>
                <a:cs typeface="Arial"/>
              </a:rPr>
              <a:t>te</a:t>
            </a:r>
            <a:r>
              <a:rPr sz="2800" dirty="0">
                <a:latin typeface="Arial"/>
                <a:cs typeface="Arial"/>
              </a:rPr>
              <a:t>rs</a:t>
            </a:r>
            <a:r>
              <a:rPr sz="2800" spc="-1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12664" y="4092811"/>
            <a:ext cx="2255520" cy="16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50" dirty="0">
                <a:latin typeface="Arial"/>
                <a:cs typeface="Arial"/>
              </a:rPr>
              <a:t>N</a:t>
            </a:r>
            <a:r>
              <a:rPr sz="1050" b="1" spc="85" dirty="0">
                <a:latin typeface="Arial"/>
                <a:cs typeface="Arial"/>
              </a:rPr>
              <a:t>u</a:t>
            </a:r>
            <a:r>
              <a:rPr sz="1050" b="1" spc="-45" dirty="0">
                <a:latin typeface="Arial"/>
                <a:cs typeface="Arial"/>
              </a:rPr>
              <a:t>m</a:t>
            </a:r>
            <a:r>
              <a:rPr sz="1050" b="1" spc="85" dirty="0">
                <a:latin typeface="Arial"/>
                <a:cs typeface="Arial"/>
              </a:rPr>
              <a:t>b</a:t>
            </a:r>
            <a:r>
              <a:rPr sz="1050" b="1" spc="-20" dirty="0">
                <a:latin typeface="Arial"/>
                <a:cs typeface="Arial"/>
              </a:rPr>
              <a:t>e</a:t>
            </a:r>
            <a:r>
              <a:rPr sz="1050" b="1" spc="5" dirty="0">
                <a:latin typeface="Arial"/>
                <a:cs typeface="Arial"/>
              </a:rPr>
              <a:t>r</a:t>
            </a:r>
            <a:r>
              <a:rPr sz="1050" b="1" spc="100" dirty="0">
                <a:latin typeface="Arial"/>
                <a:cs typeface="Arial"/>
              </a:rPr>
              <a:t> </a:t>
            </a:r>
            <a:r>
              <a:rPr sz="1050" b="1" spc="85" dirty="0">
                <a:latin typeface="Arial"/>
                <a:cs typeface="Arial"/>
              </a:rPr>
              <a:t>o</a:t>
            </a:r>
            <a:r>
              <a:rPr sz="1050" b="1" spc="5" dirty="0">
                <a:latin typeface="Arial"/>
                <a:cs typeface="Arial"/>
              </a:rPr>
              <a:t>f</a:t>
            </a:r>
            <a:r>
              <a:rPr sz="1050" b="1" spc="80" dirty="0">
                <a:latin typeface="Arial"/>
                <a:cs typeface="Arial"/>
              </a:rPr>
              <a:t> </a:t>
            </a:r>
            <a:r>
              <a:rPr sz="1050" b="1" spc="50" dirty="0">
                <a:latin typeface="Arial"/>
                <a:cs typeface="Arial"/>
              </a:rPr>
              <a:t>C</a:t>
            </a:r>
            <a:r>
              <a:rPr sz="1050" b="1" spc="-20" dirty="0">
                <a:latin typeface="Arial"/>
                <a:cs typeface="Arial"/>
              </a:rPr>
              <a:t>as</a:t>
            </a:r>
            <a:r>
              <a:rPr sz="1050" b="1" spc="60" dirty="0">
                <a:latin typeface="Arial"/>
                <a:cs typeface="Arial"/>
              </a:rPr>
              <a:t>e</a:t>
            </a:r>
            <a:r>
              <a:rPr sz="1050" b="1" spc="10" dirty="0">
                <a:latin typeface="Arial"/>
                <a:cs typeface="Arial"/>
              </a:rPr>
              <a:t>s</a:t>
            </a:r>
            <a:r>
              <a:rPr sz="1050" b="1" dirty="0">
                <a:latin typeface="Arial"/>
                <a:cs typeface="Arial"/>
              </a:rPr>
              <a:t> </a:t>
            </a:r>
            <a:r>
              <a:rPr sz="1050" b="1" spc="110" dirty="0">
                <a:latin typeface="Arial"/>
                <a:cs typeface="Arial"/>
              </a:rPr>
              <a:t>i</a:t>
            </a:r>
            <a:r>
              <a:rPr sz="1050" b="1" spc="10" dirty="0">
                <a:latin typeface="Arial"/>
                <a:cs typeface="Arial"/>
              </a:rPr>
              <a:t>n</a:t>
            </a:r>
            <a:r>
              <a:rPr sz="1050" b="1" spc="110" dirty="0">
                <a:latin typeface="Arial"/>
                <a:cs typeface="Arial"/>
              </a:rPr>
              <a:t> </a:t>
            </a:r>
            <a:r>
              <a:rPr sz="1050" b="1" spc="-20" dirty="0">
                <a:latin typeface="Arial"/>
                <a:cs typeface="Arial"/>
              </a:rPr>
              <a:t>eac</a:t>
            </a:r>
            <a:r>
              <a:rPr sz="1050" b="1" spc="10" dirty="0">
                <a:latin typeface="Arial"/>
                <a:cs typeface="Arial"/>
              </a:rPr>
              <a:t>h</a:t>
            </a:r>
            <a:r>
              <a:rPr sz="1050" b="1" spc="105" dirty="0">
                <a:latin typeface="Arial"/>
                <a:cs typeface="Arial"/>
              </a:rPr>
              <a:t> </a:t>
            </a:r>
            <a:r>
              <a:rPr sz="1050" b="1" spc="50" dirty="0">
                <a:latin typeface="Arial"/>
                <a:cs typeface="Arial"/>
              </a:rPr>
              <a:t>C</a:t>
            </a:r>
            <a:r>
              <a:rPr sz="1050" b="1" spc="110" dirty="0">
                <a:latin typeface="Arial"/>
                <a:cs typeface="Arial"/>
              </a:rPr>
              <a:t>l</a:t>
            </a:r>
            <a:r>
              <a:rPr sz="1050" b="1" spc="5" dirty="0">
                <a:latin typeface="Arial"/>
                <a:cs typeface="Arial"/>
              </a:rPr>
              <a:t>u</a:t>
            </a:r>
            <a:r>
              <a:rPr sz="1050" b="1" spc="60" dirty="0">
                <a:latin typeface="Arial"/>
                <a:cs typeface="Arial"/>
              </a:rPr>
              <a:t>s</a:t>
            </a:r>
            <a:r>
              <a:rPr sz="1050" b="1" spc="-30" dirty="0">
                <a:latin typeface="Arial"/>
                <a:cs typeface="Arial"/>
              </a:rPr>
              <a:t>t</a:t>
            </a:r>
            <a:r>
              <a:rPr sz="1050" b="1" spc="-20" dirty="0">
                <a:latin typeface="Arial"/>
                <a:cs typeface="Arial"/>
              </a:rPr>
              <a:t>e</a:t>
            </a:r>
            <a:r>
              <a:rPr sz="1050" b="1" spc="5" dirty="0">
                <a:latin typeface="Arial"/>
                <a:cs typeface="Arial"/>
              </a:rPr>
              <a:t>r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68366" y="4373354"/>
            <a:ext cx="29781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050" spc="10" dirty="0">
                <a:latin typeface="Arial"/>
                <a:cs typeface="Arial"/>
              </a:rPr>
              <a:t>8</a:t>
            </a:r>
            <a:endParaRPr sz="10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95"/>
              </a:spcBef>
            </a:pPr>
            <a:r>
              <a:rPr sz="1050" spc="10" dirty="0">
                <a:latin typeface="Arial"/>
                <a:cs typeface="Arial"/>
              </a:rPr>
              <a:t>9</a:t>
            </a:r>
            <a:endParaRPr sz="1050">
              <a:latin typeface="Arial"/>
              <a:cs typeface="Arial"/>
            </a:endParaRPr>
          </a:p>
          <a:p>
            <a:pPr marR="8890" algn="r">
              <a:lnSpc>
                <a:spcPct val="100000"/>
              </a:lnSpc>
              <a:spcBef>
                <a:spcPts val="290"/>
              </a:spcBef>
            </a:pPr>
            <a:r>
              <a:rPr sz="1050" spc="-20" dirty="0">
                <a:latin typeface="Arial"/>
                <a:cs typeface="Arial"/>
              </a:rPr>
              <a:t>13</a:t>
            </a:r>
            <a:endParaRPr sz="1050">
              <a:latin typeface="Arial"/>
              <a:cs typeface="Arial"/>
            </a:endParaRPr>
          </a:p>
          <a:p>
            <a:pPr marR="8890" algn="r">
              <a:lnSpc>
                <a:spcPct val="100000"/>
              </a:lnSpc>
              <a:spcBef>
                <a:spcPts val="295"/>
              </a:spcBef>
            </a:pPr>
            <a:r>
              <a:rPr sz="1050" spc="-20" dirty="0">
                <a:latin typeface="Arial"/>
                <a:cs typeface="Arial"/>
              </a:rPr>
              <a:t>30</a:t>
            </a:r>
            <a:endParaRPr sz="105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1050" spc="30" dirty="0">
                <a:latin typeface="Arial"/>
                <a:cs typeface="Arial"/>
              </a:rPr>
              <a:t>.</a:t>
            </a:r>
            <a:r>
              <a:rPr sz="1050" spc="60" dirty="0">
                <a:latin typeface="Arial"/>
                <a:cs typeface="Arial"/>
              </a:rPr>
              <a:t>0</a:t>
            </a:r>
            <a:r>
              <a:rPr sz="1050" spc="-20" dirty="0">
                <a:latin typeface="Arial"/>
                <a:cs typeface="Arial"/>
              </a:rPr>
              <a:t>0</a:t>
            </a:r>
            <a:r>
              <a:rPr sz="1050" spc="10" dirty="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26487" y="4363020"/>
            <a:ext cx="762635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  <a:tabLst>
                <a:tab pos="660400" algn="l"/>
              </a:tabLst>
            </a:pPr>
            <a:r>
              <a:rPr sz="1050" spc="50" dirty="0">
                <a:latin typeface="Arial"/>
                <a:cs typeface="Arial"/>
              </a:rPr>
              <a:t>C</a:t>
            </a:r>
            <a:r>
              <a:rPr sz="1050" dirty="0">
                <a:latin typeface="Arial"/>
                <a:cs typeface="Arial"/>
              </a:rPr>
              <a:t>l</a:t>
            </a:r>
            <a:r>
              <a:rPr sz="1050" spc="-20" dirty="0">
                <a:latin typeface="Arial"/>
                <a:cs typeface="Arial"/>
              </a:rPr>
              <a:t>u</a:t>
            </a:r>
            <a:r>
              <a:rPr sz="1050" spc="40" dirty="0">
                <a:latin typeface="Arial"/>
                <a:cs typeface="Arial"/>
              </a:rPr>
              <a:t>s</a:t>
            </a:r>
            <a:r>
              <a:rPr sz="1050" spc="110" dirty="0">
                <a:latin typeface="Arial"/>
                <a:cs typeface="Arial"/>
              </a:rPr>
              <a:t>t</a:t>
            </a:r>
            <a:r>
              <a:rPr sz="1050" spc="-20" dirty="0">
                <a:latin typeface="Arial"/>
                <a:cs typeface="Arial"/>
              </a:rPr>
              <a:t>e</a:t>
            </a:r>
            <a:r>
              <a:rPr sz="1050" spc="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	</a:t>
            </a:r>
            <a:r>
              <a:rPr sz="1050" spc="10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90"/>
              </a:spcBef>
            </a:pPr>
            <a:r>
              <a:rPr sz="1050" spc="10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95"/>
              </a:spcBef>
            </a:pPr>
            <a:r>
              <a:rPr sz="1050" spc="10" dirty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26487" y="4955108"/>
            <a:ext cx="492759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3200"/>
              </a:lnSpc>
            </a:pPr>
            <a:r>
              <a:rPr sz="1050" spc="25" dirty="0">
                <a:latin typeface="Arial"/>
                <a:cs typeface="Arial"/>
              </a:rPr>
              <a:t>V</a:t>
            </a:r>
            <a:r>
              <a:rPr sz="1050" spc="-20" dirty="0">
                <a:latin typeface="Arial"/>
                <a:cs typeface="Arial"/>
              </a:rPr>
              <a:t>a</a:t>
            </a:r>
            <a:r>
              <a:rPr sz="1050" spc="5" dirty="0">
                <a:latin typeface="Arial"/>
                <a:cs typeface="Arial"/>
              </a:rPr>
              <a:t>lid </a:t>
            </a:r>
            <a:r>
              <a:rPr sz="1050" spc="-6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40" dirty="0">
                <a:latin typeface="Arial"/>
                <a:cs typeface="Arial"/>
              </a:rPr>
              <a:t>ss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60" dirty="0">
                <a:latin typeface="Arial"/>
                <a:cs typeface="Arial"/>
              </a:rPr>
              <a:t>n</a:t>
            </a:r>
            <a:r>
              <a:rPr sz="1050" spc="10" dirty="0">
                <a:latin typeface="Arial"/>
                <a:cs typeface="Arial"/>
              </a:rPr>
              <a:t>g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53200" y="3965571"/>
            <a:ext cx="93345" cy="1360805"/>
          </a:xfrm>
          <a:custGeom>
            <a:avLst/>
            <a:gdLst/>
            <a:ahLst/>
            <a:cxnLst/>
            <a:rect l="l" t="t" r="r" b="b"/>
            <a:pathLst>
              <a:path w="93345" h="1360804">
                <a:moveTo>
                  <a:pt x="0" y="1360624"/>
                </a:moveTo>
                <a:lnTo>
                  <a:pt x="92995" y="1360624"/>
                </a:lnTo>
                <a:lnTo>
                  <a:pt x="92995" y="0"/>
                </a:lnTo>
                <a:lnTo>
                  <a:pt x="0" y="0"/>
                </a:lnTo>
                <a:lnTo>
                  <a:pt x="0" y="1360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66654" y="4349841"/>
            <a:ext cx="0" cy="966469"/>
          </a:xfrm>
          <a:custGeom>
            <a:avLst/>
            <a:gdLst/>
            <a:ahLst/>
            <a:cxnLst/>
            <a:rect l="l" t="t" r="r" b="b"/>
            <a:pathLst>
              <a:path h="966470">
                <a:moveTo>
                  <a:pt x="0" y="0"/>
                </a:moveTo>
                <a:lnTo>
                  <a:pt x="0" y="966021"/>
                </a:lnTo>
              </a:path>
            </a:pathLst>
          </a:custGeom>
          <a:ln w="20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42619" y="4349841"/>
            <a:ext cx="0" cy="966469"/>
          </a:xfrm>
          <a:custGeom>
            <a:avLst/>
            <a:gdLst/>
            <a:ahLst/>
            <a:cxnLst/>
            <a:rect l="l" t="t" r="r" b="b"/>
            <a:pathLst>
              <a:path h="966470">
                <a:moveTo>
                  <a:pt x="0" y="0"/>
                </a:moveTo>
                <a:lnTo>
                  <a:pt x="0" y="966021"/>
                </a:lnTo>
              </a:path>
            </a:pathLst>
          </a:custGeom>
          <a:ln w="20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66654" y="4349841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5965" y="0"/>
                </a:lnTo>
              </a:path>
            </a:pathLst>
          </a:custGeom>
          <a:ln w="20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66654" y="5315863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5965" y="0"/>
                </a:lnTo>
              </a:path>
            </a:pathLst>
          </a:custGeom>
          <a:ln w="20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88675" y="4349841"/>
            <a:ext cx="0" cy="966469"/>
          </a:xfrm>
          <a:custGeom>
            <a:avLst/>
            <a:gdLst/>
            <a:ahLst/>
            <a:cxnLst/>
            <a:rect l="l" t="t" r="r" b="b"/>
            <a:pathLst>
              <a:path h="966470">
                <a:moveTo>
                  <a:pt x="0" y="0"/>
                </a:moveTo>
                <a:lnTo>
                  <a:pt x="0" y="966021"/>
                </a:lnTo>
              </a:path>
            </a:pathLst>
          </a:custGeom>
          <a:ln w="20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19468" y="3725193"/>
            <a:ext cx="57848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55" dirty="0">
                <a:latin typeface="Times New Roman"/>
                <a:cs typeface="Times New Roman"/>
              </a:rPr>
              <a:t>AN</a:t>
            </a:r>
            <a:r>
              <a:rPr sz="1150" b="1" spc="-5" dirty="0">
                <a:latin typeface="Times New Roman"/>
                <a:cs typeface="Times New Roman"/>
              </a:rPr>
              <a:t>O</a:t>
            </a:r>
            <a:r>
              <a:rPr sz="1150" b="1" spc="-25" dirty="0">
                <a:latin typeface="Times New Roman"/>
                <a:cs typeface="Times New Roman"/>
              </a:rPr>
              <a:t>V</a:t>
            </a:r>
            <a:r>
              <a:rPr sz="1150" b="1" spc="15" dirty="0">
                <a:latin typeface="Times New Roman"/>
                <a:cs typeface="Times New Roman"/>
              </a:rPr>
              <a:t>A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55180" y="4556369"/>
            <a:ext cx="248285" cy="135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>
                <a:latin typeface="Times New Roman"/>
                <a:cs typeface="Times New Roman"/>
              </a:rPr>
              <a:t>.</a:t>
            </a:r>
            <a:r>
              <a:rPr sz="950" spc="50" dirty="0">
                <a:latin typeface="Times New Roman"/>
                <a:cs typeface="Times New Roman"/>
              </a:rPr>
              <a:t>0</a:t>
            </a:r>
            <a:r>
              <a:rPr sz="950" spc="-35" dirty="0">
                <a:latin typeface="Times New Roman"/>
                <a:cs typeface="Times New Roman"/>
              </a:rPr>
              <a:t>0</a:t>
            </a:r>
            <a:r>
              <a:rPr sz="950" spc="15" dirty="0">
                <a:latin typeface="Times New Roman"/>
                <a:cs typeface="Times New Roman"/>
              </a:rPr>
              <a:t>0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950" spc="20" dirty="0">
                <a:latin typeface="Times New Roman"/>
                <a:cs typeface="Times New Roman"/>
              </a:rPr>
              <a:t>.</a:t>
            </a:r>
            <a:r>
              <a:rPr sz="950" spc="50" dirty="0">
                <a:latin typeface="Times New Roman"/>
                <a:cs typeface="Times New Roman"/>
              </a:rPr>
              <a:t>0</a:t>
            </a:r>
            <a:r>
              <a:rPr sz="950" spc="-35" dirty="0">
                <a:latin typeface="Times New Roman"/>
                <a:cs typeface="Times New Roman"/>
              </a:rPr>
              <a:t>0</a:t>
            </a:r>
            <a:r>
              <a:rPr sz="950" spc="15" dirty="0">
                <a:latin typeface="Times New Roman"/>
                <a:cs typeface="Times New Roman"/>
              </a:rPr>
              <a:t>0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950" spc="20" dirty="0">
                <a:latin typeface="Times New Roman"/>
                <a:cs typeface="Times New Roman"/>
              </a:rPr>
              <a:t>.</a:t>
            </a:r>
            <a:r>
              <a:rPr sz="950" spc="50" dirty="0">
                <a:latin typeface="Times New Roman"/>
                <a:cs typeface="Times New Roman"/>
              </a:rPr>
              <a:t>0</a:t>
            </a:r>
            <a:r>
              <a:rPr sz="950" spc="-35" dirty="0">
                <a:latin typeface="Times New Roman"/>
                <a:cs typeface="Times New Roman"/>
              </a:rPr>
              <a:t>0</a:t>
            </a:r>
            <a:r>
              <a:rPr sz="950" spc="15" dirty="0">
                <a:latin typeface="Times New Roman"/>
                <a:cs typeface="Times New Roman"/>
              </a:rPr>
              <a:t>0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950" spc="20" dirty="0">
                <a:latin typeface="Times New Roman"/>
                <a:cs typeface="Times New Roman"/>
              </a:rPr>
              <a:t>.</a:t>
            </a:r>
            <a:r>
              <a:rPr sz="950" spc="50" dirty="0">
                <a:latin typeface="Times New Roman"/>
                <a:cs typeface="Times New Roman"/>
              </a:rPr>
              <a:t>0</a:t>
            </a:r>
            <a:r>
              <a:rPr sz="950" spc="-35" dirty="0">
                <a:latin typeface="Times New Roman"/>
                <a:cs typeface="Times New Roman"/>
              </a:rPr>
              <a:t>0</a:t>
            </a:r>
            <a:r>
              <a:rPr sz="950" spc="15" dirty="0">
                <a:latin typeface="Times New Roman"/>
                <a:cs typeface="Times New Roman"/>
              </a:rPr>
              <a:t>0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950" spc="20" dirty="0">
                <a:latin typeface="Times New Roman"/>
                <a:cs typeface="Times New Roman"/>
              </a:rPr>
              <a:t>.</a:t>
            </a:r>
            <a:r>
              <a:rPr sz="950" spc="50" dirty="0">
                <a:latin typeface="Times New Roman"/>
                <a:cs typeface="Times New Roman"/>
              </a:rPr>
              <a:t>0</a:t>
            </a:r>
            <a:r>
              <a:rPr sz="950" spc="-35" dirty="0">
                <a:latin typeface="Times New Roman"/>
                <a:cs typeface="Times New Roman"/>
              </a:rPr>
              <a:t>0</a:t>
            </a:r>
            <a:r>
              <a:rPr sz="950" spc="15" dirty="0">
                <a:latin typeface="Times New Roman"/>
                <a:cs typeface="Times New Roman"/>
              </a:rPr>
              <a:t>0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950" spc="20" dirty="0">
                <a:latin typeface="Times New Roman"/>
                <a:cs typeface="Times New Roman"/>
              </a:rPr>
              <a:t>.</a:t>
            </a:r>
            <a:r>
              <a:rPr sz="950" spc="50" dirty="0">
                <a:latin typeface="Times New Roman"/>
                <a:cs typeface="Times New Roman"/>
              </a:rPr>
              <a:t>0</a:t>
            </a:r>
            <a:r>
              <a:rPr sz="950" spc="-35" dirty="0">
                <a:latin typeface="Times New Roman"/>
                <a:cs typeface="Times New Roman"/>
              </a:rPr>
              <a:t>0</a:t>
            </a:r>
            <a:r>
              <a:rPr sz="950" spc="15" dirty="0">
                <a:latin typeface="Times New Roman"/>
                <a:cs typeface="Times New Roman"/>
              </a:rPr>
              <a:t>0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92754" y="4110189"/>
            <a:ext cx="398145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10" dirty="0">
                <a:latin typeface="Times New Roman"/>
                <a:cs typeface="Times New Roman"/>
              </a:rPr>
              <a:t>C</a:t>
            </a:r>
            <a:r>
              <a:rPr sz="950" dirty="0">
                <a:latin typeface="Times New Roman"/>
                <a:cs typeface="Times New Roman"/>
              </a:rPr>
              <a:t>l</a:t>
            </a:r>
            <a:r>
              <a:rPr sz="950" spc="50" dirty="0">
                <a:latin typeface="Times New Roman"/>
                <a:cs typeface="Times New Roman"/>
              </a:rPr>
              <a:t>u</a:t>
            </a:r>
            <a:r>
              <a:rPr sz="950" spc="-20" dirty="0">
                <a:latin typeface="Times New Roman"/>
                <a:cs typeface="Times New Roman"/>
              </a:rPr>
              <a:t>s</a:t>
            </a:r>
            <a:r>
              <a:rPr sz="950" dirty="0">
                <a:latin typeface="Times New Roman"/>
                <a:cs typeface="Times New Roman"/>
              </a:rPr>
              <a:t>t</a:t>
            </a:r>
            <a:r>
              <a:rPr sz="950" spc="105" dirty="0">
                <a:latin typeface="Times New Roman"/>
                <a:cs typeface="Times New Roman"/>
              </a:rPr>
              <a:t>e</a:t>
            </a:r>
            <a:r>
              <a:rPr sz="950" spc="10" dirty="0">
                <a:latin typeface="Times New Roman"/>
                <a:cs typeface="Times New Roman"/>
              </a:rPr>
              <a:t>r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65440" y="4110189"/>
            <a:ext cx="31877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35" dirty="0">
                <a:latin typeface="Times New Roman"/>
                <a:cs typeface="Times New Roman"/>
              </a:rPr>
              <a:t>E</a:t>
            </a:r>
            <a:r>
              <a:rPr sz="950" spc="10" dirty="0">
                <a:latin typeface="Times New Roman"/>
                <a:cs typeface="Times New Roman"/>
              </a:rPr>
              <a:t>r</a:t>
            </a:r>
            <a:r>
              <a:rPr sz="950" spc="-120" dirty="0">
                <a:latin typeface="Times New Roman"/>
                <a:cs typeface="Times New Roman"/>
              </a:rPr>
              <a:t> </a:t>
            </a:r>
            <a:r>
              <a:rPr sz="950" spc="35" dirty="0">
                <a:latin typeface="Times New Roman"/>
                <a:cs typeface="Times New Roman"/>
              </a:rPr>
              <a:t>r</a:t>
            </a:r>
            <a:r>
              <a:rPr sz="950" spc="50" dirty="0">
                <a:latin typeface="Times New Roman"/>
                <a:cs typeface="Times New Roman"/>
              </a:rPr>
              <a:t>o</a:t>
            </a:r>
            <a:r>
              <a:rPr sz="950" spc="10" dirty="0">
                <a:latin typeface="Times New Roman"/>
                <a:cs typeface="Times New Roman"/>
              </a:rPr>
              <a:t>r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83588" y="4361864"/>
            <a:ext cx="21717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Times New Roman"/>
                <a:cs typeface="Times New Roman"/>
              </a:rPr>
              <a:t>S</a:t>
            </a:r>
            <a:r>
              <a:rPr sz="950" dirty="0">
                <a:latin typeface="Times New Roman"/>
                <a:cs typeface="Times New Roman"/>
              </a:rPr>
              <a:t>i</a:t>
            </a:r>
            <a:r>
              <a:rPr sz="950" spc="-35" dirty="0">
                <a:latin typeface="Times New Roman"/>
                <a:cs typeface="Times New Roman"/>
              </a:rPr>
              <a:t>g</a:t>
            </a:r>
            <a:r>
              <a:rPr sz="950" spc="5" dirty="0">
                <a:latin typeface="Times New Roman"/>
                <a:cs typeface="Times New Roman"/>
              </a:rPr>
              <a:t>.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5241" y="6045075"/>
            <a:ext cx="5507990" cy="666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35" dirty="0">
                <a:latin typeface="Times New Roman"/>
                <a:cs typeface="Times New Roman"/>
              </a:rPr>
              <a:t>T</a:t>
            </a:r>
            <a:r>
              <a:rPr sz="950" spc="50" dirty="0">
                <a:latin typeface="Times New Roman"/>
                <a:cs typeface="Times New Roman"/>
              </a:rPr>
              <a:t>h</a:t>
            </a:r>
            <a:r>
              <a:rPr sz="950" spc="15" dirty="0">
                <a:latin typeface="Times New Roman"/>
                <a:cs typeface="Times New Roman"/>
              </a:rPr>
              <a:t>e</a:t>
            </a:r>
            <a:r>
              <a:rPr sz="950" dirty="0">
                <a:latin typeface="Times New Roman"/>
                <a:cs typeface="Times New Roman"/>
              </a:rPr>
              <a:t> </a:t>
            </a:r>
            <a:r>
              <a:rPr sz="950" spc="-114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F</a:t>
            </a:r>
            <a:r>
              <a:rPr sz="950" spc="-7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t</a:t>
            </a:r>
            <a:r>
              <a:rPr sz="950" spc="105" dirty="0">
                <a:latin typeface="Times New Roman"/>
                <a:cs typeface="Times New Roman"/>
              </a:rPr>
              <a:t>e</a:t>
            </a:r>
            <a:r>
              <a:rPr sz="950" spc="-20" dirty="0">
                <a:latin typeface="Times New Roman"/>
                <a:cs typeface="Times New Roman"/>
              </a:rPr>
              <a:t>s</a:t>
            </a:r>
            <a:r>
              <a:rPr sz="950" dirty="0">
                <a:latin typeface="Times New Roman"/>
                <a:cs typeface="Times New Roman"/>
              </a:rPr>
              <a:t>t</a:t>
            </a:r>
            <a:r>
              <a:rPr sz="950" spc="10" dirty="0">
                <a:latin typeface="Times New Roman"/>
                <a:cs typeface="Times New Roman"/>
              </a:rPr>
              <a:t>s</a:t>
            </a:r>
            <a:r>
              <a:rPr sz="950" spc="5" dirty="0">
                <a:latin typeface="Times New Roman"/>
                <a:cs typeface="Times New Roman"/>
              </a:rPr>
              <a:t> </a:t>
            </a:r>
            <a:r>
              <a:rPr sz="950" spc="70" dirty="0">
                <a:latin typeface="Times New Roman"/>
                <a:cs typeface="Times New Roman"/>
              </a:rPr>
              <a:t>s</a:t>
            </a:r>
            <a:r>
              <a:rPr sz="950" spc="50" dirty="0">
                <a:latin typeface="Times New Roman"/>
                <a:cs typeface="Times New Roman"/>
              </a:rPr>
              <a:t>h</a:t>
            </a:r>
            <a:r>
              <a:rPr sz="950" spc="-35" dirty="0">
                <a:latin typeface="Times New Roman"/>
                <a:cs typeface="Times New Roman"/>
              </a:rPr>
              <a:t>o</a:t>
            </a:r>
            <a:r>
              <a:rPr sz="950" spc="50" dirty="0">
                <a:latin typeface="Times New Roman"/>
                <a:cs typeface="Times New Roman"/>
              </a:rPr>
              <a:t>u</a:t>
            </a:r>
            <a:r>
              <a:rPr sz="950" dirty="0">
                <a:latin typeface="Times New Roman"/>
                <a:cs typeface="Times New Roman"/>
              </a:rPr>
              <a:t>l</a:t>
            </a:r>
            <a:r>
              <a:rPr sz="950" spc="15" dirty="0">
                <a:latin typeface="Times New Roman"/>
                <a:cs typeface="Times New Roman"/>
              </a:rPr>
              <a:t>d</a:t>
            </a:r>
            <a:r>
              <a:rPr sz="950" spc="70" dirty="0">
                <a:latin typeface="Times New Roman"/>
                <a:cs typeface="Times New Roman"/>
              </a:rPr>
              <a:t> </a:t>
            </a:r>
            <a:r>
              <a:rPr sz="950" spc="-35" dirty="0">
                <a:latin typeface="Times New Roman"/>
                <a:cs typeface="Times New Roman"/>
              </a:rPr>
              <a:t>b</a:t>
            </a:r>
            <a:r>
              <a:rPr sz="950" spc="15" dirty="0">
                <a:latin typeface="Times New Roman"/>
                <a:cs typeface="Times New Roman"/>
              </a:rPr>
              <a:t>e</a:t>
            </a:r>
            <a:r>
              <a:rPr sz="950" dirty="0">
                <a:latin typeface="Times New Roman"/>
                <a:cs typeface="Times New Roman"/>
              </a:rPr>
              <a:t> </a:t>
            </a:r>
            <a:r>
              <a:rPr sz="950" spc="-114" dirty="0">
                <a:latin typeface="Times New Roman"/>
                <a:cs typeface="Times New Roman"/>
              </a:rPr>
              <a:t> </a:t>
            </a:r>
            <a:r>
              <a:rPr sz="950" spc="50" dirty="0">
                <a:latin typeface="Times New Roman"/>
                <a:cs typeface="Times New Roman"/>
              </a:rPr>
              <a:t>u</a:t>
            </a:r>
            <a:r>
              <a:rPr sz="950" spc="-20" dirty="0">
                <a:latin typeface="Times New Roman"/>
                <a:cs typeface="Times New Roman"/>
              </a:rPr>
              <a:t>s</a:t>
            </a:r>
            <a:r>
              <a:rPr sz="950" spc="105" dirty="0">
                <a:latin typeface="Times New Roman"/>
                <a:cs typeface="Times New Roman"/>
              </a:rPr>
              <a:t>e</a:t>
            </a:r>
            <a:r>
              <a:rPr sz="950" spc="15" dirty="0">
                <a:latin typeface="Times New Roman"/>
                <a:cs typeface="Times New Roman"/>
              </a:rPr>
              <a:t>d</a:t>
            </a:r>
            <a:r>
              <a:rPr sz="950" spc="70" dirty="0">
                <a:latin typeface="Times New Roman"/>
                <a:cs typeface="Times New Roman"/>
              </a:rPr>
              <a:t> </a:t>
            </a:r>
            <a:r>
              <a:rPr sz="950" spc="-35" dirty="0">
                <a:latin typeface="Times New Roman"/>
                <a:cs typeface="Times New Roman"/>
              </a:rPr>
              <a:t>o</a:t>
            </a:r>
            <a:r>
              <a:rPr sz="950" spc="50" dirty="0">
                <a:latin typeface="Times New Roman"/>
                <a:cs typeface="Times New Roman"/>
              </a:rPr>
              <a:t>n</a:t>
            </a:r>
            <a:r>
              <a:rPr sz="950" dirty="0">
                <a:latin typeface="Times New Roman"/>
                <a:cs typeface="Times New Roman"/>
              </a:rPr>
              <a:t>l</a:t>
            </a:r>
            <a:r>
              <a:rPr sz="950" spc="15" dirty="0">
                <a:latin typeface="Times New Roman"/>
                <a:cs typeface="Times New Roman"/>
              </a:rPr>
              <a:t>y</a:t>
            </a:r>
            <a:r>
              <a:rPr sz="950" dirty="0">
                <a:latin typeface="Times New Roman"/>
                <a:cs typeface="Times New Roman"/>
              </a:rPr>
              <a:t> </a:t>
            </a:r>
            <a:r>
              <a:rPr sz="950" spc="-75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f</a:t>
            </a:r>
            <a:r>
              <a:rPr sz="950" spc="-120" dirty="0">
                <a:latin typeface="Times New Roman"/>
                <a:cs typeface="Times New Roman"/>
              </a:rPr>
              <a:t> </a:t>
            </a:r>
            <a:r>
              <a:rPr sz="950" spc="-35" dirty="0">
                <a:latin typeface="Times New Roman"/>
                <a:cs typeface="Times New Roman"/>
              </a:rPr>
              <a:t>o</a:t>
            </a:r>
            <a:r>
              <a:rPr sz="950" spc="10" dirty="0">
                <a:latin typeface="Times New Roman"/>
                <a:cs typeface="Times New Roman"/>
              </a:rPr>
              <a:t>r</a:t>
            </a:r>
            <a:r>
              <a:rPr sz="950" dirty="0">
                <a:latin typeface="Times New Roman"/>
                <a:cs typeface="Times New Roman"/>
              </a:rPr>
              <a:t> </a:t>
            </a:r>
            <a:r>
              <a:rPr sz="950" spc="-90" dirty="0">
                <a:latin typeface="Times New Roman"/>
                <a:cs typeface="Times New Roman"/>
              </a:rPr>
              <a:t> </a:t>
            </a:r>
            <a:r>
              <a:rPr sz="950" spc="-35" dirty="0">
                <a:latin typeface="Times New Roman"/>
                <a:cs typeface="Times New Roman"/>
              </a:rPr>
              <a:t>d</a:t>
            </a:r>
            <a:r>
              <a:rPr sz="950" spc="105" dirty="0">
                <a:latin typeface="Times New Roman"/>
                <a:cs typeface="Times New Roman"/>
              </a:rPr>
              <a:t>e</a:t>
            </a:r>
            <a:r>
              <a:rPr sz="950" spc="-20" dirty="0">
                <a:latin typeface="Times New Roman"/>
                <a:cs typeface="Times New Roman"/>
              </a:rPr>
              <a:t>s</a:t>
            </a:r>
            <a:r>
              <a:rPr sz="950" spc="105" dirty="0">
                <a:latin typeface="Times New Roman"/>
                <a:cs typeface="Times New Roman"/>
              </a:rPr>
              <a:t>c</a:t>
            </a:r>
            <a:r>
              <a:rPr sz="950" spc="10" dirty="0">
                <a:latin typeface="Times New Roman"/>
                <a:cs typeface="Times New Roman"/>
              </a:rPr>
              <a:t>r</a:t>
            </a:r>
            <a:r>
              <a:rPr sz="950" spc="-120" dirty="0">
                <a:latin typeface="Times New Roman"/>
                <a:cs typeface="Times New Roman"/>
              </a:rPr>
              <a:t> </a:t>
            </a:r>
            <a:r>
              <a:rPr sz="950" spc="-85" dirty="0">
                <a:latin typeface="Times New Roman"/>
                <a:cs typeface="Times New Roman"/>
              </a:rPr>
              <a:t>i</a:t>
            </a:r>
            <a:r>
              <a:rPr sz="950" spc="50" dirty="0">
                <a:latin typeface="Times New Roman"/>
                <a:cs typeface="Times New Roman"/>
              </a:rPr>
              <a:t>p</a:t>
            </a:r>
            <a:r>
              <a:rPr sz="950" dirty="0">
                <a:latin typeface="Times New Roman"/>
                <a:cs typeface="Times New Roman"/>
              </a:rPr>
              <a:t>ti</a:t>
            </a:r>
            <a:r>
              <a:rPr sz="950" spc="50" dirty="0">
                <a:latin typeface="Times New Roman"/>
                <a:cs typeface="Times New Roman"/>
              </a:rPr>
              <a:t>v</a:t>
            </a:r>
            <a:r>
              <a:rPr sz="950" spc="15" dirty="0">
                <a:latin typeface="Times New Roman"/>
                <a:cs typeface="Times New Roman"/>
              </a:rPr>
              <a:t>e</a:t>
            </a:r>
            <a:r>
              <a:rPr sz="950" spc="40" dirty="0">
                <a:latin typeface="Times New Roman"/>
                <a:cs typeface="Times New Roman"/>
              </a:rPr>
              <a:t> </a:t>
            </a:r>
            <a:r>
              <a:rPr sz="950" spc="50" dirty="0">
                <a:latin typeface="Times New Roman"/>
                <a:cs typeface="Times New Roman"/>
              </a:rPr>
              <a:t>pu</a:t>
            </a:r>
            <a:r>
              <a:rPr sz="950" spc="35" dirty="0">
                <a:latin typeface="Times New Roman"/>
                <a:cs typeface="Times New Roman"/>
              </a:rPr>
              <a:t>r</a:t>
            </a:r>
            <a:r>
              <a:rPr sz="950" spc="50" dirty="0">
                <a:latin typeface="Times New Roman"/>
                <a:cs typeface="Times New Roman"/>
              </a:rPr>
              <a:t>po</a:t>
            </a:r>
            <a:r>
              <a:rPr sz="950" spc="-20" dirty="0">
                <a:latin typeface="Times New Roman"/>
                <a:cs typeface="Times New Roman"/>
              </a:rPr>
              <a:t>s</a:t>
            </a:r>
            <a:r>
              <a:rPr sz="950" spc="105" dirty="0">
                <a:latin typeface="Times New Roman"/>
                <a:cs typeface="Times New Roman"/>
              </a:rPr>
              <a:t>e</a:t>
            </a:r>
            <a:r>
              <a:rPr sz="950" spc="10" dirty="0">
                <a:latin typeface="Times New Roman"/>
                <a:cs typeface="Times New Roman"/>
              </a:rPr>
              <a:t>s</a:t>
            </a:r>
            <a:r>
              <a:rPr sz="950" dirty="0">
                <a:latin typeface="Times New Roman"/>
                <a:cs typeface="Times New Roman"/>
              </a:rPr>
              <a:t> </a:t>
            </a:r>
            <a:r>
              <a:rPr sz="950" spc="50" dirty="0">
                <a:latin typeface="Times New Roman"/>
                <a:cs typeface="Times New Roman"/>
              </a:rPr>
              <a:t>b</a:t>
            </a:r>
            <a:r>
              <a:rPr sz="950" spc="105" dirty="0">
                <a:latin typeface="Times New Roman"/>
                <a:cs typeface="Times New Roman"/>
              </a:rPr>
              <a:t>ec</a:t>
            </a:r>
            <a:r>
              <a:rPr sz="950" spc="20" dirty="0">
                <a:latin typeface="Times New Roman"/>
                <a:cs typeface="Times New Roman"/>
              </a:rPr>
              <a:t>a</a:t>
            </a:r>
            <a:r>
              <a:rPr sz="950" spc="50" dirty="0">
                <a:latin typeface="Times New Roman"/>
                <a:cs typeface="Times New Roman"/>
              </a:rPr>
              <a:t>u</a:t>
            </a:r>
            <a:r>
              <a:rPr sz="950" spc="-20" dirty="0">
                <a:latin typeface="Times New Roman"/>
                <a:cs typeface="Times New Roman"/>
              </a:rPr>
              <a:t>s</a:t>
            </a:r>
            <a:r>
              <a:rPr sz="950" spc="15" dirty="0">
                <a:latin typeface="Times New Roman"/>
                <a:cs typeface="Times New Roman"/>
              </a:rPr>
              <a:t>e</a:t>
            </a:r>
            <a:r>
              <a:rPr sz="950" dirty="0">
                <a:latin typeface="Times New Roman"/>
                <a:cs typeface="Times New Roman"/>
              </a:rPr>
              <a:t> </a:t>
            </a:r>
            <a:r>
              <a:rPr sz="950" spc="-114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t</a:t>
            </a:r>
            <a:r>
              <a:rPr sz="950" spc="50" dirty="0">
                <a:latin typeface="Times New Roman"/>
                <a:cs typeface="Times New Roman"/>
              </a:rPr>
              <a:t>h</a:t>
            </a:r>
            <a:r>
              <a:rPr sz="950" spc="15" dirty="0">
                <a:latin typeface="Times New Roman"/>
                <a:cs typeface="Times New Roman"/>
              </a:rPr>
              <a:t>e</a:t>
            </a:r>
            <a:r>
              <a:rPr sz="950" spc="40" dirty="0">
                <a:latin typeface="Times New Roman"/>
                <a:cs typeface="Times New Roman"/>
              </a:rPr>
              <a:t> </a:t>
            </a:r>
            <a:r>
              <a:rPr sz="950" spc="105" dirty="0">
                <a:latin typeface="Times New Roman"/>
                <a:cs typeface="Times New Roman"/>
              </a:rPr>
              <a:t>c</a:t>
            </a:r>
            <a:r>
              <a:rPr sz="950" dirty="0">
                <a:latin typeface="Times New Roman"/>
                <a:cs typeface="Times New Roman"/>
              </a:rPr>
              <a:t>l</a:t>
            </a:r>
            <a:r>
              <a:rPr sz="950" spc="50" dirty="0">
                <a:latin typeface="Times New Roman"/>
                <a:cs typeface="Times New Roman"/>
              </a:rPr>
              <a:t>u</a:t>
            </a:r>
            <a:r>
              <a:rPr sz="950" spc="-20" dirty="0">
                <a:latin typeface="Times New Roman"/>
                <a:cs typeface="Times New Roman"/>
              </a:rPr>
              <a:t>s</a:t>
            </a:r>
            <a:r>
              <a:rPr sz="950" dirty="0">
                <a:latin typeface="Times New Roman"/>
                <a:cs typeface="Times New Roman"/>
              </a:rPr>
              <a:t>t</a:t>
            </a:r>
            <a:r>
              <a:rPr sz="950" spc="105" dirty="0">
                <a:latin typeface="Times New Roman"/>
                <a:cs typeface="Times New Roman"/>
              </a:rPr>
              <a:t>e</a:t>
            </a:r>
            <a:r>
              <a:rPr sz="950" spc="35" dirty="0">
                <a:latin typeface="Times New Roman"/>
                <a:cs typeface="Times New Roman"/>
              </a:rPr>
              <a:t>r</a:t>
            </a:r>
            <a:r>
              <a:rPr sz="950" spc="10" dirty="0">
                <a:latin typeface="Times New Roman"/>
                <a:cs typeface="Times New Roman"/>
              </a:rPr>
              <a:t>s</a:t>
            </a:r>
            <a:r>
              <a:rPr sz="950" spc="5" dirty="0">
                <a:latin typeface="Times New Roman"/>
                <a:cs typeface="Times New Roman"/>
              </a:rPr>
              <a:t> </a:t>
            </a:r>
            <a:r>
              <a:rPr sz="950" spc="50" dirty="0">
                <a:latin typeface="Times New Roman"/>
                <a:cs typeface="Times New Roman"/>
              </a:rPr>
              <a:t>h</a:t>
            </a:r>
            <a:r>
              <a:rPr sz="950" spc="105" dirty="0">
                <a:latin typeface="Times New Roman"/>
                <a:cs typeface="Times New Roman"/>
              </a:rPr>
              <a:t>a</a:t>
            </a:r>
            <a:r>
              <a:rPr sz="950" spc="50" dirty="0">
                <a:latin typeface="Times New Roman"/>
                <a:cs typeface="Times New Roman"/>
              </a:rPr>
              <a:t>v</a:t>
            </a:r>
            <a:r>
              <a:rPr sz="950" spc="15" dirty="0">
                <a:latin typeface="Times New Roman"/>
                <a:cs typeface="Times New Roman"/>
              </a:rPr>
              <a:t>e</a:t>
            </a:r>
            <a:r>
              <a:rPr sz="950" spc="40" dirty="0">
                <a:latin typeface="Times New Roman"/>
                <a:cs typeface="Times New Roman"/>
              </a:rPr>
              <a:t> </a:t>
            </a:r>
            <a:r>
              <a:rPr sz="950" spc="50" dirty="0">
                <a:latin typeface="Times New Roman"/>
                <a:cs typeface="Times New Roman"/>
              </a:rPr>
              <a:t>b</a:t>
            </a:r>
            <a:r>
              <a:rPr sz="950" spc="105" dirty="0">
                <a:latin typeface="Times New Roman"/>
                <a:cs typeface="Times New Roman"/>
              </a:rPr>
              <a:t>ee</a:t>
            </a:r>
            <a:r>
              <a:rPr sz="950" spc="15" dirty="0">
                <a:latin typeface="Times New Roman"/>
                <a:cs typeface="Times New Roman"/>
              </a:rPr>
              <a:t>n</a:t>
            </a:r>
            <a:r>
              <a:rPr sz="950" spc="-15" dirty="0">
                <a:latin typeface="Times New Roman"/>
                <a:cs typeface="Times New Roman"/>
              </a:rPr>
              <a:t> </a:t>
            </a:r>
            <a:r>
              <a:rPr sz="950" spc="105" dirty="0">
                <a:latin typeface="Times New Roman"/>
                <a:cs typeface="Times New Roman"/>
              </a:rPr>
              <a:t>c</a:t>
            </a:r>
            <a:r>
              <a:rPr sz="950" spc="50" dirty="0">
                <a:latin typeface="Times New Roman"/>
                <a:cs typeface="Times New Roman"/>
              </a:rPr>
              <a:t>ho</a:t>
            </a:r>
            <a:r>
              <a:rPr sz="950" spc="-20" dirty="0">
                <a:latin typeface="Times New Roman"/>
                <a:cs typeface="Times New Roman"/>
              </a:rPr>
              <a:t>s</a:t>
            </a:r>
            <a:r>
              <a:rPr sz="950" spc="105" dirty="0">
                <a:latin typeface="Times New Roman"/>
                <a:cs typeface="Times New Roman"/>
              </a:rPr>
              <a:t>e</a:t>
            </a:r>
            <a:r>
              <a:rPr sz="950" spc="15" dirty="0">
                <a:latin typeface="Times New Roman"/>
                <a:cs typeface="Times New Roman"/>
              </a:rPr>
              <a:t>n</a:t>
            </a:r>
            <a:r>
              <a:rPr sz="950" spc="70" dirty="0">
                <a:latin typeface="Times New Roman"/>
                <a:cs typeface="Times New Roman"/>
              </a:rPr>
              <a:t> </a:t>
            </a:r>
            <a:r>
              <a:rPr sz="950" spc="-85" dirty="0">
                <a:latin typeface="Times New Roman"/>
                <a:cs typeface="Times New Roman"/>
              </a:rPr>
              <a:t>t</a:t>
            </a:r>
            <a:r>
              <a:rPr sz="950" spc="15" dirty="0">
                <a:latin typeface="Times New Roman"/>
                <a:cs typeface="Times New Roman"/>
              </a:rPr>
              <a:t>o</a:t>
            </a:r>
            <a:endParaRPr sz="950">
              <a:latin typeface="Times New Roman"/>
              <a:cs typeface="Times New Roman"/>
            </a:endParaRPr>
          </a:p>
          <a:p>
            <a:pPr marL="12700" marR="5080">
              <a:lnSpc>
                <a:spcPts val="1350"/>
              </a:lnSpc>
              <a:spcBef>
                <a:spcPts val="80"/>
              </a:spcBef>
            </a:pPr>
            <a:r>
              <a:rPr sz="950" spc="25" dirty="0">
                <a:latin typeface="Times New Roman"/>
                <a:cs typeface="Times New Roman"/>
              </a:rPr>
              <a:t>m</a:t>
            </a:r>
            <a:r>
              <a:rPr sz="950" spc="-114" dirty="0">
                <a:latin typeface="Times New Roman"/>
                <a:cs typeface="Times New Roman"/>
              </a:rPr>
              <a:t> </a:t>
            </a:r>
            <a:r>
              <a:rPr sz="950" spc="105" dirty="0">
                <a:latin typeface="Times New Roman"/>
                <a:cs typeface="Times New Roman"/>
              </a:rPr>
              <a:t>a</a:t>
            </a:r>
            <a:r>
              <a:rPr sz="950" spc="50" dirty="0">
                <a:latin typeface="Times New Roman"/>
                <a:cs typeface="Times New Roman"/>
              </a:rPr>
              <a:t>x</a:t>
            </a:r>
            <a:r>
              <a:rPr sz="950" dirty="0">
                <a:latin typeface="Times New Roman"/>
                <a:cs typeface="Times New Roman"/>
              </a:rPr>
              <a:t>i</a:t>
            </a:r>
            <a:r>
              <a:rPr sz="950" spc="25" dirty="0">
                <a:latin typeface="Times New Roman"/>
                <a:cs typeface="Times New Roman"/>
              </a:rPr>
              <a:t>m</a:t>
            </a:r>
            <a:r>
              <a:rPr sz="950" spc="-114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i</a:t>
            </a:r>
            <a:r>
              <a:rPr sz="950" spc="-70" dirty="0">
                <a:latin typeface="Times New Roman"/>
                <a:cs typeface="Times New Roman"/>
              </a:rPr>
              <a:t>z</a:t>
            </a:r>
            <a:r>
              <a:rPr sz="950" spc="15" dirty="0">
                <a:latin typeface="Times New Roman"/>
                <a:cs typeface="Times New Roman"/>
              </a:rPr>
              <a:t>e</a:t>
            </a:r>
            <a:r>
              <a:rPr sz="950" dirty="0">
                <a:latin typeface="Times New Roman"/>
                <a:cs typeface="Times New Roman"/>
              </a:rPr>
              <a:t> </a:t>
            </a:r>
            <a:r>
              <a:rPr sz="950" spc="-114" dirty="0">
                <a:latin typeface="Times New Roman"/>
                <a:cs typeface="Times New Roman"/>
              </a:rPr>
              <a:t> </a:t>
            </a:r>
            <a:r>
              <a:rPr sz="950" spc="-85" dirty="0">
                <a:latin typeface="Times New Roman"/>
                <a:cs typeface="Times New Roman"/>
              </a:rPr>
              <a:t>t</a:t>
            </a:r>
            <a:r>
              <a:rPr sz="950" spc="50" dirty="0">
                <a:latin typeface="Times New Roman"/>
                <a:cs typeface="Times New Roman"/>
              </a:rPr>
              <a:t>h</a:t>
            </a:r>
            <a:r>
              <a:rPr sz="950" spc="15" dirty="0">
                <a:latin typeface="Times New Roman"/>
                <a:cs typeface="Times New Roman"/>
              </a:rPr>
              <a:t>e</a:t>
            </a:r>
            <a:r>
              <a:rPr sz="950" dirty="0">
                <a:latin typeface="Times New Roman"/>
                <a:cs typeface="Times New Roman"/>
              </a:rPr>
              <a:t> </a:t>
            </a:r>
            <a:r>
              <a:rPr sz="950" spc="-114" dirty="0">
                <a:latin typeface="Times New Roman"/>
                <a:cs typeface="Times New Roman"/>
              </a:rPr>
              <a:t> </a:t>
            </a:r>
            <a:r>
              <a:rPr sz="950" spc="50" dirty="0">
                <a:latin typeface="Times New Roman"/>
                <a:cs typeface="Times New Roman"/>
              </a:rPr>
              <a:t>d</a:t>
            </a:r>
            <a:r>
              <a:rPr sz="950" dirty="0">
                <a:latin typeface="Times New Roman"/>
                <a:cs typeface="Times New Roman"/>
              </a:rPr>
              <a:t>i</a:t>
            </a:r>
            <a:r>
              <a:rPr sz="950" spc="35" dirty="0">
                <a:latin typeface="Times New Roman"/>
                <a:cs typeface="Times New Roman"/>
              </a:rPr>
              <a:t>ff</a:t>
            </a:r>
            <a:r>
              <a:rPr sz="950" spc="105" dirty="0">
                <a:latin typeface="Times New Roman"/>
                <a:cs typeface="Times New Roman"/>
              </a:rPr>
              <a:t>e</a:t>
            </a:r>
            <a:r>
              <a:rPr sz="950" spc="35" dirty="0">
                <a:latin typeface="Times New Roman"/>
                <a:cs typeface="Times New Roman"/>
              </a:rPr>
              <a:t>r</a:t>
            </a:r>
            <a:r>
              <a:rPr sz="950" spc="105" dirty="0">
                <a:latin typeface="Times New Roman"/>
                <a:cs typeface="Times New Roman"/>
              </a:rPr>
              <a:t>e</a:t>
            </a:r>
            <a:r>
              <a:rPr sz="950" spc="50" dirty="0">
                <a:latin typeface="Times New Roman"/>
                <a:cs typeface="Times New Roman"/>
              </a:rPr>
              <a:t>n</a:t>
            </a:r>
            <a:r>
              <a:rPr sz="950" spc="105" dirty="0">
                <a:latin typeface="Times New Roman"/>
                <a:cs typeface="Times New Roman"/>
              </a:rPr>
              <a:t>c</a:t>
            </a:r>
            <a:r>
              <a:rPr sz="950" spc="20" dirty="0">
                <a:latin typeface="Times New Roman"/>
                <a:cs typeface="Times New Roman"/>
              </a:rPr>
              <a:t>e</a:t>
            </a:r>
            <a:r>
              <a:rPr sz="950" spc="10" dirty="0">
                <a:latin typeface="Times New Roman"/>
                <a:cs typeface="Times New Roman"/>
              </a:rPr>
              <a:t>s</a:t>
            </a:r>
            <a:r>
              <a:rPr sz="950" spc="90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a</a:t>
            </a:r>
            <a:r>
              <a:rPr sz="950" spc="25" dirty="0">
                <a:latin typeface="Times New Roman"/>
                <a:cs typeface="Times New Roman"/>
              </a:rPr>
              <a:t>m</a:t>
            </a:r>
            <a:r>
              <a:rPr sz="950" spc="-25" dirty="0">
                <a:latin typeface="Times New Roman"/>
                <a:cs typeface="Times New Roman"/>
              </a:rPr>
              <a:t> </a:t>
            </a:r>
            <a:r>
              <a:rPr sz="950" spc="-35" dirty="0">
                <a:latin typeface="Times New Roman"/>
                <a:cs typeface="Times New Roman"/>
              </a:rPr>
              <a:t>o</a:t>
            </a:r>
            <a:r>
              <a:rPr sz="950" spc="50" dirty="0">
                <a:latin typeface="Times New Roman"/>
                <a:cs typeface="Times New Roman"/>
              </a:rPr>
              <a:t>n</a:t>
            </a:r>
            <a:r>
              <a:rPr sz="950" spc="15" dirty="0">
                <a:latin typeface="Times New Roman"/>
                <a:cs typeface="Times New Roman"/>
              </a:rPr>
              <a:t>g</a:t>
            </a:r>
            <a:r>
              <a:rPr sz="950" spc="70" dirty="0">
                <a:latin typeface="Times New Roman"/>
                <a:cs typeface="Times New Roman"/>
              </a:rPr>
              <a:t> </a:t>
            </a:r>
            <a:r>
              <a:rPr sz="950" spc="105" dirty="0">
                <a:latin typeface="Times New Roman"/>
                <a:cs typeface="Times New Roman"/>
              </a:rPr>
              <a:t>c</a:t>
            </a:r>
            <a:r>
              <a:rPr sz="950" spc="20" dirty="0">
                <a:latin typeface="Times New Roman"/>
                <a:cs typeface="Times New Roman"/>
              </a:rPr>
              <a:t>a</a:t>
            </a:r>
            <a:r>
              <a:rPr sz="950" spc="70" dirty="0">
                <a:latin typeface="Times New Roman"/>
                <a:cs typeface="Times New Roman"/>
              </a:rPr>
              <a:t>s</a:t>
            </a:r>
            <a:r>
              <a:rPr sz="950" spc="20" dirty="0">
                <a:latin typeface="Times New Roman"/>
                <a:cs typeface="Times New Roman"/>
              </a:rPr>
              <a:t>e</a:t>
            </a:r>
            <a:r>
              <a:rPr sz="950" spc="10" dirty="0">
                <a:latin typeface="Times New Roman"/>
                <a:cs typeface="Times New Roman"/>
              </a:rPr>
              <a:t>s</a:t>
            </a:r>
            <a:r>
              <a:rPr sz="950" spc="9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i</a:t>
            </a:r>
            <a:r>
              <a:rPr sz="950" spc="15" dirty="0">
                <a:latin typeface="Times New Roman"/>
                <a:cs typeface="Times New Roman"/>
              </a:rPr>
              <a:t>n</a:t>
            </a:r>
            <a:r>
              <a:rPr sz="950" spc="-15" dirty="0">
                <a:latin typeface="Times New Roman"/>
                <a:cs typeface="Times New Roman"/>
              </a:rPr>
              <a:t> </a:t>
            </a:r>
            <a:r>
              <a:rPr sz="950" spc="50" dirty="0">
                <a:latin typeface="Times New Roman"/>
                <a:cs typeface="Times New Roman"/>
              </a:rPr>
              <a:t>d</a:t>
            </a:r>
            <a:r>
              <a:rPr sz="950" dirty="0">
                <a:latin typeface="Times New Roman"/>
                <a:cs typeface="Times New Roman"/>
              </a:rPr>
              <a:t>i</a:t>
            </a:r>
            <a:r>
              <a:rPr sz="950" spc="35" dirty="0">
                <a:latin typeface="Times New Roman"/>
                <a:cs typeface="Times New Roman"/>
              </a:rPr>
              <a:t>f</a:t>
            </a:r>
            <a:r>
              <a:rPr sz="950" spc="10" dirty="0">
                <a:latin typeface="Times New Roman"/>
                <a:cs typeface="Times New Roman"/>
              </a:rPr>
              <a:t>f</a:t>
            </a:r>
            <a:r>
              <a:rPr sz="950" spc="-120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e</a:t>
            </a:r>
            <a:r>
              <a:rPr sz="950" spc="10" dirty="0">
                <a:latin typeface="Times New Roman"/>
                <a:cs typeface="Times New Roman"/>
              </a:rPr>
              <a:t>r</a:t>
            </a:r>
            <a:r>
              <a:rPr sz="950" spc="-120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e</a:t>
            </a:r>
            <a:r>
              <a:rPr sz="950" spc="50" dirty="0">
                <a:latin typeface="Times New Roman"/>
                <a:cs typeface="Times New Roman"/>
              </a:rPr>
              <a:t>n</a:t>
            </a:r>
            <a:r>
              <a:rPr sz="950" spc="10" dirty="0">
                <a:latin typeface="Times New Roman"/>
                <a:cs typeface="Times New Roman"/>
              </a:rPr>
              <a:t>t</a:t>
            </a:r>
            <a:r>
              <a:rPr sz="950" spc="20" dirty="0">
                <a:latin typeface="Times New Roman"/>
                <a:cs typeface="Times New Roman"/>
              </a:rPr>
              <a:t> </a:t>
            </a:r>
            <a:r>
              <a:rPr sz="950" spc="105" dirty="0">
                <a:latin typeface="Times New Roman"/>
                <a:cs typeface="Times New Roman"/>
              </a:rPr>
              <a:t>c</a:t>
            </a:r>
            <a:r>
              <a:rPr sz="950" dirty="0">
                <a:latin typeface="Times New Roman"/>
                <a:cs typeface="Times New Roman"/>
              </a:rPr>
              <a:t>l</a:t>
            </a:r>
            <a:r>
              <a:rPr sz="950" spc="-35" dirty="0">
                <a:latin typeface="Times New Roman"/>
                <a:cs typeface="Times New Roman"/>
              </a:rPr>
              <a:t>u</a:t>
            </a:r>
            <a:r>
              <a:rPr sz="950" spc="70" dirty="0">
                <a:latin typeface="Times New Roman"/>
                <a:cs typeface="Times New Roman"/>
              </a:rPr>
              <a:t>s</a:t>
            </a:r>
            <a:r>
              <a:rPr sz="950" dirty="0">
                <a:latin typeface="Times New Roman"/>
                <a:cs typeface="Times New Roman"/>
              </a:rPr>
              <a:t>t</a:t>
            </a:r>
            <a:r>
              <a:rPr sz="950" spc="20" dirty="0">
                <a:latin typeface="Times New Roman"/>
                <a:cs typeface="Times New Roman"/>
              </a:rPr>
              <a:t>e</a:t>
            </a:r>
            <a:r>
              <a:rPr sz="950" spc="10" dirty="0">
                <a:latin typeface="Times New Roman"/>
                <a:cs typeface="Times New Roman"/>
              </a:rPr>
              <a:t>r</a:t>
            </a:r>
            <a:r>
              <a:rPr sz="950" spc="-120" dirty="0">
                <a:latin typeface="Times New Roman"/>
                <a:cs typeface="Times New Roman"/>
              </a:rPr>
              <a:t> </a:t>
            </a:r>
            <a:r>
              <a:rPr sz="950" spc="-20" dirty="0">
                <a:latin typeface="Times New Roman"/>
                <a:cs typeface="Times New Roman"/>
              </a:rPr>
              <a:t>s</a:t>
            </a:r>
            <a:r>
              <a:rPr sz="950" spc="5" dirty="0">
                <a:latin typeface="Times New Roman"/>
                <a:cs typeface="Times New Roman"/>
              </a:rPr>
              <a:t>.</a:t>
            </a:r>
            <a:r>
              <a:rPr sz="950" spc="50" dirty="0">
                <a:latin typeface="Times New Roman"/>
                <a:cs typeface="Times New Roman"/>
              </a:rPr>
              <a:t> </a:t>
            </a:r>
            <a:r>
              <a:rPr sz="950" spc="35" dirty="0">
                <a:latin typeface="Times New Roman"/>
                <a:cs typeface="Times New Roman"/>
              </a:rPr>
              <a:t>T</a:t>
            </a:r>
            <a:r>
              <a:rPr sz="950" spc="50" dirty="0">
                <a:latin typeface="Times New Roman"/>
                <a:cs typeface="Times New Roman"/>
              </a:rPr>
              <a:t>h</a:t>
            </a:r>
            <a:r>
              <a:rPr sz="950" spc="15" dirty="0">
                <a:latin typeface="Times New Roman"/>
                <a:cs typeface="Times New Roman"/>
              </a:rPr>
              <a:t>e</a:t>
            </a:r>
            <a:r>
              <a:rPr sz="950" dirty="0">
                <a:latin typeface="Times New Roman"/>
                <a:cs typeface="Times New Roman"/>
              </a:rPr>
              <a:t> </a:t>
            </a:r>
            <a:r>
              <a:rPr sz="950" spc="-114" dirty="0">
                <a:latin typeface="Times New Roman"/>
                <a:cs typeface="Times New Roman"/>
              </a:rPr>
              <a:t> </a:t>
            </a:r>
            <a:r>
              <a:rPr sz="950" spc="-35" dirty="0">
                <a:latin typeface="Times New Roman"/>
                <a:cs typeface="Times New Roman"/>
              </a:rPr>
              <a:t>o</a:t>
            </a:r>
            <a:r>
              <a:rPr sz="950" spc="50" dirty="0">
                <a:latin typeface="Times New Roman"/>
                <a:cs typeface="Times New Roman"/>
              </a:rPr>
              <a:t>b</a:t>
            </a:r>
            <a:r>
              <a:rPr sz="950" spc="-20" dirty="0">
                <a:latin typeface="Times New Roman"/>
                <a:cs typeface="Times New Roman"/>
              </a:rPr>
              <a:t>s</a:t>
            </a:r>
            <a:r>
              <a:rPr sz="950" spc="105" dirty="0">
                <a:latin typeface="Times New Roman"/>
                <a:cs typeface="Times New Roman"/>
              </a:rPr>
              <a:t>e</a:t>
            </a:r>
            <a:r>
              <a:rPr sz="950" spc="10" dirty="0">
                <a:latin typeface="Times New Roman"/>
                <a:cs typeface="Times New Roman"/>
              </a:rPr>
              <a:t>r</a:t>
            </a:r>
            <a:r>
              <a:rPr sz="950" spc="-120" dirty="0">
                <a:latin typeface="Times New Roman"/>
                <a:cs typeface="Times New Roman"/>
              </a:rPr>
              <a:t> </a:t>
            </a:r>
            <a:r>
              <a:rPr sz="950" spc="-35" dirty="0">
                <a:latin typeface="Times New Roman"/>
                <a:cs typeface="Times New Roman"/>
              </a:rPr>
              <a:t>v</a:t>
            </a:r>
            <a:r>
              <a:rPr sz="950" spc="105" dirty="0">
                <a:latin typeface="Times New Roman"/>
                <a:cs typeface="Times New Roman"/>
              </a:rPr>
              <a:t>e</a:t>
            </a:r>
            <a:r>
              <a:rPr sz="950" spc="15" dirty="0">
                <a:latin typeface="Times New Roman"/>
                <a:cs typeface="Times New Roman"/>
              </a:rPr>
              <a:t>d</a:t>
            </a:r>
            <a:r>
              <a:rPr sz="950" spc="70" dirty="0">
                <a:latin typeface="Times New Roman"/>
                <a:cs typeface="Times New Roman"/>
              </a:rPr>
              <a:t> </a:t>
            </a:r>
            <a:r>
              <a:rPr sz="950" spc="-20" dirty="0">
                <a:latin typeface="Times New Roman"/>
                <a:cs typeface="Times New Roman"/>
              </a:rPr>
              <a:t>s</a:t>
            </a:r>
            <a:r>
              <a:rPr sz="950" dirty="0">
                <a:latin typeface="Times New Roman"/>
                <a:cs typeface="Times New Roman"/>
              </a:rPr>
              <a:t>i</a:t>
            </a:r>
            <a:r>
              <a:rPr sz="950" spc="50" dirty="0">
                <a:latin typeface="Times New Roman"/>
                <a:cs typeface="Times New Roman"/>
              </a:rPr>
              <a:t>gn</a:t>
            </a:r>
            <a:r>
              <a:rPr sz="950" spc="-85" dirty="0">
                <a:latin typeface="Times New Roman"/>
                <a:cs typeface="Times New Roman"/>
              </a:rPr>
              <a:t>i</a:t>
            </a:r>
            <a:r>
              <a:rPr sz="950" spc="10" dirty="0">
                <a:latin typeface="Times New Roman"/>
                <a:cs typeface="Times New Roman"/>
              </a:rPr>
              <a:t>f</a:t>
            </a:r>
            <a:r>
              <a:rPr sz="950" spc="-12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i</a:t>
            </a:r>
            <a:r>
              <a:rPr sz="950" spc="20" dirty="0">
                <a:latin typeface="Times New Roman"/>
                <a:cs typeface="Times New Roman"/>
              </a:rPr>
              <a:t>c</a:t>
            </a:r>
            <a:r>
              <a:rPr sz="950" spc="105" dirty="0">
                <a:latin typeface="Times New Roman"/>
                <a:cs typeface="Times New Roman"/>
              </a:rPr>
              <a:t>a</a:t>
            </a:r>
            <a:r>
              <a:rPr sz="950" spc="50" dirty="0">
                <a:latin typeface="Times New Roman"/>
                <a:cs typeface="Times New Roman"/>
              </a:rPr>
              <a:t>n</a:t>
            </a:r>
            <a:r>
              <a:rPr sz="950" spc="105" dirty="0">
                <a:latin typeface="Times New Roman"/>
                <a:cs typeface="Times New Roman"/>
              </a:rPr>
              <a:t>c</a:t>
            </a:r>
            <a:r>
              <a:rPr sz="950" spc="15" dirty="0">
                <a:latin typeface="Times New Roman"/>
                <a:cs typeface="Times New Roman"/>
              </a:rPr>
              <a:t>e</a:t>
            </a:r>
            <a:r>
              <a:rPr sz="950" spc="4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l</a:t>
            </a:r>
            <a:r>
              <a:rPr sz="950" spc="105" dirty="0">
                <a:latin typeface="Times New Roman"/>
                <a:cs typeface="Times New Roman"/>
              </a:rPr>
              <a:t>e</a:t>
            </a:r>
            <a:r>
              <a:rPr sz="950" spc="50" dirty="0">
                <a:latin typeface="Times New Roman"/>
                <a:cs typeface="Times New Roman"/>
              </a:rPr>
              <a:t>v</a:t>
            </a:r>
            <a:r>
              <a:rPr sz="950" spc="105" dirty="0">
                <a:latin typeface="Times New Roman"/>
                <a:cs typeface="Times New Roman"/>
              </a:rPr>
              <a:t>e</a:t>
            </a:r>
            <a:r>
              <a:rPr sz="950" dirty="0">
                <a:latin typeface="Times New Roman"/>
                <a:cs typeface="Times New Roman"/>
              </a:rPr>
              <a:t>l</a:t>
            </a:r>
            <a:r>
              <a:rPr sz="950" spc="10" dirty="0">
                <a:latin typeface="Times New Roman"/>
                <a:cs typeface="Times New Roman"/>
              </a:rPr>
              <a:t>s</a:t>
            </a:r>
            <a:r>
              <a:rPr sz="950" dirty="0">
                <a:latin typeface="Times New Roman"/>
                <a:cs typeface="Times New Roman"/>
              </a:rPr>
              <a:t> </a:t>
            </a:r>
            <a:r>
              <a:rPr sz="950" spc="105" dirty="0">
                <a:latin typeface="Times New Roman"/>
                <a:cs typeface="Times New Roman"/>
              </a:rPr>
              <a:t>a</a:t>
            </a:r>
            <a:r>
              <a:rPr sz="950" spc="35" dirty="0">
                <a:latin typeface="Times New Roman"/>
                <a:cs typeface="Times New Roman"/>
              </a:rPr>
              <a:t>r</a:t>
            </a:r>
            <a:r>
              <a:rPr sz="950" spc="15" dirty="0">
                <a:latin typeface="Times New Roman"/>
                <a:cs typeface="Times New Roman"/>
              </a:rPr>
              <a:t>e</a:t>
            </a:r>
            <a:r>
              <a:rPr sz="950" dirty="0">
                <a:latin typeface="Times New Roman"/>
                <a:cs typeface="Times New Roman"/>
              </a:rPr>
              <a:t> </a:t>
            </a:r>
            <a:r>
              <a:rPr sz="950" spc="-114" dirty="0">
                <a:latin typeface="Times New Roman"/>
                <a:cs typeface="Times New Roman"/>
              </a:rPr>
              <a:t> </a:t>
            </a:r>
            <a:r>
              <a:rPr sz="950" spc="-35" dirty="0">
                <a:latin typeface="Times New Roman"/>
                <a:cs typeface="Times New Roman"/>
              </a:rPr>
              <a:t>n</a:t>
            </a:r>
            <a:r>
              <a:rPr sz="950" spc="50" dirty="0">
                <a:latin typeface="Times New Roman"/>
                <a:cs typeface="Times New Roman"/>
              </a:rPr>
              <a:t>o</a:t>
            </a:r>
            <a:r>
              <a:rPr sz="950" spc="10" dirty="0">
                <a:latin typeface="Times New Roman"/>
                <a:cs typeface="Times New Roman"/>
              </a:rPr>
              <a:t>t</a:t>
            </a:r>
            <a:r>
              <a:rPr sz="950" spc="5" dirty="0">
                <a:latin typeface="Times New Roman"/>
                <a:cs typeface="Times New Roman"/>
              </a:rPr>
              <a:t> </a:t>
            </a:r>
            <a:r>
              <a:rPr sz="950" spc="105" dirty="0">
                <a:latin typeface="Times New Roman"/>
                <a:cs typeface="Times New Roman"/>
              </a:rPr>
              <a:t>c</a:t>
            </a:r>
            <a:r>
              <a:rPr sz="950" spc="50" dirty="0">
                <a:latin typeface="Times New Roman"/>
                <a:cs typeface="Times New Roman"/>
              </a:rPr>
              <a:t>o</a:t>
            </a:r>
            <a:r>
              <a:rPr sz="950" spc="35" dirty="0">
                <a:latin typeface="Times New Roman"/>
                <a:cs typeface="Times New Roman"/>
              </a:rPr>
              <a:t>rr</a:t>
            </a:r>
            <a:r>
              <a:rPr sz="950" spc="105" dirty="0">
                <a:latin typeface="Times New Roman"/>
                <a:cs typeface="Times New Roman"/>
              </a:rPr>
              <a:t>ec</a:t>
            </a:r>
            <a:r>
              <a:rPr sz="950" dirty="0">
                <a:latin typeface="Times New Roman"/>
                <a:cs typeface="Times New Roman"/>
              </a:rPr>
              <a:t>t</a:t>
            </a:r>
            <a:r>
              <a:rPr sz="950" spc="20" dirty="0">
                <a:latin typeface="Times New Roman"/>
                <a:cs typeface="Times New Roman"/>
              </a:rPr>
              <a:t>e</a:t>
            </a:r>
            <a:r>
              <a:rPr sz="950" spc="15" dirty="0">
                <a:latin typeface="Times New Roman"/>
                <a:cs typeface="Times New Roman"/>
              </a:rPr>
              <a:t>d</a:t>
            </a:r>
            <a:r>
              <a:rPr sz="950" spc="70" dirty="0">
                <a:latin typeface="Times New Roman"/>
                <a:cs typeface="Times New Roman"/>
              </a:rPr>
              <a:t> </a:t>
            </a:r>
            <a:r>
              <a:rPr sz="950" spc="35" dirty="0">
                <a:latin typeface="Times New Roman"/>
                <a:cs typeface="Times New Roman"/>
              </a:rPr>
              <a:t>f</a:t>
            </a:r>
            <a:r>
              <a:rPr sz="950" spc="50" dirty="0">
                <a:latin typeface="Times New Roman"/>
                <a:cs typeface="Times New Roman"/>
              </a:rPr>
              <a:t>o</a:t>
            </a:r>
            <a:r>
              <a:rPr sz="950" spc="10" dirty="0">
                <a:latin typeface="Times New Roman"/>
                <a:cs typeface="Times New Roman"/>
              </a:rPr>
              <a:t>r</a:t>
            </a:r>
            <a:r>
              <a:rPr sz="950" spc="6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t</a:t>
            </a:r>
            <a:r>
              <a:rPr sz="950" spc="50" dirty="0">
                <a:latin typeface="Times New Roman"/>
                <a:cs typeface="Times New Roman"/>
              </a:rPr>
              <a:t>h</a:t>
            </a:r>
            <a:r>
              <a:rPr sz="950" dirty="0">
                <a:latin typeface="Times New Roman"/>
                <a:cs typeface="Times New Roman"/>
              </a:rPr>
              <a:t>i</a:t>
            </a:r>
            <a:r>
              <a:rPr sz="950" spc="10" dirty="0">
                <a:latin typeface="Times New Roman"/>
                <a:cs typeface="Times New Roman"/>
              </a:rPr>
              <a:t>s</a:t>
            </a:r>
            <a:r>
              <a:rPr sz="950" dirty="0">
                <a:latin typeface="Times New Roman"/>
                <a:cs typeface="Times New Roman"/>
              </a:rPr>
              <a:t> </a:t>
            </a:r>
            <a:r>
              <a:rPr sz="950" spc="105" dirty="0">
                <a:latin typeface="Times New Roman"/>
                <a:cs typeface="Times New Roman"/>
              </a:rPr>
              <a:t>a</a:t>
            </a:r>
            <a:r>
              <a:rPr sz="950" spc="50" dirty="0">
                <a:latin typeface="Times New Roman"/>
                <a:cs typeface="Times New Roman"/>
              </a:rPr>
              <a:t>n</a:t>
            </a:r>
            <a:r>
              <a:rPr sz="950" spc="15" dirty="0">
                <a:latin typeface="Times New Roman"/>
                <a:cs typeface="Times New Roman"/>
              </a:rPr>
              <a:t>d</a:t>
            </a:r>
            <a:r>
              <a:rPr sz="950" spc="-1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t</a:t>
            </a:r>
            <a:r>
              <a:rPr sz="950" spc="50" dirty="0">
                <a:latin typeface="Times New Roman"/>
                <a:cs typeface="Times New Roman"/>
              </a:rPr>
              <a:t>hu</a:t>
            </a:r>
            <a:r>
              <a:rPr sz="950" spc="10" dirty="0">
                <a:latin typeface="Times New Roman"/>
                <a:cs typeface="Times New Roman"/>
              </a:rPr>
              <a:t>s</a:t>
            </a:r>
            <a:r>
              <a:rPr sz="950" dirty="0">
                <a:latin typeface="Times New Roman"/>
                <a:cs typeface="Times New Roman"/>
              </a:rPr>
              <a:t> </a:t>
            </a:r>
            <a:r>
              <a:rPr sz="950" spc="105" dirty="0">
                <a:latin typeface="Times New Roman"/>
                <a:cs typeface="Times New Roman"/>
              </a:rPr>
              <a:t>ca</a:t>
            </a:r>
            <a:r>
              <a:rPr sz="950" spc="-35" dirty="0">
                <a:latin typeface="Times New Roman"/>
                <a:cs typeface="Times New Roman"/>
              </a:rPr>
              <a:t>n</a:t>
            </a:r>
            <a:r>
              <a:rPr sz="950" spc="50" dirty="0">
                <a:latin typeface="Times New Roman"/>
                <a:cs typeface="Times New Roman"/>
              </a:rPr>
              <a:t>no</a:t>
            </a:r>
            <a:r>
              <a:rPr sz="950" spc="10" dirty="0">
                <a:latin typeface="Times New Roman"/>
                <a:cs typeface="Times New Roman"/>
              </a:rPr>
              <a:t>t</a:t>
            </a:r>
            <a:r>
              <a:rPr sz="950" spc="20" dirty="0">
                <a:latin typeface="Times New Roman"/>
                <a:cs typeface="Times New Roman"/>
              </a:rPr>
              <a:t> </a:t>
            </a:r>
            <a:r>
              <a:rPr sz="950" spc="50" dirty="0">
                <a:latin typeface="Times New Roman"/>
                <a:cs typeface="Times New Roman"/>
              </a:rPr>
              <a:t>b</a:t>
            </a:r>
            <a:r>
              <a:rPr sz="950" spc="15" dirty="0">
                <a:latin typeface="Times New Roman"/>
                <a:cs typeface="Times New Roman"/>
              </a:rPr>
              <a:t>e</a:t>
            </a:r>
            <a:r>
              <a:rPr sz="950" spc="3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i</a:t>
            </a:r>
            <a:r>
              <a:rPr sz="950" spc="50" dirty="0">
                <a:latin typeface="Times New Roman"/>
                <a:cs typeface="Times New Roman"/>
              </a:rPr>
              <a:t>n</a:t>
            </a:r>
            <a:r>
              <a:rPr sz="950" dirty="0">
                <a:latin typeface="Times New Roman"/>
                <a:cs typeface="Times New Roman"/>
              </a:rPr>
              <a:t>t</a:t>
            </a:r>
            <a:r>
              <a:rPr sz="950" spc="105" dirty="0">
                <a:latin typeface="Times New Roman"/>
                <a:cs typeface="Times New Roman"/>
              </a:rPr>
              <a:t>e</a:t>
            </a:r>
            <a:r>
              <a:rPr sz="950" spc="35" dirty="0">
                <a:latin typeface="Times New Roman"/>
                <a:cs typeface="Times New Roman"/>
              </a:rPr>
              <a:t>r</a:t>
            </a:r>
            <a:r>
              <a:rPr sz="950" spc="50" dirty="0">
                <a:latin typeface="Times New Roman"/>
                <a:cs typeface="Times New Roman"/>
              </a:rPr>
              <a:t>p</a:t>
            </a:r>
            <a:r>
              <a:rPr sz="950" spc="35" dirty="0">
                <a:latin typeface="Times New Roman"/>
                <a:cs typeface="Times New Roman"/>
              </a:rPr>
              <a:t>r</a:t>
            </a:r>
            <a:r>
              <a:rPr sz="950" spc="105" dirty="0">
                <a:latin typeface="Times New Roman"/>
                <a:cs typeface="Times New Roman"/>
              </a:rPr>
              <a:t>e</a:t>
            </a:r>
            <a:r>
              <a:rPr sz="950" dirty="0">
                <a:latin typeface="Times New Roman"/>
                <a:cs typeface="Times New Roman"/>
              </a:rPr>
              <a:t>t</a:t>
            </a:r>
            <a:r>
              <a:rPr sz="950" spc="20" dirty="0">
                <a:latin typeface="Times New Roman"/>
                <a:cs typeface="Times New Roman"/>
              </a:rPr>
              <a:t>e</a:t>
            </a:r>
            <a:r>
              <a:rPr sz="950" spc="15" dirty="0">
                <a:latin typeface="Times New Roman"/>
                <a:cs typeface="Times New Roman"/>
              </a:rPr>
              <a:t>d</a:t>
            </a:r>
            <a:r>
              <a:rPr sz="950" spc="70" dirty="0">
                <a:latin typeface="Times New Roman"/>
                <a:cs typeface="Times New Roman"/>
              </a:rPr>
              <a:t> </a:t>
            </a:r>
            <a:r>
              <a:rPr sz="950" spc="105" dirty="0">
                <a:latin typeface="Times New Roman"/>
                <a:cs typeface="Times New Roman"/>
              </a:rPr>
              <a:t>a</a:t>
            </a:r>
            <a:r>
              <a:rPr sz="950" spc="10" dirty="0">
                <a:latin typeface="Times New Roman"/>
                <a:cs typeface="Times New Roman"/>
              </a:rPr>
              <a:t>s</a:t>
            </a:r>
            <a:r>
              <a:rPr sz="950" dirty="0">
                <a:latin typeface="Times New Roman"/>
                <a:cs typeface="Times New Roman"/>
              </a:rPr>
              <a:t> t</a:t>
            </a:r>
            <a:r>
              <a:rPr sz="950" spc="105" dirty="0">
                <a:latin typeface="Times New Roman"/>
                <a:cs typeface="Times New Roman"/>
              </a:rPr>
              <a:t>e</a:t>
            </a:r>
            <a:r>
              <a:rPr sz="950" spc="-20" dirty="0">
                <a:latin typeface="Times New Roman"/>
                <a:cs typeface="Times New Roman"/>
              </a:rPr>
              <a:t>s</a:t>
            </a:r>
            <a:r>
              <a:rPr sz="950" dirty="0">
                <a:latin typeface="Times New Roman"/>
                <a:cs typeface="Times New Roman"/>
              </a:rPr>
              <a:t>t</a:t>
            </a:r>
            <a:r>
              <a:rPr sz="950" spc="10" dirty="0">
                <a:latin typeface="Times New Roman"/>
                <a:cs typeface="Times New Roman"/>
              </a:rPr>
              <a:t>s</a:t>
            </a:r>
            <a:r>
              <a:rPr sz="950" dirty="0">
                <a:latin typeface="Times New Roman"/>
                <a:cs typeface="Times New Roman"/>
              </a:rPr>
              <a:t> </a:t>
            </a:r>
            <a:r>
              <a:rPr sz="950" spc="50" dirty="0">
                <a:latin typeface="Times New Roman"/>
                <a:cs typeface="Times New Roman"/>
              </a:rPr>
              <a:t>o</a:t>
            </a:r>
            <a:r>
              <a:rPr sz="950" spc="10" dirty="0">
                <a:latin typeface="Times New Roman"/>
                <a:cs typeface="Times New Roman"/>
              </a:rPr>
              <a:t>f</a:t>
            </a:r>
            <a:r>
              <a:rPr sz="950" spc="5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t</a:t>
            </a:r>
            <a:r>
              <a:rPr sz="950" spc="50" dirty="0">
                <a:latin typeface="Times New Roman"/>
                <a:cs typeface="Times New Roman"/>
              </a:rPr>
              <a:t>h</a:t>
            </a:r>
            <a:r>
              <a:rPr sz="950" spc="15" dirty="0">
                <a:latin typeface="Times New Roman"/>
                <a:cs typeface="Times New Roman"/>
              </a:rPr>
              <a:t>e</a:t>
            </a:r>
            <a:r>
              <a:rPr sz="950" dirty="0">
                <a:latin typeface="Times New Roman"/>
                <a:cs typeface="Times New Roman"/>
              </a:rPr>
              <a:t> </a:t>
            </a:r>
            <a:r>
              <a:rPr sz="950" spc="-114" dirty="0">
                <a:latin typeface="Times New Roman"/>
                <a:cs typeface="Times New Roman"/>
              </a:rPr>
              <a:t> </a:t>
            </a:r>
            <a:r>
              <a:rPr sz="950" spc="-35" dirty="0">
                <a:latin typeface="Times New Roman"/>
                <a:cs typeface="Times New Roman"/>
              </a:rPr>
              <a:t>h</a:t>
            </a:r>
            <a:r>
              <a:rPr sz="950" spc="15" dirty="0">
                <a:latin typeface="Times New Roman"/>
                <a:cs typeface="Times New Roman"/>
              </a:rPr>
              <a:t>y</a:t>
            </a:r>
            <a:r>
              <a:rPr sz="950" spc="-15" dirty="0">
                <a:latin typeface="Times New Roman"/>
                <a:cs typeface="Times New Roman"/>
              </a:rPr>
              <a:t> </a:t>
            </a:r>
            <a:r>
              <a:rPr sz="950" spc="-35" dirty="0">
                <a:latin typeface="Times New Roman"/>
                <a:cs typeface="Times New Roman"/>
              </a:rPr>
              <a:t>p</a:t>
            </a:r>
            <a:r>
              <a:rPr sz="950" spc="50" dirty="0">
                <a:latin typeface="Times New Roman"/>
                <a:cs typeface="Times New Roman"/>
              </a:rPr>
              <a:t>o</a:t>
            </a:r>
            <a:r>
              <a:rPr sz="950" dirty="0">
                <a:latin typeface="Times New Roman"/>
                <a:cs typeface="Times New Roman"/>
              </a:rPr>
              <a:t>t</a:t>
            </a:r>
            <a:r>
              <a:rPr sz="950" spc="50" dirty="0">
                <a:latin typeface="Times New Roman"/>
                <a:cs typeface="Times New Roman"/>
              </a:rPr>
              <a:t>h</a:t>
            </a:r>
            <a:r>
              <a:rPr sz="950" spc="105" dirty="0">
                <a:latin typeface="Times New Roman"/>
                <a:cs typeface="Times New Roman"/>
              </a:rPr>
              <a:t>e</a:t>
            </a:r>
            <a:r>
              <a:rPr sz="950" spc="-20" dirty="0">
                <a:latin typeface="Times New Roman"/>
                <a:cs typeface="Times New Roman"/>
              </a:rPr>
              <a:t>s</a:t>
            </a:r>
            <a:r>
              <a:rPr sz="950" dirty="0">
                <a:latin typeface="Times New Roman"/>
                <a:cs typeface="Times New Roman"/>
              </a:rPr>
              <a:t>i</a:t>
            </a:r>
            <a:r>
              <a:rPr sz="950" spc="10" dirty="0">
                <a:latin typeface="Times New Roman"/>
                <a:cs typeface="Times New Roman"/>
              </a:rPr>
              <a:t>s</a:t>
            </a:r>
            <a:r>
              <a:rPr sz="950" dirty="0">
                <a:latin typeface="Times New Roman"/>
                <a:cs typeface="Times New Roman"/>
              </a:rPr>
              <a:t> t</a:t>
            </a:r>
            <a:r>
              <a:rPr sz="950" spc="50" dirty="0">
                <a:latin typeface="Times New Roman"/>
                <a:cs typeface="Times New Roman"/>
              </a:rPr>
              <a:t>h</a:t>
            </a:r>
            <a:r>
              <a:rPr sz="950" spc="20" dirty="0">
                <a:latin typeface="Times New Roman"/>
                <a:cs typeface="Times New Roman"/>
              </a:rPr>
              <a:t>a</a:t>
            </a:r>
            <a:r>
              <a:rPr sz="950" spc="10" dirty="0">
                <a:latin typeface="Times New Roman"/>
                <a:cs typeface="Times New Roman"/>
              </a:rPr>
              <a:t>t</a:t>
            </a:r>
            <a:r>
              <a:rPr sz="950" spc="2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t</a:t>
            </a:r>
            <a:r>
              <a:rPr sz="950" spc="50" dirty="0">
                <a:latin typeface="Times New Roman"/>
                <a:cs typeface="Times New Roman"/>
              </a:rPr>
              <a:t>h</a:t>
            </a:r>
            <a:r>
              <a:rPr sz="950" spc="15" dirty="0">
                <a:latin typeface="Times New Roman"/>
                <a:cs typeface="Times New Roman"/>
              </a:rPr>
              <a:t>e</a:t>
            </a:r>
            <a:r>
              <a:rPr sz="950" dirty="0">
                <a:latin typeface="Times New Roman"/>
                <a:cs typeface="Times New Roman"/>
              </a:rPr>
              <a:t> </a:t>
            </a:r>
            <a:r>
              <a:rPr sz="950" spc="-114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c</a:t>
            </a:r>
            <a:r>
              <a:rPr sz="950" dirty="0">
                <a:latin typeface="Times New Roman"/>
                <a:cs typeface="Times New Roman"/>
              </a:rPr>
              <a:t>l</a:t>
            </a:r>
            <a:r>
              <a:rPr sz="950" spc="50" dirty="0">
                <a:latin typeface="Times New Roman"/>
                <a:cs typeface="Times New Roman"/>
              </a:rPr>
              <a:t>u</a:t>
            </a:r>
            <a:r>
              <a:rPr sz="950" spc="-20" dirty="0">
                <a:latin typeface="Times New Roman"/>
                <a:cs typeface="Times New Roman"/>
              </a:rPr>
              <a:t>s</a:t>
            </a:r>
            <a:r>
              <a:rPr sz="950" dirty="0">
                <a:latin typeface="Times New Roman"/>
                <a:cs typeface="Times New Roman"/>
              </a:rPr>
              <a:t>t</a:t>
            </a:r>
            <a:r>
              <a:rPr sz="950" spc="105" dirty="0">
                <a:latin typeface="Times New Roman"/>
                <a:cs typeface="Times New Roman"/>
              </a:rPr>
              <a:t>e</a:t>
            </a:r>
            <a:r>
              <a:rPr sz="950" spc="10" dirty="0">
                <a:latin typeface="Times New Roman"/>
                <a:cs typeface="Times New Roman"/>
              </a:rPr>
              <a:t>r</a:t>
            </a:r>
            <a:r>
              <a:rPr sz="950" spc="55" dirty="0">
                <a:latin typeface="Times New Roman"/>
                <a:cs typeface="Times New Roman"/>
              </a:rPr>
              <a:t> </a:t>
            </a:r>
            <a:r>
              <a:rPr sz="950" spc="25" dirty="0">
                <a:latin typeface="Times New Roman"/>
                <a:cs typeface="Times New Roman"/>
              </a:rPr>
              <a:t>m</a:t>
            </a:r>
            <a:r>
              <a:rPr sz="950" spc="-114" dirty="0">
                <a:latin typeface="Times New Roman"/>
                <a:cs typeface="Times New Roman"/>
              </a:rPr>
              <a:t> </a:t>
            </a:r>
            <a:r>
              <a:rPr sz="950" spc="105" dirty="0">
                <a:latin typeface="Times New Roman"/>
                <a:cs typeface="Times New Roman"/>
              </a:rPr>
              <a:t>ea</a:t>
            </a:r>
            <a:r>
              <a:rPr sz="950" spc="50" dirty="0">
                <a:latin typeface="Times New Roman"/>
                <a:cs typeface="Times New Roman"/>
              </a:rPr>
              <a:t>n</a:t>
            </a:r>
            <a:r>
              <a:rPr sz="950" spc="10" dirty="0">
                <a:latin typeface="Times New Roman"/>
                <a:cs typeface="Times New Roman"/>
              </a:rPr>
              <a:t>s</a:t>
            </a:r>
            <a:r>
              <a:rPr sz="950" dirty="0">
                <a:latin typeface="Times New Roman"/>
                <a:cs typeface="Times New Roman"/>
              </a:rPr>
              <a:t> </a:t>
            </a:r>
            <a:r>
              <a:rPr sz="950" spc="105" dirty="0">
                <a:latin typeface="Times New Roman"/>
                <a:cs typeface="Times New Roman"/>
              </a:rPr>
              <a:t>a</a:t>
            </a:r>
            <a:r>
              <a:rPr sz="950" spc="35" dirty="0">
                <a:latin typeface="Times New Roman"/>
                <a:cs typeface="Times New Roman"/>
              </a:rPr>
              <a:t>r</a:t>
            </a:r>
            <a:r>
              <a:rPr sz="950" spc="15" dirty="0">
                <a:latin typeface="Times New Roman"/>
                <a:cs typeface="Times New Roman"/>
              </a:rPr>
              <a:t>e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05" dirty="0">
                <a:latin typeface="Times New Roman"/>
                <a:cs typeface="Times New Roman"/>
              </a:rPr>
              <a:t>e</a:t>
            </a:r>
            <a:r>
              <a:rPr sz="950" spc="50" dirty="0">
                <a:latin typeface="Times New Roman"/>
                <a:cs typeface="Times New Roman"/>
              </a:rPr>
              <a:t>q</a:t>
            </a:r>
            <a:r>
              <a:rPr sz="950" spc="-35" dirty="0">
                <a:latin typeface="Times New Roman"/>
                <a:cs typeface="Times New Roman"/>
              </a:rPr>
              <a:t>u</a:t>
            </a:r>
            <a:r>
              <a:rPr sz="950" spc="105" dirty="0">
                <a:latin typeface="Times New Roman"/>
                <a:cs typeface="Times New Roman"/>
              </a:rPr>
              <a:t>a</a:t>
            </a:r>
            <a:r>
              <a:rPr sz="950" dirty="0">
                <a:latin typeface="Times New Roman"/>
                <a:cs typeface="Times New Roman"/>
              </a:rPr>
              <a:t>l</a:t>
            </a:r>
            <a:r>
              <a:rPr sz="950" spc="5" dirty="0">
                <a:latin typeface="Times New Roman"/>
                <a:cs typeface="Times New Roman"/>
              </a:rPr>
              <a:t>.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3400" y="6685335"/>
            <a:ext cx="5980430" cy="114935"/>
          </a:xfrm>
          <a:custGeom>
            <a:avLst/>
            <a:gdLst/>
            <a:ahLst/>
            <a:cxnLst/>
            <a:rect l="l" t="t" r="r" b="b"/>
            <a:pathLst>
              <a:path w="5980430" h="114934">
                <a:moveTo>
                  <a:pt x="0" y="114354"/>
                </a:moveTo>
                <a:lnTo>
                  <a:pt x="5980288" y="114354"/>
                </a:lnTo>
                <a:lnTo>
                  <a:pt x="5980288" y="0"/>
                </a:lnTo>
                <a:lnTo>
                  <a:pt x="0" y="0"/>
                </a:lnTo>
                <a:lnTo>
                  <a:pt x="0" y="1143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0646" y="4006267"/>
            <a:ext cx="5728970" cy="0"/>
          </a:xfrm>
          <a:custGeom>
            <a:avLst/>
            <a:gdLst/>
            <a:ahLst/>
            <a:cxnLst/>
            <a:rect l="l" t="t" r="r" b="b"/>
            <a:pathLst>
              <a:path w="5728970">
                <a:moveTo>
                  <a:pt x="0" y="0"/>
                </a:moveTo>
                <a:lnTo>
                  <a:pt x="5728867" y="0"/>
                </a:lnTo>
              </a:path>
            </a:pathLst>
          </a:custGeom>
          <a:ln w="22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0646" y="4040765"/>
            <a:ext cx="5728970" cy="0"/>
          </a:xfrm>
          <a:custGeom>
            <a:avLst/>
            <a:gdLst/>
            <a:ahLst/>
            <a:cxnLst/>
            <a:rect l="l" t="t" r="r" b="b"/>
            <a:pathLst>
              <a:path w="5728970">
                <a:moveTo>
                  <a:pt x="0" y="0"/>
                </a:moveTo>
                <a:lnTo>
                  <a:pt x="5728867" y="0"/>
                </a:lnTo>
              </a:path>
            </a:pathLst>
          </a:custGeom>
          <a:ln w="22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0646" y="5906671"/>
            <a:ext cx="5728970" cy="0"/>
          </a:xfrm>
          <a:custGeom>
            <a:avLst/>
            <a:gdLst/>
            <a:ahLst/>
            <a:cxnLst/>
            <a:rect l="l" t="t" r="r" b="b"/>
            <a:pathLst>
              <a:path w="5728970">
                <a:moveTo>
                  <a:pt x="0" y="0"/>
                </a:moveTo>
                <a:lnTo>
                  <a:pt x="5728867" y="0"/>
                </a:lnTo>
              </a:path>
            </a:pathLst>
          </a:custGeom>
          <a:ln w="22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0646" y="5941218"/>
            <a:ext cx="5728970" cy="0"/>
          </a:xfrm>
          <a:custGeom>
            <a:avLst/>
            <a:gdLst/>
            <a:ahLst/>
            <a:cxnLst/>
            <a:rect l="l" t="t" r="r" b="b"/>
            <a:pathLst>
              <a:path w="5728970">
                <a:moveTo>
                  <a:pt x="0" y="0"/>
                </a:moveTo>
                <a:lnTo>
                  <a:pt x="5728867" y="0"/>
                </a:lnTo>
              </a:path>
            </a:pathLst>
          </a:custGeom>
          <a:ln w="22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9107" y="4521279"/>
            <a:ext cx="5740400" cy="0"/>
          </a:xfrm>
          <a:custGeom>
            <a:avLst/>
            <a:gdLst/>
            <a:ahLst/>
            <a:cxnLst/>
            <a:rect l="l" t="t" r="r" b="b"/>
            <a:pathLst>
              <a:path w="5740400">
                <a:moveTo>
                  <a:pt x="0" y="0"/>
                </a:moveTo>
                <a:lnTo>
                  <a:pt x="5740406" y="0"/>
                </a:lnTo>
              </a:path>
            </a:pathLst>
          </a:custGeom>
          <a:ln w="22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659107" y="4271900"/>
          <a:ext cx="4807693" cy="1680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8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7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42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869">
                <a:tc>
                  <a:txBody>
                    <a:bodyPr/>
                    <a:lstStyle/>
                    <a:p>
                      <a:endParaRPr sz="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298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950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50" spc="95" dirty="0">
                          <a:latin typeface="Times New Roman"/>
                          <a:cs typeface="Times New Roman"/>
                        </a:rPr>
                        <a:t>ea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50" spc="-15" dirty="0">
                          <a:latin typeface="Times New Roman"/>
                          <a:cs typeface="Times New Roman"/>
                        </a:rPr>
                        <a:t> S</a:t>
                      </a:r>
                      <a:r>
                        <a:rPr sz="950" spc="4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5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5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e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1490">
                      <a:solidFill>
                        <a:srgbClr val="000000"/>
                      </a:solidFill>
                      <a:prstDash val="solid"/>
                    </a:lnT>
                    <a:lnB w="2298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</a:pPr>
                      <a:r>
                        <a:rPr sz="950" spc="40" dirty="0">
                          <a:latin typeface="Times New Roman"/>
                          <a:cs typeface="Times New Roman"/>
                        </a:rPr>
                        <a:t>df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1490">
                      <a:solidFill>
                        <a:srgbClr val="000000"/>
                      </a:solidFill>
                      <a:prstDash val="solid"/>
                    </a:lnT>
                    <a:lnB w="2298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1490">
                      <a:solidFill>
                        <a:srgbClr val="000000"/>
                      </a:solidFill>
                      <a:prstDash val="solid"/>
                    </a:lnT>
                    <a:lnB w="2298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950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50" spc="95" dirty="0">
                          <a:latin typeface="Times New Roman"/>
                          <a:cs typeface="Times New Roman"/>
                        </a:rPr>
                        <a:t>ea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50" spc="-15" dirty="0">
                          <a:latin typeface="Times New Roman"/>
                          <a:cs typeface="Times New Roman"/>
                        </a:rPr>
                        <a:t> S</a:t>
                      </a:r>
                      <a:r>
                        <a:rPr sz="950" spc="4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5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5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e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1490">
                      <a:solidFill>
                        <a:srgbClr val="000000"/>
                      </a:solidFill>
                      <a:prstDash val="solid"/>
                    </a:lnT>
                    <a:lnB w="2298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</a:pPr>
                      <a:r>
                        <a:rPr sz="950" spc="40" dirty="0">
                          <a:latin typeface="Times New Roman"/>
                          <a:cs typeface="Times New Roman"/>
                        </a:rPr>
                        <a:t>df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1490">
                      <a:solidFill>
                        <a:srgbClr val="000000"/>
                      </a:solidFill>
                      <a:prstDash val="solid"/>
                    </a:lnT>
                    <a:lnB w="2298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1490">
                      <a:solidFill>
                        <a:srgbClr val="000000"/>
                      </a:solidFill>
                      <a:prstDash val="solid"/>
                    </a:lnT>
                    <a:lnB w="2298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0000"/>
                        </a:lnSpc>
                      </a:pPr>
                      <a:r>
                        <a:rPr sz="950" dirty="0">
                          <a:latin typeface="Times New Roman"/>
                          <a:cs typeface="Times New Roman"/>
                        </a:rPr>
                        <a:t>F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298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2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950" spc="9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950" spc="-145" dirty="0">
                          <a:latin typeface="Times New Roman"/>
                          <a:cs typeface="Times New Roman"/>
                        </a:rPr>
                        <a:t> 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298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1795">
                        <a:lnSpc>
                          <a:spcPct val="100000"/>
                        </a:lnSpc>
                      </a:pPr>
                      <a:r>
                        <a:rPr sz="950" spc="40" dirty="0">
                          <a:latin typeface="Times New Roman"/>
                          <a:cs typeface="Times New Roman"/>
                        </a:rPr>
                        <a:t>48</a:t>
                      </a:r>
                      <a:r>
                        <a:rPr sz="950" spc="-7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50" spc="40" dirty="0">
                          <a:latin typeface="Times New Roman"/>
                          <a:cs typeface="Times New Roman"/>
                        </a:rPr>
                        <a:t>15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298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298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950" dirty="0">
                          <a:latin typeface="Times New Roman"/>
                          <a:cs typeface="Times New Roman"/>
                        </a:rPr>
                        <a:t>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298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6895">
                        <a:lnSpc>
                          <a:spcPct val="100000"/>
                        </a:lnSpc>
                      </a:pPr>
                      <a:r>
                        <a:rPr sz="950" spc="1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50" spc="40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950" spc="-5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1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298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298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</a:pPr>
                      <a:r>
                        <a:rPr sz="950" spc="40" dirty="0">
                          <a:latin typeface="Times New Roman"/>
                          <a:cs typeface="Times New Roman"/>
                        </a:rPr>
                        <a:t>27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298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ct val="100000"/>
                        </a:lnSpc>
                      </a:pPr>
                      <a:r>
                        <a:rPr sz="950" spc="40" dirty="0">
                          <a:latin typeface="Times New Roman"/>
                          <a:cs typeface="Times New Roman"/>
                        </a:rPr>
                        <a:t>74</a:t>
                      </a:r>
                      <a:r>
                        <a:rPr sz="950" spc="-7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50" spc="40" dirty="0">
                          <a:latin typeface="Times New Roman"/>
                          <a:cs typeface="Times New Roman"/>
                        </a:rPr>
                        <a:t>00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3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298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421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950" spc="9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50" spc="-145" dirty="0">
                          <a:latin typeface="Times New Roman"/>
                          <a:cs typeface="Times New Roman"/>
                        </a:rPr>
                        <a:t> 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1795">
                        <a:lnSpc>
                          <a:spcPct val="100000"/>
                        </a:lnSpc>
                      </a:pPr>
                      <a:r>
                        <a:rPr sz="950" spc="40" dirty="0">
                          <a:latin typeface="Times New Roman"/>
                          <a:cs typeface="Times New Roman"/>
                        </a:rPr>
                        <a:t>19</a:t>
                      </a:r>
                      <a:r>
                        <a:rPr sz="950" spc="-7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50" spc="40" dirty="0">
                          <a:latin typeface="Times New Roman"/>
                          <a:cs typeface="Times New Roman"/>
                        </a:rPr>
                        <a:t>06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950" dirty="0">
                          <a:latin typeface="Times New Roman"/>
                          <a:cs typeface="Times New Roman"/>
                        </a:rPr>
                        <a:t>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6895">
                        <a:lnSpc>
                          <a:spcPct val="100000"/>
                        </a:lnSpc>
                      </a:pPr>
                      <a:r>
                        <a:rPr sz="950" spc="1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50" spc="40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950" spc="-5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</a:pPr>
                      <a:r>
                        <a:rPr sz="950" spc="40" dirty="0">
                          <a:latin typeface="Times New Roman"/>
                          <a:cs typeface="Times New Roman"/>
                        </a:rPr>
                        <a:t>27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ct val="100000"/>
                        </a:lnSpc>
                      </a:pPr>
                      <a:r>
                        <a:rPr sz="950" spc="40" dirty="0">
                          <a:latin typeface="Times New Roman"/>
                          <a:cs typeface="Times New Roman"/>
                        </a:rPr>
                        <a:t>31</a:t>
                      </a:r>
                      <a:r>
                        <a:rPr sz="950" spc="-7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50" spc="40" dirty="0">
                          <a:latin typeface="Times New Roman"/>
                          <a:cs typeface="Times New Roman"/>
                        </a:rPr>
                        <a:t>04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7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437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950" spc="9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950" spc="-145" dirty="0">
                          <a:latin typeface="Times New Roman"/>
                          <a:cs typeface="Times New Roman"/>
                        </a:rPr>
                        <a:t> 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1795">
                        <a:lnSpc>
                          <a:spcPct val="100000"/>
                        </a:lnSpc>
                      </a:pPr>
                      <a:r>
                        <a:rPr sz="950" spc="40" dirty="0">
                          <a:latin typeface="Times New Roman"/>
                          <a:cs typeface="Times New Roman"/>
                        </a:rPr>
                        <a:t>52</a:t>
                      </a:r>
                      <a:r>
                        <a:rPr sz="950" spc="-7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50" spc="40" dirty="0">
                          <a:latin typeface="Times New Roman"/>
                          <a:cs typeface="Times New Roman"/>
                        </a:rPr>
                        <a:t>30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9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950" dirty="0">
                          <a:latin typeface="Times New Roman"/>
                          <a:cs typeface="Times New Roman"/>
                        </a:rPr>
                        <a:t>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6895">
                        <a:lnSpc>
                          <a:spcPct val="100000"/>
                        </a:lnSpc>
                      </a:pPr>
                      <a:r>
                        <a:rPr sz="950" spc="1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50" spc="40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950" spc="-50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</a:pPr>
                      <a:r>
                        <a:rPr sz="950" spc="40" dirty="0">
                          <a:latin typeface="Times New Roman"/>
                          <a:cs typeface="Times New Roman"/>
                        </a:rPr>
                        <a:t>27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ct val="100000"/>
                        </a:lnSpc>
                      </a:pPr>
                      <a:r>
                        <a:rPr sz="950" spc="40" dirty="0">
                          <a:latin typeface="Times New Roman"/>
                          <a:cs typeface="Times New Roman"/>
                        </a:rPr>
                        <a:t>78</a:t>
                      </a:r>
                      <a:r>
                        <a:rPr sz="950" spc="-7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50" spc="40" dirty="0"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462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950" spc="9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950" spc="-145" dirty="0">
                          <a:latin typeface="Times New Roman"/>
                          <a:cs typeface="Times New Roman"/>
                        </a:rPr>
                        <a:t> 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1795">
                        <a:lnSpc>
                          <a:spcPct val="100000"/>
                        </a:lnSpc>
                      </a:pPr>
                      <a:r>
                        <a:rPr sz="950" spc="40" dirty="0">
                          <a:latin typeface="Times New Roman"/>
                          <a:cs typeface="Times New Roman"/>
                        </a:rPr>
                        <a:t>19</a:t>
                      </a:r>
                      <a:r>
                        <a:rPr sz="950" spc="-7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50" spc="40" dirty="0">
                          <a:latin typeface="Times New Roman"/>
                          <a:cs typeface="Times New Roman"/>
                        </a:rPr>
                        <a:t>70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950" dirty="0">
                          <a:latin typeface="Times New Roman"/>
                          <a:cs typeface="Times New Roman"/>
                        </a:rPr>
                        <a:t>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6895">
                        <a:lnSpc>
                          <a:spcPct val="100000"/>
                        </a:lnSpc>
                      </a:pPr>
                      <a:r>
                        <a:rPr sz="950" spc="1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50" spc="4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950" spc="-50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7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</a:pPr>
                      <a:r>
                        <a:rPr sz="950" spc="40" dirty="0">
                          <a:latin typeface="Times New Roman"/>
                          <a:cs typeface="Times New Roman"/>
                        </a:rPr>
                        <a:t>27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ct val="100000"/>
                        </a:lnSpc>
                      </a:pPr>
                      <a:r>
                        <a:rPr sz="950" spc="40" dirty="0">
                          <a:latin typeface="Times New Roman"/>
                          <a:cs typeface="Times New Roman"/>
                        </a:rPr>
                        <a:t>34</a:t>
                      </a:r>
                      <a:r>
                        <a:rPr sz="950" spc="-7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50" spc="40" dirty="0">
                          <a:latin typeface="Times New Roman"/>
                          <a:cs typeface="Times New Roman"/>
                        </a:rPr>
                        <a:t>76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7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429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950" spc="9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950" spc="-145" dirty="0">
                          <a:latin typeface="Times New Roman"/>
                          <a:cs typeface="Times New Roman"/>
                        </a:rPr>
                        <a:t> 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1795">
                        <a:lnSpc>
                          <a:spcPct val="100000"/>
                        </a:lnSpc>
                      </a:pPr>
                      <a:r>
                        <a:rPr sz="950" spc="40" dirty="0">
                          <a:latin typeface="Times New Roman"/>
                          <a:cs typeface="Times New Roman"/>
                        </a:rPr>
                        <a:t>35</a:t>
                      </a:r>
                      <a:r>
                        <a:rPr sz="950" spc="-7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50" spc="40" dirty="0">
                          <a:latin typeface="Times New Roman"/>
                          <a:cs typeface="Times New Roman"/>
                        </a:rPr>
                        <a:t>42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7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950" dirty="0">
                          <a:latin typeface="Times New Roman"/>
                          <a:cs typeface="Times New Roman"/>
                        </a:rPr>
                        <a:t>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315">
                        <a:lnSpc>
                          <a:spcPct val="100000"/>
                        </a:lnSpc>
                      </a:pPr>
                      <a:r>
                        <a:rPr sz="950" spc="4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950" spc="1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50" spc="-5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50" spc="4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3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</a:pPr>
                      <a:r>
                        <a:rPr sz="950" spc="40" dirty="0">
                          <a:latin typeface="Times New Roman"/>
                          <a:cs typeface="Times New Roman"/>
                        </a:rPr>
                        <a:t>27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ct val="100000"/>
                        </a:lnSpc>
                      </a:pPr>
                      <a:r>
                        <a:rPr sz="950" spc="40" dirty="0">
                          <a:latin typeface="Times New Roman"/>
                          <a:cs typeface="Times New Roman"/>
                        </a:rPr>
                        <a:t>27</a:t>
                      </a:r>
                      <a:r>
                        <a:rPr sz="950" spc="-7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50" spc="40" dirty="0">
                          <a:latin typeface="Times New Roman"/>
                          <a:cs typeface="Times New Roman"/>
                        </a:rPr>
                        <a:t>60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9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768">
                <a:tc>
                  <a:txBody>
                    <a:bodyPr/>
                    <a:lstStyle/>
                    <a:p>
                      <a:pPr marL="79375">
                        <a:lnSpc>
                          <a:spcPts val="1130"/>
                        </a:lnSpc>
                      </a:pPr>
                      <a:r>
                        <a:rPr sz="950" spc="9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950" spc="-145" dirty="0">
                          <a:latin typeface="Times New Roman"/>
                          <a:cs typeface="Times New Roman"/>
                        </a:rPr>
                        <a:t> 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5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1795">
                        <a:lnSpc>
                          <a:spcPts val="1130"/>
                        </a:lnSpc>
                      </a:pPr>
                      <a:r>
                        <a:rPr sz="950" spc="40" dirty="0">
                          <a:latin typeface="Times New Roman"/>
                          <a:cs typeface="Times New Roman"/>
                        </a:rPr>
                        <a:t>16</a:t>
                      </a:r>
                      <a:r>
                        <a:rPr sz="950" spc="-7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50" spc="40" dirty="0">
                          <a:latin typeface="Times New Roman"/>
                          <a:cs typeface="Times New Roman"/>
                        </a:rPr>
                        <a:t>71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5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5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130"/>
                        </a:lnSpc>
                      </a:pPr>
                      <a:r>
                        <a:rPr sz="950" dirty="0">
                          <a:latin typeface="Times New Roman"/>
                          <a:cs typeface="Times New Roman"/>
                        </a:rPr>
                        <a:t>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5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6895">
                        <a:lnSpc>
                          <a:spcPts val="1130"/>
                        </a:lnSpc>
                      </a:pPr>
                      <a:r>
                        <a:rPr sz="950" spc="1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50" spc="4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950" spc="-5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5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5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130"/>
                        </a:lnSpc>
                      </a:pPr>
                      <a:r>
                        <a:rPr sz="950" spc="40" dirty="0">
                          <a:latin typeface="Times New Roman"/>
                          <a:cs typeface="Times New Roman"/>
                        </a:rPr>
                        <a:t>27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5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ts val="1130"/>
                        </a:lnSpc>
                      </a:pPr>
                      <a:r>
                        <a:rPr sz="950" spc="40" dirty="0">
                          <a:latin typeface="Times New Roman"/>
                          <a:cs typeface="Times New Roman"/>
                        </a:rPr>
                        <a:t>19</a:t>
                      </a:r>
                      <a:r>
                        <a:rPr sz="950" spc="-7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50" spc="40" dirty="0">
                          <a:latin typeface="Times New Roman"/>
                          <a:cs typeface="Times New Roman"/>
                        </a:rPr>
                        <a:t>84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7</a:t>
                      </a:r>
                    </a:p>
                  </a:txBody>
                  <a:tcPr marL="0" marR="0" marT="0" marB="0">
                    <a:lnB w="5752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994904" y="381000"/>
            <a:ext cx="701040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Clust</a:t>
            </a:r>
            <a:r>
              <a:rPr sz="3600" spc="-10" dirty="0"/>
              <a:t>e</a:t>
            </a:r>
            <a:r>
              <a:rPr sz="3600" spc="-15" dirty="0"/>
              <a:t>r</a:t>
            </a:r>
            <a:r>
              <a:rPr sz="3600" dirty="0"/>
              <a:t> Analysis:</a:t>
            </a:r>
            <a:r>
              <a:rPr sz="3600" spc="-20" dirty="0"/>
              <a:t> </a:t>
            </a:r>
            <a:r>
              <a:rPr sz="3600" dirty="0"/>
              <a:t>Int</a:t>
            </a:r>
            <a:r>
              <a:rPr sz="3600" spc="-15" dirty="0"/>
              <a:t>e</a:t>
            </a:r>
            <a:r>
              <a:rPr sz="3600" dirty="0"/>
              <a:t>rpreting</a:t>
            </a:r>
            <a:r>
              <a:rPr sz="3600" spc="-45" dirty="0"/>
              <a:t> </a:t>
            </a:r>
            <a:r>
              <a:rPr sz="3600" dirty="0"/>
              <a:t>the</a:t>
            </a:r>
            <a:r>
              <a:rPr sz="3600" spc="-20" dirty="0"/>
              <a:t> </a:t>
            </a:r>
            <a:r>
              <a:rPr sz="3600" spc="-5" dirty="0"/>
              <a:t>Solution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764540" y="1473072"/>
            <a:ext cx="7707630" cy="4728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375"/>
              </a:lnSpc>
              <a:buClr>
                <a:srgbClr val="0066FF"/>
              </a:buClr>
              <a:buSzPct val="84090"/>
              <a:buFont typeface="Arial"/>
              <a:buChar char="•"/>
              <a:tabLst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In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SPSS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output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‘Final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Clu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ter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Cent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rs’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table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ts val="2375"/>
              </a:lnSpc>
            </a:pPr>
            <a:r>
              <a:rPr sz="2200" spc="-15" dirty="0">
                <a:latin typeface="Calibri"/>
                <a:cs typeface="Calibri"/>
              </a:rPr>
              <a:t>describe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group</a:t>
            </a:r>
            <a:r>
              <a:rPr sz="2200" spc="-10" dirty="0">
                <a:latin typeface="Calibri"/>
                <a:cs typeface="Calibri"/>
              </a:rPr>
              <a:t> of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dividu</a:t>
            </a:r>
            <a:r>
              <a:rPr sz="2200" spc="-10" dirty="0">
                <a:latin typeface="Calibri"/>
                <a:cs typeface="Calibri"/>
              </a:rPr>
              <a:t>als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as</a:t>
            </a:r>
            <a:r>
              <a:rPr sz="2200" spc="-15" dirty="0">
                <a:latin typeface="Calibri"/>
                <a:cs typeface="Calibri"/>
              </a:rPr>
              <a:t>signed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lust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r</a:t>
            </a:r>
            <a:endParaRPr sz="2200" dirty="0">
              <a:latin typeface="Calibri"/>
              <a:cs typeface="Calibri"/>
            </a:endParaRPr>
          </a:p>
          <a:p>
            <a:pPr marL="355600" marR="821690" indent="-342900">
              <a:lnSpc>
                <a:spcPct val="80000"/>
              </a:lnSpc>
              <a:spcBef>
                <a:spcPts val="1725"/>
              </a:spcBef>
              <a:buClr>
                <a:srgbClr val="0066FF"/>
              </a:buClr>
              <a:buSzPct val="84090"/>
              <a:buFont typeface="Arial"/>
              <a:buChar char="•"/>
              <a:tabLst>
                <a:tab pos="356235" algn="l"/>
              </a:tabLst>
            </a:pPr>
            <a:r>
              <a:rPr sz="2200" spc="-2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table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contains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information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erage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sc</a:t>
            </a:r>
            <a:r>
              <a:rPr sz="2200" spc="-10" dirty="0">
                <a:latin typeface="Calibri"/>
                <a:cs typeface="Calibri"/>
              </a:rPr>
              <a:t>ore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variable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acro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all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members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ha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</a:t>
            </a:r>
            <a:r>
              <a:rPr sz="2200" spc="-25" dirty="0">
                <a:latin typeface="Calibri"/>
                <a:cs typeface="Calibri"/>
              </a:rPr>
              <a:t>u</a:t>
            </a:r>
            <a:r>
              <a:rPr sz="2200" spc="-15" dirty="0">
                <a:latin typeface="Calibri"/>
                <a:cs typeface="Calibri"/>
              </a:rPr>
              <a:t>ster</a:t>
            </a:r>
            <a:endParaRPr sz="2200" dirty="0">
              <a:latin typeface="Calibri"/>
              <a:cs typeface="Calibri"/>
            </a:endParaRPr>
          </a:p>
          <a:p>
            <a:pPr marL="355600" marR="49530" indent="-342900">
              <a:lnSpc>
                <a:spcPts val="2110"/>
              </a:lnSpc>
              <a:spcBef>
                <a:spcPts val="1710"/>
              </a:spcBef>
              <a:buClr>
                <a:srgbClr val="0066FF"/>
              </a:buClr>
              <a:buSzPct val="84090"/>
              <a:buFont typeface="Arial"/>
              <a:buChar char="•"/>
              <a:tabLst>
                <a:tab pos="356235" algn="l"/>
              </a:tabLst>
            </a:pPr>
            <a:r>
              <a:rPr sz="2200" spc="-20" dirty="0">
                <a:latin typeface="Calibri"/>
                <a:cs typeface="Calibri"/>
              </a:rPr>
              <a:t>Yo</a:t>
            </a:r>
            <a:r>
              <a:rPr sz="2200" spc="-15" dirty="0">
                <a:latin typeface="Calibri"/>
                <a:cs typeface="Calibri"/>
              </a:rPr>
              <a:t>u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ge</a:t>
            </a:r>
            <a:r>
              <a:rPr sz="2200" spc="-2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erally 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k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0" dirty="0">
                <a:latin typeface="Calibri"/>
                <a:cs typeface="Calibri"/>
              </a:rPr>
              <a:t>at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s</a:t>
            </a:r>
            <a:r>
              <a:rPr sz="2200" i="1" spc="-20" dirty="0">
                <a:latin typeface="Calibri"/>
                <a:cs typeface="Calibri"/>
              </a:rPr>
              <a:t>tan</a:t>
            </a:r>
            <a:r>
              <a:rPr sz="2200" i="1" spc="-15" dirty="0">
                <a:latin typeface="Calibri"/>
                <a:cs typeface="Calibri"/>
              </a:rPr>
              <a:t>d </a:t>
            </a:r>
            <a:r>
              <a:rPr sz="2200" i="1" spc="-20" dirty="0">
                <a:latin typeface="Calibri"/>
                <a:cs typeface="Calibri"/>
              </a:rPr>
              <a:t>out</a:t>
            </a:r>
            <a:r>
              <a:rPr sz="2200" dirty="0">
                <a:latin typeface="Calibri"/>
                <a:cs typeface="Calibri"/>
              </a:rPr>
              <a:t>.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Thes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20" dirty="0">
                <a:latin typeface="Calibri"/>
                <a:cs typeface="Calibri"/>
              </a:rPr>
              <a:t>b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ei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her</a:t>
            </a:r>
            <a:r>
              <a:rPr sz="2200" spc="-10" dirty="0">
                <a:latin typeface="Calibri"/>
                <a:cs typeface="Calibri"/>
              </a:rPr>
              <a:t> very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high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low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erage values!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lang="en-US" sz="2200" spc="-15" dirty="0">
                <a:latin typeface="Calibri"/>
                <a:cs typeface="Calibri"/>
              </a:rPr>
              <a:t>This may not be an easy process-- d</a:t>
            </a:r>
            <a:r>
              <a:rPr sz="2200" spc="-20" dirty="0">
                <a:latin typeface="Calibri"/>
                <a:cs typeface="Calibri"/>
              </a:rPr>
              <a:t>eterminin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variables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use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cer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ainly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lang="en-US" sz="2200" spc="-15" dirty="0">
                <a:latin typeface="Calibri"/>
                <a:cs typeface="Calibri"/>
              </a:rPr>
              <a:t>an </a:t>
            </a:r>
            <a:r>
              <a:rPr sz="2200" spc="-10" dirty="0">
                <a:latin typeface="Calibri"/>
                <a:cs typeface="Calibri"/>
              </a:rPr>
              <a:t>art!</a:t>
            </a:r>
            <a:endParaRPr sz="2200" dirty="0">
              <a:latin typeface="Calibri"/>
              <a:cs typeface="Calibri"/>
            </a:endParaRPr>
          </a:p>
          <a:p>
            <a:pPr marL="355600" marR="323215" indent="-342900">
              <a:lnSpc>
                <a:spcPts val="2110"/>
              </a:lnSpc>
              <a:spcBef>
                <a:spcPts val="1730"/>
              </a:spcBef>
              <a:buClr>
                <a:srgbClr val="0066FF"/>
              </a:buClr>
              <a:buSzPct val="84090"/>
              <a:buFont typeface="Arial"/>
              <a:buChar char="•"/>
              <a:tabLst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If 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0" dirty="0">
                <a:latin typeface="Calibri"/>
                <a:cs typeface="Calibri"/>
              </a:rPr>
              <a:t>ere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sig</a:t>
            </a:r>
            <a:r>
              <a:rPr sz="2200" spc="-2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ifi</a:t>
            </a:r>
            <a:r>
              <a:rPr sz="2200" spc="-10" dirty="0">
                <a:latin typeface="Calibri"/>
                <a:cs typeface="Calibri"/>
              </a:rPr>
              <a:t>cant </a:t>
            </a:r>
            <a:r>
              <a:rPr sz="2200" spc="-15" dirty="0">
                <a:latin typeface="Calibri"/>
                <a:cs typeface="Calibri"/>
              </a:rPr>
              <a:t>differen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average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</a:t>
            </a:r>
            <a:r>
              <a:rPr sz="2200" spc="-20" dirty="0">
                <a:latin typeface="Calibri"/>
                <a:cs typeface="Calibri"/>
              </a:rPr>
              <a:t> o</a:t>
            </a:r>
            <a:r>
              <a:rPr sz="2200" spc="-10" dirty="0">
                <a:latin typeface="Calibri"/>
                <a:cs typeface="Calibri"/>
              </a:rPr>
              <a:t>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variable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acro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differen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</a:t>
            </a:r>
            <a:r>
              <a:rPr sz="2200" spc="-25" dirty="0">
                <a:latin typeface="Calibri"/>
                <a:cs typeface="Calibri"/>
              </a:rPr>
              <a:t>u</a:t>
            </a:r>
            <a:r>
              <a:rPr sz="2200" spc="-15" dirty="0">
                <a:latin typeface="Calibri"/>
                <a:cs typeface="Calibri"/>
              </a:rPr>
              <a:t>ster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tha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variable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no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usefu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differentiate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segment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people</a:t>
            </a:r>
            <a:endParaRPr sz="2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1745"/>
              </a:spcBef>
              <a:buClr>
                <a:srgbClr val="0066FF"/>
              </a:buClr>
              <a:buSzPct val="84090"/>
              <a:buFont typeface="Arial"/>
              <a:buChar char="•"/>
              <a:tabLst>
                <a:tab pos="356235" algn="l"/>
              </a:tabLst>
            </a:pPr>
            <a:r>
              <a:rPr sz="2200" spc="-15" dirty="0">
                <a:latin typeface="Calibri"/>
                <a:cs typeface="Calibri"/>
              </a:rPr>
              <a:t>Hig</a:t>
            </a:r>
            <a:r>
              <a:rPr sz="2200" spc="-5" dirty="0">
                <a:latin typeface="Calibri"/>
                <a:cs typeface="Calibri"/>
              </a:rPr>
              <a:t>hlig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</a:t>
            </a:r>
            <a:r>
              <a:rPr sz="2200" spc="-15" dirty="0">
                <a:latin typeface="Calibri"/>
                <a:cs typeface="Calibri"/>
              </a:rPr>
              <a:t>ble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0" dirty="0">
                <a:latin typeface="Calibri"/>
                <a:cs typeface="Calibri"/>
              </a:rPr>
              <a:t>at</a:t>
            </a:r>
            <a:r>
              <a:rPr sz="2200" spc="-5" dirty="0">
                <a:latin typeface="Calibri"/>
                <a:cs typeface="Calibri"/>
              </a:rPr>
              <a:t> s</a:t>
            </a:r>
            <a:r>
              <a:rPr sz="2200" spc="-15" dirty="0">
                <a:latin typeface="Calibri"/>
                <a:cs typeface="Calibri"/>
              </a:rPr>
              <a:t>ee</a:t>
            </a:r>
            <a:r>
              <a:rPr sz="2200" spc="-30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mo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arly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distin</a:t>
            </a:r>
            <a:r>
              <a:rPr sz="2200" spc="-15" dirty="0">
                <a:latin typeface="Calibri"/>
                <a:cs typeface="Calibri"/>
              </a:rPr>
              <a:t>guish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differen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</a:t>
            </a:r>
            <a:r>
              <a:rPr sz="2200" spc="-25" dirty="0">
                <a:latin typeface="Calibri"/>
                <a:cs typeface="Calibri"/>
              </a:rPr>
              <a:t>u</a:t>
            </a:r>
            <a:r>
              <a:rPr sz="2200" spc="-15" dirty="0">
                <a:latin typeface="Calibri"/>
                <a:cs typeface="Calibri"/>
              </a:rPr>
              <a:t>ster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and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use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these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generate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label </a:t>
            </a:r>
            <a:r>
              <a:rPr sz="2200" spc="-15" dirty="0">
                <a:latin typeface="Calibri"/>
                <a:cs typeface="Calibri"/>
              </a:rPr>
              <a:t>fo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gro</a:t>
            </a:r>
            <a:r>
              <a:rPr sz="2200" spc="-20" dirty="0">
                <a:latin typeface="Calibri"/>
                <a:cs typeface="Calibri"/>
              </a:rPr>
              <a:t>up</a:t>
            </a:r>
            <a:r>
              <a:rPr sz="2200" spc="-10" dirty="0">
                <a:latin typeface="Calibri"/>
                <a:cs typeface="Calibri"/>
              </a:rPr>
              <a:t> that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describe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them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and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ays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whi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diffe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 others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3276654"/>
            <a:ext cx="3962400" cy="3581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1592" y="256031"/>
            <a:ext cx="775716" cy="11186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Cluste</a:t>
            </a:r>
            <a:r>
              <a:rPr spc="-15" dirty="0"/>
              <a:t>r</a:t>
            </a:r>
            <a:r>
              <a:rPr spc="10" dirty="0"/>
              <a:t> </a:t>
            </a:r>
            <a:r>
              <a:rPr spc="-20" dirty="0"/>
              <a:t>Analys</a:t>
            </a:r>
            <a:r>
              <a:rPr spc="-35" dirty="0"/>
              <a:t>i</a:t>
            </a:r>
            <a:r>
              <a:rPr spc="-25" dirty="0"/>
              <a:t>s</a:t>
            </a:r>
            <a:r>
              <a:rPr spc="-15" dirty="0"/>
              <a:t>:</a:t>
            </a:r>
            <a:r>
              <a:rPr dirty="0"/>
              <a:t> </a:t>
            </a:r>
            <a:r>
              <a:rPr spc="-20" dirty="0"/>
              <a:t>Interpretation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326428"/>
            <a:ext cx="6351270" cy="1700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30680">
              <a:lnSpc>
                <a:spcPct val="133600"/>
              </a:lnSpc>
            </a:pPr>
            <a:r>
              <a:rPr sz="1400" spc="-5" dirty="0">
                <a:solidFill>
                  <a:srgbClr val="009999"/>
                </a:solidFill>
                <a:latin typeface="Arial"/>
                <a:cs typeface="Arial"/>
              </a:rPr>
              <a:t>V1</a:t>
            </a:r>
            <a:r>
              <a:rPr sz="1400" dirty="0">
                <a:solidFill>
                  <a:srgbClr val="009999"/>
                </a:solidFill>
                <a:latin typeface="Arial"/>
                <a:cs typeface="Arial"/>
              </a:rPr>
              <a:t>:</a:t>
            </a:r>
            <a:r>
              <a:rPr sz="1400" spc="-1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portant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buy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toothpa</a:t>
            </a:r>
            <a:r>
              <a:rPr sz="1400" spc="-10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ents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ities. </a:t>
            </a:r>
            <a:r>
              <a:rPr sz="1400" spc="-5" dirty="0">
                <a:solidFill>
                  <a:srgbClr val="009999"/>
                </a:solidFill>
                <a:latin typeface="Arial"/>
                <a:cs typeface="Arial"/>
              </a:rPr>
              <a:t>V2</a:t>
            </a:r>
            <a:r>
              <a:rPr sz="1400" dirty="0">
                <a:solidFill>
                  <a:srgbClr val="009999"/>
                </a:solidFill>
                <a:latin typeface="Arial"/>
                <a:cs typeface="Arial"/>
              </a:rPr>
              <a:t>:</a:t>
            </a:r>
            <a:r>
              <a:rPr sz="1400" spc="-1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</a:t>
            </a:r>
            <a:r>
              <a:rPr sz="1400" spc="5" dirty="0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toothpa</a:t>
            </a:r>
            <a:r>
              <a:rPr sz="1400" spc="-10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shiny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teeth.</a:t>
            </a:r>
          </a:p>
          <a:p>
            <a:pPr marL="12700" marR="2754630">
              <a:lnSpc>
                <a:spcPct val="133600"/>
              </a:lnSpc>
            </a:pPr>
            <a:r>
              <a:rPr sz="1400" spc="-5" dirty="0">
                <a:solidFill>
                  <a:srgbClr val="009999"/>
                </a:solidFill>
                <a:latin typeface="Arial"/>
                <a:cs typeface="Arial"/>
              </a:rPr>
              <a:t>V3</a:t>
            </a:r>
            <a:r>
              <a:rPr sz="1400" dirty="0">
                <a:solidFill>
                  <a:srgbClr val="009999"/>
                </a:solidFill>
                <a:latin typeface="Arial"/>
                <a:cs typeface="Arial"/>
              </a:rPr>
              <a:t>:</a:t>
            </a:r>
            <a:r>
              <a:rPr sz="1400" spc="-1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toothp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should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streng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s. </a:t>
            </a:r>
            <a:endParaRPr lang="en-US" sz="1400" dirty="0">
              <a:latin typeface="Arial"/>
              <a:cs typeface="Arial"/>
            </a:endParaRPr>
          </a:p>
          <a:p>
            <a:pPr marL="12700" marR="2754630">
              <a:lnSpc>
                <a:spcPct val="133600"/>
              </a:lnSpc>
            </a:pPr>
            <a:r>
              <a:rPr sz="1400" spc="-5" dirty="0">
                <a:solidFill>
                  <a:srgbClr val="009999"/>
                </a:solidFill>
                <a:latin typeface="Arial"/>
                <a:cs typeface="Arial"/>
              </a:rPr>
              <a:t>V4</a:t>
            </a:r>
            <a:r>
              <a:rPr sz="1400" dirty="0">
                <a:solidFill>
                  <a:srgbClr val="009999"/>
                </a:solidFill>
                <a:latin typeface="Arial"/>
                <a:cs typeface="Arial"/>
              </a:rPr>
              <a:t>:</a:t>
            </a:r>
            <a:r>
              <a:rPr sz="1400" spc="-1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prefer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toothpa</a:t>
            </a:r>
            <a:r>
              <a:rPr sz="1400" spc="-10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freshens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breath.</a:t>
            </a:r>
          </a:p>
          <a:p>
            <a:pPr marL="12700" marR="5080">
              <a:lnSpc>
                <a:spcPct val="133600"/>
              </a:lnSpc>
            </a:pPr>
            <a:r>
              <a:rPr sz="1400" spc="-5" dirty="0">
                <a:solidFill>
                  <a:srgbClr val="009999"/>
                </a:solidFill>
                <a:latin typeface="Arial"/>
                <a:cs typeface="Arial"/>
              </a:rPr>
              <a:t>V5</a:t>
            </a:r>
            <a:r>
              <a:rPr sz="1400" dirty="0">
                <a:solidFill>
                  <a:srgbClr val="009999"/>
                </a:solidFill>
                <a:latin typeface="Arial"/>
                <a:cs typeface="Arial"/>
              </a:rPr>
              <a:t>:</a:t>
            </a:r>
            <a:r>
              <a:rPr sz="1400" spc="-1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ention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tooth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decay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portant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benefit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offered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toothp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e. </a:t>
            </a:r>
            <a:r>
              <a:rPr sz="1400" spc="-5" dirty="0">
                <a:solidFill>
                  <a:srgbClr val="009999"/>
                </a:solidFill>
                <a:latin typeface="Arial"/>
                <a:cs typeface="Arial"/>
              </a:rPr>
              <a:t>V6</a:t>
            </a:r>
            <a:r>
              <a:rPr sz="1400" dirty="0">
                <a:solidFill>
                  <a:srgbClr val="009999"/>
                </a:solidFill>
                <a:latin typeface="Arial"/>
                <a:cs typeface="Arial"/>
              </a:rPr>
              <a:t>:</a:t>
            </a:r>
            <a:r>
              <a:rPr sz="1400" spc="-1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he</a:t>
            </a:r>
            <a:r>
              <a:rPr sz="1400" spc="-10" dirty="0">
                <a:latin typeface="Arial"/>
                <a:cs typeface="Arial"/>
              </a:rPr>
              <a:t> m</a:t>
            </a:r>
            <a:r>
              <a:rPr sz="1400" dirty="0">
                <a:latin typeface="Arial"/>
                <a:cs typeface="Arial"/>
              </a:rPr>
              <a:t>ost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portant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conside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ion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bu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ing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toothpa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attrac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teeth.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3024097"/>
            <a:ext cx="21291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1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=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9999"/>
                </a:solidFill>
                <a:latin typeface="Arial"/>
                <a:cs typeface="Arial"/>
              </a:rPr>
              <a:t>di</a:t>
            </a:r>
            <a:r>
              <a:rPr sz="1600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009999"/>
                </a:solidFill>
                <a:latin typeface="Arial"/>
                <a:cs typeface="Arial"/>
              </a:rPr>
              <a:t>ag</a:t>
            </a:r>
            <a:r>
              <a:rPr sz="1600" spc="-20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1600" spc="-10" dirty="0">
                <a:solidFill>
                  <a:srgbClr val="009999"/>
                </a:solidFill>
                <a:latin typeface="Arial"/>
                <a:cs typeface="Arial"/>
              </a:rPr>
              <a:t>ee</a:t>
            </a:r>
            <a:r>
              <a:rPr sz="1600" spc="-5" dirty="0">
                <a:latin typeface="Arial"/>
                <a:cs typeface="Arial"/>
              </a:rPr>
              <a:t>; </a:t>
            </a:r>
            <a:r>
              <a:rPr sz="1600" spc="-10" dirty="0">
                <a:latin typeface="Arial"/>
                <a:cs typeface="Arial"/>
              </a:rPr>
              <a:t>7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=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9999"/>
                </a:solidFill>
                <a:latin typeface="Arial"/>
                <a:cs typeface="Arial"/>
              </a:rPr>
              <a:t>ag</a:t>
            </a:r>
            <a:r>
              <a:rPr sz="1600" spc="-20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1600" spc="-10" dirty="0">
                <a:solidFill>
                  <a:srgbClr val="009999"/>
                </a:solidFill>
                <a:latin typeface="Arial"/>
                <a:cs typeface="Arial"/>
              </a:rPr>
              <a:t>ee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0228" y="4729353"/>
            <a:ext cx="3314700" cy="131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079"/>
              </a:lnSpc>
            </a:pPr>
            <a:r>
              <a:rPr sz="2000" b="1" spc="-5" dirty="0">
                <a:latin typeface="Calibri"/>
                <a:cs typeface="Calibri"/>
              </a:rPr>
              <a:t>Clu</a:t>
            </a:r>
            <a:r>
              <a:rPr sz="2000" b="1" spc="-20" dirty="0">
                <a:latin typeface="Calibri"/>
                <a:cs typeface="Calibri"/>
              </a:rPr>
              <a:t>s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1: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9999"/>
                </a:solidFill>
                <a:latin typeface="Calibri"/>
                <a:cs typeface="Calibri"/>
              </a:rPr>
              <a:t>Cosm</a:t>
            </a:r>
            <a:r>
              <a:rPr sz="2000" b="1" spc="-10" dirty="0">
                <a:solidFill>
                  <a:srgbClr val="009999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009999"/>
                </a:solidFill>
                <a:latin typeface="Calibri"/>
                <a:cs typeface="Calibri"/>
              </a:rPr>
              <a:t>tic</a:t>
            </a:r>
            <a:r>
              <a:rPr sz="2000" b="1" spc="-35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9999"/>
                </a:solidFill>
                <a:latin typeface="Calibri"/>
                <a:cs typeface="Calibri"/>
              </a:rPr>
              <a:t>Brushe</a:t>
            </a:r>
            <a:r>
              <a:rPr sz="2000" b="1" spc="-30" dirty="0">
                <a:solidFill>
                  <a:srgbClr val="009999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009999"/>
                </a:solidFill>
                <a:latin typeface="Calibri"/>
                <a:cs typeface="Calibri"/>
              </a:rPr>
              <a:t>s </a:t>
            </a:r>
            <a:r>
              <a:rPr sz="2000" b="1" spc="-5" dirty="0">
                <a:latin typeface="Calibri"/>
                <a:cs typeface="Calibri"/>
              </a:rPr>
              <a:t>Clu</a:t>
            </a:r>
            <a:r>
              <a:rPr sz="2000" b="1" spc="-20" dirty="0">
                <a:latin typeface="Calibri"/>
                <a:cs typeface="Calibri"/>
              </a:rPr>
              <a:t>s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2: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9999"/>
                </a:solidFill>
                <a:latin typeface="Calibri"/>
                <a:cs typeface="Calibri"/>
              </a:rPr>
              <a:t>Uni</a:t>
            </a:r>
            <a:r>
              <a:rPr sz="2000" b="1" spc="-20" dirty="0">
                <a:solidFill>
                  <a:srgbClr val="009999"/>
                </a:solidFill>
                <a:latin typeface="Calibri"/>
                <a:cs typeface="Calibri"/>
              </a:rPr>
              <a:t>n</a:t>
            </a:r>
            <a:r>
              <a:rPr sz="2000" b="1" spc="-25" dirty="0">
                <a:solidFill>
                  <a:srgbClr val="009999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009999"/>
                </a:solidFill>
                <a:latin typeface="Calibri"/>
                <a:cs typeface="Calibri"/>
              </a:rPr>
              <a:t>ol</a:t>
            </a:r>
            <a:r>
              <a:rPr sz="2000" b="1" spc="-25" dirty="0">
                <a:solidFill>
                  <a:srgbClr val="009999"/>
                </a:solidFill>
                <a:latin typeface="Calibri"/>
                <a:cs typeface="Calibri"/>
              </a:rPr>
              <a:t>v</a:t>
            </a:r>
            <a:r>
              <a:rPr sz="2000" b="1" spc="-5" dirty="0">
                <a:solidFill>
                  <a:srgbClr val="009999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009999"/>
                </a:solidFill>
                <a:latin typeface="Calibri"/>
                <a:cs typeface="Calibri"/>
              </a:rPr>
              <a:t>d</a:t>
            </a:r>
            <a:r>
              <a:rPr sz="2000" b="1" spc="-30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9999"/>
                </a:solidFill>
                <a:latin typeface="Calibri"/>
                <a:cs typeface="Calibri"/>
              </a:rPr>
              <a:t>Brushe</a:t>
            </a:r>
            <a:r>
              <a:rPr sz="2000" b="1" spc="-30" dirty="0">
                <a:solidFill>
                  <a:srgbClr val="009999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009999"/>
                </a:solidFill>
                <a:latin typeface="Calibri"/>
                <a:cs typeface="Calibri"/>
              </a:rPr>
              <a:t>s </a:t>
            </a:r>
            <a:r>
              <a:rPr sz="2000" b="1" spc="-5" dirty="0">
                <a:latin typeface="Calibri"/>
                <a:cs typeface="Calibri"/>
              </a:rPr>
              <a:t>Clu</a:t>
            </a:r>
            <a:r>
              <a:rPr sz="2000" b="1" spc="-20" dirty="0">
                <a:latin typeface="Calibri"/>
                <a:cs typeface="Calibri"/>
              </a:rPr>
              <a:t>s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3: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9999"/>
                </a:solidFill>
                <a:latin typeface="Calibri"/>
                <a:cs typeface="Calibri"/>
              </a:rPr>
              <a:t>T</a:t>
            </a:r>
            <a:r>
              <a:rPr sz="2000" b="1" spc="5" dirty="0">
                <a:solidFill>
                  <a:srgbClr val="009999"/>
                </a:solidFill>
                <a:latin typeface="Calibri"/>
                <a:cs typeface="Calibri"/>
              </a:rPr>
              <a:t>h</a:t>
            </a:r>
            <a:r>
              <a:rPr sz="2000" b="1" spc="-5" dirty="0">
                <a:solidFill>
                  <a:srgbClr val="009999"/>
                </a:solidFill>
                <a:latin typeface="Calibri"/>
                <a:cs typeface="Calibri"/>
              </a:rPr>
              <a:t>e</a:t>
            </a:r>
            <a:r>
              <a:rPr sz="2000" b="1" spc="-55" dirty="0">
                <a:solidFill>
                  <a:srgbClr val="009999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009999"/>
                </a:solidFill>
                <a:latin typeface="Calibri"/>
                <a:cs typeface="Calibri"/>
              </a:rPr>
              <a:t>apeutic</a:t>
            </a:r>
            <a:r>
              <a:rPr sz="2000" b="1" spc="-25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9999"/>
                </a:solidFill>
                <a:latin typeface="Calibri"/>
                <a:cs typeface="Calibri"/>
              </a:rPr>
              <a:t>Brushe</a:t>
            </a:r>
            <a:r>
              <a:rPr sz="2000" b="1" spc="-30" dirty="0">
                <a:solidFill>
                  <a:srgbClr val="009999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009999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07864" y="3099037"/>
            <a:ext cx="2255520" cy="16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50" dirty="0">
                <a:latin typeface="Arial"/>
                <a:cs typeface="Arial"/>
              </a:rPr>
              <a:t>N</a:t>
            </a:r>
            <a:r>
              <a:rPr sz="1050" b="1" spc="85" dirty="0">
                <a:latin typeface="Arial"/>
                <a:cs typeface="Arial"/>
              </a:rPr>
              <a:t>u</a:t>
            </a:r>
            <a:r>
              <a:rPr sz="1050" b="1" spc="-45" dirty="0">
                <a:latin typeface="Arial"/>
                <a:cs typeface="Arial"/>
              </a:rPr>
              <a:t>m</a:t>
            </a:r>
            <a:r>
              <a:rPr sz="1050" b="1" spc="85" dirty="0">
                <a:latin typeface="Arial"/>
                <a:cs typeface="Arial"/>
              </a:rPr>
              <a:t>b</a:t>
            </a:r>
            <a:r>
              <a:rPr sz="1050" b="1" spc="-20" dirty="0">
                <a:latin typeface="Arial"/>
                <a:cs typeface="Arial"/>
              </a:rPr>
              <a:t>e</a:t>
            </a:r>
            <a:r>
              <a:rPr sz="1050" b="1" spc="5" dirty="0">
                <a:latin typeface="Arial"/>
                <a:cs typeface="Arial"/>
              </a:rPr>
              <a:t>r</a:t>
            </a:r>
            <a:r>
              <a:rPr sz="1050" b="1" spc="100" dirty="0">
                <a:latin typeface="Arial"/>
                <a:cs typeface="Arial"/>
              </a:rPr>
              <a:t> </a:t>
            </a:r>
            <a:r>
              <a:rPr sz="1050" b="1" spc="85" dirty="0">
                <a:latin typeface="Arial"/>
                <a:cs typeface="Arial"/>
              </a:rPr>
              <a:t>o</a:t>
            </a:r>
            <a:r>
              <a:rPr sz="1050" b="1" spc="5" dirty="0">
                <a:latin typeface="Arial"/>
                <a:cs typeface="Arial"/>
              </a:rPr>
              <a:t>f</a:t>
            </a:r>
            <a:r>
              <a:rPr sz="1050" b="1" spc="80" dirty="0">
                <a:latin typeface="Arial"/>
                <a:cs typeface="Arial"/>
              </a:rPr>
              <a:t> </a:t>
            </a:r>
            <a:r>
              <a:rPr sz="1050" b="1" spc="50" dirty="0">
                <a:latin typeface="Arial"/>
                <a:cs typeface="Arial"/>
              </a:rPr>
              <a:t>C</a:t>
            </a:r>
            <a:r>
              <a:rPr sz="1050" b="1" spc="-20" dirty="0">
                <a:latin typeface="Arial"/>
                <a:cs typeface="Arial"/>
              </a:rPr>
              <a:t>as</a:t>
            </a:r>
            <a:r>
              <a:rPr sz="1050" b="1" spc="60" dirty="0">
                <a:latin typeface="Arial"/>
                <a:cs typeface="Arial"/>
              </a:rPr>
              <a:t>e</a:t>
            </a:r>
            <a:r>
              <a:rPr sz="1050" b="1" spc="10" dirty="0">
                <a:latin typeface="Arial"/>
                <a:cs typeface="Arial"/>
              </a:rPr>
              <a:t>s</a:t>
            </a:r>
            <a:r>
              <a:rPr sz="1050" b="1" dirty="0">
                <a:latin typeface="Arial"/>
                <a:cs typeface="Arial"/>
              </a:rPr>
              <a:t> </a:t>
            </a:r>
            <a:r>
              <a:rPr sz="1050" b="1" spc="110" dirty="0">
                <a:latin typeface="Arial"/>
                <a:cs typeface="Arial"/>
              </a:rPr>
              <a:t>i</a:t>
            </a:r>
            <a:r>
              <a:rPr sz="1050" b="1" spc="10" dirty="0">
                <a:latin typeface="Arial"/>
                <a:cs typeface="Arial"/>
              </a:rPr>
              <a:t>n</a:t>
            </a:r>
            <a:r>
              <a:rPr sz="1050" b="1" spc="110" dirty="0">
                <a:latin typeface="Arial"/>
                <a:cs typeface="Arial"/>
              </a:rPr>
              <a:t> </a:t>
            </a:r>
            <a:r>
              <a:rPr sz="1050" b="1" spc="-20" dirty="0">
                <a:latin typeface="Arial"/>
                <a:cs typeface="Arial"/>
              </a:rPr>
              <a:t>eac</a:t>
            </a:r>
            <a:r>
              <a:rPr sz="1050" b="1" spc="10" dirty="0">
                <a:latin typeface="Arial"/>
                <a:cs typeface="Arial"/>
              </a:rPr>
              <a:t>h</a:t>
            </a:r>
            <a:r>
              <a:rPr sz="1050" b="1" spc="105" dirty="0">
                <a:latin typeface="Arial"/>
                <a:cs typeface="Arial"/>
              </a:rPr>
              <a:t> </a:t>
            </a:r>
            <a:r>
              <a:rPr sz="1050" b="1" spc="50" dirty="0">
                <a:latin typeface="Arial"/>
                <a:cs typeface="Arial"/>
              </a:rPr>
              <a:t>C</a:t>
            </a:r>
            <a:r>
              <a:rPr sz="1050" b="1" spc="110" dirty="0">
                <a:latin typeface="Arial"/>
                <a:cs typeface="Arial"/>
              </a:rPr>
              <a:t>l</a:t>
            </a:r>
            <a:r>
              <a:rPr sz="1050" b="1" spc="5" dirty="0">
                <a:latin typeface="Arial"/>
                <a:cs typeface="Arial"/>
              </a:rPr>
              <a:t>u</a:t>
            </a:r>
            <a:r>
              <a:rPr sz="1050" b="1" spc="60" dirty="0">
                <a:latin typeface="Arial"/>
                <a:cs typeface="Arial"/>
              </a:rPr>
              <a:t>s</a:t>
            </a:r>
            <a:r>
              <a:rPr sz="1050" b="1" spc="-30" dirty="0">
                <a:latin typeface="Arial"/>
                <a:cs typeface="Arial"/>
              </a:rPr>
              <a:t>t</a:t>
            </a:r>
            <a:r>
              <a:rPr sz="1050" b="1" spc="-20" dirty="0">
                <a:latin typeface="Arial"/>
                <a:cs typeface="Arial"/>
              </a:rPr>
              <a:t>e</a:t>
            </a:r>
            <a:r>
              <a:rPr sz="1050" b="1" spc="5" dirty="0">
                <a:latin typeface="Arial"/>
                <a:cs typeface="Arial"/>
              </a:rPr>
              <a:t>r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63566" y="3379579"/>
            <a:ext cx="29781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050" spc="10" dirty="0">
                <a:latin typeface="Arial"/>
                <a:cs typeface="Arial"/>
              </a:rPr>
              <a:t>8</a:t>
            </a:r>
            <a:endParaRPr sz="10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95"/>
              </a:spcBef>
            </a:pPr>
            <a:r>
              <a:rPr sz="1050" spc="10" dirty="0">
                <a:latin typeface="Arial"/>
                <a:cs typeface="Arial"/>
              </a:rPr>
              <a:t>9</a:t>
            </a:r>
            <a:endParaRPr sz="1050">
              <a:latin typeface="Arial"/>
              <a:cs typeface="Arial"/>
            </a:endParaRPr>
          </a:p>
          <a:p>
            <a:pPr marR="8890" algn="r">
              <a:lnSpc>
                <a:spcPct val="100000"/>
              </a:lnSpc>
              <a:spcBef>
                <a:spcPts val="290"/>
              </a:spcBef>
            </a:pPr>
            <a:r>
              <a:rPr sz="1050" spc="-20" dirty="0">
                <a:latin typeface="Arial"/>
                <a:cs typeface="Arial"/>
              </a:rPr>
              <a:t>13</a:t>
            </a:r>
            <a:endParaRPr sz="1050">
              <a:latin typeface="Arial"/>
              <a:cs typeface="Arial"/>
            </a:endParaRPr>
          </a:p>
          <a:p>
            <a:pPr marR="8890" algn="r">
              <a:lnSpc>
                <a:spcPct val="100000"/>
              </a:lnSpc>
              <a:spcBef>
                <a:spcPts val="295"/>
              </a:spcBef>
            </a:pPr>
            <a:r>
              <a:rPr sz="1050" spc="-20" dirty="0">
                <a:latin typeface="Arial"/>
                <a:cs typeface="Arial"/>
              </a:rPr>
              <a:t>30</a:t>
            </a:r>
            <a:endParaRPr sz="105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1050" spc="30" dirty="0">
                <a:latin typeface="Arial"/>
                <a:cs typeface="Arial"/>
              </a:rPr>
              <a:t>.</a:t>
            </a:r>
            <a:r>
              <a:rPr sz="1050" spc="60" dirty="0">
                <a:latin typeface="Arial"/>
                <a:cs typeface="Arial"/>
              </a:rPr>
              <a:t>0</a:t>
            </a:r>
            <a:r>
              <a:rPr sz="1050" spc="-20" dirty="0">
                <a:latin typeface="Arial"/>
                <a:cs typeface="Arial"/>
              </a:rPr>
              <a:t>0</a:t>
            </a:r>
            <a:r>
              <a:rPr sz="1050" spc="10" dirty="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1688" y="3369245"/>
            <a:ext cx="762635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  <a:tabLst>
                <a:tab pos="660400" algn="l"/>
              </a:tabLst>
            </a:pPr>
            <a:r>
              <a:rPr sz="1050" spc="50" dirty="0">
                <a:latin typeface="Arial"/>
                <a:cs typeface="Arial"/>
              </a:rPr>
              <a:t>C</a:t>
            </a:r>
            <a:r>
              <a:rPr sz="1050" dirty="0">
                <a:latin typeface="Arial"/>
                <a:cs typeface="Arial"/>
              </a:rPr>
              <a:t>l</a:t>
            </a:r>
            <a:r>
              <a:rPr sz="1050" spc="-20" dirty="0">
                <a:latin typeface="Arial"/>
                <a:cs typeface="Arial"/>
              </a:rPr>
              <a:t>u</a:t>
            </a:r>
            <a:r>
              <a:rPr sz="1050" spc="40" dirty="0">
                <a:latin typeface="Arial"/>
                <a:cs typeface="Arial"/>
              </a:rPr>
              <a:t>s</a:t>
            </a:r>
            <a:r>
              <a:rPr sz="1050" spc="110" dirty="0">
                <a:latin typeface="Arial"/>
                <a:cs typeface="Arial"/>
              </a:rPr>
              <a:t>t</a:t>
            </a:r>
            <a:r>
              <a:rPr sz="1050" spc="-20" dirty="0">
                <a:latin typeface="Arial"/>
                <a:cs typeface="Arial"/>
              </a:rPr>
              <a:t>e</a:t>
            </a:r>
            <a:r>
              <a:rPr sz="1050" spc="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	</a:t>
            </a:r>
            <a:r>
              <a:rPr sz="1050" spc="10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90"/>
              </a:spcBef>
            </a:pPr>
            <a:r>
              <a:rPr sz="1050" spc="10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95"/>
              </a:spcBef>
            </a:pPr>
            <a:r>
              <a:rPr sz="1050" spc="10" dirty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1688" y="3961333"/>
            <a:ext cx="492759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3200"/>
              </a:lnSpc>
            </a:pPr>
            <a:r>
              <a:rPr sz="1050" spc="25" dirty="0">
                <a:latin typeface="Arial"/>
                <a:cs typeface="Arial"/>
              </a:rPr>
              <a:t>V</a:t>
            </a:r>
            <a:r>
              <a:rPr sz="1050" spc="-20" dirty="0">
                <a:latin typeface="Arial"/>
                <a:cs typeface="Arial"/>
              </a:rPr>
              <a:t>a</a:t>
            </a:r>
            <a:r>
              <a:rPr sz="1050" spc="5" dirty="0">
                <a:latin typeface="Arial"/>
                <a:cs typeface="Arial"/>
              </a:rPr>
              <a:t>lid </a:t>
            </a:r>
            <a:r>
              <a:rPr sz="1050" spc="-65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40" dirty="0">
                <a:latin typeface="Arial"/>
                <a:cs typeface="Arial"/>
              </a:rPr>
              <a:t>ss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60" dirty="0">
                <a:latin typeface="Arial"/>
                <a:cs typeface="Arial"/>
              </a:rPr>
              <a:t>n</a:t>
            </a:r>
            <a:r>
              <a:rPr sz="1050" spc="10" dirty="0">
                <a:latin typeface="Arial"/>
                <a:cs typeface="Arial"/>
              </a:rPr>
              <a:t>g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48399" y="2971796"/>
            <a:ext cx="93345" cy="1360805"/>
          </a:xfrm>
          <a:custGeom>
            <a:avLst/>
            <a:gdLst/>
            <a:ahLst/>
            <a:cxnLst/>
            <a:rect l="l" t="t" r="r" b="b"/>
            <a:pathLst>
              <a:path w="93345" h="1360804">
                <a:moveTo>
                  <a:pt x="0" y="1360624"/>
                </a:moveTo>
                <a:lnTo>
                  <a:pt x="92995" y="1360624"/>
                </a:lnTo>
                <a:lnTo>
                  <a:pt x="92995" y="0"/>
                </a:lnTo>
                <a:lnTo>
                  <a:pt x="0" y="0"/>
                </a:lnTo>
                <a:lnTo>
                  <a:pt x="0" y="1360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61854" y="3356066"/>
            <a:ext cx="0" cy="966469"/>
          </a:xfrm>
          <a:custGeom>
            <a:avLst/>
            <a:gdLst/>
            <a:ahLst/>
            <a:cxnLst/>
            <a:rect l="l" t="t" r="r" b="b"/>
            <a:pathLst>
              <a:path h="966470">
                <a:moveTo>
                  <a:pt x="0" y="0"/>
                </a:moveTo>
                <a:lnTo>
                  <a:pt x="0" y="966021"/>
                </a:lnTo>
              </a:path>
            </a:pathLst>
          </a:custGeom>
          <a:ln w="20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37819" y="3356066"/>
            <a:ext cx="0" cy="966469"/>
          </a:xfrm>
          <a:custGeom>
            <a:avLst/>
            <a:gdLst/>
            <a:ahLst/>
            <a:cxnLst/>
            <a:rect l="l" t="t" r="r" b="b"/>
            <a:pathLst>
              <a:path h="966470">
                <a:moveTo>
                  <a:pt x="0" y="0"/>
                </a:moveTo>
                <a:lnTo>
                  <a:pt x="0" y="966021"/>
                </a:lnTo>
              </a:path>
            </a:pathLst>
          </a:custGeom>
          <a:ln w="20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61854" y="3356066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5965" y="0"/>
                </a:lnTo>
              </a:path>
            </a:pathLst>
          </a:custGeom>
          <a:ln w="20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61854" y="4322088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5965" y="0"/>
                </a:lnTo>
              </a:path>
            </a:pathLst>
          </a:custGeom>
          <a:ln w="20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83875" y="3356066"/>
            <a:ext cx="0" cy="966469"/>
          </a:xfrm>
          <a:custGeom>
            <a:avLst/>
            <a:gdLst/>
            <a:ahLst/>
            <a:cxnLst/>
            <a:rect l="l" t="t" r="r" b="b"/>
            <a:pathLst>
              <a:path h="966470">
                <a:moveTo>
                  <a:pt x="0" y="0"/>
                </a:moveTo>
                <a:lnTo>
                  <a:pt x="0" y="966021"/>
                </a:lnTo>
              </a:path>
            </a:pathLst>
          </a:custGeom>
          <a:ln w="20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5940" y="539394"/>
            <a:ext cx="8072119" cy="61555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Objectives </a:t>
            </a:r>
          </a:p>
        </p:txBody>
      </p:sp>
      <p:sp>
        <p:nvSpPr>
          <p:cNvPr id="8499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246221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kern="1200" spc="5" dirty="0">
                <a:latin typeface="Calibri"/>
                <a:cs typeface="Calibri"/>
              </a:rPr>
              <a:t>Provide an overview of segmentation </a:t>
            </a:r>
          </a:p>
          <a:p>
            <a:pPr>
              <a:buFont typeface="Arial" pitchFamily="34" charset="0"/>
              <a:buChar char="•"/>
            </a:pPr>
            <a:endParaRPr lang="en-US" sz="3200" kern="1200" spc="5" dirty="0">
              <a:latin typeface="Calibri"/>
              <a:cs typeface="Calibri"/>
            </a:endParaRPr>
          </a:p>
          <a:p>
            <a:pPr>
              <a:buFont typeface="Arial" pitchFamily="34" charset="0"/>
              <a:buChar char="•"/>
            </a:pPr>
            <a:r>
              <a:rPr lang="en-US" sz="3200" kern="1200" spc="5" dirty="0">
                <a:latin typeface="Calibri"/>
                <a:cs typeface="Calibri"/>
              </a:rPr>
              <a:t>Discuss clustering analysis in segmentation </a:t>
            </a:r>
          </a:p>
          <a:p>
            <a:pPr>
              <a:buFont typeface="Arial" pitchFamily="34" charset="0"/>
              <a:buChar char="•"/>
            </a:pPr>
            <a:endParaRPr lang="en-US" sz="3200" kern="1200" spc="5" dirty="0">
              <a:latin typeface="Calibri"/>
              <a:cs typeface="Calibri"/>
            </a:endParaRPr>
          </a:p>
          <a:p>
            <a:pPr>
              <a:buFont typeface="Arial" pitchFamily="34" charset="0"/>
              <a:buChar char="•"/>
            </a:pPr>
            <a:r>
              <a:rPr lang="en-US" sz="3200" kern="1200" spc="5" dirty="0">
                <a:latin typeface="Calibri"/>
                <a:cs typeface="Calibri"/>
              </a:rPr>
              <a:t>In-class Activity!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8869B7-1D02-4B38-97D4-1A1F0AEBDD3B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541264" y="355091"/>
            <a:ext cx="701039" cy="1008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4800" y="0"/>
            <a:ext cx="868426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spc="-5" dirty="0">
                <a:solidFill>
                  <a:srgbClr val="C00000"/>
                </a:solidFill>
                <a:latin typeface="Calibri"/>
                <a:cs typeface="Calibri"/>
              </a:rPr>
              <a:t>In-Class Activity</a:t>
            </a:r>
            <a:r>
              <a:rPr sz="3600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sz="36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C00000"/>
                </a:solidFill>
                <a:latin typeface="Calibri"/>
                <a:cs typeface="Calibri"/>
              </a:rPr>
              <a:t>Shoppi</a:t>
            </a:r>
            <a:r>
              <a:rPr sz="3600" spc="1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3600" spc="-20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36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C00000"/>
                </a:solidFill>
                <a:latin typeface="Calibri"/>
                <a:cs typeface="Calibri"/>
              </a:rPr>
              <a:t>Atti</a:t>
            </a:r>
            <a:r>
              <a:rPr sz="3600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600" spc="-5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3600" spc="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3600" spc="-20" dirty="0">
                <a:solidFill>
                  <a:srgbClr val="C00000"/>
                </a:solidFill>
                <a:latin typeface="Calibri"/>
                <a:cs typeface="Calibri"/>
              </a:rPr>
              <a:t>es</a:t>
            </a:r>
            <a:r>
              <a:rPr lang="en-US" sz="3600" spc="-20" dirty="0">
                <a:solidFill>
                  <a:srgbClr val="C00000"/>
                </a:solidFill>
                <a:latin typeface="Calibri"/>
                <a:cs typeface="Calibri"/>
              </a:rPr>
              <a:t> (</a:t>
            </a:r>
            <a:r>
              <a:rPr lang="en-US" sz="3600" dirty="0">
                <a:solidFill>
                  <a:srgbClr val="C00000"/>
                </a:solidFill>
                <a:cs typeface="Calibri"/>
              </a:rPr>
              <a:t>A</a:t>
            </a:r>
            <a:r>
              <a:rPr lang="en-US" sz="3600" spc="-15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z="3600" dirty="0">
                <a:solidFill>
                  <a:srgbClr val="C00000"/>
                </a:solidFill>
                <a:cs typeface="Calibri"/>
              </a:rPr>
              <a:t>ti</a:t>
            </a:r>
            <a:r>
              <a:rPr lang="en-US" sz="3600" spc="-15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z="3600" spc="-5" dirty="0">
                <a:solidFill>
                  <a:srgbClr val="C00000"/>
                </a:solidFill>
                <a:cs typeface="Calibri"/>
              </a:rPr>
              <a:t>udi</a:t>
            </a:r>
            <a:r>
              <a:rPr lang="en-US" sz="3600" spc="10" dirty="0">
                <a:solidFill>
                  <a:srgbClr val="C00000"/>
                </a:solidFill>
                <a:cs typeface="Calibri"/>
              </a:rPr>
              <a:t>n</a:t>
            </a:r>
            <a:r>
              <a:rPr lang="en-US" sz="3600" dirty="0">
                <a:solidFill>
                  <a:srgbClr val="C00000"/>
                </a:solidFill>
                <a:cs typeface="Calibri"/>
              </a:rPr>
              <a:t>al</a:t>
            </a:r>
            <a:r>
              <a:rPr lang="en-US" sz="3600" spc="-30" dirty="0">
                <a:solidFill>
                  <a:srgbClr val="C00000"/>
                </a:solidFill>
                <a:cs typeface="Calibri"/>
              </a:rPr>
              <a:t> </a:t>
            </a:r>
            <a:r>
              <a:rPr lang="en-US" sz="3600" spc="-5" dirty="0">
                <a:solidFill>
                  <a:srgbClr val="C00000"/>
                </a:solidFill>
                <a:cs typeface="Calibri"/>
              </a:rPr>
              <a:t>Data Posted on </a:t>
            </a:r>
            <a:r>
              <a:rPr lang="en-US" sz="3600" spc="-5" dirty="0" err="1">
                <a:solidFill>
                  <a:srgbClr val="C00000"/>
                </a:solidFill>
                <a:cs typeface="Calibri"/>
              </a:rPr>
              <a:t>BrightSpace</a:t>
            </a:r>
            <a:r>
              <a:rPr lang="en-US" sz="3600" spc="-5" dirty="0">
                <a:solidFill>
                  <a:srgbClr val="C00000"/>
                </a:solidFill>
                <a:cs typeface="Calibri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437005"/>
            <a:ext cx="4540250" cy="3661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FF3300"/>
                </a:solidFill>
                <a:latin typeface="Calibri"/>
                <a:cs typeface="Calibri"/>
              </a:rPr>
              <a:t>V1:</a:t>
            </a:r>
            <a:r>
              <a:rPr sz="2200" spc="150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Shoppin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fun</a:t>
            </a:r>
            <a:endParaRPr sz="2200" dirty="0">
              <a:latin typeface="Calibri"/>
              <a:cs typeface="Calibri"/>
            </a:endParaRPr>
          </a:p>
          <a:p>
            <a:pPr marL="12700" marR="56515">
              <a:lnSpc>
                <a:spcPct val="132700"/>
              </a:lnSpc>
            </a:pPr>
            <a:r>
              <a:rPr sz="2200" spc="-10" dirty="0">
                <a:solidFill>
                  <a:srgbClr val="FF3300"/>
                </a:solidFill>
                <a:latin typeface="Calibri"/>
                <a:cs typeface="Calibri"/>
              </a:rPr>
              <a:t>V2:</a:t>
            </a:r>
            <a:r>
              <a:rPr sz="2200" spc="150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Shoppin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ba</a:t>
            </a:r>
            <a:r>
              <a:rPr sz="2200" spc="-15" dirty="0">
                <a:latin typeface="Calibri"/>
                <a:cs typeface="Calibri"/>
              </a:rPr>
              <a:t>d f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your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</a:t>
            </a:r>
            <a:r>
              <a:rPr sz="2200" spc="-10" dirty="0">
                <a:latin typeface="Calibri"/>
                <a:cs typeface="Calibri"/>
              </a:rPr>
              <a:t>dget</a:t>
            </a:r>
            <a:r>
              <a:rPr sz="2200" spc="-5" dirty="0">
                <a:latin typeface="Calibri"/>
                <a:cs typeface="Calibri"/>
              </a:rPr>
              <a:t> </a:t>
            </a:r>
            <a:endParaRPr lang="en-US" sz="2200" spc="-5" dirty="0">
              <a:latin typeface="Calibri"/>
              <a:cs typeface="Calibri"/>
            </a:endParaRPr>
          </a:p>
          <a:p>
            <a:pPr marL="12700" marR="56515">
              <a:lnSpc>
                <a:spcPct val="132700"/>
              </a:lnSpc>
            </a:pPr>
            <a:r>
              <a:rPr sz="2200" spc="-10" dirty="0">
                <a:solidFill>
                  <a:srgbClr val="FF3300"/>
                </a:solidFill>
                <a:latin typeface="Calibri"/>
                <a:cs typeface="Calibri"/>
              </a:rPr>
              <a:t>V3:</a:t>
            </a:r>
            <a:r>
              <a:rPr sz="2200" spc="150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ombine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sh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pping</a:t>
            </a:r>
            <a:r>
              <a:rPr sz="2200" spc="-10" dirty="0">
                <a:latin typeface="Calibri"/>
                <a:cs typeface="Calibri"/>
              </a:rPr>
              <a:t> with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eating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ut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3300"/>
                </a:solidFill>
                <a:latin typeface="Calibri"/>
                <a:cs typeface="Calibri"/>
              </a:rPr>
              <a:t>V4:</a:t>
            </a:r>
            <a:r>
              <a:rPr sz="2200" spc="150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ry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get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bes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buy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while</a:t>
            </a:r>
            <a:endParaRPr sz="2200" dirty="0">
              <a:latin typeface="Calibri"/>
              <a:cs typeface="Calibri"/>
            </a:endParaRPr>
          </a:p>
          <a:p>
            <a:pPr marL="469900">
              <a:lnSpc>
                <a:spcPts val="2380"/>
              </a:lnSpc>
            </a:pPr>
            <a:r>
              <a:rPr sz="2200" spc="-15" dirty="0">
                <a:latin typeface="Calibri"/>
                <a:cs typeface="Calibri"/>
              </a:rPr>
              <a:t>sh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ppi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200" spc="-10" dirty="0">
                <a:solidFill>
                  <a:srgbClr val="FF3300"/>
                </a:solidFill>
                <a:latin typeface="Calibri"/>
                <a:cs typeface="Calibri"/>
              </a:rPr>
              <a:t>V5:</a:t>
            </a:r>
            <a:r>
              <a:rPr sz="2200" spc="150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</a:t>
            </a:r>
            <a:r>
              <a:rPr sz="2200" spc="-10" dirty="0">
                <a:latin typeface="Calibri"/>
                <a:cs typeface="Calibri"/>
              </a:rPr>
              <a:t>on’t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about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shopping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  <a:spcBef>
                <a:spcPts val="865"/>
              </a:spcBef>
            </a:pPr>
            <a:r>
              <a:rPr sz="2200" spc="-10" dirty="0">
                <a:solidFill>
                  <a:srgbClr val="FF3300"/>
                </a:solidFill>
                <a:latin typeface="Calibri"/>
                <a:cs typeface="Calibri"/>
              </a:rPr>
              <a:t>V6:</a:t>
            </a:r>
            <a:r>
              <a:rPr sz="2200" spc="150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Yo</a:t>
            </a:r>
            <a:r>
              <a:rPr sz="2200" spc="-15" dirty="0">
                <a:latin typeface="Calibri"/>
                <a:cs typeface="Calibri"/>
              </a:rPr>
              <a:t>u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sa</a:t>
            </a:r>
            <a:r>
              <a:rPr sz="2200" spc="-5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money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by</a:t>
            </a:r>
            <a:endParaRPr sz="2200" dirty="0">
              <a:latin typeface="Calibri"/>
              <a:cs typeface="Calibri"/>
            </a:endParaRPr>
          </a:p>
          <a:p>
            <a:pPr marL="469900">
              <a:lnSpc>
                <a:spcPts val="2510"/>
              </a:lnSpc>
            </a:pPr>
            <a:r>
              <a:rPr sz="2200" spc="-15" dirty="0">
                <a:latin typeface="Calibri"/>
                <a:cs typeface="Calibri"/>
              </a:rPr>
              <a:t>com</a:t>
            </a:r>
            <a:r>
              <a:rPr sz="2200" spc="-25" dirty="0">
                <a:latin typeface="Calibri"/>
                <a:cs typeface="Calibri"/>
              </a:rPr>
              <a:t>p</a:t>
            </a:r>
            <a:r>
              <a:rPr sz="2200" spc="-10" dirty="0">
                <a:latin typeface="Calibri"/>
                <a:cs typeface="Calibri"/>
              </a:rPr>
              <a:t>aring </a:t>
            </a:r>
            <a:r>
              <a:rPr sz="2200" spc="-15" dirty="0">
                <a:latin typeface="Calibri"/>
                <a:cs typeface="Calibri"/>
              </a:rPr>
              <a:t>pric</a:t>
            </a:r>
            <a:r>
              <a:rPr sz="2200" spc="-10" dirty="0">
                <a:latin typeface="Calibri"/>
                <a:cs typeface="Calibri"/>
              </a:rPr>
              <a:t>es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200" spc="-15" dirty="0">
                <a:latin typeface="Calibri"/>
                <a:cs typeface="Calibri"/>
              </a:rPr>
              <a:t>1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=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str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ngl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dis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agree</a:t>
            </a:r>
            <a:r>
              <a:rPr sz="2200" spc="-10" dirty="0">
                <a:latin typeface="Calibri"/>
                <a:cs typeface="Calibri"/>
              </a:rPr>
              <a:t>;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7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=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str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ngl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agree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5089029"/>
            <a:ext cx="8229600" cy="1692771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1620" indent="-175260">
              <a:lnSpc>
                <a:spcPct val="100000"/>
              </a:lnSpc>
              <a:buFont typeface="Arial"/>
              <a:buChar char="•"/>
              <a:tabLst>
                <a:tab pos="262255" algn="l"/>
              </a:tabLst>
            </a:pP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segme</a:t>
            </a:r>
            <a:r>
              <a:rPr sz="2200" spc="-2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ts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f </a:t>
            </a:r>
            <a:r>
              <a:rPr sz="2200" spc="-5" dirty="0">
                <a:latin typeface="Calibri"/>
                <a:cs typeface="Calibri"/>
              </a:rPr>
              <a:t>sh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ppe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s </a:t>
            </a:r>
            <a:r>
              <a:rPr sz="2200" spc="-10" dirty="0">
                <a:latin typeface="Calibri"/>
                <a:cs typeface="Calibri"/>
              </a:rPr>
              <a:t>w</a:t>
            </a:r>
            <a:r>
              <a:rPr sz="2200" dirty="0">
                <a:latin typeface="Calibri"/>
                <a:cs typeface="Calibri"/>
              </a:rPr>
              <a:t>ith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simila</a:t>
            </a:r>
            <a:r>
              <a:rPr sz="220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titudes?</a:t>
            </a:r>
          </a:p>
          <a:p>
            <a:pPr marL="718820" lvl="1" indent="-175260">
              <a:buFont typeface="Arial"/>
              <a:buChar char="•"/>
              <a:tabLst>
                <a:tab pos="262255" algn="l"/>
              </a:tabLst>
            </a:pPr>
            <a:r>
              <a:rPr sz="2200" spc="-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y?</a:t>
            </a:r>
          </a:p>
          <a:p>
            <a:pPr marL="718820" lvl="1" indent="-175260">
              <a:buFont typeface="Arial"/>
              <a:buChar char="•"/>
              <a:tabLst>
                <a:tab pos="262255" algn="l"/>
              </a:tabLst>
            </a:pPr>
            <a:r>
              <a:rPr sz="2200" dirty="0">
                <a:latin typeface="Calibri"/>
                <a:cs typeface="Calibri"/>
              </a:rPr>
              <a:t>Who</a:t>
            </a:r>
            <a:r>
              <a:rPr sz="2200" spc="-15" dirty="0">
                <a:latin typeface="Calibri"/>
                <a:cs typeface="Calibri"/>
              </a:rPr>
              <a:t> a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they?</a:t>
            </a:r>
            <a:endParaRPr lang="en-US" sz="2200" spc="-15" dirty="0">
              <a:latin typeface="Calibri"/>
              <a:cs typeface="Calibri"/>
            </a:endParaRPr>
          </a:p>
          <a:p>
            <a:pPr marL="718820" lvl="1" indent="-175260">
              <a:buFont typeface="Arial"/>
              <a:buChar char="•"/>
              <a:tabLst>
                <a:tab pos="262255" algn="l"/>
              </a:tabLst>
            </a:pPr>
            <a:r>
              <a:rPr lang="en-US" sz="2200" dirty="0">
                <a:latin typeface="Calibri"/>
                <a:cs typeface="Calibri"/>
              </a:rPr>
              <a:t>Choose a ‘label’ for each cluster!</a:t>
            </a:r>
          </a:p>
          <a:p>
            <a:pPr marL="261620" indent="-175260">
              <a:buFont typeface="Arial"/>
              <a:buChar char="•"/>
              <a:tabLst>
                <a:tab pos="262255" algn="l"/>
              </a:tabLst>
            </a:pPr>
            <a:r>
              <a:rPr lang="en-US" sz="2200" dirty="0">
                <a:latin typeface="Calibri"/>
                <a:cs typeface="Calibri"/>
              </a:rPr>
              <a:t>Write a paragraph: develop a targeting strategy for each cluster</a:t>
            </a:r>
          </a:p>
        </p:txBody>
      </p:sp>
      <p:sp>
        <p:nvSpPr>
          <p:cNvPr id="7" name="object 7"/>
          <p:cNvSpPr/>
          <p:nvPr/>
        </p:nvSpPr>
        <p:spPr>
          <a:xfrm>
            <a:off x="5029200" y="1600072"/>
            <a:ext cx="3862324" cy="2624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352032" y="419100"/>
            <a:ext cx="701039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636549"/>
            <a:ext cx="6109970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C00000"/>
                </a:solidFill>
                <a:latin typeface="Calibri"/>
                <a:cs typeface="Calibri"/>
              </a:rPr>
              <a:t>Clust</a:t>
            </a:r>
            <a:r>
              <a:rPr sz="3600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600" spc="-1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600" dirty="0">
                <a:solidFill>
                  <a:srgbClr val="C00000"/>
                </a:solidFill>
                <a:latin typeface="Calibri"/>
                <a:cs typeface="Calibri"/>
              </a:rPr>
              <a:t> Analysis:</a:t>
            </a:r>
            <a:r>
              <a:rPr sz="36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3600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600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3600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600" spc="-5" dirty="0">
                <a:solidFill>
                  <a:srgbClr val="C00000"/>
                </a:solidFill>
                <a:latin typeface="Calibri"/>
                <a:cs typeface="Calibri"/>
              </a:rPr>
              <a:t>udi</a:t>
            </a:r>
            <a:r>
              <a:rPr sz="3600" spc="1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3600" dirty="0">
                <a:solidFill>
                  <a:srgbClr val="C00000"/>
                </a:solidFill>
                <a:latin typeface="Calibri"/>
                <a:cs typeface="Calibri"/>
              </a:rPr>
              <a:t>al</a:t>
            </a:r>
            <a:r>
              <a:rPr sz="36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endParaRPr sz="36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173369"/>
              </p:ext>
            </p:extLst>
          </p:nvPr>
        </p:nvGraphicFramePr>
        <p:xfrm>
          <a:off x="1219200" y="1295400"/>
          <a:ext cx="6708948" cy="5453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0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5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8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3530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u="heavy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u="heavy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u="heavy" dirty="0">
                          <a:latin typeface="Arial"/>
                          <a:cs typeface="Arial"/>
                        </a:rPr>
                        <a:t>sp</a:t>
                      </a:r>
                      <a:r>
                        <a:rPr sz="1500" u="heavy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u="heavy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u="heavy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00" u="heavy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u="heavy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u="heavy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u="heavy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u="heavy" dirty="0">
                          <a:latin typeface="Arial"/>
                          <a:cs typeface="Arial"/>
                        </a:rPr>
                        <a:t>#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ts val="1889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</a:p>
                    <a:p>
                      <a:pPr marL="34925">
                        <a:lnSpc>
                          <a:spcPts val="178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</a:pPr>
                      <a:r>
                        <a:rPr sz="1500" i="1" spc="-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00" baseline="-20833" dirty="0">
                          <a:latin typeface="Arial"/>
                          <a:cs typeface="Arial"/>
                        </a:rPr>
                        <a:t>1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203200">
                        <a:lnSpc>
                          <a:spcPts val="1889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 marL="203200">
                        <a:lnSpc>
                          <a:spcPts val="178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i="1" spc="-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00" baseline="-20833" dirty="0">
                          <a:latin typeface="Arial"/>
                          <a:cs typeface="Arial"/>
                        </a:rPr>
                        <a:t>2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R="101600" algn="ctr">
                        <a:lnSpc>
                          <a:spcPts val="1889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 marR="101600" algn="ctr">
                        <a:lnSpc>
                          <a:spcPts val="178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i="1" spc="-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00" baseline="-20833" dirty="0">
                          <a:latin typeface="Arial"/>
                          <a:cs typeface="Arial"/>
                        </a:rPr>
                        <a:t>3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R="102235" algn="ctr">
                        <a:lnSpc>
                          <a:spcPts val="1889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 marR="102235" algn="ctr">
                        <a:lnSpc>
                          <a:spcPts val="178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i="1" spc="-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00" baseline="-20833" dirty="0">
                          <a:latin typeface="Arial"/>
                          <a:cs typeface="Arial"/>
                        </a:rPr>
                        <a:t>4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R="101600" algn="ctr">
                        <a:lnSpc>
                          <a:spcPts val="1889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 marR="102235" algn="ctr">
                        <a:lnSpc>
                          <a:spcPts val="178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i="1" spc="-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00" baseline="-20833" dirty="0">
                          <a:latin typeface="Arial"/>
                          <a:cs typeface="Arial"/>
                        </a:rPr>
                        <a:t>5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R="102235" algn="ctr">
                        <a:lnSpc>
                          <a:spcPts val="1889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 marR="102235" algn="ctr">
                        <a:lnSpc>
                          <a:spcPts val="178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ct val="100000"/>
                        </a:lnSpc>
                      </a:pPr>
                      <a:r>
                        <a:rPr sz="1500" i="1" spc="-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00" baseline="-20833" dirty="0">
                          <a:latin typeface="Arial"/>
                          <a:cs typeface="Arial"/>
                        </a:rPr>
                        <a:t>6</a:t>
                      </a:r>
                      <a:endParaRPr sz="1500" baseline="-20833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38455">
                        <a:lnSpc>
                          <a:spcPts val="1889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338455">
                        <a:lnSpc>
                          <a:spcPts val="178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34925">
                        <a:lnSpc>
                          <a:spcPts val="205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0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34925">
                        <a:lnSpc>
                          <a:spcPts val="205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0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39">
                <a:tc>
                  <a:txBody>
                    <a:bodyPr/>
                    <a:lstStyle/>
                    <a:p>
                      <a:pPr marL="34925">
                        <a:lnSpc>
                          <a:spcPts val="205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0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807">
                <a:tc>
                  <a:txBody>
                    <a:bodyPr/>
                    <a:lstStyle/>
                    <a:p>
                      <a:pPr marL="34925">
                        <a:lnSpc>
                          <a:spcPts val="205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0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082">
                <a:tc>
                  <a:txBody>
                    <a:bodyPr/>
                    <a:lstStyle/>
                    <a:p>
                      <a:pPr marL="34925">
                        <a:lnSpc>
                          <a:spcPts val="205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0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0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711">
                <a:tc>
                  <a:txBody>
                    <a:bodyPr/>
                    <a:lstStyle/>
                    <a:p>
                      <a:pPr marL="34925">
                        <a:lnSpc>
                          <a:spcPts val="205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0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739">
                <a:tc>
                  <a:txBody>
                    <a:bodyPr/>
                    <a:lstStyle/>
                    <a:p>
                      <a:pPr marL="34925">
                        <a:lnSpc>
                          <a:spcPts val="205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0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39">
                <a:tc>
                  <a:txBody>
                    <a:bodyPr/>
                    <a:lstStyle/>
                    <a:p>
                      <a:pPr marL="34925">
                        <a:lnSpc>
                          <a:spcPts val="205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0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34925">
                        <a:lnSpc>
                          <a:spcPts val="2050"/>
                        </a:lnSpc>
                      </a:pPr>
                      <a:r>
                        <a:rPr sz="1500" spc="-140" dirty="0"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0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743">
                <a:tc>
                  <a:txBody>
                    <a:bodyPr/>
                    <a:lstStyle/>
                    <a:p>
                      <a:pPr marL="34925">
                        <a:lnSpc>
                          <a:spcPts val="205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12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0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6019">
                <a:tc>
                  <a:txBody>
                    <a:bodyPr/>
                    <a:lstStyle/>
                    <a:p>
                      <a:pPr marL="34925">
                        <a:lnSpc>
                          <a:spcPts val="2050"/>
                        </a:lnSpc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13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0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0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711">
                <a:tc>
                  <a:txBody>
                    <a:bodyPr/>
                    <a:lstStyle/>
                    <a:p>
                      <a:pPr marL="34925">
                        <a:lnSpc>
                          <a:spcPts val="205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14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0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739">
                <a:tc>
                  <a:txBody>
                    <a:bodyPr/>
                    <a:lstStyle/>
                    <a:p>
                      <a:pPr marL="34925">
                        <a:lnSpc>
                          <a:spcPts val="205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15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0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34925">
                        <a:lnSpc>
                          <a:spcPts val="205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16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0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34925">
                        <a:lnSpc>
                          <a:spcPts val="205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17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0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768">
                <a:tc>
                  <a:txBody>
                    <a:bodyPr/>
                    <a:lstStyle/>
                    <a:p>
                      <a:pPr marL="34925">
                        <a:lnSpc>
                          <a:spcPts val="205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18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0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6044">
                <a:tc>
                  <a:txBody>
                    <a:bodyPr/>
                    <a:lstStyle/>
                    <a:p>
                      <a:pPr marL="34925">
                        <a:lnSpc>
                          <a:spcPts val="2050"/>
                        </a:lnSpc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19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0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0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ts val="205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064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20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0" algn="ctr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832347" y="295656"/>
            <a:ext cx="775716" cy="1118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Research</a:t>
            </a:r>
            <a:r>
              <a:rPr spc="-15" dirty="0"/>
              <a:t> </a:t>
            </a:r>
            <a:r>
              <a:rPr spc="-25" dirty="0"/>
              <a:t>fo</a:t>
            </a:r>
            <a:r>
              <a:rPr spc="-15" dirty="0"/>
              <a:t>r</a:t>
            </a:r>
            <a:r>
              <a:rPr spc="10" dirty="0"/>
              <a:t> </a:t>
            </a:r>
            <a:r>
              <a:rPr spc="-30" dirty="0"/>
              <a:t>Segmenta</a:t>
            </a:r>
            <a:r>
              <a:rPr spc="10" dirty="0"/>
              <a:t>t</a:t>
            </a:r>
            <a:r>
              <a:rPr dirty="0"/>
              <a:t>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557045"/>
            <a:ext cx="6859905" cy="1017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6FF"/>
              </a:buClr>
              <a:buSzPct val="84375"/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 “</a:t>
            </a:r>
            <a:r>
              <a:rPr sz="3200" spc="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”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STP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0066FF"/>
              </a:buClr>
              <a:buSzPct val="84375"/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Ho</a:t>
            </a:r>
            <a:r>
              <a:rPr sz="3200" dirty="0">
                <a:latin typeface="Calibri"/>
                <a:cs typeface="Calibri"/>
              </a:rPr>
              <a:t>w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o we ac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uall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segmen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s?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10200" y="4038600"/>
            <a:ext cx="242887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0" y="2819400"/>
            <a:ext cx="242887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38800" y="3048000"/>
            <a:ext cx="242887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9400" y="4114800"/>
            <a:ext cx="319087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76600" y="3733800"/>
            <a:ext cx="319087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24200" y="3886200"/>
            <a:ext cx="319087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6600" y="3962400"/>
            <a:ext cx="319087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43200" y="3581400"/>
            <a:ext cx="319087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71800" y="3733800"/>
            <a:ext cx="319087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90800" y="3581400"/>
            <a:ext cx="319087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2200" y="3657600"/>
            <a:ext cx="319087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14600" y="3810000"/>
            <a:ext cx="319087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09800" y="3886200"/>
            <a:ext cx="319087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19400" y="3886200"/>
            <a:ext cx="319087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95600" y="4343400"/>
            <a:ext cx="319087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90800" y="4267200"/>
            <a:ext cx="319087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86000" y="4419600"/>
            <a:ext cx="319087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00400" y="4267200"/>
            <a:ext cx="319087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67000" y="3962400"/>
            <a:ext cx="319087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48000" y="3962400"/>
            <a:ext cx="319087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76600" y="4572000"/>
            <a:ext cx="319087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43200" y="4495800"/>
            <a:ext cx="319087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8000" y="4724400"/>
            <a:ext cx="319087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38400" y="4191000"/>
            <a:ext cx="319087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14600" y="4800600"/>
            <a:ext cx="319087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95600" y="4876800"/>
            <a:ext cx="319087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22802" y="3530091"/>
            <a:ext cx="1350645" cy="593090"/>
          </a:xfrm>
          <a:custGeom>
            <a:avLst/>
            <a:gdLst/>
            <a:ahLst/>
            <a:cxnLst/>
            <a:rect l="l" t="t" r="r" b="b"/>
            <a:pathLst>
              <a:path w="1350645" h="593089">
                <a:moveTo>
                  <a:pt x="1350390" y="0"/>
                </a:moveTo>
                <a:lnTo>
                  <a:pt x="987425" y="69977"/>
                </a:lnTo>
                <a:lnTo>
                  <a:pt x="1001902" y="104775"/>
                </a:lnTo>
                <a:lnTo>
                  <a:pt x="0" y="523494"/>
                </a:lnTo>
                <a:lnTo>
                  <a:pt x="29083" y="593090"/>
                </a:lnTo>
                <a:lnTo>
                  <a:pt x="1030986" y="174371"/>
                </a:lnTo>
                <a:lnTo>
                  <a:pt x="1096298" y="174371"/>
                </a:lnTo>
                <a:lnTo>
                  <a:pt x="1350390" y="0"/>
                </a:lnTo>
                <a:close/>
              </a:path>
              <a:path w="1350645" h="593089">
                <a:moveTo>
                  <a:pt x="1096298" y="174371"/>
                </a:moveTo>
                <a:lnTo>
                  <a:pt x="1030986" y="174371"/>
                </a:lnTo>
                <a:lnTo>
                  <a:pt x="1045590" y="209169"/>
                </a:lnTo>
                <a:lnTo>
                  <a:pt x="1096298" y="174371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22802" y="3530091"/>
            <a:ext cx="1350645" cy="593090"/>
          </a:xfrm>
          <a:custGeom>
            <a:avLst/>
            <a:gdLst/>
            <a:ahLst/>
            <a:cxnLst/>
            <a:rect l="l" t="t" r="r" b="b"/>
            <a:pathLst>
              <a:path w="1350645" h="593089">
                <a:moveTo>
                  <a:pt x="0" y="523494"/>
                </a:moveTo>
                <a:lnTo>
                  <a:pt x="1001902" y="104775"/>
                </a:lnTo>
                <a:lnTo>
                  <a:pt x="987425" y="69977"/>
                </a:lnTo>
                <a:lnTo>
                  <a:pt x="1350390" y="0"/>
                </a:lnTo>
                <a:lnTo>
                  <a:pt x="1045590" y="209169"/>
                </a:lnTo>
                <a:lnTo>
                  <a:pt x="1030986" y="174371"/>
                </a:lnTo>
                <a:lnTo>
                  <a:pt x="29083" y="593090"/>
                </a:lnTo>
                <a:lnTo>
                  <a:pt x="0" y="5234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43200" y="4724400"/>
            <a:ext cx="319087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57600" y="4343400"/>
            <a:ext cx="1447800" cy="152400"/>
          </a:xfrm>
          <a:custGeom>
            <a:avLst/>
            <a:gdLst/>
            <a:ahLst/>
            <a:cxnLst/>
            <a:rect l="l" t="t" r="r" b="b"/>
            <a:pathLst>
              <a:path w="1447800" h="152400">
                <a:moveTo>
                  <a:pt x="1085850" y="0"/>
                </a:moveTo>
                <a:lnTo>
                  <a:pt x="108585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1085850" y="114300"/>
                </a:lnTo>
                <a:lnTo>
                  <a:pt x="1085850" y="152400"/>
                </a:lnTo>
                <a:lnTo>
                  <a:pt x="1447800" y="76200"/>
                </a:lnTo>
                <a:lnTo>
                  <a:pt x="108585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57600" y="4343400"/>
            <a:ext cx="1447800" cy="152400"/>
          </a:xfrm>
          <a:custGeom>
            <a:avLst/>
            <a:gdLst/>
            <a:ahLst/>
            <a:cxnLst/>
            <a:rect l="l" t="t" r="r" b="b"/>
            <a:pathLst>
              <a:path w="1447800" h="152400">
                <a:moveTo>
                  <a:pt x="0" y="38100"/>
                </a:moveTo>
                <a:lnTo>
                  <a:pt x="1085850" y="38100"/>
                </a:lnTo>
                <a:lnTo>
                  <a:pt x="1085850" y="0"/>
                </a:lnTo>
                <a:lnTo>
                  <a:pt x="1447800" y="76200"/>
                </a:lnTo>
                <a:lnTo>
                  <a:pt x="1085850" y="152400"/>
                </a:lnTo>
                <a:lnTo>
                  <a:pt x="1085850" y="114300"/>
                </a:lnTo>
                <a:lnTo>
                  <a:pt x="0" y="114300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61664" y="4796154"/>
            <a:ext cx="1280795" cy="291465"/>
          </a:xfrm>
          <a:custGeom>
            <a:avLst/>
            <a:gdLst/>
            <a:ahLst/>
            <a:cxnLst/>
            <a:rect l="l" t="t" r="r" b="b"/>
            <a:pathLst>
              <a:path w="1280795" h="291464">
                <a:moveTo>
                  <a:pt x="14097" y="0"/>
                </a:moveTo>
                <a:lnTo>
                  <a:pt x="0" y="74930"/>
                </a:lnTo>
                <a:lnTo>
                  <a:pt x="954913" y="254000"/>
                </a:lnTo>
                <a:lnTo>
                  <a:pt x="947927" y="291465"/>
                </a:lnTo>
                <a:lnTo>
                  <a:pt x="1280287" y="276225"/>
                </a:lnTo>
                <a:lnTo>
                  <a:pt x="1060680" y="179070"/>
                </a:lnTo>
                <a:lnTo>
                  <a:pt x="969010" y="179070"/>
                </a:lnTo>
                <a:lnTo>
                  <a:pt x="14097" y="0"/>
                </a:lnTo>
                <a:close/>
              </a:path>
              <a:path w="1280795" h="291464">
                <a:moveTo>
                  <a:pt x="975995" y="141605"/>
                </a:moveTo>
                <a:lnTo>
                  <a:pt x="969010" y="179070"/>
                </a:lnTo>
                <a:lnTo>
                  <a:pt x="1060680" y="179070"/>
                </a:lnTo>
                <a:lnTo>
                  <a:pt x="975995" y="14160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61664" y="4796154"/>
            <a:ext cx="1280795" cy="291465"/>
          </a:xfrm>
          <a:custGeom>
            <a:avLst/>
            <a:gdLst/>
            <a:ahLst/>
            <a:cxnLst/>
            <a:rect l="l" t="t" r="r" b="b"/>
            <a:pathLst>
              <a:path w="1280795" h="291464">
                <a:moveTo>
                  <a:pt x="14097" y="0"/>
                </a:moveTo>
                <a:lnTo>
                  <a:pt x="969010" y="179070"/>
                </a:lnTo>
                <a:lnTo>
                  <a:pt x="975995" y="141605"/>
                </a:lnTo>
                <a:lnTo>
                  <a:pt x="1280287" y="276225"/>
                </a:lnTo>
                <a:lnTo>
                  <a:pt x="947927" y="291465"/>
                </a:lnTo>
                <a:lnTo>
                  <a:pt x="954913" y="254000"/>
                </a:lnTo>
                <a:lnTo>
                  <a:pt x="0" y="74930"/>
                </a:lnTo>
                <a:lnTo>
                  <a:pt x="1409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53000" y="2819400"/>
            <a:ext cx="1143000" cy="838200"/>
          </a:xfrm>
          <a:custGeom>
            <a:avLst/>
            <a:gdLst/>
            <a:ahLst/>
            <a:cxnLst/>
            <a:rect l="l" t="t" r="r" b="b"/>
            <a:pathLst>
              <a:path w="1143000" h="838200">
                <a:moveTo>
                  <a:pt x="0" y="419100"/>
                </a:moveTo>
                <a:lnTo>
                  <a:pt x="7480" y="351105"/>
                </a:lnTo>
                <a:lnTo>
                  <a:pt x="29138" y="286609"/>
                </a:lnTo>
                <a:lnTo>
                  <a:pt x="63796" y="226473"/>
                </a:lnTo>
                <a:lnTo>
                  <a:pt x="110276" y="171559"/>
                </a:lnTo>
                <a:lnTo>
                  <a:pt x="167401" y="122729"/>
                </a:lnTo>
                <a:lnTo>
                  <a:pt x="199588" y="100865"/>
                </a:lnTo>
                <a:lnTo>
                  <a:pt x="233994" y="80845"/>
                </a:lnTo>
                <a:lnTo>
                  <a:pt x="270474" y="62776"/>
                </a:lnTo>
                <a:lnTo>
                  <a:pt x="308878" y="46768"/>
                </a:lnTo>
                <a:lnTo>
                  <a:pt x="349061" y="32926"/>
                </a:lnTo>
                <a:lnTo>
                  <a:pt x="390875" y="21360"/>
                </a:lnTo>
                <a:lnTo>
                  <a:pt x="434173" y="12176"/>
                </a:lnTo>
                <a:lnTo>
                  <a:pt x="478808" y="5483"/>
                </a:lnTo>
                <a:lnTo>
                  <a:pt x="524632" y="1388"/>
                </a:lnTo>
                <a:lnTo>
                  <a:pt x="571500" y="0"/>
                </a:lnTo>
                <a:lnTo>
                  <a:pt x="618367" y="1388"/>
                </a:lnTo>
                <a:lnTo>
                  <a:pt x="664191" y="5483"/>
                </a:lnTo>
                <a:lnTo>
                  <a:pt x="708826" y="12176"/>
                </a:lnTo>
                <a:lnTo>
                  <a:pt x="752124" y="21360"/>
                </a:lnTo>
                <a:lnTo>
                  <a:pt x="793938" y="32926"/>
                </a:lnTo>
                <a:lnTo>
                  <a:pt x="834121" y="46768"/>
                </a:lnTo>
                <a:lnTo>
                  <a:pt x="872525" y="62776"/>
                </a:lnTo>
                <a:lnTo>
                  <a:pt x="909005" y="80845"/>
                </a:lnTo>
                <a:lnTo>
                  <a:pt x="943411" y="100865"/>
                </a:lnTo>
                <a:lnTo>
                  <a:pt x="975598" y="122729"/>
                </a:lnTo>
                <a:lnTo>
                  <a:pt x="1032723" y="171559"/>
                </a:lnTo>
                <a:lnTo>
                  <a:pt x="1079203" y="226473"/>
                </a:lnTo>
                <a:lnTo>
                  <a:pt x="1113861" y="286609"/>
                </a:lnTo>
                <a:lnTo>
                  <a:pt x="1135519" y="351105"/>
                </a:lnTo>
                <a:lnTo>
                  <a:pt x="1143000" y="419100"/>
                </a:lnTo>
                <a:lnTo>
                  <a:pt x="1141105" y="453480"/>
                </a:lnTo>
                <a:lnTo>
                  <a:pt x="1126388" y="519833"/>
                </a:lnTo>
                <a:lnTo>
                  <a:pt x="1098083" y="582257"/>
                </a:lnTo>
                <a:lnTo>
                  <a:pt x="1057367" y="639889"/>
                </a:lnTo>
                <a:lnTo>
                  <a:pt x="1005417" y="691869"/>
                </a:lnTo>
                <a:lnTo>
                  <a:pt x="943411" y="737334"/>
                </a:lnTo>
                <a:lnTo>
                  <a:pt x="909005" y="757354"/>
                </a:lnTo>
                <a:lnTo>
                  <a:pt x="872525" y="775423"/>
                </a:lnTo>
                <a:lnTo>
                  <a:pt x="834121" y="791431"/>
                </a:lnTo>
                <a:lnTo>
                  <a:pt x="793938" y="805273"/>
                </a:lnTo>
                <a:lnTo>
                  <a:pt x="752124" y="816839"/>
                </a:lnTo>
                <a:lnTo>
                  <a:pt x="708826" y="826023"/>
                </a:lnTo>
                <a:lnTo>
                  <a:pt x="664191" y="832716"/>
                </a:lnTo>
                <a:lnTo>
                  <a:pt x="618367" y="836811"/>
                </a:lnTo>
                <a:lnTo>
                  <a:pt x="571500" y="838200"/>
                </a:lnTo>
                <a:lnTo>
                  <a:pt x="524632" y="836811"/>
                </a:lnTo>
                <a:lnTo>
                  <a:pt x="478808" y="832716"/>
                </a:lnTo>
                <a:lnTo>
                  <a:pt x="434173" y="826023"/>
                </a:lnTo>
                <a:lnTo>
                  <a:pt x="390875" y="816839"/>
                </a:lnTo>
                <a:lnTo>
                  <a:pt x="349061" y="805273"/>
                </a:lnTo>
                <a:lnTo>
                  <a:pt x="308878" y="791431"/>
                </a:lnTo>
                <a:lnTo>
                  <a:pt x="270474" y="775423"/>
                </a:lnTo>
                <a:lnTo>
                  <a:pt x="233994" y="757354"/>
                </a:lnTo>
                <a:lnTo>
                  <a:pt x="199588" y="737334"/>
                </a:lnTo>
                <a:lnTo>
                  <a:pt x="167401" y="715470"/>
                </a:lnTo>
                <a:lnTo>
                  <a:pt x="110276" y="666640"/>
                </a:lnTo>
                <a:lnTo>
                  <a:pt x="63796" y="611726"/>
                </a:lnTo>
                <a:lnTo>
                  <a:pt x="29138" y="551590"/>
                </a:lnTo>
                <a:lnTo>
                  <a:pt x="7480" y="487094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81600" y="2895600"/>
            <a:ext cx="242887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4000" y="3048000"/>
            <a:ext cx="242887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86400" y="4191000"/>
            <a:ext cx="242887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81600" y="3124200"/>
            <a:ext cx="242887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81600" y="3810000"/>
            <a:ext cx="1143000" cy="838200"/>
          </a:xfrm>
          <a:custGeom>
            <a:avLst/>
            <a:gdLst/>
            <a:ahLst/>
            <a:cxnLst/>
            <a:rect l="l" t="t" r="r" b="b"/>
            <a:pathLst>
              <a:path w="1143000" h="838200">
                <a:moveTo>
                  <a:pt x="0" y="419100"/>
                </a:moveTo>
                <a:lnTo>
                  <a:pt x="7480" y="351105"/>
                </a:lnTo>
                <a:lnTo>
                  <a:pt x="29138" y="286609"/>
                </a:lnTo>
                <a:lnTo>
                  <a:pt x="63796" y="226473"/>
                </a:lnTo>
                <a:lnTo>
                  <a:pt x="110276" y="171559"/>
                </a:lnTo>
                <a:lnTo>
                  <a:pt x="167401" y="122729"/>
                </a:lnTo>
                <a:lnTo>
                  <a:pt x="199588" y="100865"/>
                </a:lnTo>
                <a:lnTo>
                  <a:pt x="233994" y="80845"/>
                </a:lnTo>
                <a:lnTo>
                  <a:pt x="270474" y="62776"/>
                </a:lnTo>
                <a:lnTo>
                  <a:pt x="308878" y="46768"/>
                </a:lnTo>
                <a:lnTo>
                  <a:pt x="349061" y="32926"/>
                </a:lnTo>
                <a:lnTo>
                  <a:pt x="390875" y="21360"/>
                </a:lnTo>
                <a:lnTo>
                  <a:pt x="434173" y="12176"/>
                </a:lnTo>
                <a:lnTo>
                  <a:pt x="478808" y="5483"/>
                </a:lnTo>
                <a:lnTo>
                  <a:pt x="524632" y="1388"/>
                </a:lnTo>
                <a:lnTo>
                  <a:pt x="571500" y="0"/>
                </a:lnTo>
                <a:lnTo>
                  <a:pt x="618367" y="1388"/>
                </a:lnTo>
                <a:lnTo>
                  <a:pt x="664191" y="5483"/>
                </a:lnTo>
                <a:lnTo>
                  <a:pt x="708826" y="12176"/>
                </a:lnTo>
                <a:lnTo>
                  <a:pt x="752124" y="21360"/>
                </a:lnTo>
                <a:lnTo>
                  <a:pt x="793938" y="32926"/>
                </a:lnTo>
                <a:lnTo>
                  <a:pt x="834121" y="46768"/>
                </a:lnTo>
                <a:lnTo>
                  <a:pt x="872525" y="62776"/>
                </a:lnTo>
                <a:lnTo>
                  <a:pt x="909005" y="80845"/>
                </a:lnTo>
                <a:lnTo>
                  <a:pt x="943411" y="100865"/>
                </a:lnTo>
                <a:lnTo>
                  <a:pt x="975598" y="122729"/>
                </a:lnTo>
                <a:lnTo>
                  <a:pt x="1032723" y="171559"/>
                </a:lnTo>
                <a:lnTo>
                  <a:pt x="1079203" y="226473"/>
                </a:lnTo>
                <a:lnTo>
                  <a:pt x="1113861" y="286609"/>
                </a:lnTo>
                <a:lnTo>
                  <a:pt x="1135519" y="351105"/>
                </a:lnTo>
                <a:lnTo>
                  <a:pt x="1143000" y="419100"/>
                </a:lnTo>
                <a:lnTo>
                  <a:pt x="1141105" y="453480"/>
                </a:lnTo>
                <a:lnTo>
                  <a:pt x="1126388" y="519833"/>
                </a:lnTo>
                <a:lnTo>
                  <a:pt x="1098083" y="582257"/>
                </a:lnTo>
                <a:lnTo>
                  <a:pt x="1057367" y="639889"/>
                </a:lnTo>
                <a:lnTo>
                  <a:pt x="1005417" y="691869"/>
                </a:lnTo>
                <a:lnTo>
                  <a:pt x="943411" y="737334"/>
                </a:lnTo>
                <a:lnTo>
                  <a:pt x="909005" y="757354"/>
                </a:lnTo>
                <a:lnTo>
                  <a:pt x="872525" y="775423"/>
                </a:lnTo>
                <a:lnTo>
                  <a:pt x="834121" y="791431"/>
                </a:lnTo>
                <a:lnTo>
                  <a:pt x="793938" y="805273"/>
                </a:lnTo>
                <a:lnTo>
                  <a:pt x="752124" y="816839"/>
                </a:lnTo>
                <a:lnTo>
                  <a:pt x="708826" y="826023"/>
                </a:lnTo>
                <a:lnTo>
                  <a:pt x="664191" y="832716"/>
                </a:lnTo>
                <a:lnTo>
                  <a:pt x="618367" y="836811"/>
                </a:lnTo>
                <a:lnTo>
                  <a:pt x="571500" y="838200"/>
                </a:lnTo>
                <a:lnTo>
                  <a:pt x="524632" y="836811"/>
                </a:lnTo>
                <a:lnTo>
                  <a:pt x="478808" y="832716"/>
                </a:lnTo>
                <a:lnTo>
                  <a:pt x="434173" y="826023"/>
                </a:lnTo>
                <a:lnTo>
                  <a:pt x="390875" y="816839"/>
                </a:lnTo>
                <a:lnTo>
                  <a:pt x="349061" y="805273"/>
                </a:lnTo>
                <a:lnTo>
                  <a:pt x="308878" y="791431"/>
                </a:lnTo>
                <a:lnTo>
                  <a:pt x="270474" y="775423"/>
                </a:lnTo>
                <a:lnTo>
                  <a:pt x="233994" y="757354"/>
                </a:lnTo>
                <a:lnTo>
                  <a:pt x="199588" y="737334"/>
                </a:lnTo>
                <a:lnTo>
                  <a:pt x="167401" y="715470"/>
                </a:lnTo>
                <a:lnTo>
                  <a:pt x="110276" y="666640"/>
                </a:lnTo>
                <a:lnTo>
                  <a:pt x="63796" y="611726"/>
                </a:lnTo>
                <a:lnTo>
                  <a:pt x="29138" y="551590"/>
                </a:lnTo>
                <a:lnTo>
                  <a:pt x="7480" y="487094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86400" y="3200400"/>
            <a:ext cx="242887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2600" y="3886200"/>
            <a:ext cx="242887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15000" y="4038600"/>
            <a:ext cx="242887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67400" y="3886200"/>
            <a:ext cx="242887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81600" y="472440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457200"/>
                </a:moveTo>
                <a:lnTo>
                  <a:pt x="7480" y="383046"/>
                </a:lnTo>
                <a:lnTo>
                  <a:pt x="29138" y="312700"/>
                </a:lnTo>
                <a:lnTo>
                  <a:pt x="63796" y="247102"/>
                </a:lnTo>
                <a:lnTo>
                  <a:pt x="110276" y="187195"/>
                </a:lnTo>
                <a:lnTo>
                  <a:pt x="137582" y="159670"/>
                </a:lnTo>
                <a:lnTo>
                  <a:pt x="167401" y="133921"/>
                </a:lnTo>
                <a:lnTo>
                  <a:pt x="199588" y="110065"/>
                </a:lnTo>
                <a:lnTo>
                  <a:pt x="233994" y="88221"/>
                </a:lnTo>
                <a:lnTo>
                  <a:pt x="270474" y="68505"/>
                </a:lnTo>
                <a:lnTo>
                  <a:pt x="308878" y="51037"/>
                </a:lnTo>
                <a:lnTo>
                  <a:pt x="349061" y="35933"/>
                </a:lnTo>
                <a:lnTo>
                  <a:pt x="390875" y="23311"/>
                </a:lnTo>
                <a:lnTo>
                  <a:pt x="434173" y="13289"/>
                </a:lnTo>
                <a:lnTo>
                  <a:pt x="478808" y="5984"/>
                </a:lnTo>
                <a:lnTo>
                  <a:pt x="524632" y="1515"/>
                </a:lnTo>
                <a:lnTo>
                  <a:pt x="571500" y="0"/>
                </a:lnTo>
                <a:lnTo>
                  <a:pt x="618367" y="1515"/>
                </a:lnTo>
                <a:lnTo>
                  <a:pt x="664191" y="5984"/>
                </a:lnTo>
                <a:lnTo>
                  <a:pt x="708826" y="13289"/>
                </a:lnTo>
                <a:lnTo>
                  <a:pt x="752124" y="23311"/>
                </a:lnTo>
                <a:lnTo>
                  <a:pt x="793938" y="35933"/>
                </a:lnTo>
                <a:lnTo>
                  <a:pt x="834121" y="51037"/>
                </a:lnTo>
                <a:lnTo>
                  <a:pt x="872525" y="68505"/>
                </a:lnTo>
                <a:lnTo>
                  <a:pt x="909005" y="88221"/>
                </a:lnTo>
                <a:lnTo>
                  <a:pt x="943411" y="110065"/>
                </a:lnTo>
                <a:lnTo>
                  <a:pt x="975598" y="133921"/>
                </a:lnTo>
                <a:lnTo>
                  <a:pt x="1005417" y="159670"/>
                </a:lnTo>
                <a:lnTo>
                  <a:pt x="1032723" y="187195"/>
                </a:lnTo>
                <a:lnTo>
                  <a:pt x="1057367" y="216379"/>
                </a:lnTo>
                <a:lnTo>
                  <a:pt x="1098083" y="279249"/>
                </a:lnTo>
                <a:lnTo>
                  <a:pt x="1126388" y="347338"/>
                </a:lnTo>
                <a:lnTo>
                  <a:pt x="1141105" y="419706"/>
                </a:lnTo>
                <a:lnTo>
                  <a:pt x="1143000" y="457200"/>
                </a:lnTo>
                <a:lnTo>
                  <a:pt x="1141105" y="494693"/>
                </a:lnTo>
                <a:lnTo>
                  <a:pt x="1126388" y="567061"/>
                </a:lnTo>
                <a:lnTo>
                  <a:pt x="1098083" y="635150"/>
                </a:lnTo>
                <a:lnTo>
                  <a:pt x="1057367" y="698020"/>
                </a:lnTo>
                <a:lnTo>
                  <a:pt x="1032723" y="727204"/>
                </a:lnTo>
                <a:lnTo>
                  <a:pt x="1005417" y="754729"/>
                </a:lnTo>
                <a:lnTo>
                  <a:pt x="975598" y="780478"/>
                </a:lnTo>
                <a:lnTo>
                  <a:pt x="943411" y="804334"/>
                </a:lnTo>
                <a:lnTo>
                  <a:pt x="909005" y="826178"/>
                </a:lnTo>
                <a:lnTo>
                  <a:pt x="872525" y="845894"/>
                </a:lnTo>
                <a:lnTo>
                  <a:pt x="834121" y="863362"/>
                </a:lnTo>
                <a:lnTo>
                  <a:pt x="793938" y="878466"/>
                </a:lnTo>
                <a:lnTo>
                  <a:pt x="752124" y="891088"/>
                </a:lnTo>
                <a:lnTo>
                  <a:pt x="708826" y="901110"/>
                </a:lnTo>
                <a:lnTo>
                  <a:pt x="664191" y="908415"/>
                </a:lnTo>
                <a:lnTo>
                  <a:pt x="618367" y="912884"/>
                </a:lnTo>
                <a:lnTo>
                  <a:pt x="571500" y="914400"/>
                </a:lnTo>
                <a:lnTo>
                  <a:pt x="524632" y="912884"/>
                </a:lnTo>
                <a:lnTo>
                  <a:pt x="478808" y="908415"/>
                </a:lnTo>
                <a:lnTo>
                  <a:pt x="434173" y="901110"/>
                </a:lnTo>
                <a:lnTo>
                  <a:pt x="390875" y="891088"/>
                </a:lnTo>
                <a:lnTo>
                  <a:pt x="349061" y="878466"/>
                </a:lnTo>
                <a:lnTo>
                  <a:pt x="308878" y="863362"/>
                </a:lnTo>
                <a:lnTo>
                  <a:pt x="270474" y="845894"/>
                </a:lnTo>
                <a:lnTo>
                  <a:pt x="233994" y="826178"/>
                </a:lnTo>
                <a:lnTo>
                  <a:pt x="199588" y="804334"/>
                </a:lnTo>
                <a:lnTo>
                  <a:pt x="167401" y="780478"/>
                </a:lnTo>
                <a:lnTo>
                  <a:pt x="137582" y="754729"/>
                </a:lnTo>
                <a:lnTo>
                  <a:pt x="110276" y="727204"/>
                </a:lnTo>
                <a:lnTo>
                  <a:pt x="85632" y="698020"/>
                </a:lnTo>
                <a:lnTo>
                  <a:pt x="44916" y="635150"/>
                </a:lnTo>
                <a:lnTo>
                  <a:pt x="16611" y="567061"/>
                </a:lnTo>
                <a:lnTo>
                  <a:pt x="1894" y="494693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86400" y="4800600"/>
            <a:ext cx="242887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91200" y="4800600"/>
            <a:ext cx="242887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638800" y="5105400"/>
            <a:ext cx="242887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91200" y="5105400"/>
            <a:ext cx="242887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43600" y="4953000"/>
            <a:ext cx="242887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86400" y="5029200"/>
            <a:ext cx="242887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34000" y="4953000"/>
            <a:ext cx="242887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94175" y="3424864"/>
            <a:ext cx="305435" cy="147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1170"/>
              </a:spcBef>
            </a:pPr>
            <a:r>
              <a:rPr sz="180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94414" y="3950622"/>
            <a:ext cx="1514475" cy="1065530"/>
          </a:xfrm>
          <a:custGeom>
            <a:avLst/>
            <a:gdLst/>
            <a:ahLst/>
            <a:cxnLst/>
            <a:rect l="l" t="t" r="r" b="b"/>
            <a:pathLst>
              <a:path w="1514475" h="1065529">
                <a:moveTo>
                  <a:pt x="1090247" y="0"/>
                </a:moveTo>
                <a:lnTo>
                  <a:pt x="1037070" y="379"/>
                </a:lnTo>
                <a:lnTo>
                  <a:pt x="982118" y="3903"/>
                </a:lnTo>
                <a:lnTo>
                  <a:pt x="925627" y="10592"/>
                </a:lnTo>
                <a:lnTo>
                  <a:pt x="867835" y="20467"/>
                </a:lnTo>
                <a:lnTo>
                  <a:pt x="808979" y="33547"/>
                </a:lnTo>
                <a:lnTo>
                  <a:pt x="749298" y="49853"/>
                </a:lnTo>
                <a:lnTo>
                  <a:pt x="689028" y="69406"/>
                </a:lnTo>
                <a:lnTo>
                  <a:pt x="628407" y="92225"/>
                </a:lnTo>
                <a:lnTo>
                  <a:pt x="567672" y="118330"/>
                </a:lnTo>
                <a:lnTo>
                  <a:pt x="508177" y="147201"/>
                </a:lnTo>
                <a:lnTo>
                  <a:pt x="451246" y="178134"/>
                </a:lnTo>
                <a:lnTo>
                  <a:pt x="397019" y="210937"/>
                </a:lnTo>
                <a:lnTo>
                  <a:pt x="345637" y="245418"/>
                </a:lnTo>
                <a:lnTo>
                  <a:pt x="297238" y="281383"/>
                </a:lnTo>
                <a:lnTo>
                  <a:pt x="251962" y="318639"/>
                </a:lnTo>
                <a:lnTo>
                  <a:pt x="209949" y="356994"/>
                </a:lnTo>
                <a:lnTo>
                  <a:pt x="171339" y="396255"/>
                </a:lnTo>
                <a:lnTo>
                  <a:pt x="136271" y="436230"/>
                </a:lnTo>
                <a:lnTo>
                  <a:pt x="104884" y="476724"/>
                </a:lnTo>
                <a:lnTo>
                  <a:pt x="77319" y="517547"/>
                </a:lnTo>
                <a:lnTo>
                  <a:pt x="53716" y="558504"/>
                </a:lnTo>
                <a:lnTo>
                  <a:pt x="34212" y="599404"/>
                </a:lnTo>
                <a:lnTo>
                  <a:pt x="18950" y="640053"/>
                </a:lnTo>
                <a:lnTo>
                  <a:pt x="8067" y="680258"/>
                </a:lnTo>
                <a:lnTo>
                  <a:pt x="1703" y="719827"/>
                </a:lnTo>
                <a:lnTo>
                  <a:pt x="0" y="758567"/>
                </a:lnTo>
                <a:lnTo>
                  <a:pt x="3094" y="796285"/>
                </a:lnTo>
                <a:lnTo>
                  <a:pt x="24239" y="867884"/>
                </a:lnTo>
                <a:lnTo>
                  <a:pt x="64568" y="930711"/>
                </a:lnTo>
                <a:lnTo>
                  <a:pt x="121498" y="981770"/>
                </a:lnTo>
                <a:lnTo>
                  <a:pt x="155595" y="1002836"/>
                </a:lnTo>
                <a:lnTo>
                  <a:pt x="193130" y="1020899"/>
                </a:lnTo>
                <a:lnTo>
                  <a:pt x="233866" y="1035939"/>
                </a:lnTo>
                <a:lnTo>
                  <a:pt x="277565" y="1047936"/>
                </a:lnTo>
                <a:lnTo>
                  <a:pt x="323989" y="1056869"/>
                </a:lnTo>
                <a:lnTo>
                  <a:pt x="372902" y="1062718"/>
                </a:lnTo>
                <a:lnTo>
                  <a:pt x="424066" y="1065463"/>
                </a:lnTo>
                <a:lnTo>
                  <a:pt x="477242" y="1065084"/>
                </a:lnTo>
                <a:lnTo>
                  <a:pt x="532195" y="1061560"/>
                </a:lnTo>
                <a:lnTo>
                  <a:pt x="588686" y="1054870"/>
                </a:lnTo>
                <a:lnTo>
                  <a:pt x="646478" y="1044996"/>
                </a:lnTo>
                <a:lnTo>
                  <a:pt x="705333" y="1031916"/>
                </a:lnTo>
                <a:lnTo>
                  <a:pt x="765015" y="1015609"/>
                </a:lnTo>
                <a:lnTo>
                  <a:pt x="825285" y="996057"/>
                </a:lnTo>
                <a:lnTo>
                  <a:pt x="885906" y="973238"/>
                </a:lnTo>
                <a:lnTo>
                  <a:pt x="946640" y="947132"/>
                </a:lnTo>
                <a:lnTo>
                  <a:pt x="1006119" y="918262"/>
                </a:lnTo>
                <a:lnTo>
                  <a:pt x="1063036" y="887329"/>
                </a:lnTo>
                <a:lnTo>
                  <a:pt x="1117252" y="854525"/>
                </a:lnTo>
                <a:lnTo>
                  <a:pt x="1168627" y="820045"/>
                </a:lnTo>
                <a:lnTo>
                  <a:pt x="1217021" y="784080"/>
                </a:lnTo>
                <a:lnTo>
                  <a:pt x="1262295" y="746824"/>
                </a:lnTo>
                <a:lnTo>
                  <a:pt x="1304307" y="708469"/>
                </a:lnTo>
                <a:lnTo>
                  <a:pt x="1342919" y="669208"/>
                </a:lnTo>
                <a:lnTo>
                  <a:pt x="1377990" y="629233"/>
                </a:lnTo>
                <a:lnTo>
                  <a:pt x="1409381" y="588738"/>
                </a:lnTo>
                <a:lnTo>
                  <a:pt x="1436951" y="547916"/>
                </a:lnTo>
                <a:lnTo>
                  <a:pt x="1460561" y="506959"/>
                </a:lnTo>
                <a:lnTo>
                  <a:pt x="1480070" y="466059"/>
                </a:lnTo>
                <a:lnTo>
                  <a:pt x="1495339" y="425410"/>
                </a:lnTo>
                <a:lnTo>
                  <a:pt x="1506228" y="385205"/>
                </a:lnTo>
                <a:lnTo>
                  <a:pt x="1512597" y="345636"/>
                </a:lnTo>
                <a:lnTo>
                  <a:pt x="1514306" y="306896"/>
                </a:lnTo>
                <a:lnTo>
                  <a:pt x="1511215" y="269178"/>
                </a:lnTo>
                <a:lnTo>
                  <a:pt x="1490073" y="197578"/>
                </a:lnTo>
                <a:lnTo>
                  <a:pt x="1449745" y="134752"/>
                </a:lnTo>
                <a:lnTo>
                  <a:pt x="1392815" y="83693"/>
                </a:lnTo>
                <a:lnTo>
                  <a:pt x="1358718" y="62627"/>
                </a:lnTo>
                <a:lnTo>
                  <a:pt x="1321183" y="44564"/>
                </a:lnTo>
                <a:lnTo>
                  <a:pt x="1280447" y="29524"/>
                </a:lnTo>
                <a:lnTo>
                  <a:pt x="1236748" y="17527"/>
                </a:lnTo>
                <a:lnTo>
                  <a:pt x="1190323" y="8594"/>
                </a:lnTo>
                <a:lnTo>
                  <a:pt x="1141411" y="2745"/>
                </a:lnTo>
                <a:lnTo>
                  <a:pt x="1090247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94414" y="3950622"/>
            <a:ext cx="1514475" cy="1065530"/>
          </a:xfrm>
          <a:custGeom>
            <a:avLst/>
            <a:gdLst/>
            <a:ahLst/>
            <a:cxnLst/>
            <a:rect l="l" t="t" r="r" b="b"/>
            <a:pathLst>
              <a:path w="1514475" h="1065529">
                <a:moveTo>
                  <a:pt x="24239" y="867884"/>
                </a:moveTo>
                <a:lnTo>
                  <a:pt x="11128" y="832788"/>
                </a:lnTo>
                <a:lnTo>
                  <a:pt x="3094" y="796285"/>
                </a:lnTo>
                <a:lnTo>
                  <a:pt x="0" y="758567"/>
                </a:lnTo>
                <a:lnTo>
                  <a:pt x="1703" y="719827"/>
                </a:lnTo>
                <a:lnTo>
                  <a:pt x="8067" y="680258"/>
                </a:lnTo>
                <a:lnTo>
                  <a:pt x="18950" y="640053"/>
                </a:lnTo>
                <a:lnTo>
                  <a:pt x="34212" y="599404"/>
                </a:lnTo>
                <a:lnTo>
                  <a:pt x="53716" y="558504"/>
                </a:lnTo>
                <a:lnTo>
                  <a:pt x="77319" y="517547"/>
                </a:lnTo>
                <a:lnTo>
                  <a:pt x="104884" y="476724"/>
                </a:lnTo>
                <a:lnTo>
                  <a:pt x="136271" y="436230"/>
                </a:lnTo>
                <a:lnTo>
                  <a:pt x="171339" y="396255"/>
                </a:lnTo>
                <a:lnTo>
                  <a:pt x="209949" y="356994"/>
                </a:lnTo>
                <a:lnTo>
                  <a:pt x="251962" y="318639"/>
                </a:lnTo>
                <a:lnTo>
                  <a:pt x="297238" y="281383"/>
                </a:lnTo>
                <a:lnTo>
                  <a:pt x="345637" y="245418"/>
                </a:lnTo>
                <a:lnTo>
                  <a:pt x="397019" y="210937"/>
                </a:lnTo>
                <a:lnTo>
                  <a:pt x="451246" y="178134"/>
                </a:lnTo>
                <a:lnTo>
                  <a:pt x="508177" y="147201"/>
                </a:lnTo>
                <a:lnTo>
                  <a:pt x="567672" y="118330"/>
                </a:lnTo>
                <a:lnTo>
                  <a:pt x="628407" y="92225"/>
                </a:lnTo>
                <a:lnTo>
                  <a:pt x="689028" y="69406"/>
                </a:lnTo>
                <a:lnTo>
                  <a:pt x="749298" y="49853"/>
                </a:lnTo>
                <a:lnTo>
                  <a:pt x="808979" y="33547"/>
                </a:lnTo>
                <a:lnTo>
                  <a:pt x="867835" y="20467"/>
                </a:lnTo>
                <a:lnTo>
                  <a:pt x="925627" y="10592"/>
                </a:lnTo>
                <a:lnTo>
                  <a:pt x="982118" y="3903"/>
                </a:lnTo>
                <a:lnTo>
                  <a:pt x="1037070" y="379"/>
                </a:lnTo>
                <a:lnTo>
                  <a:pt x="1090247" y="0"/>
                </a:lnTo>
                <a:lnTo>
                  <a:pt x="1141411" y="2745"/>
                </a:lnTo>
                <a:lnTo>
                  <a:pt x="1190323" y="8594"/>
                </a:lnTo>
                <a:lnTo>
                  <a:pt x="1236748" y="17527"/>
                </a:lnTo>
                <a:lnTo>
                  <a:pt x="1280447" y="29524"/>
                </a:lnTo>
                <a:lnTo>
                  <a:pt x="1321183" y="44564"/>
                </a:lnTo>
                <a:lnTo>
                  <a:pt x="1358718" y="62627"/>
                </a:lnTo>
                <a:lnTo>
                  <a:pt x="1392815" y="83693"/>
                </a:lnTo>
                <a:lnTo>
                  <a:pt x="1423236" y="107741"/>
                </a:lnTo>
                <a:lnTo>
                  <a:pt x="1472103" y="164704"/>
                </a:lnTo>
                <a:lnTo>
                  <a:pt x="1503184" y="232675"/>
                </a:lnTo>
                <a:lnTo>
                  <a:pt x="1514306" y="306896"/>
                </a:lnTo>
                <a:lnTo>
                  <a:pt x="1512597" y="345636"/>
                </a:lnTo>
                <a:lnTo>
                  <a:pt x="1506228" y="385205"/>
                </a:lnTo>
                <a:lnTo>
                  <a:pt x="1495339" y="425410"/>
                </a:lnTo>
                <a:lnTo>
                  <a:pt x="1480070" y="466059"/>
                </a:lnTo>
                <a:lnTo>
                  <a:pt x="1460561" y="506959"/>
                </a:lnTo>
                <a:lnTo>
                  <a:pt x="1436951" y="547916"/>
                </a:lnTo>
                <a:lnTo>
                  <a:pt x="1409381" y="588738"/>
                </a:lnTo>
                <a:lnTo>
                  <a:pt x="1377990" y="629233"/>
                </a:lnTo>
                <a:lnTo>
                  <a:pt x="1342919" y="669208"/>
                </a:lnTo>
                <a:lnTo>
                  <a:pt x="1304307" y="708469"/>
                </a:lnTo>
                <a:lnTo>
                  <a:pt x="1262295" y="746824"/>
                </a:lnTo>
                <a:lnTo>
                  <a:pt x="1217021" y="784080"/>
                </a:lnTo>
                <a:lnTo>
                  <a:pt x="1168627" y="820045"/>
                </a:lnTo>
                <a:lnTo>
                  <a:pt x="1117252" y="854525"/>
                </a:lnTo>
                <a:lnTo>
                  <a:pt x="1063036" y="887329"/>
                </a:lnTo>
                <a:lnTo>
                  <a:pt x="1006119" y="918262"/>
                </a:lnTo>
                <a:lnTo>
                  <a:pt x="946640" y="947132"/>
                </a:lnTo>
                <a:lnTo>
                  <a:pt x="885906" y="973238"/>
                </a:lnTo>
                <a:lnTo>
                  <a:pt x="825285" y="996057"/>
                </a:lnTo>
                <a:lnTo>
                  <a:pt x="765015" y="1015609"/>
                </a:lnTo>
                <a:lnTo>
                  <a:pt x="705333" y="1031916"/>
                </a:lnTo>
                <a:lnTo>
                  <a:pt x="646478" y="1044996"/>
                </a:lnTo>
                <a:lnTo>
                  <a:pt x="588686" y="1054870"/>
                </a:lnTo>
                <a:lnTo>
                  <a:pt x="532195" y="1061560"/>
                </a:lnTo>
                <a:lnTo>
                  <a:pt x="477242" y="1065084"/>
                </a:lnTo>
                <a:lnTo>
                  <a:pt x="424066" y="1065463"/>
                </a:lnTo>
                <a:lnTo>
                  <a:pt x="372902" y="1062718"/>
                </a:lnTo>
                <a:lnTo>
                  <a:pt x="323989" y="1056869"/>
                </a:lnTo>
                <a:lnTo>
                  <a:pt x="277565" y="1047936"/>
                </a:lnTo>
                <a:lnTo>
                  <a:pt x="233866" y="1035939"/>
                </a:lnTo>
                <a:lnTo>
                  <a:pt x="193130" y="1020899"/>
                </a:lnTo>
                <a:lnTo>
                  <a:pt x="155595" y="1002836"/>
                </a:lnTo>
                <a:lnTo>
                  <a:pt x="121498" y="981770"/>
                </a:lnTo>
                <a:lnTo>
                  <a:pt x="91076" y="957722"/>
                </a:lnTo>
                <a:lnTo>
                  <a:pt x="42210" y="900758"/>
                </a:lnTo>
                <a:lnTo>
                  <a:pt x="24239" y="8678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56512" y="2403739"/>
            <a:ext cx="1864995" cy="1663064"/>
          </a:xfrm>
          <a:custGeom>
            <a:avLst/>
            <a:gdLst/>
            <a:ahLst/>
            <a:cxnLst/>
            <a:rect l="l" t="t" r="r" b="b"/>
            <a:pathLst>
              <a:path w="1864995" h="1663064">
                <a:moveTo>
                  <a:pt x="1298964" y="0"/>
                </a:moveTo>
                <a:lnTo>
                  <a:pt x="1232106" y="116"/>
                </a:lnTo>
                <a:lnTo>
                  <a:pt x="1163492" y="5101"/>
                </a:lnTo>
                <a:lnTo>
                  <a:pt x="1093443" y="14943"/>
                </a:lnTo>
                <a:lnTo>
                  <a:pt x="1022280" y="29630"/>
                </a:lnTo>
                <a:lnTo>
                  <a:pt x="950325" y="49150"/>
                </a:lnTo>
                <a:lnTo>
                  <a:pt x="877899" y="73490"/>
                </a:lnTo>
                <a:lnTo>
                  <a:pt x="805323" y="102638"/>
                </a:lnTo>
                <a:lnTo>
                  <a:pt x="732920" y="136582"/>
                </a:lnTo>
                <a:lnTo>
                  <a:pt x="661009" y="175311"/>
                </a:lnTo>
                <a:lnTo>
                  <a:pt x="589913" y="218810"/>
                </a:lnTo>
                <a:lnTo>
                  <a:pt x="519953" y="267070"/>
                </a:lnTo>
                <a:lnTo>
                  <a:pt x="452746" y="319087"/>
                </a:lnTo>
                <a:lnTo>
                  <a:pt x="389728" y="373629"/>
                </a:lnTo>
                <a:lnTo>
                  <a:pt x="331009" y="430393"/>
                </a:lnTo>
                <a:lnTo>
                  <a:pt x="276698" y="489078"/>
                </a:lnTo>
                <a:lnTo>
                  <a:pt x="226903" y="549381"/>
                </a:lnTo>
                <a:lnTo>
                  <a:pt x="181734" y="610999"/>
                </a:lnTo>
                <a:lnTo>
                  <a:pt x="141300" y="673632"/>
                </a:lnTo>
                <a:lnTo>
                  <a:pt x="105710" y="736976"/>
                </a:lnTo>
                <a:lnTo>
                  <a:pt x="75073" y="800729"/>
                </a:lnTo>
                <a:lnTo>
                  <a:pt x="49498" y="864589"/>
                </a:lnTo>
                <a:lnTo>
                  <a:pt x="29094" y="928253"/>
                </a:lnTo>
                <a:lnTo>
                  <a:pt x="13970" y="991421"/>
                </a:lnTo>
                <a:lnTo>
                  <a:pt x="4236" y="1053788"/>
                </a:lnTo>
                <a:lnTo>
                  <a:pt x="0" y="1115054"/>
                </a:lnTo>
                <a:lnTo>
                  <a:pt x="1371" y="1174915"/>
                </a:lnTo>
                <a:lnTo>
                  <a:pt x="8458" y="1233070"/>
                </a:lnTo>
                <a:lnTo>
                  <a:pt x="21371" y="1289217"/>
                </a:lnTo>
                <a:lnTo>
                  <a:pt x="40219" y="1343052"/>
                </a:lnTo>
                <a:lnTo>
                  <a:pt x="65110" y="1394274"/>
                </a:lnTo>
                <a:lnTo>
                  <a:pt x="96154" y="1442582"/>
                </a:lnTo>
                <a:lnTo>
                  <a:pt x="132761" y="1486820"/>
                </a:lnTo>
                <a:lnTo>
                  <a:pt x="174014" y="1526082"/>
                </a:lnTo>
                <a:lnTo>
                  <a:pt x="219592" y="1560381"/>
                </a:lnTo>
                <a:lnTo>
                  <a:pt x="269175" y="1589728"/>
                </a:lnTo>
                <a:lnTo>
                  <a:pt x="322441" y="1614135"/>
                </a:lnTo>
                <a:lnTo>
                  <a:pt x="379067" y="1633613"/>
                </a:lnTo>
                <a:lnTo>
                  <a:pt x="438734" y="1648176"/>
                </a:lnTo>
                <a:lnTo>
                  <a:pt x="501120" y="1657833"/>
                </a:lnTo>
                <a:lnTo>
                  <a:pt x="565903" y="1662598"/>
                </a:lnTo>
                <a:lnTo>
                  <a:pt x="632761" y="1662482"/>
                </a:lnTo>
                <a:lnTo>
                  <a:pt x="701374" y="1657497"/>
                </a:lnTo>
                <a:lnTo>
                  <a:pt x="771420" y="1647654"/>
                </a:lnTo>
                <a:lnTo>
                  <a:pt x="842578" y="1632966"/>
                </a:lnTo>
                <a:lnTo>
                  <a:pt x="914527" y="1613444"/>
                </a:lnTo>
                <a:lnTo>
                  <a:pt x="986944" y="1589100"/>
                </a:lnTo>
                <a:lnTo>
                  <a:pt x="1059509" y="1559946"/>
                </a:lnTo>
                <a:lnTo>
                  <a:pt x="1131901" y="1525993"/>
                </a:lnTo>
                <a:lnTo>
                  <a:pt x="1203797" y="1487255"/>
                </a:lnTo>
                <a:lnTo>
                  <a:pt x="1274877" y="1443741"/>
                </a:lnTo>
                <a:lnTo>
                  <a:pt x="1344818" y="1395465"/>
                </a:lnTo>
                <a:lnTo>
                  <a:pt x="1412026" y="1343465"/>
                </a:lnTo>
                <a:lnTo>
                  <a:pt x="1475044" y="1288937"/>
                </a:lnTo>
                <a:lnTo>
                  <a:pt x="1533763" y="1232183"/>
                </a:lnTo>
                <a:lnTo>
                  <a:pt x="1588074" y="1173506"/>
                </a:lnTo>
                <a:lnTo>
                  <a:pt x="1637869" y="1113209"/>
                </a:lnTo>
                <a:lnTo>
                  <a:pt x="1683038" y="1051594"/>
                </a:lnTo>
                <a:lnTo>
                  <a:pt x="1723472" y="988964"/>
                </a:lnTo>
                <a:lnTo>
                  <a:pt x="1759062" y="925621"/>
                </a:lnTo>
                <a:lnTo>
                  <a:pt x="1789699" y="861869"/>
                </a:lnTo>
                <a:lnTo>
                  <a:pt x="1815274" y="798009"/>
                </a:lnTo>
                <a:lnTo>
                  <a:pt x="1835678" y="734344"/>
                </a:lnTo>
                <a:lnTo>
                  <a:pt x="1850802" y="671177"/>
                </a:lnTo>
                <a:lnTo>
                  <a:pt x="1860536" y="608811"/>
                </a:lnTo>
                <a:lnTo>
                  <a:pt x="1864772" y="547548"/>
                </a:lnTo>
                <a:lnTo>
                  <a:pt x="1863401" y="487690"/>
                </a:lnTo>
                <a:lnTo>
                  <a:pt x="1856313" y="429541"/>
                </a:lnTo>
                <a:lnTo>
                  <a:pt x="1843400" y="373403"/>
                </a:lnTo>
                <a:lnTo>
                  <a:pt x="1824553" y="319578"/>
                </a:lnTo>
                <a:lnTo>
                  <a:pt x="1799661" y="268369"/>
                </a:lnTo>
                <a:lnTo>
                  <a:pt x="1768617" y="220080"/>
                </a:lnTo>
                <a:lnTo>
                  <a:pt x="1732029" y="175824"/>
                </a:lnTo>
                <a:lnTo>
                  <a:pt x="1690792" y="136548"/>
                </a:lnTo>
                <a:lnTo>
                  <a:pt x="1645228" y="102239"/>
                </a:lnTo>
                <a:lnTo>
                  <a:pt x="1595658" y="72884"/>
                </a:lnTo>
                <a:lnTo>
                  <a:pt x="1542403" y="48471"/>
                </a:lnTo>
                <a:lnTo>
                  <a:pt x="1485784" y="28988"/>
                </a:lnTo>
                <a:lnTo>
                  <a:pt x="1426124" y="14424"/>
                </a:lnTo>
                <a:lnTo>
                  <a:pt x="1363743" y="4765"/>
                </a:lnTo>
                <a:lnTo>
                  <a:pt x="1298964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56512" y="2403739"/>
            <a:ext cx="1864995" cy="1663064"/>
          </a:xfrm>
          <a:custGeom>
            <a:avLst/>
            <a:gdLst/>
            <a:ahLst/>
            <a:cxnLst/>
            <a:rect l="l" t="t" r="r" b="b"/>
            <a:pathLst>
              <a:path w="1864995" h="1663064">
                <a:moveTo>
                  <a:pt x="96154" y="1442582"/>
                </a:moveTo>
                <a:lnTo>
                  <a:pt x="65110" y="1394274"/>
                </a:lnTo>
                <a:lnTo>
                  <a:pt x="40219" y="1343052"/>
                </a:lnTo>
                <a:lnTo>
                  <a:pt x="21371" y="1289217"/>
                </a:lnTo>
                <a:lnTo>
                  <a:pt x="8458" y="1233070"/>
                </a:lnTo>
                <a:lnTo>
                  <a:pt x="1371" y="1174915"/>
                </a:lnTo>
                <a:lnTo>
                  <a:pt x="0" y="1115054"/>
                </a:lnTo>
                <a:lnTo>
                  <a:pt x="4236" y="1053788"/>
                </a:lnTo>
                <a:lnTo>
                  <a:pt x="13970" y="991421"/>
                </a:lnTo>
                <a:lnTo>
                  <a:pt x="29094" y="928253"/>
                </a:lnTo>
                <a:lnTo>
                  <a:pt x="49498" y="864589"/>
                </a:lnTo>
                <a:lnTo>
                  <a:pt x="75073" y="800729"/>
                </a:lnTo>
                <a:lnTo>
                  <a:pt x="105710" y="736976"/>
                </a:lnTo>
                <a:lnTo>
                  <a:pt x="141300" y="673632"/>
                </a:lnTo>
                <a:lnTo>
                  <a:pt x="181734" y="610999"/>
                </a:lnTo>
                <a:lnTo>
                  <a:pt x="226903" y="549381"/>
                </a:lnTo>
                <a:lnTo>
                  <a:pt x="276698" y="489078"/>
                </a:lnTo>
                <a:lnTo>
                  <a:pt x="331009" y="430393"/>
                </a:lnTo>
                <a:lnTo>
                  <a:pt x="389728" y="373629"/>
                </a:lnTo>
                <a:lnTo>
                  <a:pt x="452746" y="319087"/>
                </a:lnTo>
                <a:lnTo>
                  <a:pt x="519953" y="267070"/>
                </a:lnTo>
                <a:lnTo>
                  <a:pt x="589913" y="218810"/>
                </a:lnTo>
                <a:lnTo>
                  <a:pt x="661009" y="175311"/>
                </a:lnTo>
                <a:lnTo>
                  <a:pt x="732920" y="136582"/>
                </a:lnTo>
                <a:lnTo>
                  <a:pt x="805323" y="102638"/>
                </a:lnTo>
                <a:lnTo>
                  <a:pt x="877899" y="73490"/>
                </a:lnTo>
                <a:lnTo>
                  <a:pt x="950325" y="49150"/>
                </a:lnTo>
                <a:lnTo>
                  <a:pt x="1022280" y="29630"/>
                </a:lnTo>
                <a:lnTo>
                  <a:pt x="1093443" y="14943"/>
                </a:lnTo>
                <a:lnTo>
                  <a:pt x="1163492" y="5101"/>
                </a:lnTo>
                <a:lnTo>
                  <a:pt x="1232106" y="116"/>
                </a:lnTo>
                <a:lnTo>
                  <a:pt x="1298964" y="0"/>
                </a:lnTo>
                <a:lnTo>
                  <a:pt x="1363743" y="4765"/>
                </a:lnTo>
                <a:lnTo>
                  <a:pt x="1426124" y="14424"/>
                </a:lnTo>
                <a:lnTo>
                  <a:pt x="1485784" y="28988"/>
                </a:lnTo>
                <a:lnTo>
                  <a:pt x="1542403" y="48471"/>
                </a:lnTo>
                <a:lnTo>
                  <a:pt x="1595658" y="72884"/>
                </a:lnTo>
                <a:lnTo>
                  <a:pt x="1645228" y="102239"/>
                </a:lnTo>
                <a:lnTo>
                  <a:pt x="1690792" y="136548"/>
                </a:lnTo>
                <a:lnTo>
                  <a:pt x="1732029" y="175824"/>
                </a:lnTo>
                <a:lnTo>
                  <a:pt x="1768617" y="220080"/>
                </a:lnTo>
                <a:lnTo>
                  <a:pt x="1799661" y="268369"/>
                </a:lnTo>
                <a:lnTo>
                  <a:pt x="1824553" y="319578"/>
                </a:lnTo>
                <a:lnTo>
                  <a:pt x="1843400" y="373403"/>
                </a:lnTo>
                <a:lnTo>
                  <a:pt x="1856313" y="429541"/>
                </a:lnTo>
                <a:lnTo>
                  <a:pt x="1863401" y="487690"/>
                </a:lnTo>
                <a:lnTo>
                  <a:pt x="1864772" y="547548"/>
                </a:lnTo>
                <a:lnTo>
                  <a:pt x="1860536" y="608811"/>
                </a:lnTo>
                <a:lnTo>
                  <a:pt x="1850802" y="671177"/>
                </a:lnTo>
                <a:lnTo>
                  <a:pt x="1835678" y="734344"/>
                </a:lnTo>
                <a:lnTo>
                  <a:pt x="1815274" y="798009"/>
                </a:lnTo>
                <a:lnTo>
                  <a:pt x="1789699" y="861869"/>
                </a:lnTo>
                <a:lnTo>
                  <a:pt x="1759062" y="925621"/>
                </a:lnTo>
                <a:lnTo>
                  <a:pt x="1723472" y="988964"/>
                </a:lnTo>
                <a:lnTo>
                  <a:pt x="1683038" y="1051594"/>
                </a:lnTo>
                <a:lnTo>
                  <a:pt x="1637869" y="1113209"/>
                </a:lnTo>
                <a:lnTo>
                  <a:pt x="1588074" y="1173506"/>
                </a:lnTo>
                <a:lnTo>
                  <a:pt x="1533763" y="1232183"/>
                </a:lnTo>
                <a:lnTo>
                  <a:pt x="1475044" y="1288937"/>
                </a:lnTo>
                <a:lnTo>
                  <a:pt x="1412026" y="1343465"/>
                </a:lnTo>
                <a:lnTo>
                  <a:pt x="1344818" y="1395465"/>
                </a:lnTo>
                <a:lnTo>
                  <a:pt x="1274877" y="1443741"/>
                </a:lnTo>
                <a:lnTo>
                  <a:pt x="1203797" y="1487255"/>
                </a:lnTo>
                <a:lnTo>
                  <a:pt x="1131901" y="1525993"/>
                </a:lnTo>
                <a:lnTo>
                  <a:pt x="1059509" y="1559946"/>
                </a:lnTo>
                <a:lnTo>
                  <a:pt x="986944" y="1589100"/>
                </a:lnTo>
                <a:lnTo>
                  <a:pt x="914527" y="1613444"/>
                </a:lnTo>
                <a:lnTo>
                  <a:pt x="842578" y="1632966"/>
                </a:lnTo>
                <a:lnTo>
                  <a:pt x="771420" y="1647654"/>
                </a:lnTo>
                <a:lnTo>
                  <a:pt x="701374" y="1657497"/>
                </a:lnTo>
                <a:lnTo>
                  <a:pt x="632761" y="1662482"/>
                </a:lnTo>
                <a:lnTo>
                  <a:pt x="565903" y="1662598"/>
                </a:lnTo>
                <a:lnTo>
                  <a:pt x="501120" y="1657833"/>
                </a:lnTo>
                <a:lnTo>
                  <a:pt x="438734" y="1648176"/>
                </a:lnTo>
                <a:lnTo>
                  <a:pt x="379067" y="1633613"/>
                </a:lnTo>
                <a:lnTo>
                  <a:pt x="322441" y="1614135"/>
                </a:lnTo>
                <a:lnTo>
                  <a:pt x="269175" y="1589728"/>
                </a:lnTo>
                <a:lnTo>
                  <a:pt x="219592" y="1560381"/>
                </a:lnTo>
                <a:lnTo>
                  <a:pt x="174014" y="1526082"/>
                </a:lnTo>
                <a:lnTo>
                  <a:pt x="132761" y="1486820"/>
                </a:lnTo>
                <a:lnTo>
                  <a:pt x="96154" y="144258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64052" y="295656"/>
            <a:ext cx="775715" cy="1118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Cluste</a:t>
            </a:r>
            <a:r>
              <a:rPr spc="-15" dirty="0"/>
              <a:t>r</a:t>
            </a:r>
            <a:r>
              <a:rPr spc="10" dirty="0"/>
              <a:t> </a:t>
            </a:r>
            <a:r>
              <a:rPr spc="-20" dirty="0"/>
              <a:t>Analys</a:t>
            </a:r>
            <a:r>
              <a:rPr spc="-35" dirty="0"/>
              <a:t>i</a:t>
            </a:r>
            <a:r>
              <a:rPr spc="-20"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9740" y="1534795"/>
            <a:ext cx="5206365" cy="4589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6675" indent="-342900">
              <a:lnSpc>
                <a:spcPct val="80000"/>
              </a:lnSpc>
              <a:buClr>
                <a:srgbClr val="0066FF"/>
              </a:buClr>
              <a:buSzPct val="84375"/>
              <a:buFont typeface="Arial"/>
              <a:buChar char="•"/>
              <a:tabLst>
                <a:tab pos="355600" algn="l"/>
              </a:tabLst>
            </a:pPr>
            <a:r>
              <a:rPr sz="3200" b="1" spc="-5" dirty="0">
                <a:solidFill>
                  <a:srgbClr val="006FC0"/>
                </a:solidFill>
                <a:latin typeface="Calibri"/>
                <a:cs typeface="Calibri"/>
              </a:rPr>
              <a:t>Cluste</a:t>
            </a: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3200" b="1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analysis</a:t>
            </a:r>
            <a:r>
              <a:rPr sz="3200"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tec</a:t>
            </a:r>
            <a:r>
              <a:rPr sz="3200" spc="-10" dirty="0">
                <a:latin typeface="Calibri"/>
                <a:cs typeface="Calibri"/>
              </a:rPr>
              <a:t>h</a:t>
            </a:r>
            <a:r>
              <a:rPr sz="3200" spc="-5" dirty="0">
                <a:latin typeface="Calibri"/>
                <a:cs typeface="Calibri"/>
              </a:rPr>
              <a:t>ni</a:t>
            </a:r>
            <a:r>
              <a:rPr sz="3200" spc="-15" dirty="0">
                <a:latin typeface="Calibri"/>
                <a:cs typeface="Calibri"/>
              </a:rPr>
              <a:t>q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 to iden</a:t>
            </a:r>
            <a:r>
              <a:rPr sz="3200" spc="-2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y groups of </a:t>
            </a:r>
            <a:r>
              <a:rPr sz="3200" spc="5" dirty="0">
                <a:latin typeface="Calibri"/>
                <a:cs typeface="Calibri"/>
              </a:rPr>
              <a:t>‘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mi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ar’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cus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omers 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mar</a:t>
            </a:r>
            <a:r>
              <a:rPr sz="3200" spc="-1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et</a:t>
            </a:r>
            <a:r>
              <a:rPr sz="3200" spc="-5" dirty="0">
                <a:latin typeface="Calibri"/>
                <a:cs typeface="Calibri"/>
              </a:rPr>
              <a:t> (i.e.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Calibri"/>
                <a:cs typeface="Calibri"/>
              </a:rPr>
              <a:t>market </a:t>
            </a: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segmentatio</a:t>
            </a:r>
            <a:r>
              <a:rPr sz="3200" b="1" spc="-10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).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1964"/>
              </a:spcBef>
              <a:buClr>
                <a:srgbClr val="0066FF"/>
              </a:buClr>
              <a:buSzPct val="84375"/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If </a:t>
            </a:r>
            <a:r>
              <a:rPr sz="3200" spc="-5" dirty="0">
                <a:latin typeface="Calibri"/>
                <a:cs typeface="Calibri"/>
              </a:rPr>
              <a:t>som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cus</a:t>
            </a:r>
            <a:r>
              <a:rPr sz="3200" spc="-2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omer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 very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lar to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ano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but di</a:t>
            </a:r>
            <a:r>
              <a:rPr sz="3200" spc="-1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feren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fro</a:t>
            </a:r>
            <a:r>
              <a:rPr sz="3200" dirty="0">
                <a:latin typeface="Calibri"/>
                <a:cs typeface="Calibri"/>
              </a:rPr>
              <a:t>m 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ther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(groups of</a:t>
            </a:r>
            <a:r>
              <a:rPr sz="3200" dirty="0">
                <a:latin typeface="Calibri"/>
                <a:cs typeface="Calibri"/>
              </a:rPr>
              <a:t>) customer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dirty="0">
                <a:latin typeface="Calibri"/>
                <a:cs typeface="Calibri"/>
              </a:rPr>
              <a:t> clu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ter analy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5" dirty="0">
                <a:latin typeface="Calibri"/>
                <a:cs typeface="Calibri"/>
              </a:rPr>
              <a:t> hel</a:t>
            </a:r>
            <a:r>
              <a:rPr sz="3200" dirty="0">
                <a:latin typeface="Calibri"/>
                <a:cs typeface="Calibri"/>
              </a:rPr>
              <a:t>p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iden</a:t>
            </a:r>
            <a:r>
              <a:rPr sz="3200" spc="-2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y the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(mu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ple</a:t>
            </a:r>
            <a:r>
              <a:rPr sz="3200" dirty="0">
                <a:latin typeface="Calibri"/>
                <a:cs typeface="Calibri"/>
              </a:rPr>
              <a:t>)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segmen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s.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8542" y="3022633"/>
            <a:ext cx="254000" cy="13227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800" b="1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31814" y="5017642"/>
            <a:ext cx="2402840" cy="76200"/>
          </a:xfrm>
          <a:custGeom>
            <a:avLst/>
            <a:gdLst/>
            <a:ahLst/>
            <a:cxnLst/>
            <a:rect l="l" t="t" r="r" b="b"/>
            <a:pathLst>
              <a:path w="2402840" h="76200">
                <a:moveTo>
                  <a:pt x="2326386" y="0"/>
                </a:moveTo>
                <a:lnTo>
                  <a:pt x="2326386" y="76199"/>
                </a:lnTo>
                <a:lnTo>
                  <a:pt x="2389886" y="44449"/>
                </a:lnTo>
                <a:lnTo>
                  <a:pt x="2339086" y="44449"/>
                </a:lnTo>
                <a:lnTo>
                  <a:pt x="2339086" y="31749"/>
                </a:lnTo>
                <a:lnTo>
                  <a:pt x="2389886" y="31749"/>
                </a:lnTo>
                <a:lnTo>
                  <a:pt x="2326386" y="0"/>
                </a:lnTo>
                <a:close/>
              </a:path>
              <a:path w="2402840" h="76200">
                <a:moveTo>
                  <a:pt x="2326386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2326386" y="44449"/>
                </a:lnTo>
                <a:lnTo>
                  <a:pt x="2326386" y="31749"/>
                </a:lnTo>
                <a:close/>
              </a:path>
              <a:path w="2402840" h="76200">
                <a:moveTo>
                  <a:pt x="2389886" y="31749"/>
                </a:moveTo>
                <a:lnTo>
                  <a:pt x="2339086" y="31749"/>
                </a:lnTo>
                <a:lnTo>
                  <a:pt x="2339086" y="44449"/>
                </a:lnTo>
                <a:lnTo>
                  <a:pt x="2389886" y="44449"/>
                </a:lnTo>
                <a:lnTo>
                  <a:pt x="2402586" y="38099"/>
                </a:lnTo>
                <a:lnTo>
                  <a:pt x="2389886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72478" y="5120640"/>
            <a:ext cx="15093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Pric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ns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52893" y="2789002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21461" y="0"/>
                </a:moveTo>
                <a:lnTo>
                  <a:pt x="10377" y="7183"/>
                </a:lnTo>
                <a:lnTo>
                  <a:pt x="2803" y="18998"/>
                </a:lnTo>
                <a:lnTo>
                  <a:pt x="0" y="33953"/>
                </a:lnTo>
                <a:lnTo>
                  <a:pt x="248" y="38479"/>
                </a:lnTo>
                <a:lnTo>
                  <a:pt x="3849" y="50596"/>
                </a:lnTo>
                <a:lnTo>
                  <a:pt x="11731" y="60129"/>
                </a:lnTo>
                <a:lnTo>
                  <a:pt x="23890" y="66026"/>
                </a:lnTo>
                <a:lnTo>
                  <a:pt x="40321" y="67233"/>
                </a:lnTo>
                <a:lnTo>
                  <a:pt x="50543" y="59518"/>
                </a:lnTo>
                <a:lnTo>
                  <a:pt x="57467" y="47144"/>
                </a:lnTo>
                <a:lnTo>
                  <a:pt x="59974" y="31107"/>
                </a:lnTo>
                <a:lnTo>
                  <a:pt x="56792" y="18360"/>
                </a:lnTo>
                <a:lnTo>
                  <a:pt x="49217" y="8191"/>
                </a:lnTo>
                <a:lnTo>
                  <a:pt x="37392" y="1703"/>
                </a:lnTo>
                <a:lnTo>
                  <a:pt x="21461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52893" y="2789002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0" y="33953"/>
                </a:moveTo>
                <a:lnTo>
                  <a:pt x="2803" y="18998"/>
                </a:lnTo>
                <a:lnTo>
                  <a:pt x="10377" y="7183"/>
                </a:lnTo>
                <a:lnTo>
                  <a:pt x="21461" y="0"/>
                </a:lnTo>
                <a:lnTo>
                  <a:pt x="37392" y="1703"/>
                </a:lnTo>
                <a:lnTo>
                  <a:pt x="49217" y="8191"/>
                </a:lnTo>
                <a:lnTo>
                  <a:pt x="56792" y="18360"/>
                </a:lnTo>
                <a:lnTo>
                  <a:pt x="59974" y="31107"/>
                </a:lnTo>
                <a:lnTo>
                  <a:pt x="57467" y="47144"/>
                </a:lnTo>
                <a:lnTo>
                  <a:pt x="50543" y="59518"/>
                </a:lnTo>
                <a:lnTo>
                  <a:pt x="40321" y="67233"/>
                </a:lnTo>
                <a:lnTo>
                  <a:pt x="23890" y="66026"/>
                </a:lnTo>
                <a:lnTo>
                  <a:pt x="11731" y="60129"/>
                </a:lnTo>
                <a:lnTo>
                  <a:pt x="3849" y="50596"/>
                </a:lnTo>
                <a:lnTo>
                  <a:pt x="248" y="38479"/>
                </a:lnTo>
                <a:lnTo>
                  <a:pt x="0" y="339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12381" y="2859845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21456" y="0"/>
                </a:moveTo>
                <a:lnTo>
                  <a:pt x="10390" y="7172"/>
                </a:lnTo>
                <a:lnTo>
                  <a:pt x="2810" y="18997"/>
                </a:lnTo>
                <a:lnTo>
                  <a:pt x="0" y="33976"/>
                </a:lnTo>
                <a:lnTo>
                  <a:pt x="248" y="38506"/>
                </a:lnTo>
                <a:lnTo>
                  <a:pt x="3850" y="50621"/>
                </a:lnTo>
                <a:lnTo>
                  <a:pt x="11731" y="60150"/>
                </a:lnTo>
                <a:lnTo>
                  <a:pt x="23886" y="66039"/>
                </a:lnTo>
                <a:lnTo>
                  <a:pt x="40308" y="67235"/>
                </a:lnTo>
                <a:lnTo>
                  <a:pt x="50549" y="59514"/>
                </a:lnTo>
                <a:lnTo>
                  <a:pt x="57472" y="47152"/>
                </a:lnTo>
                <a:lnTo>
                  <a:pt x="59975" y="31144"/>
                </a:lnTo>
                <a:lnTo>
                  <a:pt x="56796" y="18391"/>
                </a:lnTo>
                <a:lnTo>
                  <a:pt x="49221" y="8215"/>
                </a:lnTo>
                <a:lnTo>
                  <a:pt x="37394" y="1717"/>
                </a:lnTo>
                <a:lnTo>
                  <a:pt x="21456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12381" y="2859845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0" y="33976"/>
                </a:moveTo>
                <a:lnTo>
                  <a:pt x="2810" y="18997"/>
                </a:lnTo>
                <a:lnTo>
                  <a:pt x="10390" y="7172"/>
                </a:lnTo>
                <a:lnTo>
                  <a:pt x="21456" y="0"/>
                </a:lnTo>
                <a:lnTo>
                  <a:pt x="37394" y="1717"/>
                </a:lnTo>
                <a:lnTo>
                  <a:pt x="49221" y="8215"/>
                </a:lnTo>
                <a:lnTo>
                  <a:pt x="56796" y="18391"/>
                </a:lnTo>
                <a:lnTo>
                  <a:pt x="59975" y="31144"/>
                </a:lnTo>
                <a:lnTo>
                  <a:pt x="57472" y="47152"/>
                </a:lnTo>
                <a:lnTo>
                  <a:pt x="50549" y="59514"/>
                </a:lnTo>
                <a:lnTo>
                  <a:pt x="40308" y="67235"/>
                </a:lnTo>
                <a:lnTo>
                  <a:pt x="23886" y="66039"/>
                </a:lnTo>
                <a:lnTo>
                  <a:pt x="11731" y="60150"/>
                </a:lnTo>
                <a:lnTo>
                  <a:pt x="3850" y="50621"/>
                </a:lnTo>
                <a:lnTo>
                  <a:pt x="248" y="38506"/>
                </a:lnTo>
                <a:lnTo>
                  <a:pt x="0" y="339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72453" y="3923089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21456" y="0"/>
                </a:moveTo>
                <a:lnTo>
                  <a:pt x="10390" y="7172"/>
                </a:lnTo>
                <a:lnTo>
                  <a:pt x="2810" y="18997"/>
                </a:lnTo>
                <a:lnTo>
                  <a:pt x="0" y="33976"/>
                </a:lnTo>
                <a:lnTo>
                  <a:pt x="248" y="38506"/>
                </a:lnTo>
                <a:lnTo>
                  <a:pt x="3850" y="50621"/>
                </a:lnTo>
                <a:lnTo>
                  <a:pt x="11731" y="60150"/>
                </a:lnTo>
                <a:lnTo>
                  <a:pt x="23886" y="66039"/>
                </a:lnTo>
                <a:lnTo>
                  <a:pt x="40308" y="67235"/>
                </a:lnTo>
                <a:lnTo>
                  <a:pt x="50549" y="59514"/>
                </a:lnTo>
                <a:lnTo>
                  <a:pt x="57472" y="47152"/>
                </a:lnTo>
                <a:lnTo>
                  <a:pt x="59975" y="31144"/>
                </a:lnTo>
                <a:lnTo>
                  <a:pt x="56796" y="18391"/>
                </a:lnTo>
                <a:lnTo>
                  <a:pt x="49221" y="8215"/>
                </a:lnTo>
                <a:lnTo>
                  <a:pt x="37394" y="1717"/>
                </a:lnTo>
                <a:lnTo>
                  <a:pt x="21456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72453" y="3923089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0" y="33976"/>
                </a:moveTo>
                <a:lnTo>
                  <a:pt x="2810" y="18997"/>
                </a:lnTo>
                <a:lnTo>
                  <a:pt x="10390" y="7172"/>
                </a:lnTo>
                <a:lnTo>
                  <a:pt x="21456" y="0"/>
                </a:lnTo>
                <a:lnTo>
                  <a:pt x="37394" y="1717"/>
                </a:lnTo>
                <a:lnTo>
                  <a:pt x="49221" y="8215"/>
                </a:lnTo>
                <a:lnTo>
                  <a:pt x="56796" y="18391"/>
                </a:lnTo>
                <a:lnTo>
                  <a:pt x="59975" y="31144"/>
                </a:lnTo>
                <a:lnTo>
                  <a:pt x="57472" y="47152"/>
                </a:lnTo>
                <a:lnTo>
                  <a:pt x="50549" y="59514"/>
                </a:lnTo>
                <a:lnTo>
                  <a:pt x="40308" y="67235"/>
                </a:lnTo>
                <a:lnTo>
                  <a:pt x="23886" y="66039"/>
                </a:lnTo>
                <a:lnTo>
                  <a:pt x="11731" y="60150"/>
                </a:lnTo>
                <a:lnTo>
                  <a:pt x="3850" y="50621"/>
                </a:lnTo>
                <a:lnTo>
                  <a:pt x="248" y="38506"/>
                </a:lnTo>
                <a:lnTo>
                  <a:pt x="0" y="339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32523" y="3285168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21456" y="0"/>
                </a:moveTo>
                <a:lnTo>
                  <a:pt x="10390" y="7172"/>
                </a:lnTo>
                <a:lnTo>
                  <a:pt x="2810" y="18997"/>
                </a:lnTo>
                <a:lnTo>
                  <a:pt x="0" y="33976"/>
                </a:lnTo>
                <a:lnTo>
                  <a:pt x="248" y="38506"/>
                </a:lnTo>
                <a:lnTo>
                  <a:pt x="3850" y="50621"/>
                </a:lnTo>
                <a:lnTo>
                  <a:pt x="11731" y="60150"/>
                </a:lnTo>
                <a:lnTo>
                  <a:pt x="23886" y="66039"/>
                </a:lnTo>
                <a:lnTo>
                  <a:pt x="40308" y="67235"/>
                </a:lnTo>
                <a:lnTo>
                  <a:pt x="50549" y="59514"/>
                </a:lnTo>
                <a:lnTo>
                  <a:pt x="57472" y="47152"/>
                </a:lnTo>
                <a:lnTo>
                  <a:pt x="59975" y="31144"/>
                </a:lnTo>
                <a:lnTo>
                  <a:pt x="56796" y="18391"/>
                </a:lnTo>
                <a:lnTo>
                  <a:pt x="49221" y="8215"/>
                </a:lnTo>
                <a:lnTo>
                  <a:pt x="37394" y="1717"/>
                </a:lnTo>
                <a:lnTo>
                  <a:pt x="21456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32523" y="3285168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0" y="33976"/>
                </a:moveTo>
                <a:lnTo>
                  <a:pt x="2810" y="18997"/>
                </a:lnTo>
                <a:lnTo>
                  <a:pt x="10390" y="7172"/>
                </a:lnTo>
                <a:lnTo>
                  <a:pt x="21456" y="0"/>
                </a:lnTo>
                <a:lnTo>
                  <a:pt x="37394" y="1717"/>
                </a:lnTo>
                <a:lnTo>
                  <a:pt x="49221" y="8215"/>
                </a:lnTo>
                <a:lnTo>
                  <a:pt x="56796" y="18391"/>
                </a:lnTo>
                <a:lnTo>
                  <a:pt x="59975" y="31144"/>
                </a:lnTo>
                <a:lnTo>
                  <a:pt x="57472" y="47152"/>
                </a:lnTo>
                <a:lnTo>
                  <a:pt x="50549" y="59514"/>
                </a:lnTo>
                <a:lnTo>
                  <a:pt x="40308" y="67235"/>
                </a:lnTo>
                <a:lnTo>
                  <a:pt x="23886" y="66039"/>
                </a:lnTo>
                <a:lnTo>
                  <a:pt x="11731" y="60150"/>
                </a:lnTo>
                <a:lnTo>
                  <a:pt x="3850" y="50621"/>
                </a:lnTo>
                <a:lnTo>
                  <a:pt x="248" y="38506"/>
                </a:lnTo>
                <a:lnTo>
                  <a:pt x="0" y="339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13319" y="3639615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21456" y="0"/>
                </a:moveTo>
                <a:lnTo>
                  <a:pt x="10390" y="7139"/>
                </a:lnTo>
                <a:lnTo>
                  <a:pt x="2810" y="18952"/>
                </a:lnTo>
                <a:lnTo>
                  <a:pt x="0" y="33986"/>
                </a:lnTo>
                <a:lnTo>
                  <a:pt x="249" y="38521"/>
                </a:lnTo>
                <a:lnTo>
                  <a:pt x="3852" y="50634"/>
                </a:lnTo>
                <a:lnTo>
                  <a:pt x="11734" y="60161"/>
                </a:lnTo>
                <a:lnTo>
                  <a:pt x="23889" y="66049"/>
                </a:lnTo>
                <a:lnTo>
                  <a:pt x="40313" y="67243"/>
                </a:lnTo>
                <a:lnTo>
                  <a:pt x="50552" y="59520"/>
                </a:lnTo>
                <a:lnTo>
                  <a:pt x="57473" y="47156"/>
                </a:lnTo>
                <a:lnTo>
                  <a:pt x="59975" y="31144"/>
                </a:lnTo>
                <a:lnTo>
                  <a:pt x="56798" y="18349"/>
                </a:lnTo>
                <a:lnTo>
                  <a:pt x="49224" y="8180"/>
                </a:lnTo>
                <a:lnTo>
                  <a:pt x="37395" y="1707"/>
                </a:lnTo>
                <a:lnTo>
                  <a:pt x="21456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13319" y="3639615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0" y="33986"/>
                </a:moveTo>
                <a:lnTo>
                  <a:pt x="2810" y="18952"/>
                </a:lnTo>
                <a:lnTo>
                  <a:pt x="10390" y="7139"/>
                </a:lnTo>
                <a:lnTo>
                  <a:pt x="21456" y="0"/>
                </a:lnTo>
                <a:lnTo>
                  <a:pt x="37395" y="1707"/>
                </a:lnTo>
                <a:lnTo>
                  <a:pt x="49224" y="8180"/>
                </a:lnTo>
                <a:lnTo>
                  <a:pt x="56798" y="18349"/>
                </a:lnTo>
                <a:lnTo>
                  <a:pt x="59975" y="31144"/>
                </a:lnTo>
                <a:lnTo>
                  <a:pt x="57473" y="47156"/>
                </a:lnTo>
                <a:lnTo>
                  <a:pt x="50552" y="59520"/>
                </a:lnTo>
                <a:lnTo>
                  <a:pt x="40313" y="67243"/>
                </a:lnTo>
                <a:lnTo>
                  <a:pt x="23889" y="66049"/>
                </a:lnTo>
                <a:lnTo>
                  <a:pt x="11734" y="60161"/>
                </a:lnTo>
                <a:lnTo>
                  <a:pt x="3852" y="50634"/>
                </a:lnTo>
                <a:lnTo>
                  <a:pt x="249" y="38521"/>
                </a:lnTo>
                <a:lnTo>
                  <a:pt x="0" y="3398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13675" y="4206680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21456" y="0"/>
                </a:moveTo>
                <a:lnTo>
                  <a:pt x="10390" y="7172"/>
                </a:lnTo>
                <a:lnTo>
                  <a:pt x="2810" y="18997"/>
                </a:lnTo>
                <a:lnTo>
                  <a:pt x="0" y="33976"/>
                </a:lnTo>
                <a:lnTo>
                  <a:pt x="248" y="38506"/>
                </a:lnTo>
                <a:lnTo>
                  <a:pt x="3850" y="50621"/>
                </a:lnTo>
                <a:lnTo>
                  <a:pt x="11731" y="60150"/>
                </a:lnTo>
                <a:lnTo>
                  <a:pt x="23886" y="66039"/>
                </a:lnTo>
                <a:lnTo>
                  <a:pt x="40308" y="67235"/>
                </a:lnTo>
                <a:lnTo>
                  <a:pt x="50549" y="59514"/>
                </a:lnTo>
                <a:lnTo>
                  <a:pt x="57472" y="47152"/>
                </a:lnTo>
                <a:lnTo>
                  <a:pt x="59975" y="31144"/>
                </a:lnTo>
                <a:lnTo>
                  <a:pt x="56796" y="18391"/>
                </a:lnTo>
                <a:lnTo>
                  <a:pt x="49221" y="8215"/>
                </a:lnTo>
                <a:lnTo>
                  <a:pt x="37394" y="1717"/>
                </a:lnTo>
                <a:lnTo>
                  <a:pt x="21456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13675" y="4206680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0" y="33976"/>
                </a:moveTo>
                <a:lnTo>
                  <a:pt x="2810" y="18997"/>
                </a:lnTo>
                <a:lnTo>
                  <a:pt x="10390" y="7172"/>
                </a:lnTo>
                <a:lnTo>
                  <a:pt x="21456" y="0"/>
                </a:lnTo>
                <a:lnTo>
                  <a:pt x="37394" y="1717"/>
                </a:lnTo>
                <a:lnTo>
                  <a:pt x="49221" y="8215"/>
                </a:lnTo>
                <a:lnTo>
                  <a:pt x="56796" y="18391"/>
                </a:lnTo>
                <a:lnTo>
                  <a:pt x="59975" y="31144"/>
                </a:lnTo>
                <a:lnTo>
                  <a:pt x="57472" y="47152"/>
                </a:lnTo>
                <a:lnTo>
                  <a:pt x="50549" y="59514"/>
                </a:lnTo>
                <a:lnTo>
                  <a:pt x="40308" y="67235"/>
                </a:lnTo>
                <a:lnTo>
                  <a:pt x="23886" y="66039"/>
                </a:lnTo>
                <a:lnTo>
                  <a:pt x="11731" y="60150"/>
                </a:lnTo>
                <a:lnTo>
                  <a:pt x="3850" y="50621"/>
                </a:lnTo>
                <a:lnTo>
                  <a:pt x="248" y="38506"/>
                </a:lnTo>
                <a:lnTo>
                  <a:pt x="0" y="339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33106" y="4348435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21461" y="0"/>
                </a:moveTo>
                <a:lnTo>
                  <a:pt x="10377" y="7183"/>
                </a:lnTo>
                <a:lnTo>
                  <a:pt x="2803" y="18998"/>
                </a:lnTo>
                <a:lnTo>
                  <a:pt x="0" y="33953"/>
                </a:lnTo>
                <a:lnTo>
                  <a:pt x="248" y="38479"/>
                </a:lnTo>
                <a:lnTo>
                  <a:pt x="3849" y="50596"/>
                </a:lnTo>
                <a:lnTo>
                  <a:pt x="11731" y="60129"/>
                </a:lnTo>
                <a:lnTo>
                  <a:pt x="23890" y="66026"/>
                </a:lnTo>
                <a:lnTo>
                  <a:pt x="40321" y="67233"/>
                </a:lnTo>
                <a:lnTo>
                  <a:pt x="50543" y="59518"/>
                </a:lnTo>
                <a:lnTo>
                  <a:pt x="57467" y="47144"/>
                </a:lnTo>
                <a:lnTo>
                  <a:pt x="59974" y="31107"/>
                </a:lnTo>
                <a:lnTo>
                  <a:pt x="56792" y="18360"/>
                </a:lnTo>
                <a:lnTo>
                  <a:pt x="49217" y="8191"/>
                </a:lnTo>
                <a:lnTo>
                  <a:pt x="37392" y="1703"/>
                </a:lnTo>
                <a:lnTo>
                  <a:pt x="21461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33106" y="4348435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0" y="33953"/>
                </a:moveTo>
                <a:lnTo>
                  <a:pt x="2803" y="18998"/>
                </a:lnTo>
                <a:lnTo>
                  <a:pt x="10377" y="7183"/>
                </a:lnTo>
                <a:lnTo>
                  <a:pt x="21461" y="0"/>
                </a:lnTo>
                <a:lnTo>
                  <a:pt x="37392" y="1703"/>
                </a:lnTo>
                <a:lnTo>
                  <a:pt x="49217" y="8191"/>
                </a:lnTo>
                <a:lnTo>
                  <a:pt x="56792" y="18360"/>
                </a:lnTo>
                <a:lnTo>
                  <a:pt x="59974" y="31107"/>
                </a:lnTo>
                <a:lnTo>
                  <a:pt x="57467" y="47144"/>
                </a:lnTo>
                <a:lnTo>
                  <a:pt x="50543" y="59518"/>
                </a:lnTo>
                <a:lnTo>
                  <a:pt x="40321" y="67233"/>
                </a:lnTo>
                <a:lnTo>
                  <a:pt x="23890" y="66026"/>
                </a:lnTo>
                <a:lnTo>
                  <a:pt x="11731" y="60129"/>
                </a:lnTo>
                <a:lnTo>
                  <a:pt x="3849" y="50596"/>
                </a:lnTo>
                <a:lnTo>
                  <a:pt x="248" y="38479"/>
                </a:lnTo>
                <a:lnTo>
                  <a:pt x="0" y="339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73391" y="4702869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21456" y="0"/>
                </a:moveTo>
                <a:lnTo>
                  <a:pt x="10390" y="7172"/>
                </a:lnTo>
                <a:lnTo>
                  <a:pt x="2810" y="18997"/>
                </a:lnTo>
                <a:lnTo>
                  <a:pt x="0" y="33976"/>
                </a:lnTo>
                <a:lnTo>
                  <a:pt x="248" y="38506"/>
                </a:lnTo>
                <a:lnTo>
                  <a:pt x="3850" y="50621"/>
                </a:lnTo>
                <a:lnTo>
                  <a:pt x="11731" y="60150"/>
                </a:lnTo>
                <a:lnTo>
                  <a:pt x="23886" y="66039"/>
                </a:lnTo>
                <a:lnTo>
                  <a:pt x="40308" y="67235"/>
                </a:lnTo>
                <a:lnTo>
                  <a:pt x="50549" y="59514"/>
                </a:lnTo>
                <a:lnTo>
                  <a:pt x="57472" y="47152"/>
                </a:lnTo>
                <a:lnTo>
                  <a:pt x="59975" y="31144"/>
                </a:lnTo>
                <a:lnTo>
                  <a:pt x="56796" y="18391"/>
                </a:lnTo>
                <a:lnTo>
                  <a:pt x="49221" y="8215"/>
                </a:lnTo>
                <a:lnTo>
                  <a:pt x="37394" y="1717"/>
                </a:lnTo>
                <a:lnTo>
                  <a:pt x="21456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73391" y="4702869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0" y="33976"/>
                </a:moveTo>
                <a:lnTo>
                  <a:pt x="2810" y="18997"/>
                </a:lnTo>
                <a:lnTo>
                  <a:pt x="10390" y="7172"/>
                </a:lnTo>
                <a:lnTo>
                  <a:pt x="21456" y="0"/>
                </a:lnTo>
                <a:lnTo>
                  <a:pt x="37394" y="1717"/>
                </a:lnTo>
                <a:lnTo>
                  <a:pt x="49221" y="8215"/>
                </a:lnTo>
                <a:lnTo>
                  <a:pt x="56796" y="18391"/>
                </a:lnTo>
                <a:lnTo>
                  <a:pt x="59975" y="31144"/>
                </a:lnTo>
                <a:lnTo>
                  <a:pt x="57472" y="47152"/>
                </a:lnTo>
                <a:lnTo>
                  <a:pt x="50549" y="59514"/>
                </a:lnTo>
                <a:lnTo>
                  <a:pt x="40308" y="67235"/>
                </a:lnTo>
                <a:lnTo>
                  <a:pt x="23886" y="66039"/>
                </a:lnTo>
                <a:lnTo>
                  <a:pt x="11731" y="60150"/>
                </a:lnTo>
                <a:lnTo>
                  <a:pt x="3850" y="50621"/>
                </a:lnTo>
                <a:lnTo>
                  <a:pt x="248" y="38506"/>
                </a:lnTo>
                <a:lnTo>
                  <a:pt x="0" y="339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33817" y="4773735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21410" y="0"/>
                </a:moveTo>
                <a:lnTo>
                  <a:pt x="10338" y="7172"/>
                </a:lnTo>
                <a:lnTo>
                  <a:pt x="2790" y="18997"/>
                </a:lnTo>
                <a:lnTo>
                  <a:pt x="0" y="33976"/>
                </a:lnTo>
                <a:lnTo>
                  <a:pt x="235" y="38406"/>
                </a:lnTo>
                <a:lnTo>
                  <a:pt x="3789" y="50559"/>
                </a:lnTo>
                <a:lnTo>
                  <a:pt x="11625" y="60126"/>
                </a:lnTo>
                <a:lnTo>
                  <a:pt x="23757" y="66051"/>
                </a:lnTo>
                <a:lnTo>
                  <a:pt x="40201" y="67276"/>
                </a:lnTo>
                <a:lnTo>
                  <a:pt x="50444" y="59574"/>
                </a:lnTo>
                <a:lnTo>
                  <a:pt x="57356" y="47214"/>
                </a:lnTo>
                <a:lnTo>
                  <a:pt x="59853" y="31204"/>
                </a:lnTo>
                <a:lnTo>
                  <a:pt x="56711" y="18429"/>
                </a:lnTo>
                <a:lnTo>
                  <a:pt x="49177" y="8234"/>
                </a:lnTo>
                <a:lnTo>
                  <a:pt x="37370" y="1722"/>
                </a:lnTo>
                <a:lnTo>
                  <a:pt x="21410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33817" y="4773735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0" y="33976"/>
                </a:moveTo>
                <a:lnTo>
                  <a:pt x="2790" y="18997"/>
                </a:lnTo>
                <a:lnTo>
                  <a:pt x="10338" y="7172"/>
                </a:lnTo>
                <a:lnTo>
                  <a:pt x="21410" y="0"/>
                </a:lnTo>
                <a:lnTo>
                  <a:pt x="37370" y="1722"/>
                </a:lnTo>
                <a:lnTo>
                  <a:pt x="49177" y="8234"/>
                </a:lnTo>
                <a:lnTo>
                  <a:pt x="56711" y="18429"/>
                </a:lnTo>
                <a:lnTo>
                  <a:pt x="59853" y="31204"/>
                </a:lnTo>
                <a:lnTo>
                  <a:pt x="57356" y="47214"/>
                </a:lnTo>
                <a:lnTo>
                  <a:pt x="50444" y="59574"/>
                </a:lnTo>
                <a:lnTo>
                  <a:pt x="40201" y="67276"/>
                </a:lnTo>
                <a:lnTo>
                  <a:pt x="23757" y="66051"/>
                </a:lnTo>
                <a:lnTo>
                  <a:pt x="11625" y="60126"/>
                </a:lnTo>
                <a:lnTo>
                  <a:pt x="3789" y="50559"/>
                </a:lnTo>
                <a:lnTo>
                  <a:pt x="235" y="38406"/>
                </a:lnTo>
                <a:lnTo>
                  <a:pt x="0" y="3397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33106" y="4915490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21461" y="0"/>
                </a:moveTo>
                <a:lnTo>
                  <a:pt x="10377" y="7183"/>
                </a:lnTo>
                <a:lnTo>
                  <a:pt x="2803" y="18998"/>
                </a:lnTo>
                <a:lnTo>
                  <a:pt x="0" y="33953"/>
                </a:lnTo>
                <a:lnTo>
                  <a:pt x="248" y="38479"/>
                </a:lnTo>
                <a:lnTo>
                  <a:pt x="3849" y="50596"/>
                </a:lnTo>
                <a:lnTo>
                  <a:pt x="11731" y="60129"/>
                </a:lnTo>
                <a:lnTo>
                  <a:pt x="23890" y="66026"/>
                </a:lnTo>
                <a:lnTo>
                  <a:pt x="40321" y="67233"/>
                </a:lnTo>
                <a:lnTo>
                  <a:pt x="50543" y="59518"/>
                </a:lnTo>
                <a:lnTo>
                  <a:pt x="57467" y="47144"/>
                </a:lnTo>
                <a:lnTo>
                  <a:pt x="59974" y="31107"/>
                </a:lnTo>
                <a:lnTo>
                  <a:pt x="56792" y="18360"/>
                </a:lnTo>
                <a:lnTo>
                  <a:pt x="49217" y="8191"/>
                </a:lnTo>
                <a:lnTo>
                  <a:pt x="37392" y="1703"/>
                </a:lnTo>
                <a:lnTo>
                  <a:pt x="21461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33106" y="4915490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0" y="33953"/>
                </a:moveTo>
                <a:lnTo>
                  <a:pt x="2803" y="18998"/>
                </a:lnTo>
                <a:lnTo>
                  <a:pt x="10377" y="7183"/>
                </a:lnTo>
                <a:lnTo>
                  <a:pt x="21461" y="0"/>
                </a:lnTo>
                <a:lnTo>
                  <a:pt x="37392" y="1703"/>
                </a:lnTo>
                <a:lnTo>
                  <a:pt x="49217" y="8191"/>
                </a:lnTo>
                <a:lnTo>
                  <a:pt x="56792" y="18360"/>
                </a:lnTo>
                <a:lnTo>
                  <a:pt x="59974" y="31107"/>
                </a:lnTo>
                <a:lnTo>
                  <a:pt x="57467" y="47144"/>
                </a:lnTo>
                <a:lnTo>
                  <a:pt x="50543" y="59518"/>
                </a:lnTo>
                <a:lnTo>
                  <a:pt x="40321" y="67233"/>
                </a:lnTo>
                <a:lnTo>
                  <a:pt x="23890" y="66026"/>
                </a:lnTo>
                <a:lnTo>
                  <a:pt x="11731" y="60129"/>
                </a:lnTo>
                <a:lnTo>
                  <a:pt x="3849" y="50596"/>
                </a:lnTo>
                <a:lnTo>
                  <a:pt x="248" y="38479"/>
                </a:lnTo>
                <a:lnTo>
                  <a:pt x="0" y="339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32752" y="3923112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21461" y="0"/>
                </a:moveTo>
                <a:lnTo>
                  <a:pt x="10377" y="7183"/>
                </a:lnTo>
                <a:lnTo>
                  <a:pt x="2803" y="18998"/>
                </a:lnTo>
                <a:lnTo>
                  <a:pt x="0" y="33953"/>
                </a:lnTo>
                <a:lnTo>
                  <a:pt x="248" y="38479"/>
                </a:lnTo>
                <a:lnTo>
                  <a:pt x="3849" y="50596"/>
                </a:lnTo>
                <a:lnTo>
                  <a:pt x="11731" y="60129"/>
                </a:lnTo>
                <a:lnTo>
                  <a:pt x="23890" y="66026"/>
                </a:lnTo>
                <a:lnTo>
                  <a:pt x="40321" y="67233"/>
                </a:lnTo>
                <a:lnTo>
                  <a:pt x="50543" y="59518"/>
                </a:lnTo>
                <a:lnTo>
                  <a:pt x="57467" y="47144"/>
                </a:lnTo>
                <a:lnTo>
                  <a:pt x="59974" y="31107"/>
                </a:lnTo>
                <a:lnTo>
                  <a:pt x="56792" y="18360"/>
                </a:lnTo>
                <a:lnTo>
                  <a:pt x="49217" y="8191"/>
                </a:lnTo>
                <a:lnTo>
                  <a:pt x="37392" y="1703"/>
                </a:lnTo>
                <a:lnTo>
                  <a:pt x="21461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32752" y="3923112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0" y="33953"/>
                </a:moveTo>
                <a:lnTo>
                  <a:pt x="2803" y="18998"/>
                </a:lnTo>
                <a:lnTo>
                  <a:pt x="10377" y="7183"/>
                </a:lnTo>
                <a:lnTo>
                  <a:pt x="21461" y="0"/>
                </a:lnTo>
                <a:lnTo>
                  <a:pt x="37392" y="1703"/>
                </a:lnTo>
                <a:lnTo>
                  <a:pt x="49217" y="8191"/>
                </a:lnTo>
                <a:lnTo>
                  <a:pt x="56792" y="18360"/>
                </a:lnTo>
                <a:lnTo>
                  <a:pt x="59974" y="31107"/>
                </a:lnTo>
                <a:lnTo>
                  <a:pt x="57467" y="47144"/>
                </a:lnTo>
                <a:lnTo>
                  <a:pt x="50543" y="59518"/>
                </a:lnTo>
                <a:lnTo>
                  <a:pt x="40321" y="67233"/>
                </a:lnTo>
                <a:lnTo>
                  <a:pt x="23890" y="66026"/>
                </a:lnTo>
                <a:lnTo>
                  <a:pt x="11731" y="60129"/>
                </a:lnTo>
                <a:lnTo>
                  <a:pt x="3849" y="50596"/>
                </a:lnTo>
                <a:lnTo>
                  <a:pt x="248" y="38479"/>
                </a:lnTo>
                <a:lnTo>
                  <a:pt x="0" y="339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933817" y="2718113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21410" y="0"/>
                </a:moveTo>
                <a:lnTo>
                  <a:pt x="10338" y="7172"/>
                </a:lnTo>
                <a:lnTo>
                  <a:pt x="2790" y="18997"/>
                </a:lnTo>
                <a:lnTo>
                  <a:pt x="0" y="33976"/>
                </a:lnTo>
                <a:lnTo>
                  <a:pt x="235" y="38406"/>
                </a:lnTo>
                <a:lnTo>
                  <a:pt x="3789" y="50559"/>
                </a:lnTo>
                <a:lnTo>
                  <a:pt x="11625" y="60126"/>
                </a:lnTo>
                <a:lnTo>
                  <a:pt x="23757" y="66051"/>
                </a:lnTo>
                <a:lnTo>
                  <a:pt x="40201" y="67276"/>
                </a:lnTo>
                <a:lnTo>
                  <a:pt x="50444" y="59574"/>
                </a:lnTo>
                <a:lnTo>
                  <a:pt x="57356" y="47214"/>
                </a:lnTo>
                <a:lnTo>
                  <a:pt x="59853" y="31204"/>
                </a:lnTo>
                <a:lnTo>
                  <a:pt x="56711" y="18429"/>
                </a:lnTo>
                <a:lnTo>
                  <a:pt x="49177" y="8234"/>
                </a:lnTo>
                <a:lnTo>
                  <a:pt x="37370" y="1722"/>
                </a:lnTo>
                <a:lnTo>
                  <a:pt x="21410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33817" y="2718113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0" y="33976"/>
                </a:moveTo>
                <a:lnTo>
                  <a:pt x="2790" y="18997"/>
                </a:lnTo>
                <a:lnTo>
                  <a:pt x="10338" y="7172"/>
                </a:lnTo>
                <a:lnTo>
                  <a:pt x="21410" y="0"/>
                </a:lnTo>
                <a:lnTo>
                  <a:pt x="37370" y="1722"/>
                </a:lnTo>
                <a:lnTo>
                  <a:pt x="49177" y="8234"/>
                </a:lnTo>
                <a:lnTo>
                  <a:pt x="56711" y="18429"/>
                </a:lnTo>
                <a:lnTo>
                  <a:pt x="59853" y="31204"/>
                </a:lnTo>
                <a:lnTo>
                  <a:pt x="57356" y="47214"/>
                </a:lnTo>
                <a:lnTo>
                  <a:pt x="50444" y="59574"/>
                </a:lnTo>
                <a:lnTo>
                  <a:pt x="40201" y="67276"/>
                </a:lnTo>
                <a:lnTo>
                  <a:pt x="23757" y="66051"/>
                </a:lnTo>
                <a:lnTo>
                  <a:pt x="11625" y="60126"/>
                </a:lnTo>
                <a:lnTo>
                  <a:pt x="3789" y="50559"/>
                </a:lnTo>
                <a:lnTo>
                  <a:pt x="235" y="38406"/>
                </a:lnTo>
                <a:lnTo>
                  <a:pt x="0" y="339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78550" y="2362200"/>
            <a:ext cx="80010" cy="2835910"/>
          </a:xfrm>
          <a:custGeom>
            <a:avLst/>
            <a:gdLst/>
            <a:ahLst/>
            <a:cxnLst/>
            <a:rect l="l" t="t" r="r" b="b"/>
            <a:pathLst>
              <a:path w="80010" h="2835910">
                <a:moveTo>
                  <a:pt x="44485" y="76114"/>
                </a:moveTo>
                <a:lnTo>
                  <a:pt x="31784" y="76284"/>
                </a:lnTo>
                <a:lnTo>
                  <a:pt x="67055" y="2835402"/>
                </a:lnTo>
                <a:lnTo>
                  <a:pt x="79755" y="2835275"/>
                </a:lnTo>
                <a:lnTo>
                  <a:pt x="44485" y="76114"/>
                </a:lnTo>
                <a:close/>
              </a:path>
              <a:path w="80010" h="2835910">
                <a:moveTo>
                  <a:pt x="37084" y="0"/>
                </a:moveTo>
                <a:lnTo>
                  <a:pt x="0" y="76708"/>
                </a:lnTo>
                <a:lnTo>
                  <a:pt x="31784" y="76284"/>
                </a:lnTo>
                <a:lnTo>
                  <a:pt x="31623" y="63626"/>
                </a:lnTo>
                <a:lnTo>
                  <a:pt x="44323" y="63373"/>
                </a:lnTo>
                <a:lnTo>
                  <a:pt x="69833" y="63373"/>
                </a:lnTo>
                <a:lnTo>
                  <a:pt x="37084" y="0"/>
                </a:lnTo>
                <a:close/>
              </a:path>
              <a:path w="80010" h="2835910">
                <a:moveTo>
                  <a:pt x="44323" y="63373"/>
                </a:moveTo>
                <a:lnTo>
                  <a:pt x="31623" y="63626"/>
                </a:lnTo>
                <a:lnTo>
                  <a:pt x="31784" y="76284"/>
                </a:lnTo>
                <a:lnTo>
                  <a:pt x="44485" y="76114"/>
                </a:lnTo>
                <a:lnTo>
                  <a:pt x="44323" y="63373"/>
                </a:lnTo>
                <a:close/>
              </a:path>
              <a:path w="80010" h="2835910">
                <a:moveTo>
                  <a:pt x="69833" y="63373"/>
                </a:moveTo>
                <a:lnTo>
                  <a:pt x="44323" y="63373"/>
                </a:lnTo>
                <a:lnTo>
                  <a:pt x="44485" y="76114"/>
                </a:lnTo>
                <a:lnTo>
                  <a:pt x="76200" y="75691"/>
                </a:lnTo>
                <a:lnTo>
                  <a:pt x="69833" y="63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73035" y="3568655"/>
            <a:ext cx="60325" cy="67945"/>
          </a:xfrm>
          <a:custGeom>
            <a:avLst/>
            <a:gdLst/>
            <a:ahLst/>
            <a:cxnLst/>
            <a:rect l="l" t="t" r="r" b="b"/>
            <a:pathLst>
              <a:path w="60325" h="67945">
                <a:moveTo>
                  <a:pt x="21461" y="0"/>
                </a:moveTo>
                <a:lnTo>
                  <a:pt x="10377" y="7183"/>
                </a:lnTo>
                <a:lnTo>
                  <a:pt x="2803" y="18998"/>
                </a:lnTo>
                <a:lnTo>
                  <a:pt x="0" y="33953"/>
                </a:lnTo>
                <a:lnTo>
                  <a:pt x="265" y="38659"/>
                </a:lnTo>
                <a:lnTo>
                  <a:pt x="3901" y="50776"/>
                </a:lnTo>
                <a:lnTo>
                  <a:pt x="11801" y="60284"/>
                </a:lnTo>
                <a:lnTo>
                  <a:pt x="23964" y="66147"/>
                </a:lnTo>
                <a:lnTo>
                  <a:pt x="40391" y="67328"/>
                </a:lnTo>
                <a:lnTo>
                  <a:pt x="50579" y="59589"/>
                </a:lnTo>
                <a:lnTo>
                  <a:pt x="57477" y="47190"/>
                </a:lnTo>
                <a:lnTo>
                  <a:pt x="59974" y="31107"/>
                </a:lnTo>
                <a:lnTo>
                  <a:pt x="56792" y="18360"/>
                </a:lnTo>
                <a:lnTo>
                  <a:pt x="49217" y="8191"/>
                </a:lnTo>
                <a:lnTo>
                  <a:pt x="37392" y="1703"/>
                </a:lnTo>
                <a:lnTo>
                  <a:pt x="21461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73035" y="3568655"/>
            <a:ext cx="60325" cy="67945"/>
          </a:xfrm>
          <a:custGeom>
            <a:avLst/>
            <a:gdLst/>
            <a:ahLst/>
            <a:cxnLst/>
            <a:rect l="l" t="t" r="r" b="b"/>
            <a:pathLst>
              <a:path w="60325" h="67945">
                <a:moveTo>
                  <a:pt x="0" y="33953"/>
                </a:moveTo>
                <a:lnTo>
                  <a:pt x="2803" y="18998"/>
                </a:lnTo>
                <a:lnTo>
                  <a:pt x="10377" y="7183"/>
                </a:lnTo>
                <a:lnTo>
                  <a:pt x="21461" y="0"/>
                </a:lnTo>
                <a:lnTo>
                  <a:pt x="37392" y="1703"/>
                </a:lnTo>
                <a:lnTo>
                  <a:pt x="49217" y="8191"/>
                </a:lnTo>
                <a:lnTo>
                  <a:pt x="56792" y="18360"/>
                </a:lnTo>
                <a:lnTo>
                  <a:pt x="59974" y="31107"/>
                </a:lnTo>
                <a:lnTo>
                  <a:pt x="57477" y="47190"/>
                </a:lnTo>
                <a:lnTo>
                  <a:pt x="50579" y="59589"/>
                </a:lnTo>
                <a:lnTo>
                  <a:pt x="40391" y="67328"/>
                </a:lnTo>
                <a:lnTo>
                  <a:pt x="23964" y="66147"/>
                </a:lnTo>
                <a:lnTo>
                  <a:pt x="11801" y="60284"/>
                </a:lnTo>
                <a:lnTo>
                  <a:pt x="3901" y="50776"/>
                </a:lnTo>
                <a:lnTo>
                  <a:pt x="265" y="38659"/>
                </a:lnTo>
                <a:lnTo>
                  <a:pt x="0" y="339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93178" y="3710514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21461" y="0"/>
                </a:moveTo>
                <a:lnTo>
                  <a:pt x="10377" y="7183"/>
                </a:lnTo>
                <a:lnTo>
                  <a:pt x="2803" y="18998"/>
                </a:lnTo>
                <a:lnTo>
                  <a:pt x="0" y="33953"/>
                </a:lnTo>
                <a:lnTo>
                  <a:pt x="248" y="38479"/>
                </a:lnTo>
                <a:lnTo>
                  <a:pt x="3849" y="50596"/>
                </a:lnTo>
                <a:lnTo>
                  <a:pt x="11731" y="60129"/>
                </a:lnTo>
                <a:lnTo>
                  <a:pt x="23890" y="66026"/>
                </a:lnTo>
                <a:lnTo>
                  <a:pt x="40321" y="67233"/>
                </a:lnTo>
                <a:lnTo>
                  <a:pt x="50543" y="59518"/>
                </a:lnTo>
                <a:lnTo>
                  <a:pt x="57467" y="47144"/>
                </a:lnTo>
                <a:lnTo>
                  <a:pt x="59974" y="31107"/>
                </a:lnTo>
                <a:lnTo>
                  <a:pt x="56792" y="18360"/>
                </a:lnTo>
                <a:lnTo>
                  <a:pt x="49217" y="8191"/>
                </a:lnTo>
                <a:lnTo>
                  <a:pt x="37392" y="1703"/>
                </a:lnTo>
                <a:lnTo>
                  <a:pt x="21461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93178" y="3710514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0" y="33953"/>
                </a:moveTo>
                <a:lnTo>
                  <a:pt x="2803" y="18998"/>
                </a:lnTo>
                <a:lnTo>
                  <a:pt x="10377" y="7183"/>
                </a:lnTo>
                <a:lnTo>
                  <a:pt x="21461" y="0"/>
                </a:lnTo>
                <a:lnTo>
                  <a:pt x="37392" y="1703"/>
                </a:lnTo>
                <a:lnTo>
                  <a:pt x="49217" y="8191"/>
                </a:lnTo>
                <a:lnTo>
                  <a:pt x="56792" y="18360"/>
                </a:lnTo>
                <a:lnTo>
                  <a:pt x="59974" y="31107"/>
                </a:lnTo>
                <a:lnTo>
                  <a:pt x="57467" y="47144"/>
                </a:lnTo>
                <a:lnTo>
                  <a:pt x="50543" y="59518"/>
                </a:lnTo>
                <a:lnTo>
                  <a:pt x="40321" y="67233"/>
                </a:lnTo>
                <a:lnTo>
                  <a:pt x="23890" y="66026"/>
                </a:lnTo>
                <a:lnTo>
                  <a:pt x="11731" y="60129"/>
                </a:lnTo>
                <a:lnTo>
                  <a:pt x="3849" y="50596"/>
                </a:lnTo>
                <a:lnTo>
                  <a:pt x="248" y="38479"/>
                </a:lnTo>
                <a:lnTo>
                  <a:pt x="0" y="339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32752" y="3214325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21461" y="0"/>
                </a:moveTo>
                <a:lnTo>
                  <a:pt x="10377" y="7183"/>
                </a:lnTo>
                <a:lnTo>
                  <a:pt x="2803" y="18998"/>
                </a:lnTo>
                <a:lnTo>
                  <a:pt x="0" y="33953"/>
                </a:lnTo>
                <a:lnTo>
                  <a:pt x="248" y="38479"/>
                </a:lnTo>
                <a:lnTo>
                  <a:pt x="3849" y="50596"/>
                </a:lnTo>
                <a:lnTo>
                  <a:pt x="11731" y="60129"/>
                </a:lnTo>
                <a:lnTo>
                  <a:pt x="23890" y="66026"/>
                </a:lnTo>
                <a:lnTo>
                  <a:pt x="40321" y="67233"/>
                </a:lnTo>
                <a:lnTo>
                  <a:pt x="50543" y="59518"/>
                </a:lnTo>
                <a:lnTo>
                  <a:pt x="57467" y="47144"/>
                </a:lnTo>
                <a:lnTo>
                  <a:pt x="59974" y="31107"/>
                </a:lnTo>
                <a:lnTo>
                  <a:pt x="56792" y="18360"/>
                </a:lnTo>
                <a:lnTo>
                  <a:pt x="49217" y="8191"/>
                </a:lnTo>
                <a:lnTo>
                  <a:pt x="37392" y="1703"/>
                </a:lnTo>
                <a:lnTo>
                  <a:pt x="21461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32752" y="3214325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0" y="33953"/>
                </a:moveTo>
                <a:lnTo>
                  <a:pt x="2803" y="18998"/>
                </a:lnTo>
                <a:lnTo>
                  <a:pt x="10377" y="7183"/>
                </a:lnTo>
                <a:lnTo>
                  <a:pt x="21461" y="0"/>
                </a:lnTo>
                <a:lnTo>
                  <a:pt x="37392" y="1703"/>
                </a:lnTo>
                <a:lnTo>
                  <a:pt x="49217" y="8191"/>
                </a:lnTo>
                <a:lnTo>
                  <a:pt x="56792" y="18360"/>
                </a:lnTo>
                <a:lnTo>
                  <a:pt x="59974" y="31107"/>
                </a:lnTo>
                <a:lnTo>
                  <a:pt x="57467" y="47144"/>
                </a:lnTo>
                <a:lnTo>
                  <a:pt x="50543" y="59518"/>
                </a:lnTo>
                <a:lnTo>
                  <a:pt x="40321" y="67233"/>
                </a:lnTo>
                <a:lnTo>
                  <a:pt x="23890" y="66026"/>
                </a:lnTo>
                <a:lnTo>
                  <a:pt x="11731" y="60129"/>
                </a:lnTo>
                <a:lnTo>
                  <a:pt x="3849" y="50596"/>
                </a:lnTo>
                <a:lnTo>
                  <a:pt x="248" y="38479"/>
                </a:lnTo>
                <a:lnTo>
                  <a:pt x="0" y="339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93178" y="3356057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21461" y="0"/>
                </a:moveTo>
                <a:lnTo>
                  <a:pt x="10377" y="7183"/>
                </a:lnTo>
                <a:lnTo>
                  <a:pt x="2803" y="18998"/>
                </a:lnTo>
                <a:lnTo>
                  <a:pt x="0" y="33953"/>
                </a:lnTo>
                <a:lnTo>
                  <a:pt x="248" y="38479"/>
                </a:lnTo>
                <a:lnTo>
                  <a:pt x="3849" y="50596"/>
                </a:lnTo>
                <a:lnTo>
                  <a:pt x="11731" y="60129"/>
                </a:lnTo>
                <a:lnTo>
                  <a:pt x="23890" y="66026"/>
                </a:lnTo>
                <a:lnTo>
                  <a:pt x="40321" y="67233"/>
                </a:lnTo>
                <a:lnTo>
                  <a:pt x="50543" y="59518"/>
                </a:lnTo>
                <a:lnTo>
                  <a:pt x="57467" y="47144"/>
                </a:lnTo>
                <a:lnTo>
                  <a:pt x="59974" y="31107"/>
                </a:lnTo>
                <a:lnTo>
                  <a:pt x="56792" y="18360"/>
                </a:lnTo>
                <a:lnTo>
                  <a:pt x="49217" y="8191"/>
                </a:lnTo>
                <a:lnTo>
                  <a:pt x="37392" y="1703"/>
                </a:lnTo>
                <a:lnTo>
                  <a:pt x="21461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93178" y="3356057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0" y="33953"/>
                </a:moveTo>
                <a:lnTo>
                  <a:pt x="2803" y="18998"/>
                </a:lnTo>
                <a:lnTo>
                  <a:pt x="10377" y="7183"/>
                </a:lnTo>
                <a:lnTo>
                  <a:pt x="21461" y="0"/>
                </a:lnTo>
                <a:lnTo>
                  <a:pt x="37392" y="1703"/>
                </a:lnTo>
                <a:lnTo>
                  <a:pt x="49217" y="8191"/>
                </a:lnTo>
                <a:lnTo>
                  <a:pt x="56792" y="18360"/>
                </a:lnTo>
                <a:lnTo>
                  <a:pt x="59974" y="31107"/>
                </a:lnTo>
                <a:lnTo>
                  <a:pt x="57467" y="47144"/>
                </a:lnTo>
                <a:lnTo>
                  <a:pt x="50543" y="59518"/>
                </a:lnTo>
                <a:lnTo>
                  <a:pt x="40321" y="67233"/>
                </a:lnTo>
                <a:lnTo>
                  <a:pt x="23890" y="66026"/>
                </a:lnTo>
                <a:lnTo>
                  <a:pt x="11731" y="60129"/>
                </a:lnTo>
                <a:lnTo>
                  <a:pt x="3849" y="50596"/>
                </a:lnTo>
                <a:lnTo>
                  <a:pt x="248" y="38479"/>
                </a:lnTo>
                <a:lnTo>
                  <a:pt x="0" y="339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93178" y="3710514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21461" y="0"/>
                </a:moveTo>
                <a:lnTo>
                  <a:pt x="10377" y="7183"/>
                </a:lnTo>
                <a:lnTo>
                  <a:pt x="2803" y="18998"/>
                </a:lnTo>
                <a:lnTo>
                  <a:pt x="0" y="33953"/>
                </a:lnTo>
                <a:lnTo>
                  <a:pt x="248" y="38479"/>
                </a:lnTo>
                <a:lnTo>
                  <a:pt x="3849" y="50596"/>
                </a:lnTo>
                <a:lnTo>
                  <a:pt x="11731" y="60129"/>
                </a:lnTo>
                <a:lnTo>
                  <a:pt x="23890" y="66026"/>
                </a:lnTo>
                <a:lnTo>
                  <a:pt x="40321" y="67233"/>
                </a:lnTo>
                <a:lnTo>
                  <a:pt x="50543" y="59518"/>
                </a:lnTo>
                <a:lnTo>
                  <a:pt x="57467" y="47144"/>
                </a:lnTo>
                <a:lnTo>
                  <a:pt x="59974" y="31107"/>
                </a:lnTo>
                <a:lnTo>
                  <a:pt x="56792" y="18360"/>
                </a:lnTo>
                <a:lnTo>
                  <a:pt x="49217" y="8191"/>
                </a:lnTo>
                <a:lnTo>
                  <a:pt x="37392" y="1703"/>
                </a:lnTo>
                <a:lnTo>
                  <a:pt x="21461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93178" y="3710514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0" y="33953"/>
                </a:moveTo>
                <a:lnTo>
                  <a:pt x="2803" y="18998"/>
                </a:lnTo>
                <a:lnTo>
                  <a:pt x="10377" y="7183"/>
                </a:lnTo>
                <a:lnTo>
                  <a:pt x="21461" y="0"/>
                </a:lnTo>
                <a:lnTo>
                  <a:pt x="37392" y="1703"/>
                </a:lnTo>
                <a:lnTo>
                  <a:pt x="49217" y="8191"/>
                </a:lnTo>
                <a:lnTo>
                  <a:pt x="56792" y="18360"/>
                </a:lnTo>
                <a:lnTo>
                  <a:pt x="59974" y="31107"/>
                </a:lnTo>
                <a:lnTo>
                  <a:pt x="57467" y="47144"/>
                </a:lnTo>
                <a:lnTo>
                  <a:pt x="50543" y="59518"/>
                </a:lnTo>
                <a:lnTo>
                  <a:pt x="40321" y="67233"/>
                </a:lnTo>
                <a:lnTo>
                  <a:pt x="23890" y="66026"/>
                </a:lnTo>
                <a:lnTo>
                  <a:pt x="11731" y="60129"/>
                </a:lnTo>
                <a:lnTo>
                  <a:pt x="3849" y="50596"/>
                </a:lnTo>
                <a:lnTo>
                  <a:pt x="248" y="38479"/>
                </a:lnTo>
                <a:lnTo>
                  <a:pt x="0" y="339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173973" y="4206703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21461" y="0"/>
                </a:moveTo>
                <a:lnTo>
                  <a:pt x="10377" y="7183"/>
                </a:lnTo>
                <a:lnTo>
                  <a:pt x="2803" y="18998"/>
                </a:lnTo>
                <a:lnTo>
                  <a:pt x="0" y="33953"/>
                </a:lnTo>
                <a:lnTo>
                  <a:pt x="248" y="38479"/>
                </a:lnTo>
                <a:lnTo>
                  <a:pt x="3849" y="50596"/>
                </a:lnTo>
                <a:lnTo>
                  <a:pt x="11731" y="60129"/>
                </a:lnTo>
                <a:lnTo>
                  <a:pt x="23890" y="66026"/>
                </a:lnTo>
                <a:lnTo>
                  <a:pt x="40321" y="67233"/>
                </a:lnTo>
                <a:lnTo>
                  <a:pt x="50543" y="59518"/>
                </a:lnTo>
                <a:lnTo>
                  <a:pt x="57467" y="47144"/>
                </a:lnTo>
                <a:lnTo>
                  <a:pt x="59974" y="31107"/>
                </a:lnTo>
                <a:lnTo>
                  <a:pt x="56792" y="18360"/>
                </a:lnTo>
                <a:lnTo>
                  <a:pt x="49217" y="8191"/>
                </a:lnTo>
                <a:lnTo>
                  <a:pt x="37392" y="1703"/>
                </a:lnTo>
                <a:lnTo>
                  <a:pt x="21461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173973" y="4206703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0" y="33953"/>
                </a:moveTo>
                <a:lnTo>
                  <a:pt x="2803" y="18998"/>
                </a:lnTo>
                <a:lnTo>
                  <a:pt x="10377" y="7183"/>
                </a:lnTo>
                <a:lnTo>
                  <a:pt x="21461" y="0"/>
                </a:lnTo>
                <a:lnTo>
                  <a:pt x="37392" y="1703"/>
                </a:lnTo>
                <a:lnTo>
                  <a:pt x="49217" y="8191"/>
                </a:lnTo>
                <a:lnTo>
                  <a:pt x="56792" y="18360"/>
                </a:lnTo>
                <a:lnTo>
                  <a:pt x="59974" y="31107"/>
                </a:lnTo>
                <a:lnTo>
                  <a:pt x="57467" y="47144"/>
                </a:lnTo>
                <a:lnTo>
                  <a:pt x="50543" y="59518"/>
                </a:lnTo>
                <a:lnTo>
                  <a:pt x="40321" y="67233"/>
                </a:lnTo>
                <a:lnTo>
                  <a:pt x="23890" y="66026"/>
                </a:lnTo>
                <a:lnTo>
                  <a:pt x="11731" y="60129"/>
                </a:lnTo>
                <a:lnTo>
                  <a:pt x="3849" y="50596"/>
                </a:lnTo>
                <a:lnTo>
                  <a:pt x="248" y="38479"/>
                </a:lnTo>
                <a:lnTo>
                  <a:pt x="0" y="339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73973" y="4561034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21461" y="0"/>
                </a:moveTo>
                <a:lnTo>
                  <a:pt x="10377" y="7183"/>
                </a:lnTo>
                <a:lnTo>
                  <a:pt x="2803" y="18998"/>
                </a:lnTo>
                <a:lnTo>
                  <a:pt x="0" y="33953"/>
                </a:lnTo>
                <a:lnTo>
                  <a:pt x="247" y="38495"/>
                </a:lnTo>
                <a:lnTo>
                  <a:pt x="3846" y="50647"/>
                </a:lnTo>
                <a:lnTo>
                  <a:pt x="11728" y="60172"/>
                </a:lnTo>
                <a:lnTo>
                  <a:pt x="23888" y="66047"/>
                </a:lnTo>
                <a:lnTo>
                  <a:pt x="40321" y="67247"/>
                </a:lnTo>
                <a:lnTo>
                  <a:pt x="50543" y="59563"/>
                </a:lnTo>
                <a:lnTo>
                  <a:pt x="57467" y="47198"/>
                </a:lnTo>
                <a:lnTo>
                  <a:pt x="59974" y="31107"/>
                </a:lnTo>
                <a:lnTo>
                  <a:pt x="56792" y="18360"/>
                </a:lnTo>
                <a:lnTo>
                  <a:pt x="49217" y="8191"/>
                </a:lnTo>
                <a:lnTo>
                  <a:pt x="37392" y="1703"/>
                </a:lnTo>
                <a:lnTo>
                  <a:pt x="21461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73973" y="4561034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0" y="33953"/>
                </a:moveTo>
                <a:lnTo>
                  <a:pt x="2803" y="18998"/>
                </a:lnTo>
                <a:lnTo>
                  <a:pt x="10377" y="7183"/>
                </a:lnTo>
                <a:lnTo>
                  <a:pt x="21461" y="0"/>
                </a:lnTo>
                <a:lnTo>
                  <a:pt x="37392" y="1703"/>
                </a:lnTo>
                <a:lnTo>
                  <a:pt x="49217" y="8191"/>
                </a:lnTo>
                <a:lnTo>
                  <a:pt x="56792" y="18360"/>
                </a:lnTo>
                <a:lnTo>
                  <a:pt x="59974" y="31107"/>
                </a:lnTo>
                <a:lnTo>
                  <a:pt x="57467" y="47198"/>
                </a:lnTo>
                <a:lnTo>
                  <a:pt x="50543" y="59563"/>
                </a:lnTo>
                <a:lnTo>
                  <a:pt x="40321" y="67247"/>
                </a:lnTo>
                <a:lnTo>
                  <a:pt x="23888" y="66047"/>
                </a:lnTo>
                <a:lnTo>
                  <a:pt x="11728" y="60172"/>
                </a:lnTo>
                <a:lnTo>
                  <a:pt x="3846" y="50647"/>
                </a:lnTo>
                <a:lnTo>
                  <a:pt x="247" y="38495"/>
                </a:lnTo>
                <a:lnTo>
                  <a:pt x="0" y="339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94116" y="4348435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21461" y="0"/>
                </a:moveTo>
                <a:lnTo>
                  <a:pt x="10377" y="7183"/>
                </a:lnTo>
                <a:lnTo>
                  <a:pt x="2803" y="18998"/>
                </a:lnTo>
                <a:lnTo>
                  <a:pt x="0" y="33953"/>
                </a:lnTo>
                <a:lnTo>
                  <a:pt x="248" y="38479"/>
                </a:lnTo>
                <a:lnTo>
                  <a:pt x="3849" y="50596"/>
                </a:lnTo>
                <a:lnTo>
                  <a:pt x="11731" y="60129"/>
                </a:lnTo>
                <a:lnTo>
                  <a:pt x="23890" y="66026"/>
                </a:lnTo>
                <a:lnTo>
                  <a:pt x="40321" y="67233"/>
                </a:lnTo>
                <a:lnTo>
                  <a:pt x="50543" y="59518"/>
                </a:lnTo>
                <a:lnTo>
                  <a:pt x="57467" y="47144"/>
                </a:lnTo>
                <a:lnTo>
                  <a:pt x="59974" y="31107"/>
                </a:lnTo>
                <a:lnTo>
                  <a:pt x="56792" y="18360"/>
                </a:lnTo>
                <a:lnTo>
                  <a:pt x="49217" y="8191"/>
                </a:lnTo>
                <a:lnTo>
                  <a:pt x="37392" y="1703"/>
                </a:lnTo>
                <a:lnTo>
                  <a:pt x="21461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294116" y="4348435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0" y="33953"/>
                </a:moveTo>
                <a:lnTo>
                  <a:pt x="2803" y="18998"/>
                </a:lnTo>
                <a:lnTo>
                  <a:pt x="10377" y="7183"/>
                </a:lnTo>
                <a:lnTo>
                  <a:pt x="21461" y="0"/>
                </a:lnTo>
                <a:lnTo>
                  <a:pt x="37392" y="1703"/>
                </a:lnTo>
                <a:lnTo>
                  <a:pt x="49217" y="8191"/>
                </a:lnTo>
                <a:lnTo>
                  <a:pt x="56792" y="18360"/>
                </a:lnTo>
                <a:lnTo>
                  <a:pt x="59974" y="31107"/>
                </a:lnTo>
                <a:lnTo>
                  <a:pt x="57467" y="47144"/>
                </a:lnTo>
                <a:lnTo>
                  <a:pt x="50543" y="59518"/>
                </a:lnTo>
                <a:lnTo>
                  <a:pt x="40321" y="67233"/>
                </a:lnTo>
                <a:lnTo>
                  <a:pt x="23890" y="66026"/>
                </a:lnTo>
                <a:lnTo>
                  <a:pt x="11731" y="60129"/>
                </a:lnTo>
                <a:lnTo>
                  <a:pt x="3849" y="50596"/>
                </a:lnTo>
                <a:lnTo>
                  <a:pt x="248" y="38479"/>
                </a:lnTo>
                <a:lnTo>
                  <a:pt x="0" y="339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93760" y="3993978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21461" y="0"/>
                </a:moveTo>
                <a:lnTo>
                  <a:pt x="10377" y="7183"/>
                </a:lnTo>
                <a:lnTo>
                  <a:pt x="2803" y="18998"/>
                </a:lnTo>
                <a:lnTo>
                  <a:pt x="0" y="33953"/>
                </a:lnTo>
                <a:lnTo>
                  <a:pt x="252" y="38513"/>
                </a:lnTo>
                <a:lnTo>
                  <a:pt x="3862" y="50618"/>
                </a:lnTo>
                <a:lnTo>
                  <a:pt x="11753" y="60139"/>
                </a:lnTo>
                <a:lnTo>
                  <a:pt x="23923" y="66028"/>
                </a:lnTo>
                <a:lnTo>
                  <a:pt x="40371" y="67233"/>
                </a:lnTo>
                <a:lnTo>
                  <a:pt x="50592" y="59518"/>
                </a:lnTo>
                <a:lnTo>
                  <a:pt x="57487" y="47144"/>
                </a:lnTo>
                <a:lnTo>
                  <a:pt x="59975" y="31107"/>
                </a:lnTo>
                <a:lnTo>
                  <a:pt x="56814" y="18360"/>
                </a:lnTo>
                <a:lnTo>
                  <a:pt x="49267" y="8191"/>
                </a:lnTo>
                <a:lnTo>
                  <a:pt x="37445" y="1703"/>
                </a:lnTo>
                <a:lnTo>
                  <a:pt x="21461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93760" y="3993978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0" y="33953"/>
                </a:moveTo>
                <a:lnTo>
                  <a:pt x="2803" y="18998"/>
                </a:lnTo>
                <a:lnTo>
                  <a:pt x="10377" y="7183"/>
                </a:lnTo>
                <a:lnTo>
                  <a:pt x="21461" y="0"/>
                </a:lnTo>
                <a:lnTo>
                  <a:pt x="37445" y="1703"/>
                </a:lnTo>
                <a:lnTo>
                  <a:pt x="49267" y="8191"/>
                </a:lnTo>
                <a:lnTo>
                  <a:pt x="56814" y="18360"/>
                </a:lnTo>
                <a:lnTo>
                  <a:pt x="59975" y="31107"/>
                </a:lnTo>
                <a:lnTo>
                  <a:pt x="57487" y="47144"/>
                </a:lnTo>
                <a:lnTo>
                  <a:pt x="50592" y="59518"/>
                </a:lnTo>
                <a:lnTo>
                  <a:pt x="40371" y="67233"/>
                </a:lnTo>
                <a:lnTo>
                  <a:pt x="23923" y="66028"/>
                </a:lnTo>
                <a:lnTo>
                  <a:pt x="11753" y="60139"/>
                </a:lnTo>
                <a:lnTo>
                  <a:pt x="3862" y="50618"/>
                </a:lnTo>
                <a:lnTo>
                  <a:pt x="252" y="38513"/>
                </a:lnTo>
                <a:lnTo>
                  <a:pt x="0" y="3395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173973" y="4561034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21461" y="0"/>
                </a:moveTo>
                <a:lnTo>
                  <a:pt x="10377" y="7183"/>
                </a:lnTo>
                <a:lnTo>
                  <a:pt x="2803" y="18998"/>
                </a:lnTo>
                <a:lnTo>
                  <a:pt x="0" y="33953"/>
                </a:lnTo>
                <a:lnTo>
                  <a:pt x="247" y="38495"/>
                </a:lnTo>
                <a:lnTo>
                  <a:pt x="3846" y="50647"/>
                </a:lnTo>
                <a:lnTo>
                  <a:pt x="11728" y="60172"/>
                </a:lnTo>
                <a:lnTo>
                  <a:pt x="23888" y="66047"/>
                </a:lnTo>
                <a:lnTo>
                  <a:pt x="40321" y="67247"/>
                </a:lnTo>
                <a:lnTo>
                  <a:pt x="50543" y="59563"/>
                </a:lnTo>
                <a:lnTo>
                  <a:pt x="57467" y="47198"/>
                </a:lnTo>
                <a:lnTo>
                  <a:pt x="59974" y="31107"/>
                </a:lnTo>
                <a:lnTo>
                  <a:pt x="56792" y="18360"/>
                </a:lnTo>
                <a:lnTo>
                  <a:pt x="49217" y="8191"/>
                </a:lnTo>
                <a:lnTo>
                  <a:pt x="37392" y="1703"/>
                </a:lnTo>
                <a:lnTo>
                  <a:pt x="21461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173973" y="4561034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0" y="33953"/>
                </a:moveTo>
                <a:lnTo>
                  <a:pt x="2803" y="18998"/>
                </a:lnTo>
                <a:lnTo>
                  <a:pt x="10377" y="7183"/>
                </a:lnTo>
                <a:lnTo>
                  <a:pt x="21461" y="0"/>
                </a:lnTo>
                <a:lnTo>
                  <a:pt x="37392" y="1703"/>
                </a:lnTo>
                <a:lnTo>
                  <a:pt x="49217" y="8191"/>
                </a:lnTo>
                <a:lnTo>
                  <a:pt x="56792" y="18360"/>
                </a:lnTo>
                <a:lnTo>
                  <a:pt x="59974" y="31107"/>
                </a:lnTo>
                <a:lnTo>
                  <a:pt x="57467" y="47198"/>
                </a:lnTo>
                <a:lnTo>
                  <a:pt x="50543" y="59563"/>
                </a:lnTo>
                <a:lnTo>
                  <a:pt x="40321" y="67247"/>
                </a:lnTo>
                <a:lnTo>
                  <a:pt x="23888" y="66047"/>
                </a:lnTo>
                <a:lnTo>
                  <a:pt x="11728" y="60172"/>
                </a:lnTo>
                <a:lnTo>
                  <a:pt x="3846" y="50647"/>
                </a:lnTo>
                <a:lnTo>
                  <a:pt x="247" y="38495"/>
                </a:lnTo>
                <a:lnTo>
                  <a:pt x="0" y="339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464052" y="295656"/>
            <a:ext cx="775715" cy="1118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Cluste</a:t>
            </a:r>
            <a:r>
              <a:rPr spc="-15" dirty="0"/>
              <a:t>r</a:t>
            </a:r>
            <a:r>
              <a:rPr spc="10" dirty="0"/>
              <a:t> </a:t>
            </a:r>
            <a:r>
              <a:rPr spc="-20" dirty="0"/>
              <a:t>Analys</a:t>
            </a:r>
            <a:r>
              <a:rPr spc="-35" dirty="0"/>
              <a:t>i</a:t>
            </a:r>
            <a:r>
              <a:rPr spc="-20"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735988"/>
            <a:ext cx="6167120" cy="370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66FF"/>
              </a:buClr>
              <a:buSzPct val="85416"/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Classifie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5" dirty="0">
                <a:latin typeface="Calibri"/>
                <a:cs typeface="Calibri"/>
              </a:rPr>
              <a:t>ob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ervatio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spc="-5" dirty="0">
                <a:latin typeface="Calibri"/>
                <a:cs typeface="Calibri"/>
              </a:rPr>
              <a:t>usuall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people)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mutually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clusive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groups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combinations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75"/>
              </a:spcBef>
              <a:buClr>
                <a:srgbClr val="0066FF"/>
              </a:buClr>
              <a:buSzPct val="85416"/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Members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p 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ul</a:t>
            </a:r>
            <a:r>
              <a:rPr sz="2400" dirty="0">
                <a:latin typeface="Calibri"/>
                <a:cs typeface="Calibri"/>
              </a:rPr>
              <a:t>d </a:t>
            </a:r>
            <a:r>
              <a:rPr sz="2400" spc="-5" dirty="0">
                <a:latin typeface="Calibri"/>
                <a:cs typeface="Calibri"/>
              </a:rPr>
              <a:t>shar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perties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(su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attitudes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values)</a:t>
            </a:r>
            <a:endParaRPr sz="2400">
              <a:latin typeface="Calibri"/>
              <a:cs typeface="Calibri"/>
            </a:endParaRPr>
          </a:p>
          <a:p>
            <a:pPr marL="355600" marR="118110" indent="-342900">
              <a:lnSpc>
                <a:spcPct val="100000"/>
              </a:lnSpc>
              <a:spcBef>
                <a:spcPts val="1775"/>
              </a:spcBef>
              <a:buClr>
                <a:srgbClr val="0066FF"/>
              </a:buClr>
              <a:buSzPct val="85416"/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Basic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 clustering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distanc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dirty="0">
                <a:latin typeface="Calibri"/>
                <a:cs typeface="Calibri"/>
              </a:rPr>
              <a:t>ch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othe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sh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ul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sam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cluste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tho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who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 </a:t>
            </a:r>
            <a:r>
              <a:rPr sz="2400" spc="-20" dirty="0">
                <a:latin typeface="Calibri"/>
                <a:cs typeface="Calibri"/>
              </a:rPr>
              <a:t>othe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differ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cluste</a:t>
            </a:r>
            <a:r>
              <a:rPr sz="2400" spc="-10" dirty="0">
                <a:latin typeface="Calibri"/>
                <a:cs typeface="Calibri"/>
              </a:rPr>
              <a:t>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89700" y="2438400"/>
            <a:ext cx="2425700" cy="2910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516111" y="342900"/>
            <a:ext cx="627888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560349"/>
            <a:ext cx="82753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C00000"/>
                </a:solidFill>
                <a:latin typeface="Calibri"/>
                <a:cs typeface="Calibri"/>
              </a:rPr>
              <a:t>Applications</a:t>
            </a:r>
            <a:r>
              <a:rPr sz="36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3600" dirty="0">
                <a:solidFill>
                  <a:srgbClr val="C00000"/>
                </a:solidFill>
                <a:latin typeface="Calibri"/>
                <a:cs typeface="Calibri"/>
              </a:rPr>
              <a:t>f </a:t>
            </a:r>
            <a:r>
              <a:rPr sz="3600" spc="-5" dirty="0">
                <a:solidFill>
                  <a:srgbClr val="C00000"/>
                </a:solidFill>
                <a:latin typeface="Calibri"/>
                <a:cs typeface="Calibri"/>
              </a:rPr>
              <a:t>Clus</a:t>
            </a:r>
            <a:r>
              <a:rPr sz="3600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600" spc="-20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36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C00000"/>
                </a:solidFill>
                <a:latin typeface="Calibri"/>
                <a:cs typeface="Calibri"/>
              </a:rPr>
              <a:t>Analysis</a:t>
            </a:r>
            <a:r>
              <a:rPr sz="36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36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3600" dirty="0">
                <a:solidFill>
                  <a:srgbClr val="C00000"/>
                </a:solidFill>
                <a:latin typeface="Calibri"/>
                <a:cs typeface="Calibri"/>
              </a:rPr>
              <a:t>Analytics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546758"/>
            <a:ext cx="7939405" cy="3906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6FF"/>
              </a:buClr>
              <a:buSzPct val="83928"/>
              <a:buFont typeface="Arial"/>
              <a:buChar char="•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PRIZM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(“</a:t>
            </a:r>
            <a:r>
              <a:rPr sz="2800" spc="-15" dirty="0">
                <a:latin typeface="Calibri"/>
                <a:cs typeface="Calibri"/>
              </a:rPr>
              <a:t>Pot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nt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Ratings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x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Z</a:t>
            </a:r>
            <a:r>
              <a:rPr sz="2800" spc="-15" dirty="0">
                <a:latin typeface="Calibri"/>
                <a:cs typeface="Calibri"/>
              </a:rPr>
              <a:t>ip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Mark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ts”)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endParaRPr sz="28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Cl</a:t>
            </a:r>
            <a:r>
              <a:rPr sz="2800" spc="-15" dirty="0">
                <a:latin typeface="Calibri"/>
                <a:cs typeface="Calibri"/>
              </a:rPr>
              <a:t>aritas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lr>
                <a:srgbClr val="0066FF"/>
              </a:buClr>
              <a:buSzPct val="68750"/>
              <a:buFont typeface="Symbol"/>
              <a:buChar char="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Demographi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beh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vi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ral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</a:t>
            </a:r>
            <a:r>
              <a:rPr sz="2400" spc="-10" dirty="0">
                <a:latin typeface="Calibri"/>
                <a:cs typeface="Calibri"/>
              </a:rPr>
              <a:t>racte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isti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spc="-5" dirty="0">
                <a:latin typeface="Calibri"/>
                <a:cs typeface="Calibri"/>
              </a:rPr>
              <a:t>Available for about 48,000 residential zip codes (also for zip + 4) </a:t>
            </a:r>
          </a:p>
          <a:p>
            <a:pPr lvl="2">
              <a:buFont typeface="Arial" pitchFamily="34" charset="0"/>
              <a:buChar char="•"/>
            </a:pPr>
            <a:r>
              <a:rPr lang="en-US" sz="2400" spc="-5" dirty="0">
                <a:latin typeface="Calibri"/>
                <a:cs typeface="Calibri"/>
              </a:rPr>
              <a:t> 66 clusters and 14 broader social groups  </a:t>
            </a:r>
          </a:p>
          <a:p>
            <a:pPr lvl="1">
              <a:lnSpc>
                <a:spcPct val="100000"/>
              </a:lnSpc>
              <a:buClr>
                <a:srgbClr val="0066FF"/>
              </a:buClr>
              <a:buFont typeface="Symbol"/>
              <a:buChar char=""/>
            </a:pP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914"/>
              </a:spcBef>
              <a:buClr>
                <a:srgbClr val="0066FF"/>
              </a:buClr>
              <a:buSzPct val="83928"/>
              <a:buFont typeface="Arial"/>
              <a:buChar char="•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Re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ommend</a:t>
            </a:r>
            <a:r>
              <a:rPr sz="2800" spc="-15" dirty="0">
                <a:latin typeface="Calibri"/>
                <a:cs typeface="Calibri"/>
              </a:rPr>
              <a:t>ation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</a:t>
            </a:r>
            <a:r>
              <a:rPr sz="2800" spc="-25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tem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(Am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zon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Netf</a:t>
            </a:r>
            <a:r>
              <a:rPr sz="2800" spc="-30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ix)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lr>
                <a:srgbClr val="0066FF"/>
              </a:buClr>
              <a:buSzPct val="68750"/>
              <a:buFont typeface="Symbol"/>
              <a:buChar char="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Past </a:t>
            </a:r>
            <a:r>
              <a:rPr sz="2400" spc="-5" dirty="0">
                <a:latin typeface="Calibri"/>
                <a:cs typeface="Calibri"/>
              </a:rPr>
              <a:t>beh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vi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(b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ow</a:t>
            </a:r>
            <a:r>
              <a:rPr sz="2400" spc="-10" dirty="0">
                <a:latin typeface="Calibri"/>
                <a:cs typeface="Calibri"/>
              </a:rPr>
              <a:t>se, </a:t>
            </a:r>
            <a:r>
              <a:rPr sz="2400" spc="-5" dirty="0">
                <a:latin typeface="Calibri"/>
                <a:cs typeface="Calibri"/>
              </a:rPr>
              <a:t>pur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20" dirty="0">
                <a:latin typeface="Calibri"/>
                <a:cs typeface="Calibri"/>
              </a:rPr>
              <a:t>hase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rating,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</a:t>
            </a:r>
            <a:r>
              <a:rPr sz="2400" dirty="0">
                <a:latin typeface="Calibri"/>
                <a:cs typeface="Calibri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5940" y="539394"/>
            <a:ext cx="8072119" cy="61555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Prizm Data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360098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600" dirty="0">
                <a:latin typeface="+mj-lt"/>
              </a:rPr>
              <a:t>Based on clustering of Census and other data by zip or zip + 4</a:t>
            </a:r>
          </a:p>
          <a:p>
            <a:pPr>
              <a:buFont typeface="Arial" pitchFamily="34" charset="0"/>
              <a:buChar char="•"/>
            </a:pPr>
            <a:endParaRPr lang="en-US" sz="2600" dirty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+mj-lt"/>
              </a:rPr>
              <a:t>Come in a file of codes by zip or zip+4, merge the file with zip measure on your database</a:t>
            </a:r>
          </a:p>
          <a:p>
            <a:pPr>
              <a:buFont typeface="Arial" pitchFamily="34" charset="0"/>
              <a:buChar char="•"/>
            </a:pPr>
            <a:endParaRPr lang="en-US" sz="2600" dirty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+mj-lt"/>
              </a:rPr>
              <a:t>Social codes tend to be the most useful – usually don’t have enough members of 66 clusters in dataset </a:t>
            </a:r>
          </a:p>
          <a:p>
            <a:pPr>
              <a:buFont typeface="Arial" pitchFamily="34" charset="0"/>
              <a:buChar char="•"/>
            </a:pPr>
            <a:endParaRPr lang="en-US" sz="26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F90733-7926-429D-8051-A8157DA33DB5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0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1555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Social Codes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B182829-BF5F-4191-8B05-960BC0AE0D6F}" type="slidenum">
              <a:rPr lang="en-US"/>
              <a:pPr/>
              <a:t>8</a:t>
            </a:fld>
            <a:endParaRPr lang="en-US"/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00200"/>
            <a:ext cx="5562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8947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30183" y="316991"/>
            <a:ext cx="740664" cy="1065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539394"/>
            <a:ext cx="80721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Cluste</a:t>
            </a:r>
            <a:r>
              <a:rPr sz="3200" dirty="0"/>
              <a:t>r</a:t>
            </a:r>
            <a:r>
              <a:rPr sz="3200" spc="-5" dirty="0"/>
              <a:t> </a:t>
            </a:r>
            <a:r>
              <a:rPr sz="3200" dirty="0"/>
              <a:t>Analysis</a:t>
            </a:r>
            <a:r>
              <a:rPr sz="3200" spc="-15" dirty="0"/>
              <a:t> </a:t>
            </a:r>
            <a:r>
              <a:rPr sz="3200" dirty="0"/>
              <a:t>in</a:t>
            </a:r>
            <a:r>
              <a:rPr sz="3200" spc="5" dirty="0"/>
              <a:t> </a:t>
            </a:r>
            <a:r>
              <a:rPr sz="3200" spc="-5" dirty="0"/>
              <a:t>SPSS</a:t>
            </a:r>
            <a:r>
              <a:rPr sz="3200" dirty="0"/>
              <a:t>:</a:t>
            </a:r>
            <a:r>
              <a:rPr sz="3200" spc="-5" dirty="0"/>
              <a:t> Too</a:t>
            </a:r>
            <a:r>
              <a:rPr sz="3200" spc="-15" dirty="0"/>
              <a:t>t</a:t>
            </a:r>
            <a:r>
              <a:rPr sz="3200" spc="-5" dirty="0"/>
              <a:t>hp</a:t>
            </a:r>
            <a:r>
              <a:rPr sz="3200" spc="5" dirty="0"/>
              <a:t>a</a:t>
            </a:r>
            <a:r>
              <a:rPr sz="3200" spc="-5" dirty="0"/>
              <a:t>st</a:t>
            </a:r>
            <a:r>
              <a:rPr sz="3200" dirty="0"/>
              <a:t>e </a:t>
            </a:r>
            <a:r>
              <a:rPr sz="3200" spc="-15" dirty="0"/>
              <a:t>D</a:t>
            </a:r>
            <a:r>
              <a:rPr sz="3200" dirty="0"/>
              <a:t>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407286"/>
            <a:ext cx="4580890" cy="4375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Data file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“</a:t>
            </a:r>
            <a:r>
              <a:rPr sz="2800" spc="-15" dirty="0">
                <a:latin typeface="Calibri"/>
                <a:cs typeface="Calibri"/>
              </a:rPr>
              <a:t>toothpaste_data.s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v”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0066FF"/>
              </a:buClr>
              <a:buSzPct val="85416"/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6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measured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cale</a:t>
            </a:r>
          </a:p>
          <a:p>
            <a:pPr marL="3556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fro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1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7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66FF"/>
              </a:buClr>
              <a:buSzPct val="85416"/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30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respondents</a:t>
            </a:r>
          </a:p>
          <a:p>
            <a:pPr marL="355600" marR="1004569" indent="-342900">
              <a:lnSpc>
                <a:spcPct val="100000"/>
              </a:lnSpc>
              <a:spcBef>
                <a:spcPts val="1845"/>
              </a:spcBef>
            </a:pPr>
            <a:r>
              <a:rPr sz="2800" spc="-20" dirty="0">
                <a:latin typeface="Calibri"/>
                <a:cs typeface="Calibri"/>
              </a:rPr>
              <a:t>Objectiv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run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Cluster</a:t>
            </a:r>
            <a:r>
              <a:rPr sz="2800" spc="-15" dirty="0">
                <a:latin typeface="Calibri"/>
                <a:cs typeface="Calibri"/>
              </a:rPr>
              <a:t> Anal</a:t>
            </a:r>
            <a:r>
              <a:rPr sz="2800" spc="-30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sis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to: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0066FF"/>
              </a:buClr>
              <a:buSzPct val="85416"/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Identify #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clusters</a:t>
            </a:r>
            <a:r>
              <a:rPr sz="2400" spc="-10" dirty="0">
                <a:latin typeface="Calibri"/>
                <a:cs typeface="Calibri"/>
              </a:rPr>
              <a:t>/</a:t>
            </a:r>
            <a:r>
              <a:rPr sz="2400" spc="-5" dirty="0">
                <a:latin typeface="Calibri"/>
                <a:cs typeface="Calibri"/>
              </a:rPr>
              <a:t>segments.</a:t>
            </a:r>
            <a:endParaRPr sz="2400" dirty="0">
              <a:latin typeface="Calibri"/>
              <a:cs typeface="Calibri"/>
            </a:endParaRPr>
          </a:p>
          <a:p>
            <a:pPr marL="355600" marR="989330" indent="-342900">
              <a:lnSpc>
                <a:spcPct val="100000"/>
              </a:lnSpc>
              <a:spcBef>
                <a:spcPts val="575"/>
              </a:spcBef>
              <a:buClr>
                <a:srgbClr val="0066FF"/>
              </a:buClr>
              <a:buSzPct val="85416"/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Assign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dirty="0">
                <a:latin typeface="Calibri"/>
                <a:cs typeface="Calibri"/>
              </a:rPr>
              <a:t>ch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ust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mer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cluste</a:t>
            </a:r>
            <a:r>
              <a:rPr sz="2400" spc="-15" dirty="0">
                <a:latin typeface="Calibri"/>
                <a:cs typeface="Calibri"/>
              </a:rPr>
              <a:t>r/segme</a:t>
            </a:r>
            <a:r>
              <a:rPr sz="2400" spc="-5" dirty="0">
                <a:latin typeface="Calibri"/>
                <a:cs typeface="Calibri"/>
              </a:rPr>
              <a:t>nt.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66FF"/>
              </a:buClr>
              <a:buSzPct val="85416"/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Describ</a:t>
            </a:r>
            <a:r>
              <a:rPr sz="2400" dirty="0">
                <a:latin typeface="Calibri"/>
                <a:cs typeface="Calibri"/>
              </a:rPr>
              <a:t>e ea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cluster/segment.</a:t>
            </a:r>
          </a:p>
        </p:txBody>
      </p:sp>
      <p:sp>
        <p:nvSpPr>
          <p:cNvPr id="8" name="object 8"/>
          <p:cNvSpPr/>
          <p:nvPr/>
        </p:nvSpPr>
        <p:spPr>
          <a:xfrm>
            <a:off x="5095240" y="1447800"/>
            <a:ext cx="3820160" cy="441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1555</Words>
  <Application>Microsoft Office PowerPoint</Application>
  <PresentationFormat>On-screen Show (4:3)</PresentationFormat>
  <Paragraphs>388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Bookman Old Style</vt:lpstr>
      <vt:lpstr>Calibri</vt:lpstr>
      <vt:lpstr>Symbol</vt:lpstr>
      <vt:lpstr>Times New Roman</vt:lpstr>
      <vt:lpstr>Wingdings</vt:lpstr>
      <vt:lpstr>Office Theme</vt:lpstr>
      <vt:lpstr>Segmentation &amp; Cluster Analysis </vt:lpstr>
      <vt:lpstr>Objectives </vt:lpstr>
      <vt:lpstr>Research for Segmentation</vt:lpstr>
      <vt:lpstr>Cluster Analysis</vt:lpstr>
      <vt:lpstr>Cluster Analysis</vt:lpstr>
      <vt:lpstr>PowerPoint Presentation</vt:lpstr>
      <vt:lpstr>Prizm Data </vt:lpstr>
      <vt:lpstr>Social Codes </vt:lpstr>
      <vt:lpstr>Cluster Analysis in SPSS: Toothpaste Data</vt:lpstr>
      <vt:lpstr>Cluster Analysis: Number of Clusters</vt:lpstr>
      <vt:lpstr>Hierarchical Cluster Analysis in SPSS</vt:lpstr>
      <vt:lpstr>Cluster Analysis in SPSS</vt:lpstr>
      <vt:lpstr>Cluster Analysis: Hierarchical</vt:lpstr>
      <vt:lpstr>Cluster Analysis: Forming the Clusters</vt:lpstr>
      <vt:lpstr>PowerPoint Presentation</vt:lpstr>
      <vt:lpstr>PowerPoint Presentation</vt:lpstr>
      <vt:lpstr>PowerPoint Presentation</vt:lpstr>
      <vt:lpstr>Cluster Analysis: Interpreting the Solution</vt:lpstr>
      <vt:lpstr>Cluster Analysis: Interpretation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2015-11-25T23:41:45Z</dcterms:created>
  <dcterms:modified xsi:type="dcterms:W3CDTF">2021-02-03T19:20:32Z</dcterms:modified>
</cp:coreProperties>
</file>