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77E40-D2DF-4139-AC04-5F5F8CC1A61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12565-019F-4F1E-A4BB-C2BC886E9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fld id="{29A79B58-2117-4FF0-A367-61EAA9E1B176}" type="slidenum">
              <a:rPr lang="en-US" altLang="en-US" sz="1000" smtClean="0">
                <a:solidFill>
                  <a:schemeClr val="tx1"/>
                </a:solidFill>
              </a:rPr>
              <a:pPr/>
              <a:t>1</a:t>
            </a:fld>
            <a:endParaRPr lang="en-US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36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77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6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812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26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91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935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86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189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85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56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337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980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16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97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03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828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78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49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174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0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6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0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8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74AF-81DC-4D90-B6C4-84C550EEA292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3839-6B52-483E-BED6-CA85BB8B3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114" y="939113"/>
            <a:ext cx="10363200" cy="16965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Factor Analysis: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A Data Reduction Technique</a:t>
            </a:r>
          </a:p>
        </p:txBody>
      </p:sp>
      <p:pic>
        <p:nvPicPr>
          <p:cNvPr id="62466" name="Picture 2" descr="http://www.voxco.com/wp-content/uploads/2015/08/wpid-curata__706d683745c5199e60a34a28f565a6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3298825"/>
            <a:ext cx="4038600" cy="32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8" name="Picture 4" descr="https://lsbe.d.umn.edu/images/rema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073604"/>
            <a:ext cx="43434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36D6559-BFD4-4321-9B62-978A31369CC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5200" y="4876956"/>
            <a:ext cx="314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Dr. Aidin </a:t>
            </a:r>
            <a:r>
              <a:rPr lang="en-US" sz="2200" dirty="0" err="1"/>
              <a:t>Namin</a:t>
            </a:r>
            <a:endParaRPr lang="en-US" sz="2200" dirty="0"/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847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15628" y="342900"/>
            <a:ext cx="701040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689352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Example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5" dirty="0">
                <a:solidFill>
                  <a:srgbClr val="FF0000"/>
                </a:solidFill>
              </a:rPr>
              <a:t>t</a:t>
            </a:r>
            <a:r>
              <a:rPr dirty="0">
                <a:solidFill>
                  <a:srgbClr val="FF0000"/>
                </a:solidFill>
              </a:rPr>
              <a:t>itudes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To</a:t>
            </a:r>
            <a:r>
              <a:rPr spc="-15" dirty="0">
                <a:solidFill>
                  <a:srgbClr val="FF0000"/>
                </a:solidFill>
              </a:rPr>
              <a:t>w</a:t>
            </a:r>
            <a:r>
              <a:rPr dirty="0">
                <a:solidFill>
                  <a:srgbClr val="FF0000"/>
                </a:solidFill>
              </a:rPr>
              <a:t>ards </a:t>
            </a:r>
            <a:r>
              <a:rPr spc="-5" dirty="0">
                <a:solidFill>
                  <a:srgbClr val="FF0000"/>
                </a:solidFill>
              </a:rPr>
              <a:t>To</a:t>
            </a:r>
            <a:r>
              <a:rPr spc="-15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thpaste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50958" y="6308852"/>
            <a:ext cx="1809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362200" y="1825625"/>
            <a:ext cx="10515600" cy="47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95"/>
              </a:lnSpc>
            </a:pPr>
            <a:r>
              <a:rPr spc="-15" dirty="0"/>
              <a:t>30</a:t>
            </a:r>
            <a:r>
              <a:rPr spc="-10" dirty="0"/>
              <a:t> </a:t>
            </a:r>
            <a:r>
              <a:rPr dirty="0"/>
              <a:t>respondents</a:t>
            </a:r>
            <a:r>
              <a:rPr spc="-20" dirty="0"/>
              <a:t> </a:t>
            </a:r>
            <a:r>
              <a:rPr spc="-15" dirty="0"/>
              <a:t>asked</a:t>
            </a:r>
            <a:r>
              <a:rPr dirty="0"/>
              <a:t> to</a:t>
            </a:r>
            <a:r>
              <a:rPr spc="-10" dirty="0"/>
              <a:t> rate </a:t>
            </a:r>
            <a:r>
              <a:rPr spc="-15" dirty="0"/>
              <a:t>the</a:t>
            </a:r>
            <a:r>
              <a:rPr spc="-10" dirty="0"/>
              <a:t> </a:t>
            </a:r>
            <a:r>
              <a:rPr spc="-5" dirty="0"/>
              <a:t>foll</a:t>
            </a:r>
            <a:r>
              <a:rPr spc="-10" dirty="0"/>
              <a:t>o</a:t>
            </a:r>
            <a:r>
              <a:rPr dirty="0"/>
              <a:t>wing</a:t>
            </a:r>
            <a:r>
              <a:rPr spc="-5" dirty="0"/>
              <a:t> </a:t>
            </a:r>
            <a:r>
              <a:rPr spc="-20" dirty="0"/>
              <a:t>statem</a:t>
            </a:r>
            <a:r>
              <a:rPr spc="-5" dirty="0"/>
              <a:t>ent</a:t>
            </a:r>
            <a:r>
              <a:rPr dirty="0"/>
              <a:t>s</a:t>
            </a:r>
            <a:r>
              <a:rPr spc="-15" dirty="0"/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-10" dirty="0"/>
              <a:t> </a:t>
            </a:r>
            <a:r>
              <a:rPr dirty="0"/>
              <a:t>a </a:t>
            </a:r>
            <a:r>
              <a:rPr spc="-15" dirty="0"/>
              <a:t>7</a:t>
            </a:r>
            <a:r>
              <a:rPr dirty="0"/>
              <a:t>-</a:t>
            </a:r>
          </a:p>
          <a:p>
            <a:pPr marL="12700">
              <a:lnSpc>
                <a:spcPts val="2595"/>
              </a:lnSpc>
            </a:pPr>
            <a:r>
              <a:rPr spc="-5" dirty="0"/>
              <a:t>p</a:t>
            </a:r>
            <a:r>
              <a:rPr spc="-10" dirty="0"/>
              <a:t>o</a:t>
            </a:r>
            <a:r>
              <a:rPr dirty="0"/>
              <a:t>int</a:t>
            </a:r>
            <a:r>
              <a:rPr spc="-5" dirty="0"/>
              <a:t> Scale:</a:t>
            </a:r>
          </a:p>
          <a:p>
            <a:pPr marL="378460" indent="-274320">
              <a:lnSpc>
                <a:spcPct val="100000"/>
              </a:lnSpc>
              <a:spcBef>
                <a:spcPts val="1205"/>
              </a:spcBef>
              <a:buClr>
                <a:srgbClr val="001F5F"/>
              </a:buClr>
              <a:buSzPct val="88636"/>
              <a:buFont typeface="Calibri"/>
              <a:buAutoNum type="arabicPeriod"/>
              <a:tabLst>
                <a:tab pos="379095" algn="l"/>
              </a:tabLst>
            </a:pPr>
            <a:r>
              <a:rPr sz="2200" spc="-10" dirty="0"/>
              <a:t>It</a:t>
            </a:r>
            <a:r>
              <a:rPr sz="2200" spc="-5" dirty="0"/>
              <a:t> </a:t>
            </a:r>
            <a:r>
              <a:rPr sz="2200" spc="-10" dirty="0"/>
              <a:t>is</a:t>
            </a:r>
            <a:r>
              <a:rPr sz="2200" dirty="0"/>
              <a:t> </a:t>
            </a:r>
            <a:r>
              <a:rPr sz="2200" spc="-10" dirty="0"/>
              <a:t>important</a:t>
            </a:r>
            <a:r>
              <a:rPr sz="2200" spc="-20" dirty="0"/>
              <a:t> </a:t>
            </a:r>
            <a:r>
              <a:rPr sz="2200" spc="-10" dirty="0"/>
              <a:t>to</a:t>
            </a:r>
            <a:r>
              <a:rPr sz="2200" spc="10" dirty="0"/>
              <a:t> </a:t>
            </a:r>
            <a:r>
              <a:rPr sz="2200" spc="-20" dirty="0"/>
              <a:t>bu</a:t>
            </a:r>
            <a:r>
              <a:rPr sz="2200" spc="-10" dirty="0"/>
              <a:t>y</a:t>
            </a:r>
            <a:r>
              <a:rPr sz="2200" spc="5" dirty="0"/>
              <a:t> </a:t>
            </a:r>
            <a:r>
              <a:rPr sz="2200" spc="-15" dirty="0"/>
              <a:t>a</a:t>
            </a:r>
            <a:r>
              <a:rPr sz="2200" spc="-5" dirty="0"/>
              <a:t> </a:t>
            </a:r>
            <a:r>
              <a:rPr sz="2200" spc="-10" dirty="0"/>
              <a:t>toothpaste</a:t>
            </a:r>
            <a:r>
              <a:rPr sz="2200" spc="-5" dirty="0"/>
              <a:t> </a:t>
            </a:r>
            <a:r>
              <a:rPr sz="2200" spc="-10" dirty="0"/>
              <a:t>that</a:t>
            </a:r>
            <a:r>
              <a:rPr sz="2200" spc="5" dirty="0"/>
              <a:t> </a:t>
            </a:r>
            <a:r>
              <a:rPr sz="2200" spc="-15" dirty="0"/>
              <a:t>prevent</a:t>
            </a:r>
            <a:r>
              <a:rPr sz="2200" spc="-10" dirty="0"/>
              <a:t>s</a:t>
            </a:r>
            <a:r>
              <a:rPr sz="2200" spc="15" dirty="0"/>
              <a:t> </a:t>
            </a:r>
            <a:r>
              <a:rPr sz="2200" spc="-10" dirty="0"/>
              <a:t>cavities.</a:t>
            </a:r>
            <a:endParaRPr sz="2200"/>
          </a:p>
          <a:p>
            <a:pPr marL="378460" indent="-274320">
              <a:lnSpc>
                <a:spcPct val="100000"/>
              </a:lnSpc>
              <a:spcBef>
                <a:spcPts val="1185"/>
              </a:spcBef>
              <a:buClr>
                <a:srgbClr val="001F5F"/>
              </a:buClr>
              <a:buSzPct val="88636"/>
              <a:buFont typeface="Calibri"/>
              <a:buAutoNum type="arabicPeriod"/>
              <a:tabLst>
                <a:tab pos="379095" algn="l"/>
              </a:tabLst>
            </a:pPr>
            <a:r>
              <a:rPr sz="2200" spc="-10" dirty="0"/>
              <a:t>I</a:t>
            </a:r>
            <a:r>
              <a:rPr sz="2200" spc="-5" dirty="0"/>
              <a:t> </a:t>
            </a:r>
            <a:r>
              <a:rPr sz="2200" spc="-10" dirty="0"/>
              <a:t>like</a:t>
            </a:r>
            <a:r>
              <a:rPr sz="2200" spc="-5" dirty="0"/>
              <a:t> </a:t>
            </a:r>
            <a:r>
              <a:rPr sz="2200" spc="-15" dirty="0"/>
              <a:t>a</a:t>
            </a:r>
            <a:r>
              <a:rPr sz="2200" spc="10" dirty="0"/>
              <a:t> </a:t>
            </a:r>
            <a:r>
              <a:rPr sz="2200" spc="-10" dirty="0"/>
              <a:t>toothpaste</a:t>
            </a:r>
            <a:r>
              <a:rPr sz="2200" spc="-5" dirty="0"/>
              <a:t> </a:t>
            </a:r>
            <a:r>
              <a:rPr sz="2200" spc="-10" dirty="0"/>
              <a:t>that</a:t>
            </a:r>
            <a:r>
              <a:rPr sz="2200" spc="5" dirty="0"/>
              <a:t> </a:t>
            </a:r>
            <a:r>
              <a:rPr sz="2200" spc="-10" dirty="0"/>
              <a:t>gives</a:t>
            </a:r>
            <a:r>
              <a:rPr sz="2200" spc="5" dirty="0"/>
              <a:t> </a:t>
            </a:r>
            <a:r>
              <a:rPr sz="2200" spc="-15" dirty="0"/>
              <a:t>shin</a:t>
            </a:r>
            <a:r>
              <a:rPr sz="2200" spc="-10" dirty="0"/>
              <a:t>y</a:t>
            </a:r>
            <a:r>
              <a:rPr sz="2200" dirty="0"/>
              <a:t> </a:t>
            </a:r>
            <a:r>
              <a:rPr sz="2200" spc="-10" dirty="0"/>
              <a:t>te</a:t>
            </a:r>
            <a:r>
              <a:rPr sz="2200" spc="-20" dirty="0"/>
              <a:t>e</a:t>
            </a:r>
            <a:r>
              <a:rPr sz="2200" spc="-10" dirty="0"/>
              <a:t>th.</a:t>
            </a:r>
            <a:endParaRPr sz="2200"/>
          </a:p>
          <a:p>
            <a:pPr marL="378460" indent="-274320">
              <a:lnSpc>
                <a:spcPct val="100000"/>
              </a:lnSpc>
              <a:spcBef>
                <a:spcPts val="1190"/>
              </a:spcBef>
              <a:buClr>
                <a:srgbClr val="001F5F"/>
              </a:buClr>
              <a:buSzPct val="88636"/>
              <a:buFont typeface="Calibri"/>
              <a:buAutoNum type="arabicPeriod"/>
              <a:tabLst>
                <a:tab pos="379095" algn="l"/>
              </a:tabLst>
            </a:pPr>
            <a:r>
              <a:rPr sz="2200" spc="-15" dirty="0"/>
              <a:t>A</a:t>
            </a:r>
            <a:r>
              <a:rPr sz="2200" spc="5" dirty="0"/>
              <a:t> </a:t>
            </a:r>
            <a:r>
              <a:rPr sz="2200" spc="-10" dirty="0"/>
              <a:t>toothpaste</a:t>
            </a:r>
            <a:r>
              <a:rPr sz="2200" spc="-5" dirty="0"/>
              <a:t> s</a:t>
            </a:r>
            <a:r>
              <a:rPr sz="2200" spc="-15" dirty="0"/>
              <a:t>hould</a:t>
            </a:r>
            <a:r>
              <a:rPr sz="2200" dirty="0"/>
              <a:t> </a:t>
            </a:r>
            <a:r>
              <a:rPr sz="2200" spc="-15" dirty="0"/>
              <a:t>strengthen</a:t>
            </a:r>
            <a:r>
              <a:rPr sz="2200" spc="10" dirty="0"/>
              <a:t> </a:t>
            </a:r>
            <a:r>
              <a:rPr sz="2200" spc="-15" dirty="0"/>
              <a:t>gums.</a:t>
            </a:r>
            <a:endParaRPr sz="2200"/>
          </a:p>
          <a:p>
            <a:pPr marL="378460" indent="-274320">
              <a:lnSpc>
                <a:spcPct val="100000"/>
              </a:lnSpc>
              <a:spcBef>
                <a:spcPts val="1185"/>
              </a:spcBef>
              <a:buClr>
                <a:srgbClr val="001F5F"/>
              </a:buClr>
              <a:buSzPct val="88636"/>
              <a:buFont typeface="Calibri"/>
              <a:buAutoNum type="arabicPeriod"/>
              <a:tabLst>
                <a:tab pos="379095" algn="l"/>
              </a:tabLst>
            </a:pPr>
            <a:r>
              <a:rPr sz="2200" spc="-10" dirty="0"/>
              <a:t>I</a:t>
            </a:r>
            <a:r>
              <a:rPr sz="2200" spc="-5" dirty="0"/>
              <a:t> </a:t>
            </a:r>
            <a:r>
              <a:rPr sz="2200" spc="-25" dirty="0"/>
              <a:t>p</a:t>
            </a:r>
            <a:r>
              <a:rPr sz="2200" spc="-10" dirty="0"/>
              <a:t>refer</a:t>
            </a:r>
            <a:r>
              <a:rPr sz="2200" spc="15" dirty="0"/>
              <a:t> </a:t>
            </a:r>
            <a:r>
              <a:rPr sz="2200" spc="-15" dirty="0"/>
              <a:t>a</a:t>
            </a:r>
            <a:r>
              <a:rPr sz="2200" spc="-5" dirty="0"/>
              <a:t> </a:t>
            </a:r>
            <a:r>
              <a:rPr sz="2200" spc="-10" dirty="0"/>
              <a:t>toothpaste</a:t>
            </a:r>
            <a:r>
              <a:rPr sz="2200" spc="-5" dirty="0"/>
              <a:t> </a:t>
            </a:r>
            <a:r>
              <a:rPr sz="2200" spc="-10" dirty="0"/>
              <a:t>that</a:t>
            </a:r>
            <a:r>
              <a:rPr sz="2200" spc="5" dirty="0"/>
              <a:t> </a:t>
            </a:r>
            <a:r>
              <a:rPr sz="2200" spc="-15" dirty="0"/>
              <a:t>fre</a:t>
            </a:r>
            <a:r>
              <a:rPr sz="2200" spc="-5" dirty="0"/>
              <a:t>s</a:t>
            </a:r>
            <a:r>
              <a:rPr sz="2200" spc="-20" dirty="0"/>
              <a:t>hen</a:t>
            </a:r>
            <a:r>
              <a:rPr sz="2200" spc="-10" dirty="0"/>
              <a:t>s</a:t>
            </a:r>
            <a:r>
              <a:rPr sz="2200" spc="5" dirty="0"/>
              <a:t> </a:t>
            </a:r>
            <a:r>
              <a:rPr sz="2200" spc="-15" dirty="0"/>
              <a:t>breath.</a:t>
            </a:r>
            <a:endParaRPr sz="2200"/>
          </a:p>
          <a:p>
            <a:pPr marL="378460" indent="-274320">
              <a:lnSpc>
                <a:spcPts val="2375"/>
              </a:lnSpc>
              <a:spcBef>
                <a:spcPts val="1190"/>
              </a:spcBef>
              <a:buClr>
                <a:srgbClr val="001F5F"/>
              </a:buClr>
              <a:buSzPct val="88636"/>
              <a:buFont typeface="Calibri"/>
              <a:buAutoNum type="arabicPeriod"/>
              <a:tabLst>
                <a:tab pos="379095" algn="l"/>
              </a:tabLst>
            </a:pPr>
            <a:r>
              <a:rPr sz="2200" spc="-10" dirty="0"/>
              <a:t>Prevent</a:t>
            </a:r>
            <a:r>
              <a:rPr sz="2200" spc="-15" dirty="0"/>
              <a:t>i</a:t>
            </a:r>
            <a:r>
              <a:rPr sz="2200" spc="-20" dirty="0"/>
              <a:t>o</a:t>
            </a:r>
            <a:r>
              <a:rPr sz="2200" spc="-15" dirty="0"/>
              <a:t>n</a:t>
            </a:r>
            <a:r>
              <a:rPr sz="2200" spc="-5" dirty="0"/>
              <a:t> </a:t>
            </a:r>
            <a:r>
              <a:rPr sz="2200" spc="-20" dirty="0"/>
              <a:t>o</a:t>
            </a:r>
            <a:r>
              <a:rPr sz="2200" spc="-10" dirty="0"/>
              <a:t>f</a:t>
            </a:r>
            <a:r>
              <a:rPr sz="2200" spc="10" dirty="0"/>
              <a:t> </a:t>
            </a:r>
            <a:r>
              <a:rPr sz="2200" spc="-10" dirty="0"/>
              <a:t>tooth</a:t>
            </a:r>
            <a:r>
              <a:rPr sz="2200" dirty="0"/>
              <a:t> </a:t>
            </a:r>
            <a:r>
              <a:rPr sz="2200" spc="-20" dirty="0"/>
              <a:t>dec</a:t>
            </a:r>
            <a:r>
              <a:rPr sz="2200" spc="-15" dirty="0"/>
              <a:t>ay</a:t>
            </a:r>
            <a:r>
              <a:rPr sz="2200" spc="5" dirty="0"/>
              <a:t> </a:t>
            </a:r>
            <a:r>
              <a:rPr sz="2200" dirty="0"/>
              <a:t>is</a:t>
            </a:r>
            <a:r>
              <a:rPr sz="2200" spc="5" dirty="0"/>
              <a:t> </a:t>
            </a:r>
            <a:r>
              <a:rPr sz="2200" spc="-20" dirty="0"/>
              <a:t>no</a:t>
            </a:r>
            <a:r>
              <a:rPr sz="2200" spc="-10" dirty="0"/>
              <a:t>t</a:t>
            </a:r>
            <a:r>
              <a:rPr sz="2200" dirty="0"/>
              <a:t> </a:t>
            </a:r>
            <a:r>
              <a:rPr sz="2200" spc="-15" dirty="0"/>
              <a:t>an </a:t>
            </a:r>
            <a:r>
              <a:rPr sz="2200" spc="-10" dirty="0"/>
              <a:t>important</a:t>
            </a:r>
            <a:r>
              <a:rPr sz="2200" spc="-15" dirty="0"/>
              <a:t> </a:t>
            </a:r>
            <a:r>
              <a:rPr sz="2200" spc="-20" dirty="0"/>
              <a:t>be</a:t>
            </a:r>
            <a:r>
              <a:rPr sz="2200" spc="-25" dirty="0"/>
              <a:t>n</a:t>
            </a:r>
            <a:r>
              <a:rPr sz="2200" spc="-10" dirty="0"/>
              <a:t>efit</a:t>
            </a:r>
            <a:r>
              <a:rPr sz="2200" spc="5" dirty="0"/>
              <a:t> </a:t>
            </a:r>
            <a:r>
              <a:rPr sz="2200" spc="-20" dirty="0"/>
              <a:t>o</a:t>
            </a:r>
            <a:r>
              <a:rPr sz="2200" spc="-10" dirty="0"/>
              <a:t>f</a:t>
            </a:r>
            <a:r>
              <a:rPr sz="2200" spc="-15" dirty="0"/>
              <a:t>fered</a:t>
            </a:r>
            <a:r>
              <a:rPr sz="2200" spc="15" dirty="0"/>
              <a:t> </a:t>
            </a:r>
            <a:r>
              <a:rPr sz="2200" spc="-20" dirty="0"/>
              <a:t>b</a:t>
            </a:r>
            <a:r>
              <a:rPr sz="2200" spc="-10" dirty="0"/>
              <a:t>y</a:t>
            </a:r>
            <a:r>
              <a:rPr sz="2200" dirty="0"/>
              <a:t> </a:t>
            </a:r>
            <a:r>
              <a:rPr sz="2200" spc="-15" dirty="0"/>
              <a:t>a</a:t>
            </a:r>
            <a:endParaRPr sz="2200"/>
          </a:p>
          <a:p>
            <a:pPr marL="378460">
              <a:lnSpc>
                <a:spcPts val="2375"/>
              </a:lnSpc>
            </a:pPr>
            <a:r>
              <a:rPr sz="2200" spc="-10" dirty="0"/>
              <a:t>toothpaste.</a:t>
            </a:r>
            <a:r>
              <a:rPr sz="2200" spc="-5" dirty="0"/>
              <a:t> </a:t>
            </a:r>
            <a:r>
              <a:rPr sz="2200" spc="-15" dirty="0"/>
              <a:t>(note</a:t>
            </a:r>
            <a:r>
              <a:rPr sz="2200" spc="-10" dirty="0"/>
              <a:t>:</a:t>
            </a:r>
            <a:r>
              <a:rPr sz="2200" spc="20" dirty="0"/>
              <a:t> </a:t>
            </a:r>
            <a:r>
              <a:rPr sz="2200" spc="-10" dirty="0"/>
              <a:t>rever</a:t>
            </a:r>
            <a:r>
              <a:rPr sz="2200" spc="-5" dirty="0"/>
              <a:t>s</a:t>
            </a:r>
            <a:r>
              <a:rPr sz="2200" spc="-10" dirty="0"/>
              <a:t>e!)</a:t>
            </a:r>
            <a:endParaRPr sz="2200"/>
          </a:p>
          <a:p>
            <a:pPr marL="378460" marR="791210" indent="-274320">
              <a:lnSpc>
                <a:spcPct val="80000"/>
              </a:lnSpc>
              <a:spcBef>
                <a:spcPts val="1714"/>
              </a:spcBef>
              <a:buClr>
                <a:srgbClr val="001F5F"/>
              </a:buClr>
              <a:buSzPct val="88636"/>
              <a:buFont typeface="Calibri"/>
              <a:buAutoNum type="arabicPeriod" startAt="6"/>
              <a:tabLst>
                <a:tab pos="379095" algn="l"/>
              </a:tabLst>
            </a:pPr>
            <a:r>
              <a:rPr sz="2200" spc="-20" dirty="0"/>
              <a:t>Th</a:t>
            </a:r>
            <a:r>
              <a:rPr sz="2200" spc="-15" dirty="0"/>
              <a:t>e</a:t>
            </a:r>
            <a:r>
              <a:rPr sz="2200" spc="10" dirty="0"/>
              <a:t> </a:t>
            </a:r>
            <a:r>
              <a:rPr sz="2200" spc="-15" dirty="0"/>
              <a:t>mo</a:t>
            </a:r>
            <a:r>
              <a:rPr sz="2200" spc="-5" dirty="0"/>
              <a:t>s</a:t>
            </a:r>
            <a:r>
              <a:rPr sz="2200" spc="-10" dirty="0"/>
              <a:t>t</a:t>
            </a:r>
            <a:r>
              <a:rPr sz="2200" spc="-5" dirty="0"/>
              <a:t> </a:t>
            </a:r>
            <a:r>
              <a:rPr sz="2200" spc="-10" dirty="0"/>
              <a:t>important </a:t>
            </a:r>
            <a:r>
              <a:rPr sz="2200" spc="-15" dirty="0"/>
              <a:t>considerati</a:t>
            </a:r>
            <a:r>
              <a:rPr sz="2200" dirty="0"/>
              <a:t>o</a:t>
            </a:r>
            <a:r>
              <a:rPr sz="2200" spc="-15" dirty="0"/>
              <a:t>n</a:t>
            </a:r>
            <a:r>
              <a:rPr sz="2200" spc="-5" dirty="0"/>
              <a:t> </a:t>
            </a:r>
            <a:r>
              <a:rPr sz="2200" spc="-10" dirty="0"/>
              <a:t>in </a:t>
            </a:r>
            <a:r>
              <a:rPr sz="2200" spc="-15" dirty="0"/>
              <a:t>buying</a:t>
            </a:r>
            <a:r>
              <a:rPr sz="2200" spc="-10" dirty="0"/>
              <a:t> </a:t>
            </a:r>
            <a:r>
              <a:rPr sz="2200" spc="-15" dirty="0"/>
              <a:t>a</a:t>
            </a:r>
            <a:r>
              <a:rPr sz="2200" spc="5" dirty="0"/>
              <a:t> </a:t>
            </a:r>
            <a:r>
              <a:rPr sz="2200" spc="-10" dirty="0"/>
              <a:t>toothpaste</a:t>
            </a:r>
            <a:r>
              <a:rPr sz="2200" spc="-5" dirty="0"/>
              <a:t> </a:t>
            </a:r>
            <a:r>
              <a:rPr sz="2200" spc="-10" dirty="0"/>
              <a:t>is attracti</a:t>
            </a:r>
            <a:r>
              <a:rPr sz="2200" spc="-15" dirty="0"/>
              <a:t>ve</a:t>
            </a:r>
            <a:r>
              <a:rPr sz="2200" spc="-5" dirty="0"/>
              <a:t> </a:t>
            </a:r>
            <a:r>
              <a:rPr sz="2200" spc="-10" dirty="0"/>
              <a:t>t</a:t>
            </a:r>
            <a:r>
              <a:rPr sz="2200" spc="-25" dirty="0"/>
              <a:t>e</a:t>
            </a:r>
            <a:r>
              <a:rPr sz="2200" spc="-10" dirty="0"/>
              <a:t>eth.</a:t>
            </a:r>
            <a:endParaRPr sz="2200"/>
          </a:p>
          <a:p>
            <a:pPr marL="622300">
              <a:lnSpc>
                <a:spcPct val="100000"/>
              </a:lnSpc>
              <a:spcBef>
                <a:spcPts val="1180"/>
              </a:spcBef>
              <a:tabLst>
                <a:tab pos="3724910" algn="l"/>
              </a:tabLst>
            </a:pPr>
            <a:r>
              <a:rPr b="1" spc="-15" dirty="0">
                <a:latin typeface="Calibri"/>
                <a:cs typeface="Calibri"/>
              </a:rPr>
              <a:t>1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 </a:t>
            </a:r>
            <a:r>
              <a:rPr b="1" spc="-15" dirty="0">
                <a:solidFill>
                  <a:srgbClr val="FF3300"/>
                </a:solidFill>
                <a:latin typeface="Calibri"/>
                <a:cs typeface="Calibri"/>
              </a:rPr>
              <a:t>strongly d</a:t>
            </a:r>
            <a:r>
              <a:rPr b="1" spc="-20" dirty="0">
                <a:solidFill>
                  <a:srgbClr val="FF3300"/>
                </a:solidFill>
                <a:latin typeface="Calibri"/>
                <a:cs typeface="Calibri"/>
              </a:rPr>
              <a:t>i</a:t>
            </a:r>
            <a:r>
              <a:rPr b="1" spc="-15" dirty="0">
                <a:solidFill>
                  <a:srgbClr val="FF3300"/>
                </a:solidFill>
                <a:latin typeface="Calibri"/>
                <a:cs typeface="Calibri"/>
              </a:rPr>
              <a:t>sa</a:t>
            </a:r>
            <a:r>
              <a:rPr b="1" spc="-10" dirty="0">
                <a:solidFill>
                  <a:srgbClr val="FF3300"/>
                </a:solidFill>
                <a:latin typeface="Calibri"/>
                <a:cs typeface="Calibri"/>
              </a:rPr>
              <a:t>g</a:t>
            </a:r>
            <a:r>
              <a:rPr b="1" spc="-5" dirty="0">
                <a:solidFill>
                  <a:srgbClr val="FF3300"/>
                </a:solidFill>
                <a:latin typeface="Calibri"/>
                <a:cs typeface="Calibri"/>
              </a:rPr>
              <a:t>re</a:t>
            </a:r>
            <a:r>
              <a:rPr b="1" spc="1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;</a:t>
            </a:r>
            <a:r>
              <a:rPr b="1" dirty="0">
                <a:latin typeface="Calibri"/>
                <a:cs typeface="Calibri"/>
              </a:rPr>
              <a:t>	</a:t>
            </a:r>
            <a:r>
              <a:rPr b="1" spc="-15" dirty="0">
                <a:latin typeface="Calibri"/>
                <a:cs typeface="Calibri"/>
              </a:rPr>
              <a:t>7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FF3300"/>
                </a:solidFill>
                <a:latin typeface="Calibri"/>
                <a:cs typeface="Calibri"/>
              </a:rPr>
              <a:t>strongly</a:t>
            </a:r>
            <a:r>
              <a:rPr b="1" dirty="0">
                <a:solidFill>
                  <a:srgbClr val="FF3300"/>
                </a:solidFill>
                <a:latin typeface="Calibri"/>
                <a:cs typeface="Calibri"/>
              </a:rPr>
              <a:t> agree</a:t>
            </a:r>
          </a:p>
        </p:txBody>
      </p:sp>
    </p:spTree>
    <p:extLst>
      <p:ext uri="{BB962C8B-B14F-4D97-AF65-F5344CB8AC3E}">
        <p14:creationId xmlns:p14="http://schemas.microsoft.com/office/powerpoint/2010/main" val="13029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715500" y="316992"/>
            <a:ext cx="740664" cy="106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35520"/>
            <a:ext cx="10515600" cy="5847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800" spc="-5" dirty="0">
                <a:solidFill>
                  <a:srgbClr val="FF0000"/>
                </a:solidFill>
              </a:rPr>
              <a:t>Facto</a:t>
            </a:r>
            <a:r>
              <a:rPr sz="3800" dirty="0">
                <a:solidFill>
                  <a:srgbClr val="FF0000"/>
                </a:solidFill>
              </a:rPr>
              <a:t>r</a:t>
            </a:r>
            <a:r>
              <a:rPr sz="3800" spc="15" dirty="0">
                <a:solidFill>
                  <a:srgbClr val="FF0000"/>
                </a:solidFill>
              </a:rPr>
              <a:t> </a:t>
            </a:r>
            <a:r>
              <a:rPr sz="3800" spc="-15" dirty="0">
                <a:solidFill>
                  <a:srgbClr val="FF0000"/>
                </a:solidFill>
              </a:rPr>
              <a:t>A</a:t>
            </a:r>
            <a:r>
              <a:rPr sz="3800" spc="-5" dirty="0">
                <a:solidFill>
                  <a:srgbClr val="FF0000"/>
                </a:solidFill>
              </a:rPr>
              <a:t>nalysi</a:t>
            </a:r>
            <a:r>
              <a:rPr sz="3800" dirty="0">
                <a:solidFill>
                  <a:srgbClr val="FF0000"/>
                </a:solidFill>
              </a:rPr>
              <a:t>s</a:t>
            </a:r>
            <a:r>
              <a:rPr sz="3800" spc="30" dirty="0">
                <a:solidFill>
                  <a:srgbClr val="FF0000"/>
                </a:solidFill>
              </a:rPr>
              <a:t> </a:t>
            </a:r>
            <a:r>
              <a:rPr sz="3800" dirty="0">
                <a:solidFill>
                  <a:srgbClr val="FF0000"/>
                </a:solidFill>
              </a:rPr>
              <a:t>in</a:t>
            </a:r>
            <a:r>
              <a:rPr sz="3800" spc="-5" dirty="0">
                <a:solidFill>
                  <a:srgbClr val="FF0000"/>
                </a:solidFill>
              </a:rPr>
              <a:t> SPS</a:t>
            </a:r>
            <a:r>
              <a:rPr sz="3800" spc="5" dirty="0">
                <a:solidFill>
                  <a:srgbClr val="FF0000"/>
                </a:solidFill>
              </a:rPr>
              <a:t>S</a:t>
            </a:r>
            <a:r>
              <a:rPr sz="3800" dirty="0">
                <a:solidFill>
                  <a:srgbClr val="FF0000"/>
                </a:solidFill>
              </a:rPr>
              <a:t>: </a:t>
            </a:r>
            <a:r>
              <a:rPr sz="3800" spc="-20" dirty="0">
                <a:solidFill>
                  <a:srgbClr val="FF0000"/>
                </a:solidFill>
              </a:rPr>
              <a:t>T</a:t>
            </a:r>
            <a:r>
              <a:rPr sz="3800" spc="-5" dirty="0">
                <a:solidFill>
                  <a:srgbClr val="FF0000"/>
                </a:solidFill>
              </a:rPr>
              <a:t>oothpast</a:t>
            </a:r>
            <a:r>
              <a:rPr sz="3800" dirty="0">
                <a:solidFill>
                  <a:srgbClr val="FF0000"/>
                </a:solidFill>
              </a:rPr>
              <a:t>e</a:t>
            </a:r>
            <a:r>
              <a:rPr sz="3800" spc="-5" dirty="0">
                <a:solidFill>
                  <a:srgbClr val="FF0000"/>
                </a:solidFill>
              </a:rPr>
              <a:t> Data</a:t>
            </a:r>
            <a:endParaRPr sz="380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40" y="1407286"/>
            <a:ext cx="4672330" cy="4862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15" dirty="0">
                <a:latin typeface="Calibri"/>
                <a:cs typeface="Calibri"/>
              </a:rPr>
              <a:t>Data file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</a:t>
            </a:r>
            <a:r>
              <a:rPr sz="2800" spc="-15" dirty="0">
                <a:latin typeface="Calibri"/>
                <a:cs typeface="Calibri"/>
              </a:rPr>
              <a:t>toothpaste_data.s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v”</a:t>
            </a:r>
            <a:endParaRPr sz="2800">
              <a:latin typeface="Calibri"/>
              <a:cs typeface="Calibri"/>
            </a:endParaRPr>
          </a:p>
          <a:p>
            <a:pPr marL="355600" indent="-342900">
              <a:spcBef>
                <a:spcPts val="60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6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cale</a:t>
            </a:r>
            <a:endParaRPr sz="2400">
              <a:latin typeface="Calibri"/>
              <a:cs typeface="Calibri"/>
            </a:endParaRPr>
          </a:p>
          <a:p>
            <a:pPr marL="355600"/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respondents</a:t>
            </a:r>
            <a:endParaRPr sz="2400">
              <a:latin typeface="Calibri"/>
              <a:cs typeface="Calibri"/>
            </a:endParaRPr>
          </a:p>
          <a:p>
            <a:pPr marL="355600" marR="1195705" indent="-342900">
              <a:spcBef>
                <a:spcPts val="1845"/>
              </a:spcBef>
            </a:pPr>
            <a:r>
              <a:rPr sz="2800" spc="-20" dirty="0">
                <a:latin typeface="Calibri"/>
                <a:cs typeface="Calibri"/>
              </a:rPr>
              <a:t>Objectiv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tor Anal</a:t>
            </a:r>
            <a:r>
              <a:rPr sz="2800" spc="-3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sis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to:</a:t>
            </a:r>
            <a:endParaRPr sz="2800">
              <a:latin typeface="Calibri"/>
              <a:cs typeface="Calibri"/>
            </a:endParaRPr>
          </a:p>
          <a:p>
            <a:pPr marL="355600" indent="-342900">
              <a:spcBef>
                <a:spcPts val="60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Identify 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rrel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structure</a:t>
            </a:r>
            <a:endParaRPr sz="2400">
              <a:latin typeface="Calibri"/>
              <a:cs typeface="Calibri"/>
            </a:endParaRPr>
          </a:p>
          <a:p>
            <a:pPr marL="355600"/>
            <a:r>
              <a:rPr sz="2400" dirty="0">
                <a:latin typeface="Calibri"/>
                <a:cs typeface="Calibri"/>
              </a:rPr>
              <a:t>among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Lin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unde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lying</a:t>
            </a:r>
            <a:endParaRPr sz="2400">
              <a:latin typeface="Calibri"/>
              <a:cs typeface="Calibri"/>
            </a:endParaRPr>
          </a:p>
          <a:p>
            <a:pPr marL="355600"/>
            <a:r>
              <a:rPr sz="2400" spc="-5" dirty="0">
                <a:latin typeface="Calibri"/>
                <a:cs typeface="Calibri"/>
              </a:rPr>
              <a:t>Factor.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Labe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factor.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9240" y="1447800"/>
            <a:ext cx="3820160" cy="441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50958" y="6308852"/>
            <a:ext cx="1809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34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414516" y="295656"/>
            <a:ext cx="775715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599816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</a:rPr>
              <a:t>Fact</a:t>
            </a:r>
            <a:r>
              <a:rPr sz="4000" spc="-10" dirty="0">
                <a:solidFill>
                  <a:srgbClr val="FF0000"/>
                </a:solidFill>
              </a:rPr>
              <a:t>o</a:t>
            </a:r>
            <a:r>
              <a:rPr sz="4000" spc="-15" dirty="0">
                <a:solidFill>
                  <a:srgbClr val="FF0000"/>
                </a:solidFill>
              </a:rPr>
              <a:t>r</a:t>
            </a:r>
            <a:r>
              <a:rPr sz="4000" spc="-20" dirty="0">
                <a:solidFill>
                  <a:srgbClr val="FF0000"/>
                </a:solidFill>
              </a:rPr>
              <a:t> Analysis</a:t>
            </a:r>
            <a:r>
              <a:rPr sz="4000" spc="-25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in</a:t>
            </a:r>
            <a:r>
              <a:rPr sz="4000" spc="-2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SPSS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1400" y="5181600"/>
            <a:ext cx="24853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MKT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1" y="1266826"/>
            <a:ext cx="5953125" cy="391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0" y="4114787"/>
            <a:ext cx="3429000" cy="2093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01000" y="1524000"/>
            <a:ext cx="2362200" cy="10464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1700" b="1" dirty="0">
                <a:latin typeface="Arial"/>
                <a:cs typeface="Arial"/>
              </a:rPr>
              <a:t>Se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ect</a:t>
            </a:r>
            <a:endParaRPr sz="1700">
              <a:latin typeface="Arial"/>
              <a:cs typeface="Arial"/>
            </a:endParaRPr>
          </a:p>
          <a:p>
            <a:pPr marL="86995"/>
            <a:r>
              <a:rPr sz="1700" dirty="0">
                <a:latin typeface="Arial"/>
                <a:cs typeface="Arial"/>
              </a:rPr>
              <a:t>Ana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ze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Wingdings"/>
                <a:cs typeface="Wingdings"/>
              </a:rPr>
              <a:t></a:t>
            </a:r>
            <a:endParaRPr sz="1700">
              <a:latin typeface="Wingdings"/>
              <a:cs typeface="Wingdings"/>
            </a:endParaRPr>
          </a:p>
          <a:p>
            <a:pPr marL="86995" marR="337185"/>
            <a:r>
              <a:rPr sz="1700" dirty="0">
                <a:latin typeface="Arial"/>
                <a:cs typeface="Arial"/>
              </a:rPr>
              <a:t>Da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(D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mension) Reduction </a:t>
            </a:r>
            <a:r>
              <a:rPr sz="1700" dirty="0">
                <a:latin typeface="Wingdings"/>
                <a:cs typeface="Wingdings"/>
              </a:rPr>
              <a:t>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"/>
                <a:cs typeface="Arial"/>
              </a:rPr>
              <a:t>Factor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9800" y="2121280"/>
            <a:ext cx="1988820" cy="1155700"/>
          </a:xfrm>
          <a:custGeom>
            <a:avLst/>
            <a:gdLst/>
            <a:ahLst/>
            <a:cxnLst/>
            <a:rect l="l" t="t" r="r" b="b"/>
            <a:pathLst>
              <a:path w="1988820" h="1155700">
                <a:moveTo>
                  <a:pt x="52832" y="1075309"/>
                </a:moveTo>
                <a:lnTo>
                  <a:pt x="0" y="1155319"/>
                </a:lnTo>
                <a:lnTo>
                  <a:pt x="95630" y="1149604"/>
                </a:lnTo>
                <a:lnTo>
                  <a:pt x="85461" y="1131951"/>
                </a:lnTo>
                <a:lnTo>
                  <a:pt x="68961" y="1131951"/>
                </a:lnTo>
                <a:lnTo>
                  <a:pt x="54737" y="1107186"/>
                </a:lnTo>
                <a:lnTo>
                  <a:pt x="67090" y="1100059"/>
                </a:lnTo>
                <a:lnTo>
                  <a:pt x="52832" y="1075309"/>
                </a:lnTo>
                <a:close/>
              </a:path>
              <a:path w="1988820" h="1155700">
                <a:moveTo>
                  <a:pt x="67090" y="1100059"/>
                </a:moveTo>
                <a:lnTo>
                  <a:pt x="54737" y="1107186"/>
                </a:lnTo>
                <a:lnTo>
                  <a:pt x="68961" y="1131951"/>
                </a:lnTo>
                <a:lnTo>
                  <a:pt x="81345" y="1124806"/>
                </a:lnTo>
                <a:lnTo>
                  <a:pt x="67090" y="1100059"/>
                </a:lnTo>
                <a:close/>
              </a:path>
              <a:path w="1988820" h="1155700">
                <a:moveTo>
                  <a:pt x="81345" y="1124806"/>
                </a:moveTo>
                <a:lnTo>
                  <a:pt x="68961" y="1131951"/>
                </a:lnTo>
                <a:lnTo>
                  <a:pt x="85461" y="1131951"/>
                </a:lnTo>
                <a:lnTo>
                  <a:pt x="81345" y="1124806"/>
                </a:lnTo>
                <a:close/>
              </a:path>
              <a:path w="1988820" h="1155700">
                <a:moveTo>
                  <a:pt x="1974088" y="0"/>
                </a:moveTo>
                <a:lnTo>
                  <a:pt x="67090" y="1100059"/>
                </a:lnTo>
                <a:lnTo>
                  <a:pt x="81345" y="1124806"/>
                </a:lnTo>
                <a:lnTo>
                  <a:pt x="1988312" y="24638"/>
                </a:lnTo>
                <a:lnTo>
                  <a:pt x="19740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1400" y="5181600"/>
            <a:ext cx="2362200" cy="7848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1700" b="1" dirty="0">
                <a:latin typeface="Arial"/>
                <a:cs typeface="Arial"/>
              </a:rPr>
              <a:t>Se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ect</a:t>
            </a:r>
            <a:endParaRPr sz="1700">
              <a:latin typeface="Arial"/>
              <a:cs typeface="Arial"/>
            </a:endParaRPr>
          </a:p>
          <a:p>
            <a:pPr marL="86360" marR="309880"/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variab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 Click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Descriptives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8647" y="4485132"/>
            <a:ext cx="3738879" cy="1395730"/>
          </a:xfrm>
          <a:custGeom>
            <a:avLst/>
            <a:gdLst/>
            <a:ahLst/>
            <a:cxnLst/>
            <a:rect l="l" t="t" r="r" b="b"/>
            <a:pathLst>
              <a:path w="3738879" h="1395729">
                <a:moveTo>
                  <a:pt x="3653340" y="26767"/>
                </a:moveTo>
                <a:lnTo>
                  <a:pt x="0" y="1368856"/>
                </a:lnTo>
                <a:lnTo>
                  <a:pt x="9905" y="1395679"/>
                </a:lnTo>
                <a:lnTo>
                  <a:pt x="3663236" y="53695"/>
                </a:lnTo>
                <a:lnTo>
                  <a:pt x="3653340" y="26767"/>
                </a:lnTo>
                <a:close/>
              </a:path>
              <a:path w="3738879" h="1395729">
                <a:moveTo>
                  <a:pt x="3728247" y="21844"/>
                </a:moveTo>
                <a:lnTo>
                  <a:pt x="3666744" y="21844"/>
                </a:lnTo>
                <a:lnTo>
                  <a:pt x="3676650" y="48768"/>
                </a:lnTo>
                <a:lnTo>
                  <a:pt x="3663236" y="53695"/>
                </a:lnTo>
                <a:lnTo>
                  <a:pt x="3673094" y="80518"/>
                </a:lnTo>
                <a:lnTo>
                  <a:pt x="3728247" y="21844"/>
                </a:lnTo>
                <a:close/>
              </a:path>
              <a:path w="3738879" h="1395729">
                <a:moveTo>
                  <a:pt x="3666744" y="21844"/>
                </a:moveTo>
                <a:lnTo>
                  <a:pt x="3653340" y="26767"/>
                </a:lnTo>
                <a:lnTo>
                  <a:pt x="3663236" y="53695"/>
                </a:lnTo>
                <a:lnTo>
                  <a:pt x="3676650" y="48768"/>
                </a:lnTo>
                <a:lnTo>
                  <a:pt x="3666744" y="21844"/>
                </a:lnTo>
                <a:close/>
              </a:path>
              <a:path w="3738879" h="1395729">
                <a:moveTo>
                  <a:pt x="3643503" y="0"/>
                </a:moveTo>
                <a:lnTo>
                  <a:pt x="3653340" y="26767"/>
                </a:lnTo>
                <a:lnTo>
                  <a:pt x="3666744" y="21844"/>
                </a:lnTo>
                <a:lnTo>
                  <a:pt x="3728247" y="21844"/>
                </a:lnTo>
                <a:lnTo>
                  <a:pt x="3738753" y="10668"/>
                </a:lnTo>
                <a:lnTo>
                  <a:pt x="36435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50958" y="6308852"/>
            <a:ext cx="1809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63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414516" y="295656"/>
            <a:ext cx="775715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567732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</a:rPr>
              <a:t>Fact</a:t>
            </a:r>
            <a:r>
              <a:rPr sz="4000" spc="-10" dirty="0">
                <a:solidFill>
                  <a:srgbClr val="FF0000"/>
                </a:solidFill>
              </a:rPr>
              <a:t>o</a:t>
            </a:r>
            <a:r>
              <a:rPr sz="4000" spc="-15" dirty="0">
                <a:solidFill>
                  <a:srgbClr val="FF0000"/>
                </a:solidFill>
              </a:rPr>
              <a:t>r</a:t>
            </a:r>
            <a:r>
              <a:rPr sz="4000" spc="-20" dirty="0">
                <a:solidFill>
                  <a:srgbClr val="FF0000"/>
                </a:solidFill>
              </a:rPr>
              <a:t> Analysis</a:t>
            </a:r>
            <a:r>
              <a:rPr sz="4000" spc="-25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in</a:t>
            </a:r>
            <a:r>
              <a:rPr sz="4000" spc="-2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SPSS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40" y="1245361"/>
            <a:ext cx="64706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5" dirty="0">
                <a:latin typeface="Calibri"/>
                <a:cs typeface="Calibri"/>
              </a:rPr>
              <a:t>Next, we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Desc</a:t>
            </a:r>
            <a:r>
              <a:rPr sz="2400" dirty="0">
                <a:latin typeface="Calibri"/>
                <a:cs typeface="Calibri"/>
              </a:rPr>
              <a:t>riptives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trac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600" y="3886149"/>
            <a:ext cx="33528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/>
            <a:r>
              <a:rPr sz="1200" spc="-5" dirty="0">
                <a:solidFill>
                  <a:srgbClr val="6699FF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6699FF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6699FF"/>
                </a:solidFill>
                <a:latin typeface="Calibri"/>
                <a:cs typeface="Calibri"/>
              </a:rPr>
              <a:t>ri</a:t>
            </a:r>
            <a:r>
              <a:rPr sz="1200" spc="5" dirty="0">
                <a:solidFill>
                  <a:srgbClr val="6699FF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g</a:t>
            </a:r>
            <a:r>
              <a:rPr sz="1200" spc="-35" dirty="0">
                <a:solidFill>
                  <a:srgbClr val="6699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6699FF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0" y="4571987"/>
            <a:ext cx="3429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r"/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05726" y="1600200"/>
            <a:ext cx="2581275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886149"/>
            <a:ext cx="3352800" cy="25377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9400" y="4571987"/>
            <a:ext cx="3429000" cy="2093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19600" y="1676400"/>
            <a:ext cx="2895600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tabLst>
                <a:tab pos="429895" algn="l"/>
              </a:tabLst>
            </a:pPr>
            <a:r>
              <a:rPr sz="1700" b="1" spc="-5" dirty="0">
                <a:latin typeface="Arial"/>
                <a:cs typeface="Arial"/>
              </a:rPr>
              <a:t>1</a:t>
            </a:r>
            <a:r>
              <a:rPr sz="1700" b="1" dirty="0">
                <a:latin typeface="Arial"/>
                <a:cs typeface="Arial"/>
              </a:rPr>
              <a:t>.	Se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ec</a:t>
            </a:r>
            <a:r>
              <a:rPr sz="1700" b="1" spc="-10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: </a:t>
            </a:r>
            <a:r>
              <a:rPr sz="1700" spc="-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nitial So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u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ion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endParaRPr sz="1700">
              <a:latin typeface="Arial"/>
              <a:cs typeface="Arial"/>
            </a:endParaRPr>
          </a:p>
          <a:p>
            <a:pPr marL="86995"/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Descriptives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Menu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06564" y="2426970"/>
            <a:ext cx="618490" cy="468630"/>
          </a:xfrm>
          <a:custGeom>
            <a:avLst/>
            <a:gdLst/>
            <a:ahLst/>
            <a:cxnLst/>
            <a:rect l="l" t="t" r="r" b="b"/>
            <a:pathLst>
              <a:path w="618489" h="468630">
                <a:moveTo>
                  <a:pt x="541049" y="428585"/>
                </a:moveTo>
                <a:lnTo>
                  <a:pt x="523875" y="451484"/>
                </a:lnTo>
                <a:lnTo>
                  <a:pt x="618236" y="468629"/>
                </a:lnTo>
                <a:lnTo>
                  <a:pt x="602464" y="437133"/>
                </a:lnTo>
                <a:lnTo>
                  <a:pt x="552450" y="437133"/>
                </a:lnTo>
                <a:lnTo>
                  <a:pt x="541049" y="428585"/>
                </a:lnTo>
                <a:close/>
              </a:path>
              <a:path w="618489" h="468630">
                <a:moveTo>
                  <a:pt x="558194" y="405725"/>
                </a:moveTo>
                <a:lnTo>
                  <a:pt x="541049" y="428585"/>
                </a:lnTo>
                <a:lnTo>
                  <a:pt x="552450" y="437133"/>
                </a:lnTo>
                <a:lnTo>
                  <a:pt x="569595" y="414274"/>
                </a:lnTo>
                <a:lnTo>
                  <a:pt x="558194" y="405725"/>
                </a:lnTo>
                <a:close/>
              </a:path>
              <a:path w="618489" h="468630">
                <a:moveTo>
                  <a:pt x="575310" y="382904"/>
                </a:moveTo>
                <a:lnTo>
                  <a:pt x="558194" y="405725"/>
                </a:lnTo>
                <a:lnTo>
                  <a:pt x="569595" y="414274"/>
                </a:lnTo>
                <a:lnTo>
                  <a:pt x="552450" y="437133"/>
                </a:lnTo>
                <a:lnTo>
                  <a:pt x="602464" y="437133"/>
                </a:lnTo>
                <a:lnTo>
                  <a:pt x="575310" y="382904"/>
                </a:lnTo>
                <a:close/>
              </a:path>
              <a:path w="618489" h="468630">
                <a:moveTo>
                  <a:pt x="17145" y="0"/>
                </a:moveTo>
                <a:lnTo>
                  <a:pt x="0" y="22859"/>
                </a:lnTo>
                <a:lnTo>
                  <a:pt x="541049" y="428585"/>
                </a:lnTo>
                <a:lnTo>
                  <a:pt x="558194" y="405725"/>
                </a:lnTo>
                <a:lnTo>
                  <a:pt x="171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6400" y="2209800"/>
            <a:ext cx="2590800" cy="1295400"/>
          </a:xfrm>
          <a:custGeom>
            <a:avLst/>
            <a:gdLst/>
            <a:ahLst/>
            <a:cxnLst/>
            <a:rect l="l" t="t" r="r" b="b"/>
            <a:pathLst>
              <a:path w="2590800" h="1295400">
                <a:moveTo>
                  <a:pt x="0" y="1295400"/>
                </a:moveTo>
                <a:lnTo>
                  <a:pt x="2590800" y="1295400"/>
                </a:lnTo>
                <a:lnTo>
                  <a:pt x="2590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6400" y="2209800"/>
            <a:ext cx="2590800" cy="1295400"/>
          </a:xfrm>
          <a:custGeom>
            <a:avLst/>
            <a:gdLst/>
            <a:ahLst/>
            <a:cxnLst/>
            <a:rect l="l" t="t" r="r" b="b"/>
            <a:pathLst>
              <a:path w="2590800" h="1295400">
                <a:moveTo>
                  <a:pt x="0" y="1295400"/>
                </a:moveTo>
                <a:lnTo>
                  <a:pt x="2590800" y="1295400"/>
                </a:lnTo>
                <a:lnTo>
                  <a:pt x="2590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5141" y="2362228"/>
            <a:ext cx="256349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354965" algn="l"/>
              </a:tabLst>
            </a:pPr>
            <a:r>
              <a:rPr sz="1700" b="1" dirty="0">
                <a:latin typeface="Arial"/>
                <a:cs typeface="Arial"/>
              </a:rPr>
              <a:t>2.	Select: </a:t>
            </a:r>
            <a:r>
              <a:rPr sz="1700" dirty="0">
                <a:latin typeface="Arial"/>
                <a:cs typeface="Arial"/>
              </a:rPr>
              <a:t>“Princ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pal Componen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s”,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“Scree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” and </a:t>
            </a:r>
            <a:r>
              <a:rPr sz="1700" spc="-190" dirty="0">
                <a:latin typeface="Arial"/>
                <a:cs typeface="Arial"/>
              </a:rPr>
              <a:t>„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genvalues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ove</a:t>
            </a:r>
            <a:r>
              <a:rPr sz="1700" spc="-10" dirty="0">
                <a:latin typeface="Arial"/>
                <a:cs typeface="Arial"/>
              </a:rPr>
              <a:t>r:</a:t>
            </a:r>
            <a:r>
              <a:rPr sz="1700" dirty="0">
                <a:latin typeface="Arial"/>
                <a:cs typeface="Arial"/>
              </a:rPr>
              <a:t>1” in 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Ext</a:t>
            </a:r>
            <a:r>
              <a:rPr sz="1700" i="1" spc="-10" dirty="0">
                <a:latin typeface="Arial"/>
                <a:cs typeface="Arial"/>
              </a:rPr>
              <a:t>r</a:t>
            </a:r>
            <a:r>
              <a:rPr sz="1700" i="1" dirty="0">
                <a:latin typeface="Arial"/>
                <a:cs typeface="Arial"/>
              </a:rPr>
              <a:t>ac</a:t>
            </a:r>
            <a:r>
              <a:rPr sz="1700" i="1" spc="-10" dirty="0">
                <a:latin typeface="Arial"/>
                <a:cs typeface="Arial"/>
              </a:rPr>
              <a:t>t</a:t>
            </a:r>
            <a:r>
              <a:rPr sz="1700" i="1" dirty="0">
                <a:latin typeface="Arial"/>
                <a:cs typeface="Arial"/>
              </a:rPr>
              <a:t>ion</a:t>
            </a:r>
            <a:r>
              <a:rPr sz="1700" i="1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menu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4000" y="3429000"/>
            <a:ext cx="2209800" cy="7848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12700"/>
            <a:r>
              <a:rPr sz="1700" b="1" dirty="0">
                <a:latin typeface="Arial"/>
                <a:cs typeface="Arial"/>
              </a:rPr>
              <a:t>3. Run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Factor Ana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sis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clicking 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K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 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enu.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12280" y="4412360"/>
            <a:ext cx="1231900" cy="2065020"/>
          </a:xfrm>
          <a:custGeom>
            <a:avLst/>
            <a:gdLst/>
            <a:ahLst/>
            <a:cxnLst/>
            <a:rect l="l" t="t" r="r" b="b"/>
            <a:pathLst>
              <a:path w="1231900" h="2065020">
                <a:moveTo>
                  <a:pt x="1130427" y="1975726"/>
                </a:moveTo>
                <a:lnTo>
                  <a:pt x="1121664" y="1978202"/>
                </a:lnTo>
                <a:lnTo>
                  <a:pt x="1114044" y="1991995"/>
                </a:lnTo>
                <a:lnTo>
                  <a:pt x="1116584" y="2000694"/>
                </a:lnTo>
                <a:lnTo>
                  <a:pt x="1231519" y="2064689"/>
                </a:lnTo>
                <a:lnTo>
                  <a:pt x="1231413" y="2047595"/>
                </a:lnTo>
                <a:lnTo>
                  <a:pt x="1204849" y="2047595"/>
                </a:lnTo>
                <a:lnTo>
                  <a:pt x="1177928" y="2002168"/>
                </a:lnTo>
                <a:lnTo>
                  <a:pt x="1130427" y="1975726"/>
                </a:lnTo>
                <a:close/>
              </a:path>
              <a:path w="1231900" h="2065020">
                <a:moveTo>
                  <a:pt x="1177928" y="2002168"/>
                </a:moveTo>
                <a:lnTo>
                  <a:pt x="1204849" y="2047595"/>
                </a:lnTo>
                <a:lnTo>
                  <a:pt x="1216965" y="2040394"/>
                </a:lnTo>
                <a:lnTo>
                  <a:pt x="1202817" y="2040394"/>
                </a:lnTo>
                <a:lnTo>
                  <a:pt x="1202660" y="2015924"/>
                </a:lnTo>
                <a:lnTo>
                  <a:pt x="1177928" y="2002168"/>
                </a:lnTo>
                <a:close/>
              </a:path>
              <a:path w="1231900" h="2065020">
                <a:moveTo>
                  <a:pt x="1224153" y="1926716"/>
                </a:moveTo>
                <a:lnTo>
                  <a:pt x="1208405" y="1926831"/>
                </a:lnTo>
                <a:lnTo>
                  <a:pt x="1202255" y="1933066"/>
                </a:lnTo>
                <a:lnTo>
                  <a:pt x="1202182" y="1941156"/>
                </a:lnTo>
                <a:lnTo>
                  <a:pt x="1202479" y="1987666"/>
                </a:lnTo>
                <a:lnTo>
                  <a:pt x="1229360" y="2033028"/>
                </a:lnTo>
                <a:lnTo>
                  <a:pt x="1204849" y="2047595"/>
                </a:lnTo>
                <a:lnTo>
                  <a:pt x="1231413" y="2047595"/>
                </a:lnTo>
                <a:lnTo>
                  <a:pt x="1230758" y="1941156"/>
                </a:lnTo>
                <a:lnTo>
                  <a:pt x="1230630" y="1933066"/>
                </a:lnTo>
                <a:lnTo>
                  <a:pt x="1224153" y="1926716"/>
                </a:lnTo>
                <a:close/>
              </a:path>
              <a:path w="1231900" h="2065020">
                <a:moveTo>
                  <a:pt x="1202660" y="2015924"/>
                </a:moveTo>
                <a:lnTo>
                  <a:pt x="1202817" y="2040394"/>
                </a:lnTo>
                <a:lnTo>
                  <a:pt x="1224026" y="2027808"/>
                </a:lnTo>
                <a:lnTo>
                  <a:pt x="1202660" y="2015924"/>
                </a:lnTo>
                <a:close/>
              </a:path>
              <a:path w="1231900" h="2065020">
                <a:moveTo>
                  <a:pt x="1202479" y="1987666"/>
                </a:moveTo>
                <a:lnTo>
                  <a:pt x="1202660" y="2015924"/>
                </a:lnTo>
                <a:lnTo>
                  <a:pt x="1224026" y="2027808"/>
                </a:lnTo>
                <a:lnTo>
                  <a:pt x="1202817" y="2040394"/>
                </a:lnTo>
                <a:lnTo>
                  <a:pt x="1216965" y="2040394"/>
                </a:lnTo>
                <a:lnTo>
                  <a:pt x="1229360" y="2033028"/>
                </a:lnTo>
                <a:lnTo>
                  <a:pt x="1202479" y="1987666"/>
                </a:lnTo>
                <a:close/>
              </a:path>
              <a:path w="1231900" h="2065020">
                <a:moveTo>
                  <a:pt x="24638" y="0"/>
                </a:moveTo>
                <a:lnTo>
                  <a:pt x="0" y="14477"/>
                </a:lnTo>
                <a:lnTo>
                  <a:pt x="1177928" y="2002168"/>
                </a:lnTo>
                <a:lnTo>
                  <a:pt x="1202660" y="2015924"/>
                </a:lnTo>
                <a:lnTo>
                  <a:pt x="1202479" y="1987666"/>
                </a:lnTo>
                <a:lnTo>
                  <a:pt x="246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81502" y="3503167"/>
            <a:ext cx="120650" cy="535940"/>
          </a:xfrm>
          <a:custGeom>
            <a:avLst/>
            <a:gdLst/>
            <a:ahLst/>
            <a:cxnLst/>
            <a:rect l="l" t="t" r="r" b="b"/>
            <a:pathLst>
              <a:path w="120650" h="535939">
                <a:moveTo>
                  <a:pt x="64027" y="452625"/>
                </a:moveTo>
                <a:lnTo>
                  <a:pt x="35687" y="456692"/>
                </a:lnTo>
                <a:lnTo>
                  <a:pt x="90297" y="535432"/>
                </a:lnTo>
                <a:lnTo>
                  <a:pt x="113231" y="466725"/>
                </a:lnTo>
                <a:lnTo>
                  <a:pt x="66040" y="466725"/>
                </a:lnTo>
                <a:lnTo>
                  <a:pt x="64027" y="452625"/>
                </a:lnTo>
                <a:close/>
              </a:path>
              <a:path w="120650" h="535939">
                <a:moveTo>
                  <a:pt x="92344" y="448561"/>
                </a:moveTo>
                <a:lnTo>
                  <a:pt x="64027" y="452625"/>
                </a:lnTo>
                <a:lnTo>
                  <a:pt x="66040" y="466725"/>
                </a:lnTo>
                <a:lnTo>
                  <a:pt x="94360" y="462661"/>
                </a:lnTo>
                <a:lnTo>
                  <a:pt x="92344" y="448561"/>
                </a:lnTo>
                <a:close/>
              </a:path>
              <a:path w="120650" h="535939">
                <a:moveTo>
                  <a:pt x="120650" y="444500"/>
                </a:moveTo>
                <a:lnTo>
                  <a:pt x="92344" y="448561"/>
                </a:lnTo>
                <a:lnTo>
                  <a:pt x="94360" y="462661"/>
                </a:lnTo>
                <a:lnTo>
                  <a:pt x="66040" y="466725"/>
                </a:lnTo>
                <a:lnTo>
                  <a:pt x="113231" y="466725"/>
                </a:lnTo>
                <a:lnTo>
                  <a:pt x="120650" y="444500"/>
                </a:lnTo>
                <a:close/>
              </a:path>
              <a:path w="120650" h="535939">
                <a:moveTo>
                  <a:pt x="28193" y="0"/>
                </a:moveTo>
                <a:lnTo>
                  <a:pt x="0" y="4064"/>
                </a:lnTo>
                <a:lnTo>
                  <a:pt x="64027" y="452625"/>
                </a:lnTo>
                <a:lnTo>
                  <a:pt x="92344" y="448561"/>
                </a:lnTo>
                <a:lnTo>
                  <a:pt x="281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028708" y="6308852"/>
            <a:ext cx="1035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8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08947" y="295656"/>
            <a:ext cx="775716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</a:rPr>
              <a:t>Determin</a:t>
            </a:r>
            <a:r>
              <a:rPr sz="4000" spc="-10" dirty="0">
                <a:solidFill>
                  <a:srgbClr val="FF0000"/>
                </a:solidFill>
              </a:rPr>
              <a:t>i</a:t>
            </a:r>
            <a:r>
              <a:rPr sz="4000" spc="-30" dirty="0">
                <a:solidFill>
                  <a:srgbClr val="FF0000"/>
                </a:solidFill>
              </a:rPr>
              <a:t>n</a:t>
            </a:r>
            <a:r>
              <a:rPr sz="4000" spc="-20" dirty="0">
                <a:solidFill>
                  <a:srgbClr val="FF0000"/>
                </a:solidFill>
              </a:rPr>
              <a:t>g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t</a:t>
            </a:r>
            <a:r>
              <a:rPr sz="4000" spc="-30" dirty="0">
                <a:solidFill>
                  <a:srgbClr val="FF0000"/>
                </a:solidFill>
              </a:rPr>
              <a:t>h</a:t>
            </a:r>
            <a:r>
              <a:rPr sz="4000" spc="-20" dirty="0">
                <a:solidFill>
                  <a:srgbClr val="FF0000"/>
                </a:solidFill>
              </a:rPr>
              <a:t>e</a:t>
            </a:r>
            <a:r>
              <a:rPr sz="4000" spc="-15" dirty="0">
                <a:solidFill>
                  <a:srgbClr val="FF0000"/>
                </a:solidFill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Number</a:t>
            </a:r>
            <a:r>
              <a:rPr sz="4000" spc="-2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o</a:t>
            </a:r>
            <a:r>
              <a:rPr sz="4000" dirty="0">
                <a:solidFill>
                  <a:srgbClr val="FF0000"/>
                </a:solidFill>
              </a:rPr>
              <a:t>f </a:t>
            </a:r>
            <a:r>
              <a:rPr sz="4000" spc="-5" dirty="0">
                <a:solidFill>
                  <a:srgbClr val="FF0000"/>
                </a:solidFill>
              </a:rPr>
              <a:t>F</a:t>
            </a:r>
            <a:r>
              <a:rPr sz="4000" spc="5" dirty="0">
                <a:solidFill>
                  <a:srgbClr val="FF0000"/>
                </a:solidFill>
              </a:rPr>
              <a:t>a</a:t>
            </a:r>
            <a:r>
              <a:rPr sz="4000" spc="-20" dirty="0">
                <a:solidFill>
                  <a:srgbClr val="FF0000"/>
                </a:solidFill>
              </a:rPr>
              <a:t>ctors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0958" y="6308852"/>
            <a:ext cx="1809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1534034"/>
            <a:ext cx="8015605" cy="4485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9380" indent="-342900"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Ne</a:t>
            </a:r>
            <a:r>
              <a:rPr sz="2200" spc="-20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dete</a:t>
            </a:r>
            <a:r>
              <a:rPr sz="2200" spc="-15" dirty="0">
                <a:latin typeface="Calibri"/>
                <a:cs typeface="Calibri"/>
              </a:rPr>
              <a:t>rmine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numbe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eded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explain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correlatio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 am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variables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1125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  <a:tab pos="6956425" algn="l"/>
              </a:tabLst>
            </a:pP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no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explain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mu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variance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ata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omitted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urthe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ideration.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Thes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eigen-</a:t>
            </a:r>
            <a:r>
              <a:rPr sz="2200" spc="-10" dirty="0">
                <a:latin typeface="Calibri"/>
                <a:cs typeface="Calibri"/>
              </a:rPr>
              <a:t>values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&lt;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SPSS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output</a:t>
            </a:r>
            <a:r>
              <a:rPr sz="2200" spc="-10" dirty="0">
                <a:latin typeface="Calibri"/>
                <a:cs typeface="Calibri"/>
              </a:rPr>
              <a:t> (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olumn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‘Init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ig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lu</a:t>
            </a:r>
            <a:r>
              <a:rPr sz="2200" spc="-10" dirty="0">
                <a:latin typeface="Calibri"/>
                <a:cs typeface="Calibri"/>
              </a:rPr>
              <a:t>es’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&gt;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‘Total’)</a:t>
            </a:r>
            <a:endParaRPr sz="2200" dirty="0">
              <a:latin typeface="Calibri"/>
              <a:cs typeface="Calibri"/>
            </a:endParaRPr>
          </a:p>
          <a:p>
            <a:pPr marL="355600" marR="101600" indent="-342900">
              <a:spcBef>
                <a:spcPts val="1125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furthe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criteria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often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scree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pl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(pl</a:t>
            </a:r>
            <a:r>
              <a:rPr sz="2200" spc="-10" dirty="0">
                <a:latin typeface="Calibri"/>
                <a:cs typeface="Calibri"/>
              </a:rPr>
              <a:t>ots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eigen</a:t>
            </a:r>
            <a:r>
              <a:rPr sz="2200" spc="-10" dirty="0">
                <a:latin typeface="Calibri"/>
                <a:cs typeface="Calibri"/>
              </a:rPr>
              <a:t>- values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again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numbe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 order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raction).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Often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lbow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visible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curve.</a:t>
            </a:r>
            <a:r>
              <a:rPr sz="2200" spc="-15" dirty="0">
                <a:latin typeface="Calibri"/>
                <a:cs typeface="Calibri"/>
              </a:rPr>
              <a:t> Fac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nc</a:t>
            </a:r>
            <a:r>
              <a:rPr sz="2200" dirty="0">
                <a:latin typeface="Calibri"/>
                <a:cs typeface="Calibri"/>
              </a:rPr>
              <a:t>lud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elbow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selected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is,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igen values </a:t>
            </a:r>
            <a:r>
              <a:rPr sz="2200" spc="-15" dirty="0">
                <a:latin typeface="Calibri"/>
                <a:cs typeface="Calibri"/>
              </a:rPr>
              <a:t>above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1</a:t>
            </a:r>
            <a:endParaRPr sz="2200" dirty="0">
              <a:latin typeface="Calibri"/>
              <a:cs typeface="Calibri"/>
            </a:endParaRPr>
          </a:p>
          <a:p>
            <a:pPr marL="355600" marR="159385" indent="-342900">
              <a:spcBef>
                <a:spcPts val="1125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toge</a:t>
            </a:r>
            <a:r>
              <a:rPr sz="2200" spc="-2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explain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&gt;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70%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variance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he</a:t>
            </a:r>
            <a:r>
              <a:rPr sz="2200" spc="-15" dirty="0">
                <a:latin typeface="Calibri"/>
                <a:cs typeface="Calibri"/>
              </a:rPr>
              <a:t> origina</a:t>
            </a:r>
            <a:r>
              <a:rPr sz="2200" spc="-5" dirty="0">
                <a:latin typeface="Calibri"/>
                <a:cs typeface="Calibri"/>
              </a:rPr>
              <a:t>l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nerall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considered ac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ep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able.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ap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li</a:t>
            </a:r>
            <a:r>
              <a:rPr sz="2200" spc="-10" dirty="0">
                <a:latin typeface="Calibri"/>
                <a:cs typeface="Calibri"/>
              </a:rPr>
              <a:t>cation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total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variance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explained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equal 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82%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45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08947" y="295656"/>
            <a:ext cx="775716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</a:rPr>
              <a:t>Determin</a:t>
            </a:r>
            <a:r>
              <a:rPr sz="4000" spc="-10" dirty="0">
                <a:solidFill>
                  <a:srgbClr val="FF0000"/>
                </a:solidFill>
              </a:rPr>
              <a:t>i</a:t>
            </a:r>
            <a:r>
              <a:rPr sz="4000" spc="-30" dirty="0">
                <a:solidFill>
                  <a:srgbClr val="FF0000"/>
                </a:solidFill>
              </a:rPr>
              <a:t>n</a:t>
            </a:r>
            <a:r>
              <a:rPr sz="4000" spc="-20" dirty="0">
                <a:solidFill>
                  <a:srgbClr val="FF0000"/>
                </a:solidFill>
              </a:rPr>
              <a:t>g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t</a:t>
            </a:r>
            <a:r>
              <a:rPr sz="4000" spc="-30" dirty="0">
                <a:solidFill>
                  <a:srgbClr val="FF0000"/>
                </a:solidFill>
              </a:rPr>
              <a:t>h</a:t>
            </a:r>
            <a:r>
              <a:rPr sz="4000" spc="-20" dirty="0">
                <a:solidFill>
                  <a:srgbClr val="FF0000"/>
                </a:solidFill>
              </a:rPr>
              <a:t>e</a:t>
            </a:r>
            <a:r>
              <a:rPr sz="4000" spc="-15" dirty="0">
                <a:solidFill>
                  <a:srgbClr val="FF0000"/>
                </a:solidFill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Number</a:t>
            </a:r>
            <a:r>
              <a:rPr sz="4000" spc="-2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o</a:t>
            </a:r>
            <a:r>
              <a:rPr sz="4000" dirty="0">
                <a:solidFill>
                  <a:srgbClr val="FF0000"/>
                </a:solidFill>
              </a:rPr>
              <a:t>f </a:t>
            </a:r>
            <a:r>
              <a:rPr sz="4000" spc="-5" dirty="0">
                <a:solidFill>
                  <a:srgbClr val="FF0000"/>
                </a:solidFill>
              </a:rPr>
              <a:t>F</a:t>
            </a:r>
            <a:r>
              <a:rPr sz="4000" spc="5" dirty="0">
                <a:solidFill>
                  <a:srgbClr val="FF0000"/>
                </a:solidFill>
              </a:rPr>
              <a:t>a</a:t>
            </a:r>
            <a:r>
              <a:rPr sz="4000" spc="-20" dirty="0">
                <a:solidFill>
                  <a:srgbClr val="FF0000"/>
                </a:solidFill>
              </a:rPr>
              <a:t>ctors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4648157"/>
            <a:ext cx="6068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>
              <a:tabLst>
                <a:tab pos="3952875" algn="l"/>
              </a:tabLst>
            </a:pPr>
            <a:r>
              <a:rPr sz="1200" spc="-5" dirty="0">
                <a:solidFill>
                  <a:srgbClr val="6699FF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6699FF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6699FF"/>
                </a:solidFill>
                <a:latin typeface="Calibri"/>
                <a:cs typeface="Calibri"/>
              </a:rPr>
              <a:t>ri</a:t>
            </a:r>
            <a:r>
              <a:rPr sz="1200" spc="5" dirty="0">
                <a:solidFill>
                  <a:srgbClr val="6699FF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g</a:t>
            </a:r>
            <a:r>
              <a:rPr sz="1200" spc="-35" dirty="0">
                <a:solidFill>
                  <a:srgbClr val="6699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6699FF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12</a:t>
            </a:r>
            <a:r>
              <a:rPr sz="1200" dirty="0">
                <a:solidFill>
                  <a:srgbClr val="6699FF"/>
                </a:solidFill>
                <a:latin typeface="Calibri"/>
                <a:cs typeface="Calibri"/>
              </a:rPr>
              <a:t>	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MKT 6</a:t>
            </a:r>
            <a:r>
              <a:rPr sz="1200" spc="-5" dirty="0">
                <a:solidFill>
                  <a:srgbClr val="6699FF"/>
                </a:solidFill>
                <a:latin typeface="Calibri"/>
                <a:cs typeface="Calibri"/>
              </a:rPr>
              <a:t>3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09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0958" y="6308852"/>
            <a:ext cx="1809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141" y="1446784"/>
            <a:ext cx="4199255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pc="-5" dirty="0">
                <a:latin typeface="Calibri"/>
                <a:cs typeface="Calibri"/>
              </a:rPr>
              <a:t>Th</a:t>
            </a:r>
            <a:r>
              <a:rPr dirty="0">
                <a:latin typeface="Calibri"/>
                <a:cs typeface="Calibri"/>
              </a:rPr>
              <a:t>e </a:t>
            </a:r>
            <a:r>
              <a:rPr spc="-15" dirty="0">
                <a:latin typeface="Calibri"/>
                <a:cs typeface="Calibri"/>
              </a:rPr>
              <a:t>Sc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lo</a:t>
            </a:r>
            <a:r>
              <a:rPr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ts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o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facto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5" dirty="0">
                <a:latin typeface="Calibri"/>
                <a:cs typeface="Calibri"/>
              </a:rPr>
              <a:t>shoul</a:t>
            </a:r>
            <a:r>
              <a:rPr dirty="0">
                <a:latin typeface="Calibri"/>
                <a:cs typeface="Calibri"/>
              </a:rPr>
              <a:t>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e 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xt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ted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o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eige</a:t>
            </a:r>
            <a:r>
              <a:rPr spc="1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-values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</a:t>
            </a:r>
            <a:r>
              <a:rPr spc="-5" dirty="0">
                <a:latin typeface="Calibri"/>
                <a:cs typeface="Calibri"/>
              </a:rPr>
              <a:t>ove </a:t>
            </a:r>
            <a:r>
              <a:rPr dirty="0">
                <a:latin typeface="Calibri"/>
                <a:cs typeface="Calibri"/>
              </a:rPr>
              <a:t>1</a:t>
            </a:r>
            <a:r>
              <a:rPr spc="-10" dirty="0">
                <a:latin typeface="Calibri"/>
                <a:cs typeface="Calibri"/>
              </a:rPr>
              <a:t>)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10795"/>
            <a:r>
              <a:rPr dirty="0">
                <a:latin typeface="Calibri"/>
                <a:cs typeface="Calibri"/>
              </a:rPr>
              <a:t>Also,</a:t>
            </a:r>
            <a:r>
              <a:rPr spc="-10" dirty="0">
                <a:latin typeface="Calibri"/>
                <a:cs typeface="Calibri"/>
              </a:rPr>
              <a:t> the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nc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ea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009999"/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rgbClr val="009999"/>
                </a:solidFill>
                <a:latin typeface="Calibri"/>
                <a:cs typeface="Calibri"/>
              </a:rPr>
              <a:t>um</a:t>
            </a:r>
            <a:r>
              <a:rPr spc="5" dirty="0">
                <a:solidFill>
                  <a:srgbClr val="009999"/>
                </a:solidFill>
                <a:latin typeface="Calibri"/>
                <a:cs typeface="Calibri"/>
              </a:rPr>
              <a:t>u</a:t>
            </a:r>
            <a:r>
              <a:rPr spc="-5" dirty="0">
                <a:solidFill>
                  <a:srgbClr val="009999"/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at</a:t>
            </a:r>
            <a:r>
              <a:rPr spc="-10" dirty="0">
                <a:solidFill>
                  <a:srgbClr val="009999"/>
                </a:solidFill>
                <a:latin typeface="Calibri"/>
                <a:cs typeface="Calibri"/>
              </a:rPr>
              <a:t>ive</a:t>
            </a:r>
            <a:r>
              <a:rPr spc="2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9999"/>
                </a:solidFill>
                <a:latin typeface="Calibri"/>
                <a:cs typeface="Calibri"/>
              </a:rPr>
              <a:t>%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 exp</a:t>
            </a:r>
            <a:r>
              <a:rPr spc="-5" dirty="0">
                <a:solidFill>
                  <a:srgbClr val="009999"/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ained var</a:t>
            </a:r>
            <a:r>
              <a:rPr spc="-10" dirty="0">
                <a:solidFill>
                  <a:srgbClr val="009999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ance</a:t>
            </a:r>
            <a:r>
              <a:rPr spc="1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 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ma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when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going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fro</a:t>
            </a:r>
            <a:r>
              <a:rPr dirty="0">
                <a:latin typeface="Calibri"/>
                <a:cs typeface="Calibri"/>
              </a:rPr>
              <a:t>m 2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 </a:t>
            </a:r>
            <a:r>
              <a:rPr spc="-15" dirty="0">
                <a:latin typeface="Calibri"/>
                <a:cs typeface="Calibri"/>
              </a:rPr>
              <a:t>facto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 </a:t>
            </a:r>
            <a:r>
              <a:rPr spc="-5" dirty="0">
                <a:latin typeface="Calibri"/>
                <a:cs typeface="Calibri"/>
              </a:rPr>
              <a:t>Thi</a:t>
            </a:r>
            <a:r>
              <a:rPr dirty="0">
                <a:latin typeface="Calibri"/>
                <a:cs typeface="Calibri"/>
              </a:rPr>
              <a:t>s 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confi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med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y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act</a:t>
            </a:r>
            <a:r>
              <a:rPr dirty="0">
                <a:latin typeface="Calibri"/>
                <a:cs typeface="Calibri"/>
              </a:rPr>
              <a:t> that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initi</a:t>
            </a:r>
            <a:r>
              <a:rPr dirty="0">
                <a:latin typeface="Calibri"/>
                <a:cs typeface="Calibri"/>
              </a:rPr>
              <a:t>al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9999"/>
                </a:solidFill>
                <a:latin typeface="Calibri"/>
                <a:cs typeface="Calibri"/>
              </a:rPr>
              <a:t>eige</a:t>
            </a:r>
            <a:r>
              <a:rPr spc="5" dirty="0">
                <a:solidFill>
                  <a:srgbClr val="009999"/>
                </a:solidFill>
                <a:latin typeface="Calibri"/>
                <a:cs typeface="Calibri"/>
              </a:rPr>
              <a:t>n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-value</a:t>
            </a:r>
            <a:r>
              <a:rPr spc="1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9999"/>
                </a:solidFill>
                <a:latin typeface="Calibri"/>
                <a:cs typeface="Calibri"/>
              </a:rPr>
              <a:t>fo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r </a:t>
            </a:r>
            <a:r>
              <a:rPr spc="-15" dirty="0">
                <a:solidFill>
                  <a:srgbClr val="009999"/>
                </a:solidFill>
                <a:latin typeface="Calibri"/>
                <a:cs typeface="Calibri"/>
              </a:rPr>
              <a:t>facto</a:t>
            </a:r>
            <a:r>
              <a:rPr spc="-10" dirty="0">
                <a:solidFill>
                  <a:srgbClr val="009999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9999"/>
                </a:solidFill>
                <a:latin typeface="Calibri"/>
                <a:cs typeface="Calibri"/>
              </a:rPr>
              <a:t>3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9999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s </a:t>
            </a:r>
            <a:r>
              <a:rPr spc="-15" dirty="0">
                <a:solidFill>
                  <a:srgbClr val="009999"/>
                </a:solidFill>
                <a:latin typeface="Calibri"/>
                <a:cs typeface="Calibri"/>
              </a:rPr>
              <a:t>sm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al</a:t>
            </a:r>
            <a:r>
              <a:rPr spc="-10" dirty="0">
                <a:solidFill>
                  <a:srgbClr val="009999"/>
                </a:solidFill>
                <a:latin typeface="Calibri"/>
                <a:cs typeface="Calibri"/>
              </a:rPr>
              <a:t>ler</a:t>
            </a:r>
            <a:r>
              <a:rPr spc="1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than </a:t>
            </a:r>
            <a:r>
              <a:rPr spc="-10" dirty="0">
                <a:solidFill>
                  <a:srgbClr val="009999"/>
                </a:solidFill>
                <a:latin typeface="Calibri"/>
                <a:cs typeface="Calibri"/>
              </a:rPr>
              <a:t>1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9999"/>
                </a:solidFill>
                <a:latin typeface="Calibri"/>
                <a:cs typeface="Calibri"/>
              </a:rPr>
              <a:t>(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=</a:t>
            </a:r>
            <a:r>
              <a:rPr spc="2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9999"/>
                </a:solidFill>
                <a:latin typeface="Calibri"/>
                <a:cs typeface="Calibri"/>
              </a:rPr>
              <a:t>.442</a:t>
            </a:r>
            <a:r>
              <a:rPr dirty="0">
                <a:solidFill>
                  <a:srgbClr val="009999"/>
                </a:solidFill>
                <a:latin typeface="Calibri"/>
                <a:cs typeface="Calibri"/>
              </a:rPr>
              <a:t>)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 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" dirty="0">
                <a:latin typeface="Calibri"/>
                <a:cs typeface="Calibri"/>
              </a:rPr>
              <a:t>eref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we</a:t>
            </a:r>
            <a:r>
              <a:rPr dirty="0">
                <a:latin typeface="Calibri"/>
                <a:cs typeface="Calibri"/>
              </a:rPr>
              <a:t> choose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facto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s.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53201" y="1371463"/>
            <a:ext cx="3898265" cy="3120390"/>
          </a:xfrm>
          <a:custGeom>
            <a:avLst/>
            <a:gdLst/>
            <a:ahLst/>
            <a:cxnLst/>
            <a:rect l="l" t="t" r="r" b="b"/>
            <a:pathLst>
              <a:path w="3898265" h="3120390">
                <a:moveTo>
                  <a:pt x="0" y="3119854"/>
                </a:moveTo>
                <a:lnTo>
                  <a:pt x="3897947" y="3119854"/>
                </a:lnTo>
                <a:lnTo>
                  <a:pt x="3897947" y="0"/>
                </a:lnTo>
                <a:lnTo>
                  <a:pt x="0" y="0"/>
                </a:lnTo>
                <a:lnTo>
                  <a:pt x="0" y="3119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18196" y="1495532"/>
            <a:ext cx="77089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50" spc="-10" dirty="0">
                <a:latin typeface="Arial"/>
                <a:cs typeface="Arial"/>
              </a:rPr>
              <a:t>S</a:t>
            </a:r>
            <a:r>
              <a:rPr sz="1250" spc="10" dirty="0">
                <a:latin typeface="Arial"/>
                <a:cs typeface="Arial"/>
              </a:rPr>
              <a:t>c</a:t>
            </a:r>
            <a:r>
              <a:rPr sz="1250" spc="20" dirty="0">
                <a:latin typeface="Arial"/>
                <a:cs typeface="Arial"/>
              </a:rPr>
              <a:t>r</a:t>
            </a:r>
            <a:r>
              <a:rPr sz="1250" dirty="0">
                <a:latin typeface="Arial"/>
                <a:cs typeface="Arial"/>
              </a:rPr>
              <a:t>e</a:t>
            </a:r>
            <a:r>
              <a:rPr sz="1250" spc="10" dirty="0">
                <a:latin typeface="Arial"/>
                <a:cs typeface="Arial"/>
              </a:rPr>
              <a:t>e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P</a:t>
            </a:r>
            <a:r>
              <a:rPr sz="1250" spc="-25" dirty="0">
                <a:latin typeface="Arial"/>
                <a:cs typeface="Arial"/>
              </a:rPr>
              <a:t>l</a:t>
            </a:r>
            <a:r>
              <a:rPr sz="1250" dirty="0">
                <a:latin typeface="Arial"/>
                <a:cs typeface="Arial"/>
              </a:rPr>
              <a:t>o</a:t>
            </a:r>
            <a:r>
              <a:rPr sz="1250" spc="5" dirty="0"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7374" y="3892825"/>
            <a:ext cx="1219200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spc="-10" dirty="0">
                <a:latin typeface="Arial"/>
                <a:cs typeface="Arial"/>
              </a:rPr>
              <a:t>0</a:t>
            </a:r>
            <a:r>
              <a:rPr sz="700" spc="-5" dirty="0">
                <a:latin typeface="Arial"/>
                <a:cs typeface="Arial"/>
              </a:rPr>
              <a:t>.</a:t>
            </a:r>
            <a:r>
              <a:rPr sz="70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158750">
              <a:spcBef>
                <a:spcPts val="250"/>
              </a:spcBef>
              <a:tabLst>
                <a:tab pos="793750" algn="l"/>
              </a:tabLst>
            </a:pPr>
            <a:r>
              <a:rPr sz="700" dirty="0">
                <a:latin typeface="Arial"/>
                <a:cs typeface="Arial"/>
              </a:rPr>
              <a:t>1	2</a:t>
            </a:r>
            <a:endParaRPr sz="700">
              <a:latin typeface="Arial"/>
              <a:cs typeface="Arial"/>
            </a:endParaRPr>
          </a:p>
          <a:p>
            <a:pPr>
              <a:spcBef>
                <a:spcPts val="48"/>
              </a:spcBef>
            </a:pPr>
            <a:endParaRPr sz="950">
              <a:latin typeface="Times New Roman"/>
              <a:cs typeface="Times New Roman"/>
            </a:endParaRPr>
          </a:p>
          <a:p>
            <a:pPr marL="183515"/>
            <a:r>
              <a:rPr sz="900" spc="-20" dirty="0">
                <a:latin typeface="Arial"/>
                <a:cs typeface="Arial"/>
              </a:rPr>
              <a:t>C</a:t>
            </a:r>
            <a:r>
              <a:rPr sz="900" dirty="0">
                <a:latin typeface="Arial"/>
                <a:cs typeface="Arial"/>
              </a:rPr>
              <a:t>o</a:t>
            </a:r>
            <a:r>
              <a:rPr sz="900" spc="-55" dirty="0">
                <a:latin typeface="Arial"/>
                <a:cs typeface="Arial"/>
              </a:rPr>
              <a:t>m</a:t>
            </a:r>
            <a:r>
              <a:rPr sz="900" dirty="0">
                <a:latin typeface="Arial"/>
                <a:cs typeface="Arial"/>
              </a:rPr>
              <a:t>ponen</a:t>
            </a:r>
            <a:r>
              <a:rPr sz="900" spc="-5" dirty="0">
                <a:latin typeface="Arial"/>
                <a:cs typeface="Arial"/>
              </a:rPr>
              <a:t>t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80" dirty="0">
                <a:latin typeface="Arial"/>
                <a:cs typeface="Arial"/>
              </a:rPr>
              <a:t>N</a:t>
            </a:r>
            <a:r>
              <a:rPr sz="900" dirty="0">
                <a:latin typeface="Arial"/>
                <a:cs typeface="Arial"/>
              </a:rPr>
              <a:t>u</a:t>
            </a:r>
            <a:r>
              <a:rPr sz="900" spc="-55" dirty="0">
                <a:latin typeface="Arial"/>
                <a:cs typeface="Arial"/>
              </a:rPr>
              <a:t>m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59205" y="4031189"/>
            <a:ext cx="7556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4701" y="4031189"/>
            <a:ext cx="7556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9871" y="4031189"/>
            <a:ext cx="7556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3170" y="4031189"/>
            <a:ext cx="7556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6901" y="3413373"/>
            <a:ext cx="138499" cy="5943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900" spc="-2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i</a:t>
            </a:r>
            <a:r>
              <a:rPr sz="900" spc="10" dirty="0">
                <a:latin typeface="Arial"/>
                <a:cs typeface="Arial"/>
              </a:rPr>
              <a:t>gen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1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l</a:t>
            </a:r>
            <a:r>
              <a:rPr sz="900" spc="10" dirty="0">
                <a:latin typeface="Arial"/>
                <a:cs typeface="Arial"/>
              </a:rPr>
              <a:t>u</a:t>
            </a:r>
            <a:r>
              <a:rPr sz="900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7374" y="1734244"/>
            <a:ext cx="14859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spc="-10" dirty="0">
                <a:latin typeface="Arial"/>
                <a:cs typeface="Arial"/>
              </a:rPr>
              <a:t>3</a:t>
            </a:r>
            <a:r>
              <a:rPr sz="700" spc="-5" dirty="0">
                <a:latin typeface="Arial"/>
                <a:cs typeface="Arial"/>
              </a:rPr>
              <a:t>.</a:t>
            </a:r>
            <a:r>
              <a:rPr sz="70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47374" y="2100578"/>
            <a:ext cx="14859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spc="-10" dirty="0">
                <a:latin typeface="Arial"/>
                <a:cs typeface="Arial"/>
              </a:rPr>
              <a:t>2</a:t>
            </a:r>
            <a:r>
              <a:rPr sz="700" spc="-5" dirty="0">
                <a:latin typeface="Arial"/>
                <a:cs typeface="Arial"/>
              </a:rPr>
              <a:t>.</a:t>
            </a:r>
            <a:r>
              <a:rPr sz="70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47374" y="2467237"/>
            <a:ext cx="14859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spc="-10" dirty="0">
                <a:latin typeface="Arial"/>
                <a:cs typeface="Arial"/>
              </a:rPr>
              <a:t>2</a:t>
            </a:r>
            <a:r>
              <a:rPr sz="700" spc="-5" dirty="0">
                <a:latin typeface="Arial"/>
                <a:cs typeface="Arial"/>
              </a:rPr>
              <a:t>.</a:t>
            </a:r>
            <a:r>
              <a:rPr sz="70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7374" y="2833896"/>
            <a:ext cx="14859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spc="-10" dirty="0">
                <a:latin typeface="Arial"/>
                <a:cs typeface="Arial"/>
              </a:rPr>
              <a:t>1</a:t>
            </a:r>
            <a:r>
              <a:rPr sz="700" spc="-5" dirty="0">
                <a:latin typeface="Arial"/>
                <a:cs typeface="Arial"/>
              </a:rPr>
              <a:t>.</a:t>
            </a:r>
            <a:r>
              <a:rPr sz="70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47374" y="3200446"/>
            <a:ext cx="14859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spc="-10" dirty="0">
                <a:latin typeface="Arial"/>
                <a:cs typeface="Arial"/>
              </a:rPr>
              <a:t>1</a:t>
            </a:r>
            <a:r>
              <a:rPr sz="700" spc="-5" dirty="0">
                <a:latin typeface="Arial"/>
                <a:cs typeface="Arial"/>
              </a:rPr>
              <a:t>.</a:t>
            </a:r>
            <a:r>
              <a:rPr sz="70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96107" y="3567094"/>
            <a:ext cx="9906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spc="-5" dirty="0">
                <a:latin typeface="Arial"/>
                <a:cs typeface="Arial"/>
              </a:rPr>
              <a:t>.5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18717" y="1774716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61" y="0"/>
                </a:lnTo>
              </a:path>
            </a:pathLst>
          </a:custGeom>
          <a:ln w="2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8717" y="2141266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61" y="0"/>
                </a:lnTo>
              </a:path>
            </a:pathLst>
          </a:custGeom>
          <a:ln w="2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18717" y="2516061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61" y="0"/>
                </a:lnTo>
              </a:path>
            </a:pathLst>
          </a:custGeom>
          <a:ln w="2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18717" y="288272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61" y="0"/>
                </a:lnTo>
              </a:path>
            </a:pathLst>
          </a:custGeom>
          <a:ln w="2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8717" y="32490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61" y="0"/>
                </a:lnTo>
              </a:path>
            </a:pathLst>
          </a:custGeom>
          <a:ln w="2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18717" y="3623772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61" y="0"/>
                </a:lnTo>
              </a:path>
            </a:pathLst>
          </a:custGeom>
          <a:ln w="2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18717" y="399038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61" y="0"/>
                </a:lnTo>
              </a:path>
            </a:pathLst>
          </a:custGeom>
          <a:ln w="2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88441" y="40025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63" y="0"/>
                </a:lnTo>
              </a:path>
            </a:pathLst>
          </a:custGeom>
          <a:ln w="24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53612" y="40025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63" y="0"/>
                </a:lnTo>
              </a:path>
            </a:pathLst>
          </a:custGeom>
          <a:ln w="24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26910" y="40025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63" y="0"/>
                </a:lnTo>
              </a:path>
            </a:pathLst>
          </a:custGeom>
          <a:ln w="24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92406" y="40025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63" y="0"/>
                </a:lnTo>
              </a:path>
            </a:pathLst>
          </a:custGeom>
          <a:ln w="24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65704" y="40025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63" y="0"/>
                </a:lnTo>
              </a:path>
            </a:pathLst>
          </a:custGeom>
          <a:ln w="24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30896" y="40025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63" y="0"/>
                </a:lnTo>
              </a:path>
            </a:pathLst>
          </a:custGeom>
          <a:ln w="24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39014" y="1770648"/>
            <a:ext cx="4445" cy="2216150"/>
          </a:xfrm>
          <a:custGeom>
            <a:avLst/>
            <a:gdLst/>
            <a:ahLst/>
            <a:cxnLst/>
            <a:rect l="l" t="t" r="r" b="b"/>
            <a:pathLst>
              <a:path w="4445" h="2216150">
                <a:moveTo>
                  <a:pt x="0" y="2215682"/>
                </a:moveTo>
                <a:lnTo>
                  <a:pt x="4063" y="2215682"/>
                </a:lnTo>
                <a:lnTo>
                  <a:pt x="4063" y="0"/>
                </a:lnTo>
                <a:lnTo>
                  <a:pt x="0" y="0"/>
                </a:lnTo>
                <a:lnTo>
                  <a:pt x="0" y="22156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43078" y="1774716"/>
            <a:ext cx="3157855" cy="2216150"/>
          </a:xfrm>
          <a:custGeom>
            <a:avLst/>
            <a:gdLst/>
            <a:ahLst/>
            <a:cxnLst/>
            <a:rect l="l" t="t" r="r" b="b"/>
            <a:pathLst>
              <a:path w="3157854" h="2216150">
                <a:moveTo>
                  <a:pt x="0" y="2215671"/>
                </a:moveTo>
                <a:lnTo>
                  <a:pt x="3157544" y="2215671"/>
                </a:lnTo>
                <a:lnTo>
                  <a:pt x="3157544" y="0"/>
                </a:lnTo>
                <a:lnTo>
                  <a:pt x="0" y="0"/>
                </a:lnTo>
                <a:lnTo>
                  <a:pt x="0" y="2215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43078" y="1774716"/>
            <a:ext cx="3157855" cy="2216150"/>
          </a:xfrm>
          <a:custGeom>
            <a:avLst/>
            <a:gdLst/>
            <a:ahLst/>
            <a:cxnLst/>
            <a:rect l="l" t="t" r="r" b="b"/>
            <a:pathLst>
              <a:path w="3157854" h="2216150">
                <a:moveTo>
                  <a:pt x="0" y="2215671"/>
                </a:moveTo>
                <a:lnTo>
                  <a:pt x="3157544" y="2215671"/>
                </a:lnTo>
                <a:lnTo>
                  <a:pt x="3157544" y="0"/>
                </a:lnTo>
                <a:lnTo>
                  <a:pt x="0" y="0"/>
                </a:lnTo>
                <a:lnTo>
                  <a:pt x="0" y="2215671"/>
                </a:lnTo>
              </a:path>
            </a:pathLst>
          </a:custGeom>
          <a:ln w="8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43078" y="1970195"/>
            <a:ext cx="3157855" cy="1955164"/>
          </a:xfrm>
          <a:custGeom>
            <a:avLst/>
            <a:gdLst/>
            <a:ahLst/>
            <a:cxnLst/>
            <a:rect l="l" t="t" r="r" b="b"/>
            <a:pathLst>
              <a:path w="3157854" h="1955164">
                <a:moveTo>
                  <a:pt x="641734" y="397319"/>
                </a:moveTo>
                <a:lnTo>
                  <a:pt x="1261509" y="1694463"/>
                </a:lnTo>
                <a:lnTo>
                  <a:pt x="1896013" y="1767566"/>
                </a:lnTo>
                <a:lnTo>
                  <a:pt x="2522715" y="1881838"/>
                </a:lnTo>
                <a:lnTo>
                  <a:pt x="3157544" y="1954942"/>
                </a:lnTo>
                <a:lnTo>
                  <a:pt x="641734" y="397319"/>
                </a:lnTo>
                <a:close/>
              </a:path>
              <a:path w="3157854" h="1955164">
                <a:moveTo>
                  <a:pt x="0" y="0"/>
                </a:moveTo>
                <a:lnTo>
                  <a:pt x="641734" y="397319"/>
                </a:lnTo>
                <a:lnTo>
                  <a:pt x="634807" y="3828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43078" y="1970195"/>
            <a:ext cx="3157855" cy="1955164"/>
          </a:xfrm>
          <a:custGeom>
            <a:avLst/>
            <a:gdLst/>
            <a:ahLst/>
            <a:cxnLst/>
            <a:rect l="l" t="t" r="r" b="b"/>
            <a:pathLst>
              <a:path w="3157854" h="1955164">
                <a:moveTo>
                  <a:pt x="0" y="0"/>
                </a:moveTo>
                <a:lnTo>
                  <a:pt x="634807" y="382822"/>
                </a:lnTo>
                <a:lnTo>
                  <a:pt x="1261509" y="1694463"/>
                </a:lnTo>
                <a:lnTo>
                  <a:pt x="1896013" y="1767566"/>
                </a:lnTo>
                <a:lnTo>
                  <a:pt x="2522715" y="1881838"/>
                </a:lnTo>
                <a:lnTo>
                  <a:pt x="3157544" y="1954942"/>
                </a:lnTo>
              </a:path>
            </a:pathLst>
          </a:custGeom>
          <a:ln w="8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276022" y="390076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0" y="24505"/>
                </a:moveTo>
                <a:lnTo>
                  <a:pt x="48983" y="24505"/>
                </a:lnTo>
              </a:path>
            </a:pathLst>
          </a:custGeom>
          <a:ln w="502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41519" y="3827387"/>
            <a:ext cx="48895" cy="49530"/>
          </a:xfrm>
          <a:custGeom>
            <a:avLst/>
            <a:gdLst/>
            <a:ahLst/>
            <a:cxnLst/>
            <a:rect l="l" t="t" r="r" b="b"/>
            <a:pathLst>
              <a:path w="48895" h="49529">
                <a:moveTo>
                  <a:pt x="0" y="24505"/>
                </a:moveTo>
                <a:lnTo>
                  <a:pt x="48657" y="24505"/>
                </a:lnTo>
              </a:path>
            </a:pathLst>
          </a:custGeom>
          <a:ln w="502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14817" y="3713398"/>
            <a:ext cx="48895" cy="49530"/>
          </a:xfrm>
          <a:custGeom>
            <a:avLst/>
            <a:gdLst/>
            <a:ahLst/>
            <a:cxnLst/>
            <a:rect l="l" t="t" r="r" b="b"/>
            <a:pathLst>
              <a:path w="48895" h="49529">
                <a:moveTo>
                  <a:pt x="0" y="24505"/>
                </a:moveTo>
                <a:lnTo>
                  <a:pt x="48657" y="24505"/>
                </a:lnTo>
              </a:path>
            </a:pathLst>
          </a:custGeom>
          <a:ln w="502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79986" y="3640011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0" y="24505"/>
                </a:moveTo>
                <a:lnTo>
                  <a:pt x="48983" y="24505"/>
                </a:lnTo>
              </a:path>
            </a:pathLst>
          </a:custGeom>
          <a:ln w="502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53503" y="232871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24353"/>
                </a:moveTo>
                <a:lnTo>
                  <a:pt x="48766" y="24353"/>
                </a:lnTo>
              </a:path>
            </a:pathLst>
          </a:custGeom>
          <a:ln w="499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18716" y="1945788"/>
            <a:ext cx="49530" cy="48895"/>
          </a:xfrm>
          <a:custGeom>
            <a:avLst/>
            <a:gdLst/>
            <a:ahLst/>
            <a:cxnLst/>
            <a:rect l="l" t="t" r="r" b="b"/>
            <a:pathLst>
              <a:path w="49529" h="48894">
                <a:moveTo>
                  <a:pt x="0" y="24353"/>
                </a:moveTo>
                <a:lnTo>
                  <a:pt x="48993" y="24353"/>
                </a:lnTo>
              </a:path>
            </a:pathLst>
          </a:custGeom>
          <a:ln w="499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76022" y="390076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0" y="49010"/>
                </a:moveTo>
                <a:lnTo>
                  <a:pt x="48983" y="49010"/>
                </a:lnTo>
                <a:lnTo>
                  <a:pt x="48983" y="0"/>
                </a:lnTo>
                <a:lnTo>
                  <a:pt x="0" y="0"/>
                </a:lnTo>
                <a:lnTo>
                  <a:pt x="0" y="49010"/>
                </a:lnTo>
              </a:path>
            </a:pathLst>
          </a:custGeom>
          <a:ln w="81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641519" y="3827387"/>
            <a:ext cx="48895" cy="49530"/>
          </a:xfrm>
          <a:custGeom>
            <a:avLst/>
            <a:gdLst/>
            <a:ahLst/>
            <a:cxnLst/>
            <a:rect l="l" t="t" r="r" b="b"/>
            <a:pathLst>
              <a:path w="48895" h="49529">
                <a:moveTo>
                  <a:pt x="0" y="49010"/>
                </a:moveTo>
                <a:lnTo>
                  <a:pt x="48657" y="49010"/>
                </a:lnTo>
                <a:lnTo>
                  <a:pt x="48657" y="0"/>
                </a:lnTo>
                <a:lnTo>
                  <a:pt x="0" y="0"/>
                </a:lnTo>
                <a:lnTo>
                  <a:pt x="0" y="49010"/>
                </a:lnTo>
              </a:path>
            </a:pathLst>
          </a:custGeom>
          <a:ln w="81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14817" y="3713398"/>
            <a:ext cx="48895" cy="49530"/>
          </a:xfrm>
          <a:custGeom>
            <a:avLst/>
            <a:gdLst/>
            <a:ahLst/>
            <a:cxnLst/>
            <a:rect l="l" t="t" r="r" b="b"/>
            <a:pathLst>
              <a:path w="48895" h="49529">
                <a:moveTo>
                  <a:pt x="0" y="49010"/>
                </a:moveTo>
                <a:lnTo>
                  <a:pt x="48657" y="49010"/>
                </a:lnTo>
                <a:lnTo>
                  <a:pt x="48657" y="0"/>
                </a:lnTo>
                <a:lnTo>
                  <a:pt x="0" y="0"/>
                </a:lnTo>
                <a:lnTo>
                  <a:pt x="0" y="49010"/>
                </a:lnTo>
              </a:path>
            </a:pathLst>
          </a:custGeom>
          <a:ln w="81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79986" y="3640011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0" y="49010"/>
                </a:moveTo>
                <a:lnTo>
                  <a:pt x="48983" y="49010"/>
                </a:lnTo>
                <a:lnTo>
                  <a:pt x="48983" y="0"/>
                </a:lnTo>
                <a:lnTo>
                  <a:pt x="0" y="0"/>
                </a:lnTo>
                <a:lnTo>
                  <a:pt x="0" y="49010"/>
                </a:lnTo>
              </a:path>
            </a:pathLst>
          </a:custGeom>
          <a:ln w="81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53503" y="232871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48707"/>
                </a:moveTo>
                <a:lnTo>
                  <a:pt x="48766" y="48707"/>
                </a:lnTo>
                <a:lnTo>
                  <a:pt x="48766" y="0"/>
                </a:lnTo>
                <a:lnTo>
                  <a:pt x="0" y="0"/>
                </a:lnTo>
                <a:lnTo>
                  <a:pt x="0" y="48707"/>
                </a:lnTo>
              </a:path>
            </a:pathLst>
          </a:custGeom>
          <a:ln w="81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18716" y="1945788"/>
            <a:ext cx="49530" cy="48895"/>
          </a:xfrm>
          <a:custGeom>
            <a:avLst/>
            <a:gdLst/>
            <a:ahLst/>
            <a:cxnLst/>
            <a:rect l="l" t="t" r="r" b="b"/>
            <a:pathLst>
              <a:path w="49529" h="48894">
                <a:moveTo>
                  <a:pt x="0" y="48707"/>
                </a:moveTo>
                <a:lnTo>
                  <a:pt x="48993" y="48707"/>
                </a:lnTo>
                <a:lnTo>
                  <a:pt x="48993" y="0"/>
                </a:lnTo>
                <a:lnTo>
                  <a:pt x="0" y="0"/>
                </a:lnTo>
                <a:lnTo>
                  <a:pt x="0" y="48707"/>
                </a:lnTo>
              </a:path>
            </a:pathLst>
          </a:custGeom>
          <a:ln w="81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43077" y="1774716"/>
            <a:ext cx="0" cy="2216150"/>
          </a:xfrm>
          <a:custGeom>
            <a:avLst/>
            <a:gdLst/>
            <a:ahLst/>
            <a:cxnLst/>
            <a:rect l="l" t="t" r="r" b="b"/>
            <a:pathLst>
              <a:path h="2216150">
                <a:moveTo>
                  <a:pt x="0" y="0"/>
                </a:moveTo>
                <a:lnTo>
                  <a:pt x="0" y="221567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43077" y="1774716"/>
            <a:ext cx="0" cy="2216150"/>
          </a:xfrm>
          <a:custGeom>
            <a:avLst/>
            <a:gdLst/>
            <a:ahLst/>
            <a:cxnLst/>
            <a:rect l="l" t="t" r="r" b="b"/>
            <a:pathLst>
              <a:path h="2216150">
                <a:moveTo>
                  <a:pt x="0" y="2215671"/>
                </a:moveTo>
                <a:lnTo>
                  <a:pt x="0" y="0"/>
                </a:lnTo>
              </a:path>
            </a:pathLst>
          </a:custGeom>
          <a:ln w="8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43078" y="3990388"/>
            <a:ext cx="3157855" cy="0"/>
          </a:xfrm>
          <a:custGeom>
            <a:avLst/>
            <a:gdLst/>
            <a:ahLst/>
            <a:cxnLst/>
            <a:rect l="l" t="t" r="r" b="b"/>
            <a:pathLst>
              <a:path w="3157854">
                <a:moveTo>
                  <a:pt x="0" y="0"/>
                </a:moveTo>
                <a:lnTo>
                  <a:pt x="315754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43078" y="3990388"/>
            <a:ext cx="3157855" cy="0"/>
          </a:xfrm>
          <a:custGeom>
            <a:avLst/>
            <a:gdLst/>
            <a:ahLst/>
            <a:cxnLst/>
            <a:rect l="l" t="t" r="r" b="b"/>
            <a:pathLst>
              <a:path w="3157854">
                <a:moveTo>
                  <a:pt x="0" y="0"/>
                </a:moveTo>
                <a:lnTo>
                  <a:pt x="3157544" y="0"/>
                </a:lnTo>
              </a:path>
            </a:pathLst>
          </a:custGeom>
          <a:ln w="8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52694" y="1964944"/>
            <a:ext cx="2753360" cy="1692910"/>
          </a:xfrm>
          <a:custGeom>
            <a:avLst/>
            <a:gdLst/>
            <a:ahLst/>
            <a:cxnLst/>
            <a:rect l="l" t="t" r="r" b="b"/>
            <a:pathLst>
              <a:path w="2753359" h="1692910">
                <a:moveTo>
                  <a:pt x="2645645" y="1649309"/>
                </a:moveTo>
                <a:lnTo>
                  <a:pt x="2625725" y="1681860"/>
                </a:lnTo>
                <a:lnTo>
                  <a:pt x="2753105" y="1692655"/>
                </a:lnTo>
                <a:lnTo>
                  <a:pt x="2732235" y="1659254"/>
                </a:lnTo>
                <a:lnTo>
                  <a:pt x="2661920" y="1659254"/>
                </a:lnTo>
                <a:lnTo>
                  <a:pt x="2645645" y="1649309"/>
                </a:lnTo>
                <a:close/>
              </a:path>
              <a:path w="2753359" h="1692910">
                <a:moveTo>
                  <a:pt x="2665519" y="1616835"/>
                </a:moveTo>
                <a:lnTo>
                  <a:pt x="2645645" y="1649309"/>
                </a:lnTo>
                <a:lnTo>
                  <a:pt x="2661920" y="1659254"/>
                </a:lnTo>
                <a:lnTo>
                  <a:pt x="2681731" y="1626742"/>
                </a:lnTo>
                <a:lnTo>
                  <a:pt x="2665519" y="1616835"/>
                </a:lnTo>
                <a:close/>
              </a:path>
              <a:path w="2753359" h="1692910">
                <a:moveTo>
                  <a:pt x="2685414" y="1584325"/>
                </a:moveTo>
                <a:lnTo>
                  <a:pt x="2665519" y="1616835"/>
                </a:lnTo>
                <a:lnTo>
                  <a:pt x="2681731" y="1626742"/>
                </a:lnTo>
                <a:lnTo>
                  <a:pt x="2661920" y="1659254"/>
                </a:lnTo>
                <a:lnTo>
                  <a:pt x="2732235" y="1659254"/>
                </a:lnTo>
                <a:lnTo>
                  <a:pt x="2685414" y="1584325"/>
                </a:lnTo>
                <a:close/>
              </a:path>
              <a:path w="2753359" h="1692910">
                <a:moveTo>
                  <a:pt x="19811" y="0"/>
                </a:moveTo>
                <a:lnTo>
                  <a:pt x="0" y="32511"/>
                </a:lnTo>
                <a:lnTo>
                  <a:pt x="2645645" y="1649309"/>
                </a:lnTo>
                <a:lnTo>
                  <a:pt x="2665519" y="1616835"/>
                </a:lnTo>
                <a:lnTo>
                  <a:pt x="19811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13509" y="4732610"/>
            <a:ext cx="5899150" cy="1853564"/>
          </a:xfrm>
          <a:custGeom>
            <a:avLst/>
            <a:gdLst/>
            <a:ahLst/>
            <a:cxnLst/>
            <a:rect l="l" t="t" r="r" b="b"/>
            <a:pathLst>
              <a:path w="5899150" h="1853565">
                <a:moveTo>
                  <a:pt x="0" y="1853295"/>
                </a:moveTo>
                <a:lnTo>
                  <a:pt x="5899037" y="1853295"/>
                </a:lnTo>
                <a:lnTo>
                  <a:pt x="5899037" y="0"/>
                </a:lnTo>
                <a:lnTo>
                  <a:pt x="0" y="0"/>
                </a:lnTo>
                <a:lnTo>
                  <a:pt x="0" y="1853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13510" y="4732584"/>
            <a:ext cx="5908675" cy="252729"/>
          </a:xfrm>
          <a:custGeom>
            <a:avLst/>
            <a:gdLst/>
            <a:ahLst/>
            <a:cxnLst/>
            <a:rect l="l" t="t" r="r" b="b"/>
            <a:pathLst>
              <a:path w="5908675" h="252729">
                <a:moveTo>
                  <a:pt x="0" y="252714"/>
                </a:moveTo>
                <a:lnTo>
                  <a:pt x="5908221" y="252714"/>
                </a:lnTo>
                <a:lnTo>
                  <a:pt x="5908221" y="0"/>
                </a:lnTo>
                <a:lnTo>
                  <a:pt x="0" y="0"/>
                </a:lnTo>
                <a:lnTo>
                  <a:pt x="0" y="252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079866" y="4761717"/>
            <a:ext cx="1537970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50" b="1" spc="-70" dirty="0">
                <a:latin typeface="Arial"/>
                <a:cs typeface="Arial"/>
              </a:rPr>
              <a:t>T</a:t>
            </a:r>
            <a:r>
              <a:rPr sz="950" b="1" spc="80" dirty="0">
                <a:latin typeface="Arial"/>
                <a:cs typeface="Arial"/>
              </a:rPr>
              <a:t>o</a:t>
            </a:r>
            <a:r>
              <a:rPr sz="950" b="1" spc="-25" dirty="0">
                <a:latin typeface="Arial"/>
                <a:cs typeface="Arial"/>
              </a:rPr>
              <a:t>t</a:t>
            </a:r>
            <a:r>
              <a:rPr sz="950" b="1" spc="-15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l </a:t>
            </a:r>
            <a:r>
              <a:rPr sz="950" b="1" spc="-130" dirty="0">
                <a:latin typeface="Arial"/>
                <a:cs typeface="Arial"/>
              </a:rPr>
              <a:t> </a:t>
            </a:r>
            <a:r>
              <a:rPr sz="950" b="1" spc="25" dirty="0">
                <a:latin typeface="Arial"/>
                <a:cs typeface="Arial"/>
              </a:rPr>
              <a:t>V</a:t>
            </a:r>
            <a:r>
              <a:rPr sz="950" b="1" spc="-15" dirty="0">
                <a:latin typeface="Arial"/>
                <a:cs typeface="Arial"/>
              </a:rPr>
              <a:t>a</a:t>
            </a:r>
            <a:r>
              <a:rPr sz="950" b="1" spc="70" dirty="0">
                <a:latin typeface="Arial"/>
                <a:cs typeface="Arial"/>
              </a:rPr>
              <a:t>r</a:t>
            </a:r>
            <a:r>
              <a:rPr sz="950" b="1" spc="25" dirty="0">
                <a:latin typeface="Arial"/>
                <a:cs typeface="Arial"/>
              </a:rPr>
              <a:t>i</a:t>
            </a:r>
            <a:r>
              <a:rPr sz="950" b="1" spc="-15" dirty="0">
                <a:latin typeface="Arial"/>
                <a:cs typeface="Arial"/>
              </a:rPr>
              <a:t>a</a:t>
            </a:r>
            <a:r>
              <a:rPr sz="950" b="1" spc="80" dirty="0">
                <a:latin typeface="Arial"/>
                <a:cs typeface="Arial"/>
              </a:rPr>
              <a:t>n</a:t>
            </a:r>
            <a:r>
              <a:rPr sz="950" b="1" spc="-15" dirty="0">
                <a:latin typeface="Arial"/>
                <a:cs typeface="Arial"/>
              </a:rPr>
              <a:t>c</a:t>
            </a:r>
            <a:r>
              <a:rPr sz="950" b="1" dirty="0">
                <a:latin typeface="Arial"/>
                <a:cs typeface="Arial"/>
              </a:rPr>
              <a:t>e</a:t>
            </a:r>
            <a:r>
              <a:rPr sz="950" b="1" spc="90" dirty="0">
                <a:latin typeface="Arial"/>
                <a:cs typeface="Arial"/>
              </a:rPr>
              <a:t> </a:t>
            </a:r>
            <a:r>
              <a:rPr sz="950" b="1" spc="-50" dirty="0">
                <a:latin typeface="Arial"/>
                <a:cs typeface="Arial"/>
              </a:rPr>
              <a:t>E</a:t>
            </a:r>
            <a:r>
              <a:rPr sz="950" b="1" spc="55" dirty="0">
                <a:latin typeface="Arial"/>
                <a:cs typeface="Arial"/>
              </a:rPr>
              <a:t>x</a:t>
            </a:r>
            <a:r>
              <a:rPr sz="950" b="1" spc="5" dirty="0">
                <a:latin typeface="Arial"/>
                <a:cs typeface="Arial"/>
              </a:rPr>
              <a:t>p</a:t>
            </a:r>
            <a:r>
              <a:rPr sz="950" b="1" spc="100" dirty="0">
                <a:latin typeface="Arial"/>
                <a:cs typeface="Arial"/>
              </a:rPr>
              <a:t>l</a:t>
            </a:r>
            <a:r>
              <a:rPr sz="950" b="1" spc="-15" dirty="0">
                <a:latin typeface="Arial"/>
                <a:cs typeface="Arial"/>
              </a:rPr>
              <a:t>a</a:t>
            </a:r>
            <a:r>
              <a:rPr sz="950" b="1" spc="25" dirty="0">
                <a:latin typeface="Arial"/>
                <a:cs typeface="Arial"/>
              </a:rPr>
              <a:t>i</a:t>
            </a:r>
            <a:r>
              <a:rPr sz="950" b="1" spc="80" dirty="0">
                <a:latin typeface="Arial"/>
                <a:cs typeface="Arial"/>
              </a:rPr>
              <a:t>n</a:t>
            </a:r>
            <a:r>
              <a:rPr sz="950" b="1" spc="-15" dirty="0">
                <a:latin typeface="Arial"/>
                <a:cs typeface="Arial"/>
              </a:rPr>
              <a:t>e</a:t>
            </a:r>
            <a:r>
              <a:rPr sz="950" b="1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739833" y="5340789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44579" y="5340789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598" y="187145"/>
                </a:lnTo>
                <a:lnTo>
                  <a:pt x="920598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55626" y="5340789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30150" y="187145"/>
                </a:lnTo>
                <a:lnTo>
                  <a:pt x="93015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76130" y="5340789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80862" y="5340789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260" y="187145"/>
                </a:lnTo>
                <a:lnTo>
                  <a:pt x="92026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91909" y="5340789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29826" y="187145"/>
                </a:lnTo>
                <a:lnTo>
                  <a:pt x="92982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39833" y="5518710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44579" y="5518710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598" y="187145"/>
                </a:lnTo>
                <a:lnTo>
                  <a:pt x="920598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55626" y="5518710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30150" y="187145"/>
                </a:lnTo>
                <a:lnTo>
                  <a:pt x="93015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76130" y="5518710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80862" y="5518710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260" y="187145"/>
                </a:lnTo>
                <a:lnTo>
                  <a:pt x="92026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91909" y="5518710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29826" y="187145"/>
                </a:lnTo>
                <a:lnTo>
                  <a:pt x="92982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39833" y="5696631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44579" y="5696631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598" y="187145"/>
                </a:lnTo>
                <a:lnTo>
                  <a:pt x="920598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55626" y="5696631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30150" y="187145"/>
                </a:lnTo>
                <a:lnTo>
                  <a:pt x="93015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76130" y="5696631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80862" y="5696631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260" y="187145"/>
                </a:lnTo>
                <a:lnTo>
                  <a:pt x="92026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91909" y="5696631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29826" y="187145"/>
                </a:lnTo>
                <a:lnTo>
                  <a:pt x="92982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39833" y="5874552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44579" y="5874552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598" y="187145"/>
                </a:lnTo>
                <a:lnTo>
                  <a:pt x="920598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55626" y="5874552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30150" y="187145"/>
                </a:lnTo>
                <a:lnTo>
                  <a:pt x="93015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76130" y="5874552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80862" y="5874552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260" y="187145"/>
                </a:lnTo>
                <a:lnTo>
                  <a:pt x="92026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91909" y="5874552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29826" y="187145"/>
                </a:lnTo>
                <a:lnTo>
                  <a:pt x="92982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39833" y="6052149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44579" y="6052149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598" y="187145"/>
                </a:lnTo>
                <a:lnTo>
                  <a:pt x="920598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55626" y="6052149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30150" y="187145"/>
                </a:lnTo>
                <a:lnTo>
                  <a:pt x="93015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76130" y="6052149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80862" y="6052149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260" y="187145"/>
                </a:lnTo>
                <a:lnTo>
                  <a:pt x="92026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91909" y="6052149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29826" y="187145"/>
                </a:lnTo>
                <a:lnTo>
                  <a:pt x="92982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39833" y="6230069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44579" y="6230069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598" y="187145"/>
                </a:lnTo>
                <a:lnTo>
                  <a:pt x="920598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55626" y="6230069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30150" y="187145"/>
                </a:lnTo>
                <a:lnTo>
                  <a:pt x="93015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76130" y="6230069"/>
            <a:ext cx="714375" cy="187325"/>
          </a:xfrm>
          <a:custGeom>
            <a:avLst/>
            <a:gdLst/>
            <a:ahLst/>
            <a:cxnLst/>
            <a:rect l="l" t="t" r="r" b="b"/>
            <a:pathLst>
              <a:path w="714375" h="187325">
                <a:moveTo>
                  <a:pt x="0" y="187145"/>
                </a:moveTo>
                <a:lnTo>
                  <a:pt x="713934" y="187145"/>
                </a:lnTo>
                <a:lnTo>
                  <a:pt x="713934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80862" y="6230069"/>
            <a:ext cx="920750" cy="187325"/>
          </a:xfrm>
          <a:custGeom>
            <a:avLst/>
            <a:gdLst/>
            <a:ahLst/>
            <a:cxnLst/>
            <a:rect l="l" t="t" r="r" b="b"/>
            <a:pathLst>
              <a:path w="920750" h="187325">
                <a:moveTo>
                  <a:pt x="0" y="187145"/>
                </a:moveTo>
                <a:lnTo>
                  <a:pt x="920260" y="187145"/>
                </a:lnTo>
                <a:lnTo>
                  <a:pt x="920260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91909" y="6230069"/>
            <a:ext cx="930275" cy="187325"/>
          </a:xfrm>
          <a:custGeom>
            <a:avLst/>
            <a:gdLst/>
            <a:ahLst/>
            <a:cxnLst/>
            <a:rect l="l" t="t" r="r" b="b"/>
            <a:pathLst>
              <a:path w="930275" h="187325">
                <a:moveTo>
                  <a:pt x="0" y="187145"/>
                </a:moveTo>
                <a:lnTo>
                  <a:pt x="929826" y="187145"/>
                </a:lnTo>
                <a:lnTo>
                  <a:pt x="92982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22738" y="4985285"/>
            <a:ext cx="826769" cy="365125"/>
          </a:xfrm>
          <a:custGeom>
            <a:avLst/>
            <a:gdLst/>
            <a:ahLst/>
            <a:cxnLst/>
            <a:rect l="l" t="t" r="r" b="b"/>
            <a:pathLst>
              <a:path w="826769" h="365125">
                <a:moveTo>
                  <a:pt x="0" y="365065"/>
                </a:moveTo>
                <a:lnTo>
                  <a:pt x="826656" y="365065"/>
                </a:lnTo>
                <a:lnTo>
                  <a:pt x="826656" y="0"/>
                </a:lnTo>
                <a:lnTo>
                  <a:pt x="0" y="0"/>
                </a:lnTo>
                <a:lnTo>
                  <a:pt x="0" y="3650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22738" y="5340789"/>
            <a:ext cx="826769" cy="187325"/>
          </a:xfrm>
          <a:custGeom>
            <a:avLst/>
            <a:gdLst/>
            <a:ahLst/>
            <a:cxnLst/>
            <a:rect l="l" t="t" r="r" b="b"/>
            <a:pathLst>
              <a:path w="826769" h="187325">
                <a:moveTo>
                  <a:pt x="0" y="187145"/>
                </a:moveTo>
                <a:lnTo>
                  <a:pt x="826656" y="187145"/>
                </a:lnTo>
                <a:lnTo>
                  <a:pt x="82665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22738" y="5518710"/>
            <a:ext cx="826769" cy="187325"/>
          </a:xfrm>
          <a:custGeom>
            <a:avLst/>
            <a:gdLst/>
            <a:ahLst/>
            <a:cxnLst/>
            <a:rect l="l" t="t" r="r" b="b"/>
            <a:pathLst>
              <a:path w="826769" h="187325">
                <a:moveTo>
                  <a:pt x="0" y="187145"/>
                </a:moveTo>
                <a:lnTo>
                  <a:pt x="826656" y="187145"/>
                </a:lnTo>
                <a:lnTo>
                  <a:pt x="82665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922738" y="5696631"/>
            <a:ext cx="826769" cy="187325"/>
          </a:xfrm>
          <a:custGeom>
            <a:avLst/>
            <a:gdLst/>
            <a:ahLst/>
            <a:cxnLst/>
            <a:rect l="l" t="t" r="r" b="b"/>
            <a:pathLst>
              <a:path w="826769" h="187325">
                <a:moveTo>
                  <a:pt x="0" y="187145"/>
                </a:moveTo>
                <a:lnTo>
                  <a:pt x="826656" y="187145"/>
                </a:lnTo>
                <a:lnTo>
                  <a:pt x="82665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22738" y="5874552"/>
            <a:ext cx="826769" cy="187325"/>
          </a:xfrm>
          <a:custGeom>
            <a:avLst/>
            <a:gdLst/>
            <a:ahLst/>
            <a:cxnLst/>
            <a:rect l="l" t="t" r="r" b="b"/>
            <a:pathLst>
              <a:path w="826769" h="187325">
                <a:moveTo>
                  <a:pt x="0" y="187145"/>
                </a:moveTo>
                <a:lnTo>
                  <a:pt x="826656" y="187145"/>
                </a:lnTo>
                <a:lnTo>
                  <a:pt x="82665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22738" y="6052149"/>
            <a:ext cx="826769" cy="187325"/>
          </a:xfrm>
          <a:custGeom>
            <a:avLst/>
            <a:gdLst/>
            <a:ahLst/>
            <a:cxnLst/>
            <a:rect l="l" t="t" r="r" b="b"/>
            <a:pathLst>
              <a:path w="826769" h="187325">
                <a:moveTo>
                  <a:pt x="0" y="187145"/>
                </a:moveTo>
                <a:lnTo>
                  <a:pt x="826656" y="187145"/>
                </a:lnTo>
                <a:lnTo>
                  <a:pt x="82665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922738" y="6230069"/>
            <a:ext cx="826769" cy="187325"/>
          </a:xfrm>
          <a:custGeom>
            <a:avLst/>
            <a:gdLst/>
            <a:ahLst/>
            <a:cxnLst/>
            <a:rect l="l" t="t" r="r" b="b"/>
            <a:pathLst>
              <a:path w="826769" h="187325">
                <a:moveTo>
                  <a:pt x="0" y="187145"/>
                </a:moveTo>
                <a:lnTo>
                  <a:pt x="826656" y="187145"/>
                </a:lnTo>
                <a:lnTo>
                  <a:pt x="82665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739833" y="5162881"/>
            <a:ext cx="714375" cy="187960"/>
          </a:xfrm>
          <a:custGeom>
            <a:avLst/>
            <a:gdLst/>
            <a:ahLst/>
            <a:cxnLst/>
            <a:rect l="l" t="t" r="r" b="b"/>
            <a:pathLst>
              <a:path w="714375" h="187960">
                <a:moveTo>
                  <a:pt x="0" y="187469"/>
                </a:moveTo>
                <a:lnTo>
                  <a:pt x="713934" y="187469"/>
                </a:lnTo>
                <a:lnTo>
                  <a:pt x="713934" y="0"/>
                </a:lnTo>
                <a:lnTo>
                  <a:pt x="0" y="0"/>
                </a:lnTo>
                <a:lnTo>
                  <a:pt x="0" y="18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44579" y="5162881"/>
            <a:ext cx="920750" cy="187960"/>
          </a:xfrm>
          <a:custGeom>
            <a:avLst/>
            <a:gdLst/>
            <a:ahLst/>
            <a:cxnLst/>
            <a:rect l="l" t="t" r="r" b="b"/>
            <a:pathLst>
              <a:path w="920750" h="187960">
                <a:moveTo>
                  <a:pt x="0" y="187469"/>
                </a:moveTo>
                <a:lnTo>
                  <a:pt x="920598" y="187469"/>
                </a:lnTo>
                <a:lnTo>
                  <a:pt x="920598" y="0"/>
                </a:lnTo>
                <a:lnTo>
                  <a:pt x="0" y="0"/>
                </a:lnTo>
                <a:lnTo>
                  <a:pt x="0" y="18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55626" y="5162881"/>
            <a:ext cx="930275" cy="187960"/>
          </a:xfrm>
          <a:custGeom>
            <a:avLst/>
            <a:gdLst/>
            <a:ahLst/>
            <a:cxnLst/>
            <a:rect l="l" t="t" r="r" b="b"/>
            <a:pathLst>
              <a:path w="930275" h="187960">
                <a:moveTo>
                  <a:pt x="0" y="187469"/>
                </a:moveTo>
                <a:lnTo>
                  <a:pt x="930150" y="187469"/>
                </a:lnTo>
                <a:lnTo>
                  <a:pt x="930150" y="0"/>
                </a:lnTo>
                <a:lnTo>
                  <a:pt x="0" y="0"/>
                </a:lnTo>
                <a:lnTo>
                  <a:pt x="0" y="18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76130" y="5162881"/>
            <a:ext cx="714375" cy="187960"/>
          </a:xfrm>
          <a:custGeom>
            <a:avLst/>
            <a:gdLst/>
            <a:ahLst/>
            <a:cxnLst/>
            <a:rect l="l" t="t" r="r" b="b"/>
            <a:pathLst>
              <a:path w="714375" h="187960">
                <a:moveTo>
                  <a:pt x="0" y="187469"/>
                </a:moveTo>
                <a:lnTo>
                  <a:pt x="713934" y="187469"/>
                </a:lnTo>
                <a:lnTo>
                  <a:pt x="713934" y="0"/>
                </a:lnTo>
                <a:lnTo>
                  <a:pt x="0" y="0"/>
                </a:lnTo>
                <a:lnTo>
                  <a:pt x="0" y="18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80862" y="5162881"/>
            <a:ext cx="920750" cy="187960"/>
          </a:xfrm>
          <a:custGeom>
            <a:avLst/>
            <a:gdLst/>
            <a:ahLst/>
            <a:cxnLst/>
            <a:rect l="l" t="t" r="r" b="b"/>
            <a:pathLst>
              <a:path w="920750" h="187960">
                <a:moveTo>
                  <a:pt x="0" y="187469"/>
                </a:moveTo>
                <a:lnTo>
                  <a:pt x="920260" y="187469"/>
                </a:lnTo>
                <a:lnTo>
                  <a:pt x="920260" y="0"/>
                </a:lnTo>
                <a:lnTo>
                  <a:pt x="0" y="0"/>
                </a:lnTo>
                <a:lnTo>
                  <a:pt x="0" y="18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91909" y="5162881"/>
            <a:ext cx="930275" cy="187960"/>
          </a:xfrm>
          <a:custGeom>
            <a:avLst/>
            <a:gdLst/>
            <a:ahLst/>
            <a:cxnLst/>
            <a:rect l="l" t="t" r="r" b="b"/>
            <a:pathLst>
              <a:path w="930275" h="187960">
                <a:moveTo>
                  <a:pt x="0" y="187469"/>
                </a:moveTo>
                <a:lnTo>
                  <a:pt x="929826" y="187469"/>
                </a:lnTo>
                <a:lnTo>
                  <a:pt x="929826" y="0"/>
                </a:lnTo>
                <a:lnTo>
                  <a:pt x="0" y="0"/>
                </a:lnTo>
                <a:lnTo>
                  <a:pt x="0" y="18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39832" y="4985339"/>
            <a:ext cx="2546350" cy="187325"/>
          </a:xfrm>
          <a:custGeom>
            <a:avLst/>
            <a:gdLst/>
            <a:ahLst/>
            <a:cxnLst/>
            <a:rect l="l" t="t" r="r" b="b"/>
            <a:pathLst>
              <a:path w="2546350" h="187325">
                <a:moveTo>
                  <a:pt x="0" y="187145"/>
                </a:moveTo>
                <a:lnTo>
                  <a:pt x="2545876" y="187145"/>
                </a:lnTo>
                <a:lnTo>
                  <a:pt x="2545876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76130" y="4985339"/>
            <a:ext cx="2545715" cy="187325"/>
          </a:xfrm>
          <a:custGeom>
            <a:avLst/>
            <a:gdLst/>
            <a:ahLst/>
            <a:cxnLst/>
            <a:rect l="l" t="t" r="r" b="b"/>
            <a:pathLst>
              <a:path w="2545715" h="187325">
                <a:moveTo>
                  <a:pt x="0" y="187145"/>
                </a:moveTo>
                <a:lnTo>
                  <a:pt x="2545605" y="187145"/>
                </a:lnTo>
                <a:lnTo>
                  <a:pt x="2545605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13510" y="6407990"/>
            <a:ext cx="5908675" cy="187325"/>
          </a:xfrm>
          <a:custGeom>
            <a:avLst/>
            <a:gdLst/>
            <a:ahLst/>
            <a:cxnLst/>
            <a:rect l="l" t="t" r="r" b="b"/>
            <a:pathLst>
              <a:path w="5908675" h="187325">
                <a:moveTo>
                  <a:pt x="0" y="187145"/>
                </a:moveTo>
                <a:lnTo>
                  <a:pt x="5908221" y="187145"/>
                </a:lnTo>
                <a:lnTo>
                  <a:pt x="5908221" y="0"/>
                </a:lnTo>
                <a:lnTo>
                  <a:pt x="0" y="0"/>
                </a:lnTo>
                <a:lnTo>
                  <a:pt x="0" y="18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812547" y="4648158"/>
            <a:ext cx="93980" cy="2021839"/>
          </a:xfrm>
          <a:custGeom>
            <a:avLst/>
            <a:gdLst/>
            <a:ahLst/>
            <a:cxnLst/>
            <a:rect l="l" t="t" r="r" b="b"/>
            <a:pathLst>
              <a:path w="93979" h="2021840">
                <a:moveTo>
                  <a:pt x="0" y="2021766"/>
                </a:moveTo>
                <a:lnTo>
                  <a:pt x="93937" y="2021766"/>
                </a:lnTo>
                <a:lnTo>
                  <a:pt x="93937" y="0"/>
                </a:lnTo>
                <a:lnTo>
                  <a:pt x="0" y="0"/>
                </a:lnTo>
                <a:lnTo>
                  <a:pt x="0" y="2021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28800" y="6585906"/>
            <a:ext cx="6068060" cy="93980"/>
          </a:xfrm>
          <a:custGeom>
            <a:avLst/>
            <a:gdLst/>
            <a:ahLst/>
            <a:cxnLst/>
            <a:rect l="l" t="t" r="r" b="b"/>
            <a:pathLst>
              <a:path w="6068060" h="93979">
                <a:moveTo>
                  <a:pt x="0" y="93572"/>
                </a:moveTo>
                <a:lnTo>
                  <a:pt x="6068056" y="93572"/>
                </a:lnTo>
                <a:lnTo>
                  <a:pt x="6068056" y="0"/>
                </a:lnTo>
                <a:lnTo>
                  <a:pt x="0" y="0"/>
                </a:lnTo>
                <a:lnTo>
                  <a:pt x="0" y="93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975962" y="6455909"/>
            <a:ext cx="2851150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50" spc="25" dirty="0">
                <a:latin typeface="Arial"/>
                <a:cs typeface="Arial"/>
              </a:rPr>
              <a:t>E</a:t>
            </a:r>
            <a:r>
              <a:rPr sz="950" spc="35" dirty="0">
                <a:latin typeface="Arial"/>
                <a:cs typeface="Arial"/>
              </a:rPr>
              <a:t>x</a:t>
            </a:r>
            <a:r>
              <a:rPr sz="950" spc="25" dirty="0">
                <a:latin typeface="Arial"/>
                <a:cs typeface="Arial"/>
              </a:rPr>
              <a:t>t</a:t>
            </a:r>
            <a:r>
              <a:rPr sz="950" spc="50" dirty="0">
                <a:latin typeface="Arial"/>
                <a:cs typeface="Arial"/>
              </a:rPr>
              <a:t>r</a:t>
            </a:r>
            <a:r>
              <a:rPr sz="950" spc="-15" dirty="0">
                <a:latin typeface="Arial"/>
                <a:cs typeface="Arial"/>
              </a:rPr>
              <a:t>a</a:t>
            </a:r>
            <a:r>
              <a:rPr sz="950" spc="35" dirty="0">
                <a:latin typeface="Arial"/>
                <a:cs typeface="Arial"/>
              </a:rPr>
              <a:t>c</a:t>
            </a:r>
            <a:r>
              <a:rPr sz="950" spc="25" dirty="0">
                <a:latin typeface="Arial"/>
                <a:cs typeface="Arial"/>
              </a:rPr>
              <a:t>t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50" spc="-15" dirty="0">
                <a:latin typeface="Arial"/>
                <a:cs typeface="Arial"/>
              </a:rPr>
              <a:t>o</a:t>
            </a:r>
            <a:r>
              <a:rPr sz="950" dirty="0">
                <a:latin typeface="Arial"/>
                <a:cs typeface="Arial"/>
              </a:rPr>
              <a:t>n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M</a:t>
            </a:r>
            <a:r>
              <a:rPr sz="950" spc="-15" dirty="0">
                <a:latin typeface="Arial"/>
                <a:cs typeface="Arial"/>
              </a:rPr>
              <a:t>e</a:t>
            </a:r>
            <a:r>
              <a:rPr sz="950" spc="100" dirty="0">
                <a:latin typeface="Arial"/>
                <a:cs typeface="Arial"/>
              </a:rPr>
              <a:t>t</a:t>
            </a:r>
            <a:r>
              <a:rPr sz="950" spc="-15" dirty="0">
                <a:latin typeface="Arial"/>
                <a:cs typeface="Arial"/>
              </a:rPr>
              <a:t>hod</a:t>
            </a:r>
            <a:r>
              <a:rPr sz="950" dirty="0">
                <a:latin typeface="Arial"/>
                <a:cs typeface="Arial"/>
              </a:rPr>
              <a:t>: </a:t>
            </a:r>
            <a:r>
              <a:rPr sz="950" spc="-13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P</a:t>
            </a:r>
            <a:r>
              <a:rPr sz="950" spc="-25" dirty="0">
                <a:latin typeface="Arial"/>
                <a:cs typeface="Arial"/>
              </a:rPr>
              <a:t>r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50" spc="-15" dirty="0">
                <a:latin typeface="Arial"/>
                <a:cs typeface="Arial"/>
              </a:rPr>
              <a:t>n</a:t>
            </a:r>
            <a:r>
              <a:rPr sz="950" spc="35" dirty="0">
                <a:latin typeface="Arial"/>
                <a:cs typeface="Arial"/>
              </a:rPr>
              <a:t>c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50" spc="-15" dirty="0">
                <a:latin typeface="Arial"/>
                <a:cs typeface="Arial"/>
              </a:rPr>
              <a:t>p</a:t>
            </a:r>
            <a:r>
              <a:rPr sz="950" spc="55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l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C</a:t>
            </a:r>
            <a:r>
              <a:rPr sz="950" spc="-15" dirty="0">
                <a:latin typeface="Arial"/>
                <a:cs typeface="Arial"/>
              </a:rPr>
              <a:t>o</a:t>
            </a:r>
            <a:r>
              <a:rPr sz="950" spc="85" dirty="0">
                <a:latin typeface="Arial"/>
                <a:cs typeface="Arial"/>
              </a:rPr>
              <a:t>m</a:t>
            </a:r>
            <a:r>
              <a:rPr sz="950" spc="-15" dirty="0">
                <a:latin typeface="Arial"/>
                <a:cs typeface="Arial"/>
              </a:rPr>
              <a:t>pone</a:t>
            </a:r>
            <a:r>
              <a:rPr sz="950" spc="5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t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A</a:t>
            </a:r>
            <a:r>
              <a:rPr sz="950" spc="-15" dirty="0">
                <a:latin typeface="Arial"/>
                <a:cs typeface="Arial"/>
              </a:rPr>
              <a:t>na</a:t>
            </a:r>
            <a:r>
              <a:rPr sz="950" spc="5" dirty="0">
                <a:latin typeface="Arial"/>
                <a:cs typeface="Arial"/>
              </a:rPr>
              <a:t>l</a:t>
            </a:r>
            <a:r>
              <a:rPr sz="950" dirty="0">
                <a:latin typeface="Arial"/>
                <a:cs typeface="Arial"/>
              </a:rPr>
              <a:t>y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50" spc="35" dirty="0">
                <a:latin typeface="Arial"/>
                <a:cs typeface="Arial"/>
              </a:rPr>
              <a:t>s</a:t>
            </a:r>
            <a:r>
              <a:rPr sz="95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848124" y="4410456"/>
            <a:ext cx="1965960" cy="1390015"/>
          </a:xfrm>
          <a:custGeom>
            <a:avLst/>
            <a:gdLst/>
            <a:ahLst/>
            <a:cxnLst/>
            <a:rect l="l" t="t" r="r" b="b"/>
            <a:pathLst>
              <a:path w="1965960" h="1390014">
                <a:moveTo>
                  <a:pt x="1055815" y="1354238"/>
                </a:moveTo>
                <a:lnTo>
                  <a:pt x="1041252" y="1389456"/>
                </a:lnTo>
                <a:lnTo>
                  <a:pt x="1168760" y="1380261"/>
                </a:lnTo>
                <a:lnTo>
                  <a:pt x="1152471" y="1361516"/>
                </a:lnTo>
                <a:lnTo>
                  <a:pt x="1073383" y="1361516"/>
                </a:lnTo>
                <a:lnTo>
                  <a:pt x="1055815" y="1354238"/>
                </a:lnTo>
                <a:close/>
              </a:path>
              <a:path w="1965960" h="1390014">
                <a:moveTo>
                  <a:pt x="1070376" y="1319024"/>
                </a:moveTo>
                <a:lnTo>
                  <a:pt x="1055815" y="1354238"/>
                </a:lnTo>
                <a:lnTo>
                  <a:pt x="1073383" y="1361516"/>
                </a:lnTo>
                <a:lnTo>
                  <a:pt x="1087988" y="1326299"/>
                </a:lnTo>
                <a:lnTo>
                  <a:pt x="1070376" y="1319024"/>
                </a:lnTo>
                <a:close/>
              </a:path>
              <a:path w="1965960" h="1390014">
                <a:moveTo>
                  <a:pt x="1084940" y="1283804"/>
                </a:moveTo>
                <a:lnTo>
                  <a:pt x="1070376" y="1319024"/>
                </a:lnTo>
                <a:lnTo>
                  <a:pt x="1087988" y="1326299"/>
                </a:lnTo>
                <a:lnTo>
                  <a:pt x="1073383" y="1361516"/>
                </a:lnTo>
                <a:lnTo>
                  <a:pt x="1152471" y="1361516"/>
                </a:lnTo>
                <a:lnTo>
                  <a:pt x="1084940" y="1283804"/>
                </a:lnTo>
                <a:close/>
              </a:path>
              <a:path w="1965960" h="1390014">
                <a:moveTo>
                  <a:pt x="1957811" y="0"/>
                </a:moveTo>
                <a:lnTo>
                  <a:pt x="1623039" y="72390"/>
                </a:lnTo>
                <a:lnTo>
                  <a:pt x="1140312" y="182118"/>
                </a:lnTo>
                <a:lnTo>
                  <a:pt x="915751" y="237617"/>
                </a:lnTo>
                <a:lnTo>
                  <a:pt x="774755" y="275209"/>
                </a:lnTo>
                <a:lnTo>
                  <a:pt x="642193" y="313055"/>
                </a:lnTo>
                <a:lnTo>
                  <a:pt x="579353" y="332105"/>
                </a:lnTo>
                <a:lnTo>
                  <a:pt x="519003" y="351409"/>
                </a:lnTo>
                <a:lnTo>
                  <a:pt x="461281" y="370840"/>
                </a:lnTo>
                <a:lnTo>
                  <a:pt x="406265" y="390398"/>
                </a:lnTo>
                <a:lnTo>
                  <a:pt x="354271" y="410083"/>
                </a:lnTo>
                <a:lnTo>
                  <a:pt x="305147" y="429768"/>
                </a:lnTo>
                <a:lnTo>
                  <a:pt x="259288" y="449834"/>
                </a:lnTo>
                <a:lnTo>
                  <a:pt x="216590" y="470154"/>
                </a:lnTo>
                <a:lnTo>
                  <a:pt x="177411" y="490601"/>
                </a:lnTo>
                <a:lnTo>
                  <a:pt x="141635" y="511429"/>
                </a:lnTo>
                <a:lnTo>
                  <a:pt x="109605" y="532384"/>
                </a:lnTo>
                <a:lnTo>
                  <a:pt x="56735" y="575945"/>
                </a:lnTo>
                <a:lnTo>
                  <a:pt x="20350" y="621665"/>
                </a:lnTo>
                <a:lnTo>
                  <a:pt x="4653" y="658876"/>
                </a:lnTo>
                <a:lnTo>
                  <a:pt x="0" y="696849"/>
                </a:lnTo>
                <a:lnTo>
                  <a:pt x="766" y="709422"/>
                </a:lnTo>
                <a:lnTo>
                  <a:pt x="9961" y="747014"/>
                </a:lnTo>
                <a:lnTo>
                  <a:pt x="28021" y="783844"/>
                </a:lnTo>
                <a:lnTo>
                  <a:pt x="54322" y="819912"/>
                </a:lnTo>
                <a:lnTo>
                  <a:pt x="87850" y="855599"/>
                </a:lnTo>
                <a:lnTo>
                  <a:pt x="128274" y="891159"/>
                </a:lnTo>
                <a:lnTo>
                  <a:pt x="158754" y="914781"/>
                </a:lnTo>
                <a:lnTo>
                  <a:pt x="192016" y="938530"/>
                </a:lnTo>
                <a:lnTo>
                  <a:pt x="227855" y="962406"/>
                </a:lnTo>
                <a:lnTo>
                  <a:pt x="266120" y="986028"/>
                </a:lnTo>
                <a:lnTo>
                  <a:pt x="306722" y="1009904"/>
                </a:lnTo>
                <a:lnTo>
                  <a:pt x="349496" y="1033780"/>
                </a:lnTo>
                <a:lnTo>
                  <a:pt x="394365" y="1057783"/>
                </a:lnTo>
                <a:lnTo>
                  <a:pt x="441088" y="1081786"/>
                </a:lnTo>
                <a:lnTo>
                  <a:pt x="489615" y="1105916"/>
                </a:lnTo>
                <a:lnTo>
                  <a:pt x="539831" y="1130046"/>
                </a:lnTo>
                <a:lnTo>
                  <a:pt x="644631" y="1178458"/>
                </a:lnTo>
                <a:lnTo>
                  <a:pt x="730101" y="1216380"/>
                </a:lnTo>
                <a:lnTo>
                  <a:pt x="786123" y="1240726"/>
                </a:lnTo>
                <a:lnTo>
                  <a:pt x="842930" y="1265085"/>
                </a:lnTo>
                <a:lnTo>
                  <a:pt x="1055815" y="1354238"/>
                </a:lnTo>
                <a:lnTo>
                  <a:pt x="1070376" y="1319024"/>
                </a:lnTo>
                <a:lnTo>
                  <a:pt x="940578" y="1265047"/>
                </a:lnTo>
                <a:lnTo>
                  <a:pt x="882874" y="1240701"/>
                </a:lnTo>
                <a:lnTo>
                  <a:pt x="825759" y="1216342"/>
                </a:lnTo>
                <a:lnTo>
                  <a:pt x="769547" y="1192085"/>
                </a:lnTo>
                <a:lnTo>
                  <a:pt x="714329" y="1167892"/>
                </a:lnTo>
                <a:lnTo>
                  <a:pt x="660239" y="1143762"/>
                </a:lnTo>
                <a:lnTo>
                  <a:pt x="660392" y="1143762"/>
                </a:lnTo>
                <a:lnTo>
                  <a:pt x="607433" y="1119632"/>
                </a:lnTo>
                <a:lnTo>
                  <a:pt x="607585" y="1119632"/>
                </a:lnTo>
                <a:lnTo>
                  <a:pt x="556320" y="1095629"/>
                </a:lnTo>
                <a:lnTo>
                  <a:pt x="506491" y="1071753"/>
                </a:lnTo>
                <a:lnTo>
                  <a:pt x="458425" y="1047877"/>
                </a:lnTo>
                <a:lnTo>
                  <a:pt x="411916" y="1024001"/>
                </a:lnTo>
                <a:lnTo>
                  <a:pt x="368080" y="1000506"/>
                </a:lnTo>
                <a:lnTo>
                  <a:pt x="367911" y="1000506"/>
                </a:lnTo>
                <a:lnTo>
                  <a:pt x="325429" y="976757"/>
                </a:lnTo>
                <a:lnTo>
                  <a:pt x="305532" y="965200"/>
                </a:lnTo>
                <a:lnTo>
                  <a:pt x="285917" y="953516"/>
                </a:lnTo>
                <a:lnTo>
                  <a:pt x="267029" y="941959"/>
                </a:lnTo>
                <a:lnTo>
                  <a:pt x="266870" y="941959"/>
                </a:lnTo>
                <a:lnTo>
                  <a:pt x="248701" y="930402"/>
                </a:lnTo>
                <a:lnTo>
                  <a:pt x="248531" y="930402"/>
                </a:lnTo>
                <a:lnTo>
                  <a:pt x="230909" y="918845"/>
                </a:lnTo>
                <a:lnTo>
                  <a:pt x="213839" y="907288"/>
                </a:lnTo>
                <a:lnTo>
                  <a:pt x="213695" y="907288"/>
                </a:lnTo>
                <a:lnTo>
                  <a:pt x="197020" y="895604"/>
                </a:lnTo>
                <a:lnTo>
                  <a:pt x="181386" y="884174"/>
                </a:lnTo>
                <a:lnTo>
                  <a:pt x="166374" y="872871"/>
                </a:lnTo>
                <a:lnTo>
                  <a:pt x="152664" y="861822"/>
                </a:lnTo>
                <a:lnTo>
                  <a:pt x="152519" y="861822"/>
                </a:lnTo>
                <a:lnTo>
                  <a:pt x="139017" y="850519"/>
                </a:lnTo>
                <a:lnTo>
                  <a:pt x="126446" y="839597"/>
                </a:lnTo>
                <a:lnTo>
                  <a:pt x="114507" y="828421"/>
                </a:lnTo>
                <a:lnTo>
                  <a:pt x="102963" y="816991"/>
                </a:lnTo>
                <a:lnTo>
                  <a:pt x="92600" y="806069"/>
                </a:lnTo>
                <a:lnTo>
                  <a:pt x="83867" y="795782"/>
                </a:lnTo>
                <a:lnTo>
                  <a:pt x="74655" y="784479"/>
                </a:lnTo>
                <a:lnTo>
                  <a:pt x="67035" y="773938"/>
                </a:lnTo>
                <a:lnTo>
                  <a:pt x="60921" y="764540"/>
                </a:lnTo>
                <a:lnTo>
                  <a:pt x="60253" y="763524"/>
                </a:lnTo>
                <a:lnTo>
                  <a:pt x="55061" y="754253"/>
                </a:lnTo>
                <a:lnTo>
                  <a:pt x="50086" y="744347"/>
                </a:lnTo>
                <a:lnTo>
                  <a:pt x="49458" y="743077"/>
                </a:lnTo>
                <a:lnTo>
                  <a:pt x="45913" y="734314"/>
                </a:lnTo>
                <a:lnTo>
                  <a:pt x="45445" y="733171"/>
                </a:lnTo>
                <a:lnTo>
                  <a:pt x="42723" y="724916"/>
                </a:lnTo>
                <a:lnTo>
                  <a:pt x="42168" y="723265"/>
                </a:lnTo>
                <a:lnTo>
                  <a:pt x="40327" y="715391"/>
                </a:lnTo>
                <a:lnTo>
                  <a:pt x="39959" y="713867"/>
                </a:lnTo>
                <a:lnTo>
                  <a:pt x="38825" y="706120"/>
                </a:lnTo>
                <a:lnTo>
                  <a:pt x="38643" y="705218"/>
                </a:lnTo>
                <a:lnTo>
                  <a:pt x="38632" y="704342"/>
                </a:lnTo>
                <a:lnTo>
                  <a:pt x="38179" y="696849"/>
                </a:lnTo>
                <a:lnTo>
                  <a:pt x="38147" y="695198"/>
                </a:lnTo>
                <a:lnTo>
                  <a:pt x="38257" y="687705"/>
                </a:lnTo>
                <a:lnTo>
                  <a:pt x="38384" y="685927"/>
                </a:lnTo>
                <a:lnTo>
                  <a:pt x="39371" y="678688"/>
                </a:lnTo>
                <a:lnTo>
                  <a:pt x="39590" y="676910"/>
                </a:lnTo>
                <a:lnTo>
                  <a:pt x="41297" y="669544"/>
                </a:lnTo>
                <a:lnTo>
                  <a:pt x="41660" y="667893"/>
                </a:lnTo>
                <a:lnTo>
                  <a:pt x="44114" y="660527"/>
                </a:lnTo>
                <a:lnTo>
                  <a:pt x="44645" y="658876"/>
                </a:lnTo>
                <a:lnTo>
                  <a:pt x="48003" y="651129"/>
                </a:lnTo>
                <a:lnTo>
                  <a:pt x="48595" y="649732"/>
                </a:lnTo>
                <a:lnTo>
                  <a:pt x="52533" y="642366"/>
                </a:lnTo>
                <a:lnTo>
                  <a:pt x="52367" y="642366"/>
                </a:lnTo>
                <a:lnTo>
                  <a:pt x="53535" y="640461"/>
                </a:lnTo>
                <a:lnTo>
                  <a:pt x="53684" y="640461"/>
                </a:lnTo>
                <a:lnTo>
                  <a:pt x="65629" y="623189"/>
                </a:lnTo>
                <a:lnTo>
                  <a:pt x="65409" y="623189"/>
                </a:lnTo>
                <a:lnTo>
                  <a:pt x="66946" y="621284"/>
                </a:lnTo>
                <a:lnTo>
                  <a:pt x="67123" y="621284"/>
                </a:lnTo>
                <a:lnTo>
                  <a:pt x="83000" y="603631"/>
                </a:lnTo>
                <a:lnTo>
                  <a:pt x="84371" y="602107"/>
                </a:lnTo>
                <a:lnTo>
                  <a:pt x="84629" y="602107"/>
                </a:lnTo>
                <a:lnTo>
                  <a:pt x="104946" y="583819"/>
                </a:lnTo>
                <a:lnTo>
                  <a:pt x="106075" y="582803"/>
                </a:lnTo>
                <a:lnTo>
                  <a:pt x="106205" y="582803"/>
                </a:lnTo>
                <a:lnTo>
                  <a:pt x="131107" y="563880"/>
                </a:lnTo>
                <a:lnTo>
                  <a:pt x="132110" y="563118"/>
                </a:lnTo>
                <a:lnTo>
                  <a:pt x="161331" y="544068"/>
                </a:lnTo>
                <a:lnTo>
                  <a:pt x="195513" y="524129"/>
                </a:lnTo>
                <a:lnTo>
                  <a:pt x="233900" y="504063"/>
                </a:lnTo>
                <a:lnTo>
                  <a:pt x="234065" y="504063"/>
                </a:lnTo>
                <a:lnTo>
                  <a:pt x="274833" y="484632"/>
                </a:lnTo>
                <a:lnTo>
                  <a:pt x="275366" y="484378"/>
                </a:lnTo>
                <a:lnTo>
                  <a:pt x="320159" y="464820"/>
                </a:lnTo>
                <a:lnTo>
                  <a:pt x="368317" y="445389"/>
                </a:lnTo>
                <a:lnTo>
                  <a:pt x="368607" y="445389"/>
                </a:lnTo>
                <a:lnTo>
                  <a:pt x="419226" y="426212"/>
                </a:lnTo>
                <a:lnTo>
                  <a:pt x="473880" y="406781"/>
                </a:lnTo>
                <a:lnTo>
                  <a:pt x="530979" y="387604"/>
                </a:lnTo>
                <a:lnTo>
                  <a:pt x="531133" y="387604"/>
                </a:lnTo>
                <a:lnTo>
                  <a:pt x="590847" y="368427"/>
                </a:lnTo>
                <a:lnTo>
                  <a:pt x="590997" y="368427"/>
                </a:lnTo>
                <a:lnTo>
                  <a:pt x="653165" y="349504"/>
                </a:lnTo>
                <a:lnTo>
                  <a:pt x="653361" y="349504"/>
                </a:lnTo>
                <a:lnTo>
                  <a:pt x="717974" y="330708"/>
                </a:lnTo>
                <a:lnTo>
                  <a:pt x="717821" y="330708"/>
                </a:lnTo>
                <a:lnTo>
                  <a:pt x="784979" y="311912"/>
                </a:lnTo>
                <a:lnTo>
                  <a:pt x="784801" y="311912"/>
                </a:lnTo>
                <a:lnTo>
                  <a:pt x="854143" y="293243"/>
                </a:lnTo>
                <a:lnTo>
                  <a:pt x="853991" y="293243"/>
                </a:lnTo>
                <a:lnTo>
                  <a:pt x="925326" y="274574"/>
                </a:lnTo>
                <a:lnTo>
                  <a:pt x="998199" y="256032"/>
                </a:lnTo>
                <a:lnTo>
                  <a:pt x="1073002" y="237617"/>
                </a:lnTo>
                <a:lnTo>
                  <a:pt x="1072875" y="237617"/>
                </a:lnTo>
                <a:lnTo>
                  <a:pt x="1149202" y="219075"/>
                </a:lnTo>
                <a:lnTo>
                  <a:pt x="1149617" y="219075"/>
                </a:lnTo>
                <a:lnTo>
                  <a:pt x="1305793" y="182499"/>
                </a:lnTo>
                <a:lnTo>
                  <a:pt x="1631294" y="109601"/>
                </a:lnTo>
                <a:lnTo>
                  <a:pt x="1631752" y="109601"/>
                </a:lnTo>
                <a:lnTo>
                  <a:pt x="1965939" y="37338"/>
                </a:lnTo>
                <a:lnTo>
                  <a:pt x="1957811" y="0"/>
                </a:lnTo>
                <a:close/>
              </a:path>
              <a:path w="1965960" h="1390014">
                <a:moveTo>
                  <a:pt x="940592" y="1265047"/>
                </a:moveTo>
                <a:close/>
              </a:path>
              <a:path w="1965960" h="1390014">
                <a:moveTo>
                  <a:pt x="882874" y="1240701"/>
                </a:moveTo>
                <a:close/>
              </a:path>
              <a:path w="1965960" h="1390014">
                <a:moveTo>
                  <a:pt x="825784" y="1216342"/>
                </a:moveTo>
                <a:close/>
              </a:path>
              <a:path w="1965960" h="1390014">
                <a:moveTo>
                  <a:pt x="769561" y="1192085"/>
                </a:moveTo>
                <a:close/>
              </a:path>
              <a:path w="1965960" h="1390014">
                <a:moveTo>
                  <a:pt x="556049" y="1095502"/>
                </a:moveTo>
                <a:lnTo>
                  <a:pt x="556226" y="1095629"/>
                </a:lnTo>
                <a:lnTo>
                  <a:pt x="556049" y="1095502"/>
                </a:lnTo>
                <a:close/>
              </a:path>
              <a:path w="1965960" h="1390014">
                <a:moveTo>
                  <a:pt x="506226" y="1071626"/>
                </a:moveTo>
                <a:lnTo>
                  <a:pt x="506455" y="1071753"/>
                </a:lnTo>
                <a:lnTo>
                  <a:pt x="506226" y="1071626"/>
                </a:lnTo>
                <a:close/>
              </a:path>
              <a:path w="1965960" h="1390014">
                <a:moveTo>
                  <a:pt x="458170" y="1047750"/>
                </a:moveTo>
                <a:lnTo>
                  <a:pt x="458398" y="1047877"/>
                </a:lnTo>
                <a:lnTo>
                  <a:pt x="458170" y="1047750"/>
                </a:lnTo>
                <a:close/>
              </a:path>
              <a:path w="1965960" h="1390014">
                <a:moveTo>
                  <a:pt x="411946" y="1024001"/>
                </a:moveTo>
                <a:lnTo>
                  <a:pt x="412183" y="1024128"/>
                </a:lnTo>
                <a:lnTo>
                  <a:pt x="411946" y="1024001"/>
                </a:lnTo>
                <a:close/>
              </a:path>
              <a:path w="1965960" h="1390014">
                <a:moveTo>
                  <a:pt x="367606" y="1000252"/>
                </a:moveTo>
                <a:lnTo>
                  <a:pt x="367911" y="1000506"/>
                </a:lnTo>
                <a:lnTo>
                  <a:pt x="368080" y="1000506"/>
                </a:lnTo>
                <a:lnTo>
                  <a:pt x="367606" y="1000252"/>
                </a:lnTo>
                <a:close/>
              </a:path>
              <a:path w="1965960" h="1390014">
                <a:moveTo>
                  <a:pt x="325477" y="976757"/>
                </a:moveTo>
                <a:lnTo>
                  <a:pt x="325696" y="976884"/>
                </a:lnTo>
                <a:lnTo>
                  <a:pt x="325477" y="976757"/>
                </a:lnTo>
                <a:close/>
              </a:path>
              <a:path w="1965960" h="1390014">
                <a:moveTo>
                  <a:pt x="305312" y="965073"/>
                </a:moveTo>
                <a:lnTo>
                  <a:pt x="305516" y="965200"/>
                </a:lnTo>
                <a:lnTo>
                  <a:pt x="305312" y="965073"/>
                </a:lnTo>
                <a:close/>
              </a:path>
              <a:path w="1965960" h="1390014">
                <a:moveTo>
                  <a:pt x="285704" y="953389"/>
                </a:moveTo>
                <a:lnTo>
                  <a:pt x="285856" y="953516"/>
                </a:lnTo>
                <a:lnTo>
                  <a:pt x="285704" y="953389"/>
                </a:lnTo>
                <a:close/>
              </a:path>
              <a:path w="1965960" h="1390014">
                <a:moveTo>
                  <a:pt x="266616" y="941705"/>
                </a:moveTo>
                <a:lnTo>
                  <a:pt x="266870" y="941959"/>
                </a:lnTo>
                <a:lnTo>
                  <a:pt x="267029" y="941959"/>
                </a:lnTo>
                <a:lnTo>
                  <a:pt x="266616" y="941705"/>
                </a:lnTo>
                <a:close/>
              </a:path>
              <a:path w="1965960" h="1390014">
                <a:moveTo>
                  <a:pt x="248302" y="930148"/>
                </a:moveTo>
                <a:lnTo>
                  <a:pt x="248531" y="930402"/>
                </a:lnTo>
                <a:lnTo>
                  <a:pt x="248701" y="930402"/>
                </a:lnTo>
                <a:lnTo>
                  <a:pt x="248302" y="930148"/>
                </a:lnTo>
                <a:close/>
              </a:path>
              <a:path w="1965960" h="1390014">
                <a:moveTo>
                  <a:pt x="230522" y="918591"/>
                </a:moveTo>
                <a:lnTo>
                  <a:pt x="230802" y="918845"/>
                </a:lnTo>
                <a:lnTo>
                  <a:pt x="230522" y="918591"/>
                </a:lnTo>
                <a:close/>
              </a:path>
              <a:path w="1965960" h="1390014">
                <a:moveTo>
                  <a:pt x="213466" y="907034"/>
                </a:moveTo>
                <a:lnTo>
                  <a:pt x="213695" y="907288"/>
                </a:lnTo>
                <a:lnTo>
                  <a:pt x="213839" y="907288"/>
                </a:lnTo>
                <a:lnTo>
                  <a:pt x="213466" y="907034"/>
                </a:lnTo>
                <a:close/>
              </a:path>
              <a:path w="1965960" h="1390014">
                <a:moveTo>
                  <a:pt x="197040" y="895604"/>
                </a:moveTo>
                <a:lnTo>
                  <a:pt x="197388" y="895858"/>
                </a:lnTo>
                <a:lnTo>
                  <a:pt x="197040" y="895604"/>
                </a:lnTo>
                <a:close/>
              </a:path>
              <a:path w="1965960" h="1390014">
                <a:moveTo>
                  <a:pt x="181445" y="884174"/>
                </a:moveTo>
                <a:lnTo>
                  <a:pt x="181614" y="884301"/>
                </a:lnTo>
                <a:lnTo>
                  <a:pt x="181445" y="884174"/>
                </a:lnTo>
                <a:close/>
              </a:path>
              <a:path w="1965960" h="1390014">
                <a:moveTo>
                  <a:pt x="166451" y="872871"/>
                </a:moveTo>
                <a:lnTo>
                  <a:pt x="166768" y="873125"/>
                </a:lnTo>
                <a:lnTo>
                  <a:pt x="166451" y="872871"/>
                </a:lnTo>
                <a:close/>
              </a:path>
              <a:path w="1965960" h="1390014">
                <a:moveTo>
                  <a:pt x="152189" y="861441"/>
                </a:moveTo>
                <a:lnTo>
                  <a:pt x="152519" y="861822"/>
                </a:lnTo>
                <a:lnTo>
                  <a:pt x="152664" y="861822"/>
                </a:lnTo>
                <a:lnTo>
                  <a:pt x="152189" y="861441"/>
                </a:lnTo>
                <a:close/>
              </a:path>
              <a:path w="1965960" h="1390014">
                <a:moveTo>
                  <a:pt x="138714" y="850265"/>
                </a:moveTo>
                <a:lnTo>
                  <a:pt x="139006" y="850519"/>
                </a:lnTo>
                <a:lnTo>
                  <a:pt x="138714" y="850265"/>
                </a:lnTo>
                <a:close/>
              </a:path>
              <a:path w="1965960" h="1390014">
                <a:moveTo>
                  <a:pt x="125861" y="839089"/>
                </a:moveTo>
                <a:lnTo>
                  <a:pt x="126395" y="839597"/>
                </a:lnTo>
                <a:lnTo>
                  <a:pt x="125861" y="839089"/>
                </a:lnTo>
                <a:close/>
              </a:path>
              <a:path w="1965960" h="1390014">
                <a:moveTo>
                  <a:pt x="114101" y="828040"/>
                </a:moveTo>
                <a:lnTo>
                  <a:pt x="114482" y="828421"/>
                </a:lnTo>
                <a:lnTo>
                  <a:pt x="114101" y="828040"/>
                </a:lnTo>
                <a:close/>
              </a:path>
              <a:path w="1965960" h="1390014">
                <a:moveTo>
                  <a:pt x="102994" y="816991"/>
                </a:moveTo>
                <a:lnTo>
                  <a:pt x="103357" y="817372"/>
                </a:lnTo>
                <a:lnTo>
                  <a:pt x="102994" y="816991"/>
                </a:lnTo>
                <a:close/>
              </a:path>
              <a:path w="1965960" h="1390014">
                <a:moveTo>
                  <a:pt x="92690" y="806069"/>
                </a:moveTo>
                <a:lnTo>
                  <a:pt x="93235" y="806704"/>
                </a:lnTo>
                <a:lnTo>
                  <a:pt x="92690" y="806069"/>
                </a:lnTo>
                <a:close/>
              </a:path>
              <a:path w="1965960" h="1390014">
                <a:moveTo>
                  <a:pt x="83431" y="795274"/>
                </a:moveTo>
                <a:lnTo>
                  <a:pt x="83799" y="795782"/>
                </a:lnTo>
                <a:lnTo>
                  <a:pt x="83431" y="795274"/>
                </a:lnTo>
                <a:close/>
              </a:path>
              <a:path w="1965960" h="1390014">
                <a:moveTo>
                  <a:pt x="74761" y="784479"/>
                </a:moveTo>
                <a:lnTo>
                  <a:pt x="75227" y="785114"/>
                </a:lnTo>
                <a:lnTo>
                  <a:pt x="74761" y="784479"/>
                </a:lnTo>
                <a:close/>
              </a:path>
              <a:path w="1965960" h="1390014">
                <a:moveTo>
                  <a:pt x="67093" y="773938"/>
                </a:moveTo>
                <a:lnTo>
                  <a:pt x="67594" y="774700"/>
                </a:lnTo>
                <a:lnTo>
                  <a:pt x="67093" y="773938"/>
                </a:lnTo>
                <a:close/>
              </a:path>
              <a:path w="1965960" h="1390014">
                <a:moveTo>
                  <a:pt x="60253" y="763524"/>
                </a:moveTo>
                <a:lnTo>
                  <a:pt x="60863" y="764540"/>
                </a:lnTo>
                <a:lnTo>
                  <a:pt x="60512" y="763917"/>
                </a:lnTo>
                <a:lnTo>
                  <a:pt x="60253" y="763524"/>
                </a:lnTo>
                <a:close/>
              </a:path>
              <a:path w="1965960" h="1390014">
                <a:moveTo>
                  <a:pt x="60512" y="763917"/>
                </a:moveTo>
                <a:lnTo>
                  <a:pt x="60863" y="764540"/>
                </a:lnTo>
                <a:lnTo>
                  <a:pt x="60512" y="763917"/>
                </a:lnTo>
                <a:close/>
              </a:path>
              <a:path w="1965960" h="1390014">
                <a:moveTo>
                  <a:pt x="60290" y="763524"/>
                </a:moveTo>
                <a:lnTo>
                  <a:pt x="60512" y="763917"/>
                </a:lnTo>
                <a:lnTo>
                  <a:pt x="60290" y="763524"/>
                </a:lnTo>
                <a:close/>
              </a:path>
              <a:path w="1965960" h="1390014">
                <a:moveTo>
                  <a:pt x="54487" y="753237"/>
                </a:moveTo>
                <a:lnTo>
                  <a:pt x="54983" y="754253"/>
                </a:lnTo>
                <a:lnTo>
                  <a:pt x="54487" y="753237"/>
                </a:lnTo>
                <a:close/>
              </a:path>
              <a:path w="1965960" h="1390014">
                <a:moveTo>
                  <a:pt x="49458" y="743077"/>
                </a:moveTo>
                <a:lnTo>
                  <a:pt x="50017" y="744347"/>
                </a:lnTo>
                <a:lnTo>
                  <a:pt x="49686" y="743537"/>
                </a:lnTo>
                <a:lnTo>
                  <a:pt x="49458" y="743077"/>
                </a:lnTo>
                <a:close/>
              </a:path>
              <a:path w="1965960" h="1390014">
                <a:moveTo>
                  <a:pt x="49686" y="743537"/>
                </a:moveTo>
                <a:lnTo>
                  <a:pt x="50017" y="744347"/>
                </a:lnTo>
                <a:lnTo>
                  <a:pt x="49686" y="743537"/>
                </a:lnTo>
                <a:close/>
              </a:path>
              <a:path w="1965960" h="1390014">
                <a:moveTo>
                  <a:pt x="49498" y="743077"/>
                </a:moveTo>
                <a:lnTo>
                  <a:pt x="49686" y="743537"/>
                </a:lnTo>
                <a:lnTo>
                  <a:pt x="49498" y="743077"/>
                </a:lnTo>
                <a:close/>
              </a:path>
              <a:path w="1965960" h="1390014">
                <a:moveTo>
                  <a:pt x="45445" y="733171"/>
                </a:moveTo>
                <a:lnTo>
                  <a:pt x="45877" y="734314"/>
                </a:lnTo>
                <a:lnTo>
                  <a:pt x="45713" y="733826"/>
                </a:lnTo>
                <a:lnTo>
                  <a:pt x="45445" y="733171"/>
                </a:lnTo>
                <a:close/>
              </a:path>
              <a:path w="1965960" h="1390014">
                <a:moveTo>
                  <a:pt x="45713" y="733826"/>
                </a:moveTo>
                <a:lnTo>
                  <a:pt x="45877" y="734314"/>
                </a:lnTo>
                <a:lnTo>
                  <a:pt x="45713" y="733826"/>
                </a:lnTo>
                <a:close/>
              </a:path>
              <a:path w="1965960" h="1390014">
                <a:moveTo>
                  <a:pt x="45493" y="733171"/>
                </a:moveTo>
                <a:lnTo>
                  <a:pt x="45713" y="733826"/>
                </a:lnTo>
                <a:lnTo>
                  <a:pt x="45493" y="733171"/>
                </a:lnTo>
                <a:close/>
              </a:path>
              <a:path w="1965960" h="1390014">
                <a:moveTo>
                  <a:pt x="42168" y="723265"/>
                </a:moveTo>
                <a:lnTo>
                  <a:pt x="42626" y="724916"/>
                </a:lnTo>
                <a:lnTo>
                  <a:pt x="42377" y="723887"/>
                </a:lnTo>
                <a:lnTo>
                  <a:pt x="42168" y="723265"/>
                </a:lnTo>
                <a:close/>
              </a:path>
              <a:path w="1965960" h="1390014">
                <a:moveTo>
                  <a:pt x="42377" y="723887"/>
                </a:moveTo>
                <a:lnTo>
                  <a:pt x="42626" y="724916"/>
                </a:lnTo>
                <a:lnTo>
                  <a:pt x="42377" y="723887"/>
                </a:lnTo>
                <a:close/>
              </a:path>
              <a:path w="1965960" h="1390014">
                <a:moveTo>
                  <a:pt x="42227" y="723265"/>
                </a:moveTo>
                <a:lnTo>
                  <a:pt x="42377" y="723887"/>
                </a:lnTo>
                <a:lnTo>
                  <a:pt x="42227" y="723265"/>
                </a:lnTo>
                <a:close/>
              </a:path>
              <a:path w="1965960" h="1390014">
                <a:moveTo>
                  <a:pt x="39959" y="713867"/>
                </a:moveTo>
                <a:lnTo>
                  <a:pt x="40263" y="715391"/>
                </a:lnTo>
                <a:lnTo>
                  <a:pt x="40150" y="714659"/>
                </a:lnTo>
                <a:lnTo>
                  <a:pt x="39959" y="713867"/>
                </a:lnTo>
                <a:close/>
              </a:path>
              <a:path w="1965960" h="1390014">
                <a:moveTo>
                  <a:pt x="40150" y="714659"/>
                </a:moveTo>
                <a:lnTo>
                  <a:pt x="40263" y="715391"/>
                </a:lnTo>
                <a:lnTo>
                  <a:pt x="40150" y="714659"/>
                </a:lnTo>
                <a:close/>
              </a:path>
              <a:path w="1965960" h="1390014">
                <a:moveTo>
                  <a:pt x="40027" y="713867"/>
                </a:moveTo>
                <a:lnTo>
                  <a:pt x="40150" y="714659"/>
                </a:lnTo>
                <a:lnTo>
                  <a:pt x="40027" y="713867"/>
                </a:lnTo>
                <a:close/>
              </a:path>
              <a:path w="1965960" h="1390014">
                <a:moveTo>
                  <a:pt x="38549" y="704342"/>
                </a:moveTo>
                <a:lnTo>
                  <a:pt x="38739" y="706120"/>
                </a:lnTo>
                <a:lnTo>
                  <a:pt x="38685" y="705218"/>
                </a:lnTo>
                <a:lnTo>
                  <a:pt x="38549" y="704342"/>
                </a:lnTo>
                <a:close/>
              </a:path>
              <a:path w="1965960" h="1390014">
                <a:moveTo>
                  <a:pt x="38685" y="705218"/>
                </a:moveTo>
                <a:lnTo>
                  <a:pt x="38739" y="706120"/>
                </a:lnTo>
                <a:lnTo>
                  <a:pt x="38685" y="705218"/>
                </a:lnTo>
                <a:close/>
              </a:path>
              <a:path w="1965960" h="1390014">
                <a:moveTo>
                  <a:pt x="38632" y="704342"/>
                </a:moveTo>
                <a:lnTo>
                  <a:pt x="38685" y="705218"/>
                </a:lnTo>
                <a:lnTo>
                  <a:pt x="38632" y="704342"/>
                </a:lnTo>
                <a:close/>
              </a:path>
              <a:path w="1965960" h="1390014">
                <a:moveTo>
                  <a:pt x="38127" y="695984"/>
                </a:moveTo>
                <a:lnTo>
                  <a:pt x="38104" y="696849"/>
                </a:lnTo>
                <a:lnTo>
                  <a:pt x="38127" y="695984"/>
                </a:lnTo>
                <a:close/>
              </a:path>
              <a:path w="1965960" h="1390014">
                <a:moveTo>
                  <a:pt x="38147" y="695198"/>
                </a:moveTo>
                <a:lnTo>
                  <a:pt x="38127" y="695984"/>
                </a:lnTo>
                <a:lnTo>
                  <a:pt x="38147" y="695198"/>
                </a:lnTo>
                <a:close/>
              </a:path>
              <a:path w="1965960" h="1390014">
                <a:moveTo>
                  <a:pt x="38384" y="685927"/>
                </a:moveTo>
                <a:lnTo>
                  <a:pt x="38257" y="687705"/>
                </a:lnTo>
                <a:lnTo>
                  <a:pt x="38360" y="686872"/>
                </a:lnTo>
                <a:lnTo>
                  <a:pt x="38384" y="685927"/>
                </a:lnTo>
                <a:close/>
              </a:path>
              <a:path w="1965960" h="1390014">
                <a:moveTo>
                  <a:pt x="38360" y="686872"/>
                </a:moveTo>
                <a:lnTo>
                  <a:pt x="38257" y="687705"/>
                </a:lnTo>
                <a:lnTo>
                  <a:pt x="38360" y="686872"/>
                </a:lnTo>
                <a:close/>
              </a:path>
              <a:path w="1965960" h="1390014">
                <a:moveTo>
                  <a:pt x="38476" y="685927"/>
                </a:moveTo>
                <a:lnTo>
                  <a:pt x="38360" y="686872"/>
                </a:lnTo>
                <a:lnTo>
                  <a:pt x="38476" y="685927"/>
                </a:lnTo>
                <a:close/>
              </a:path>
              <a:path w="1965960" h="1390014">
                <a:moveTo>
                  <a:pt x="39590" y="676910"/>
                </a:moveTo>
                <a:lnTo>
                  <a:pt x="39286" y="678688"/>
                </a:lnTo>
                <a:lnTo>
                  <a:pt x="39480" y="677805"/>
                </a:lnTo>
                <a:lnTo>
                  <a:pt x="39590" y="676910"/>
                </a:lnTo>
                <a:close/>
              </a:path>
              <a:path w="1965960" h="1390014">
                <a:moveTo>
                  <a:pt x="39480" y="677805"/>
                </a:moveTo>
                <a:lnTo>
                  <a:pt x="39286" y="678688"/>
                </a:lnTo>
                <a:lnTo>
                  <a:pt x="39480" y="677805"/>
                </a:lnTo>
                <a:close/>
              </a:path>
              <a:path w="1965960" h="1390014">
                <a:moveTo>
                  <a:pt x="39677" y="676910"/>
                </a:moveTo>
                <a:lnTo>
                  <a:pt x="39480" y="677805"/>
                </a:lnTo>
                <a:lnTo>
                  <a:pt x="39677" y="676910"/>
                </a:lnTo>
                <a:close/>
              </a:path>
              <a:path w="1965960" h="1390014">
                <a:moveTo>
                  <a:pt x="41660" y="667893"/>
                </a:moveTo>
                <a:lnTo>
                  <a:pt x="41216" y="669544"/>
                </a:lnTo>
                <a:lnTo>
                  <a:pt x="41474" y="668742"/>
                </a:lnTo>
                <a:lnTo>
                  <a:pt x="41660" y="667893"/>
                </a:lnTo>
                <a:close/>
              </a:path>
              <a:path w="1965960" h="1390014">
                <a:moveTo>
                  <a:pt x="41474" y="668742"/>
                </a:moveTo>
                <a:lnTo>
                  <a:pt x="41216" y="669544"/>
                </a:lnTo>
                <a:lnTo>
                  <a:pt x="41474" y="668742"/>
                </a:lnTo>
                <a:close/>
              </a:path>
              <a:path w="1965960" h="1390014">
                <a:moveTo>
                  <a:pt x="41747" y="667893"/>
                </a:moveTo>
                <a:lnTo>
                  <a:pt x="41474" y="668742"/>
                </a:lnTo>
                <a:lnTo>
                  <a:pt x="41747" y="667893"/>
                </a:lnTo>
                <a:close/>
              </a:path>
              <a:path w="1965960" h="1390014">
                <a:moveTo>
                  <a:pt x="44645" y="658876"/>
                </a:moveTo>
                <a:lnTo>
                  <a:pt x="44023" y="660527"/>
                </a:lnTo>
                <a:lnTo>
                  <a:pt x="44403" y="659629"/>
                </a:lnTo>
                <a:lnTo>
                  <a:pt x="44645" y="658876"/>
                </a:lnTo>
                <a:close/>
              </a:path>
              <a:path w="1965960" h="1390014">
                <a:moveTo>
                  <a:pt x="44403" y="659629"/>
                </a:moveTo>
                <a:lnTo>
                  <a:pt x="44023" y="660527"/>
                </a:lnTo>
                <a:lnTo>
                  <a:pt x="44403" y="659629"/>
                </a:lnTo>
                <a:close/>
              </a:path>
              <a:path w="1965960" h="1390014">
                <a:moveTo>
                  <a:pt x="44722" y="658876"/>
                </a:moveTo>
                <a:lnTo>
                  <a:pt x="44403" y="659629"/>
                </a:lnTo>
                <a:lnTo>
                  <a:pt x="44722" y="658876"/>
                </a:lnTo>
                <a:close/>
              </a:path>
              <a:path w="1965960" h="1390014">
                <a:moveTo>
                  <a:pt x="48595" y="649732"/>
                </a:moveTo>
                <a:lnTo>
                  <a:pt x="47922" y="651129"/>
                </a:lnTo>
                <a:lnTo>
                  <a:pt x="48339" y="650335"/>
                </a:lnTo>
                <a:lnTo>
                  <a:pt x="48595" y="649732"/>
                </a:lnTo>
                <a:close/>
              </a:path>
              <a:path w="1965960" h="1390014">
                <a:moveTo>
                  <a:pt x="48339" y="650335"/>
                </a:moveTo>
                <a:lnTo>
                  <a:pt x="47922" y="651129"/>
                </a:lnTo>
                <a:lnTo>
                  <a:pt x="48339" y="650335"/>
                </a:lnTo>
                <a:close/>
              </a:path>
              <a:path w="1965960" h="1390014">
                <a:moveTo>
                  <a:pt x="48657" y="649732"/>
                </a:moveTo>
                <a:lnTo>
                  <a:pt x="48339" y="650335"/>
                </a:lnTo>
                <a:lnTo>
                  <a:pt x="48657" y="649732"/>
                </a:lnTo>
                <a:close/>
              </a:path>
              <a:path w="1965960" h="1390014">
                <a:moveTo>
                  <a:pt x="53535" y="640461"/>
                </a:moveTo>
                <a:lnTo>
                  <a:pt x="52367" y="642366"/>
                </a:lnTo>
                <a:lnTo>
                  <a:pt x="53061" y="641362"/>
                </a:lnTo>
                <a:lnTo>
                  <a:pt x="53535" y="640461"/>
                </a:lnTo>
                <a:close/>
              </a:path>
              <a:path w="1965960" h="1390014">
                <a:moveTo>
                  <a:pt x="53061" y="641362"/>
                </a:moveTo>
                <a:lnTo>
                  <a:pt x="52367" y="642366"/>
                </a:lnTo>
                <a:lnTo>
                  <a:pt x="52533" y="642366"/>
                </a:lnTo>
                <a:lnTo>
                  <a:pt x="53061" y="641362"/>
                </a:lnTo>
                <a:close/>
              </a:path>
              <a:path w="1965960" h="1390014">
                <a:moveTo>
                  <a:pt x="53684" y="640461"/>
                </a:moveTo>
                <a:lnTo>
                  <a:pt x="53535" y="640461"/>
                </a:lnTo>
                <a:lnTo>
                  <a:pt x="53061" y="641362"/>
                </a:lnTo>
                <a:lnTo>
                  <a:pt x="53684" y="640461"/>
                </a:lnTo>
                <a:close/>
              </a:path>
              <a:path w="1965960" h="1390014">
                <a:moveTo>
                  <a:pt x="66946" y="621284"/>
                </a:moveTo>
                <a:lnTo>
                  <a:pt x="65409" y="623189"/>
                </a:lnTo>
                <a:lnTo>
                  <a:pt x="66358" y="622133"/>
                </a:lnTo>
                <a:lnTo>
                  <a:pt x="66946" y="621284"/>
                </a:lnTo>
                <a:close/>
              </a:path>
              <a:path w="1965960" h="1390014">
                <a:moveTo>
                  <a:pt x="66358" y="622133"/>
                </a:moveTo>
                <a:lnTo>
                  <a:pt x="65409" y="623189"/>
                </a:lnTo>
                <a:lnTo>
                  <a:pt x="65629" y="623189"/>
                </a:lnTo>
                <a:lnTo>
                  <a:pt x="66358" y="622133"/>
                </a:lnTo>
                <a:close/>
              </a:path>
              <a:path w="1965960" h="1390014">
                <a:moveTo>
                  <a:pt x="67123" y="621284"/>
                </a:moveTo>
                <a:lnTo>
                  <a:pt x="66946" y="621284"/>
                </a:lnTo>
                <a:lnTo>
                  <a:pt x="66358" y="622133"/>
                </a:lnTo>
                <a:lnTo>
                  <a:pt x="67123" y="621284"/>
                </a:lnTo>
                <a:close/>
              </a:path>
              <a:path w="1965960" h="1390014">
                <a:moveTo>
                  <a:pt x="84371" y="602107"/>
                </a:moveTo>
                <a:lnTo>
                  <a:pt x="82935" y="603631"/>
                </a:lnTo>
                <a:lnTo>
                  <a:pt x="83274" y="603326"/>
                </a:lnTo>
                <a:lnTo>
                  <a:pt x="84371" y="602107"/>
                </a:lnTo>
                <a:close/>
              </a:path>
              <a:path w="1965960" h="1390014">
                <a:moveTo>
                  <a:pt x="83274" y="603326"/>
                </a:moveTo>
                <a:lnTo>
                  <a:pt x="82935" y="603631"/>
                </a:lnTo>
                <a:lnTo>
                  <a:pt x="83274" y="603326"/>
                </a:lnTo>
                <a:close/>
              </a:path>
              <a:path w="1965960" h="1390014">
                <a:moveTo>
                  <a:pt x="84629" y="602107"/>
                </a:moveTo>
                <a:lnTo>
                  <a:pt x="84371" y="602107"/>
                </a:lnTo>
                <a:lnTo>
                  <a:pt x="83274" y="603326"/>
                </a:lnTo>
                <a:lnTo>
                  <a:pt x="84629" y="602107"/>
                </a:lnTo>
                <a:close/>
              </a:path>
              <a:path w="1965960" h="1390014">
                <a:moveTo>
                  <a:pt x="106075" y="582803"/>
                </a:moveTo>
                <a:lnTo>
                  <a:pt x="104868" y="583819"/>
                </a:lnTo>
                <a:lnTo>
                  <a:pt x="105368" y="583439"/>
                </a:lnTo>
                <a:lnTo>
                  <a:pt x="106075" y="582803"/>
                </a:lnTo>
                <a:close/>
              </a:path>
              <a:path w="1965960" h="1390014">
                <a:moveTo>
                  <a:pt x="105368" y="583439"/>
                </a:moveTo>
                <a:lnTo>
                  <a:pt x="104868" y="583819"/>
                </a:lnTo>
                <a:lnTo>
                  <a:pt x="105368" y="583439"/>
                </a:lnTo>
                <a:close/>
              </a:path>
              <a:path w="1965960" h="1390014">
                <a:moveTo>
                  <a:pt x="106205" y="582803"/>
                </a:moveTo>
                <a:lnTo>
                  <a:pt x="106075" y="582803"/>
                </a:lnTo>
                <a:lnTo>
                  <a:pt x="105368" y="583439"/>
                </a:lnTo>
                <a:lnTo>
                  <a:pt x="106205" y="582803"/>
                </a:lnTo>
                <a:close/>
              </a:path>
              <a:path w="1965960" h="1390014">
                <a:moveTo>
                  <a:pt x="132110" y="563118"/>
                </a:moveTo>
                <a:lnTo>
                  <a:pt x="131056" y="563880"/>
                </a:lnTo>
                <a:lnTo>
                  <a:pt x="131426" y="563638"/>
                </a:lnTo>
                <a:lnTo>
                  <a:pt x="132110" y="563118"/>
                </a:lnTo>
                <a:close/>
              </a:path>
              <a:path w="1965960" h="1390014">
                <a:moveTo>
                  <a:pt x="131426" y="563638"/>
                </a:moveTo>
                <a:lnTo>
                  <a:pt x="131056" y="563880"/>
                </a:lnTo>
                <a:lnTo>
                  <a:pt x="131426" y="563638"/>
                </a:lnTo>
                <a:close/>
              </a:path>
              <a:path w="1965960" h="1390014">
                <a:moveTo>
                  <a:pt x="132220" y="563118"/>
                </a:moveTo>
                <a:lnTo>
                  <a:pt x="131426" y="563638"/>
                </a:lnTo>
                <a:lnTo>
                  <a:pt x="132220" y="563118"/>
                </a:lnTo>
                <a:close/>
              </a:path>
              <a:path w="1965960" h="1390014">
                <a:moveTo>
                  <a:pt x="162107" y="543560"/>
                </a:moveTo>
                <a:lnTo>
                  <a:pt x="161206" y="544068"/>
                </a:lnTo>
                <a:lnTo>
                  <a:pt x="162107" y="543560"/>
                </a:lnTo>
                <a:close/>
              </a:path>
              <a:path w="1965960" h="1390014">
                <a:moveTo>
                  <a:pt x="196169" y="523748"/>
                </a:moveTo>
                <a:lnTo>
                  <a:pt x="195419" y="524129"/>
                </a:lnTo>
                <a:lnTo>
                  <a:pt x="196169" y="523748"/>
                </a:lnTo>
                <a:close/>
              </a:path>
              <a:path w="1965960" h="1390014">
                <a:moveTo>
                  <a:pt x="234065" y="504063"/>
                </a:moveTo>
                <a:lnTo>
                  <a:pt x="233900" y="504063"/>
                </a:lnTo>
                <a:lnTo>
                  <a:pt x="233265" y="504444"/>
                </a:lnTo>
                <a:lnTo>
                  <a:pt x="234065" y="504063"/>
                </a:lnTo>
                <a:close/>
              </a:path>
              <a:path w="1965960" h="1390014">
                <a:moveTo>
                  <a:pt x="275401" y="484378"/>
                </a:moveTo>
                <a:lnTo>
                  <a:pt x="274978" y="484562"/>
                </a:lnTo>
                <a:lnTo>
                  <a:pt x="275401" y="484378"/>
                </a:lnTo>
                <a:close/>
              </a:path>
              <a:path w="1965960" h="1390014">
                <a:moveTo>
                  <a:pt x="320279" y="464820"/>
                </a:moveTo>
                <a:lnTo>
                  <a:pt x="319651" y="465074"/>
                </a:lnTo>
                <a:lnTo>
                  <a:pt x="320279" y="464820"/>
                </a:lnTo>
                <a:close/>
              </a:path>
              <a:path w="1965960" h="1390014">
                <a:moveTo>
                  <a:pt x="368607" y="445389"/>
                </a:moveTo>
                <a:lnTo>
                  <a:pt x="368317" y="445389"/>
                </a:lnTo>
                <a:lnTo>
                  <a:pt x="367936" y="445643"/>
                </a:lnTo>
                <a:lnTo>
                  <a:pt x="368607" y="445389"/>
                </a:lnTo>
                <a:close/>
              </a:path>
              <a:path w="1965960" h="1390014">
                <a:moveTo>
                  <a:pt x="473927" y="406781"/>
                </a:moveTo>
                <a:lnTo>
                  <a:pt x="473549" y="406908"/>
                </a:lnTo>
                <a:lnTo>
                  <a:pt x="473927" y="406781"/>
                </a:lnTo>
                <a:close/>
              </a:path>
              <a:path w="1965960" h="1390014">
                <a:moveTo>
                  <a:pt x="531133" y="387604"/>
                </a:moveTo>
                <a:lnTo>
                  <a:pt x="530979" y="387604"/>
                </a:lnTo>
                <a:lnTo>
                  <a:pt x="530737" y="387731"/>
                </a:lnTo>
                <a:lnTo>
                  <a:pt x="531133" y="387604"/>
                </a:lnTo>
                <a:close/>
              </a:path>
              <a:path w="1965960" h="1390014">
                <a:moveTo>
                  <a:pt x="590997" y="368427"/>
                </a:moveTo>
                <a:lnTo>
                  <a:pt x="590847" y="368427"/>
                </a:lnTo>
                <a:lnTo>
                  <a:pt x="590580" y="368554"/>
                </a:lnTo>
                <a:lnTo>
                  <a:pt x="590997" y="368427"/>
                </a:lnTo>
                <a:close/>
              </a:path>
              <a:path w="1965960" h="1390014">
                <a:moveTo>
                  <a:pt x="653361" y="349504"/>
                </a:moveTo>
                <a:lnTo>
                  <a:pt x="653165" y="349504"/>
                </a:lnTo>
                <a:lnTo>
                  <a:pt x="652924" y="349631"/>
                </a:lnTo>
                <a:lnTo>
                  <a:pt x="653361" y="349504"/>
                </a:lnTo>
                <a:close/>
              </a:path>
              <a:path w="1965960" h="1390014">
                <a:moveTo>
                  <a:pt x="1149617" y="219075"/>
                </a:moveTo>
                <a:lnTo>
                  <a:pt x="1149202" y="219075"/>
                </a:lnTo>
                <a:lnTo>
                  <a:pt x="1149075" y="219202"/>
                </a:lnTo>
                <a:lnTo>
                  <a:pt x="1149617" y="219075"/>
                </a:lnTo>
                <a:close/>
              </a:path>
              <a:path w="1965960" h="1390014">
                <a:moveTo>
                  <a:pt x="1631752" y="109601"/>
                </a:moveTo>
                <a:lnTo>
                  <a:pt x="1631294" y="109601"/>
                </a:lnTo>
                <a:lnTo>
                  <a:pt x="1631752" y="109601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43933" y="3094609"/>
            <a:ext cx="2092325" cy="2740025"/>
          </a:xfrm>
          <a:custGeom>
            <a:avLst/>
            <a:gdLst/>
            <a:ahLst/>
            <a:cxnLst/>
            <a:rect l="l" t="t" r="r" b="b"/>
            <a:pathLst>
              <a:path w="2092325" h="2740025">
                <a:moveTo>
                  <a:pt x="364743" y="2636901"/>
                </a:moveTo>
                <a:lnTo>
                  <a:pt x="286257" y="2737739"/>
                </a:lnTo>
                <a:lnTo>
                  <a:pt x="414019" y="2740025"/>
                </a:lnTo>
                <a:lnTo>
                  <a:pt x="401518" y="2713863"/>
                </a:lnTo>
                <a:lnTo>
                  <a:pt x="380364" y="2713863"/>
                </a:lnTo>
                <a:lnTo>
                  <a:pt x="363981" y="2679484"/>
                </a:lnTo>
                <a:lnTo>
                  <a:pt x="381168" y="2671273"/>
                </a:lnTo>
                <a:lnTo>
                  <a:pt x="364743" y="2636901"/>
                </a:lnTo>
                <a:close/>
              </a:path>
              <a:path w="2092325" h="2740025">
                <a:moveTo>
                  <a:pt x="381168" y="2671273"/>
                </a:moveTo>
                <a:lnTo>
                  <a:pt x="363981" y="2679484"/>
                </a:lnTo>
                <a:lnTo>
                  <a:pt x="380364" y="2713863"/>
                </a:lnTo>
                <a:lnTo>
                  <a:pt x="397588" y="2705637"/>
                </a:lnTo>
                <a:lnTo>
                  <a:pt x="381168" y="2671273"/>
                </a:lnTo>
                <a:close/>
              </a:path>
              <a:path w="2092325" h="2740025">
                <a:moveTo>
                  <a:pt x="397588" y="2705637"/>
                </a:moveTo>
                <a:lnTo>
                  <a:pt x="380364" y="2713863"/>
                </a:lnTo>
                <a:lnTo>
                  <a:pt x="401518" y="2713863"/>
                </a:lnTo>
                <a:lnTo>
                  <a:pt x="397588" y="2705637"/>
                </a:lnTo>
                <a:close/>
              </a:path>
              <a:path w="2092325" h="2740025">
                <a:moveTo>
                  <a:pt x="619505" y="2556738"/>
                </a:moveTo>
                <a:lnTo>
                  <a:pt x="381168" y="2671273"/>
                </a:lnTo>
                <a:lnTo>
                  <a:pt x="397588" y="2705637"/>
                </a:lnTo>
                <a:lnTo>
                  <a:pt x="706053" y="2556802"/>
                </a:lnTo>
                <a:lnTo>
                  <a:pt x="619505" y="2556802"/>
                </a:lnTo>
                <a:close/>
              </a:path>
              <a:path w="2092325" h="2740025">
                <a:moveTo>
                  <a:pt x="871543" y="2474849"/>
                </a:moveTo>
                <a:lnTo>
                  <a:pt x="786764" y="2474849"/>
                </a:lnTo>
                <a:lnTo>
                  <a:pt x="619505" y="2556802"/>
                </a:lnTo>
                <a:lnTo>
                  <a:pt x="706053" y="2556802"/>
                </a:lnTo>
                <a:lnTo>
                  <a:pt x="803528" y="2509062"/>
                </a:lnTo>
                <a:lnTo>
                  <a:pt x="871543" y="2474849"/>
                </a:lnTo>
                <a:close/>
              </a:path>
              <a:path w="2092325" h="2740025">
                <a:moveTo>
                  <a:pt x="1261009" y="2269997"/>
                </a:moveTo>
                <a:lnTo>
                  <a:pt x="1182623" y="2269997"/>
                </a:lnTo>
                <a:lnTo>
                  <a:pt x="1106423" y="2311018"/>
                </a:lnTo>
                <a:lnTo>
                  <a:pt x="1028700" y="2352040"/>
                </a:lnTo>
                <a:lnTo>
                  <a:pt x="949325" y="2393060"/>
                </a:lnTo>
                <a:lnTo>
                  <a:pt x="786699" y="2474881"/>
                </a:lnTo>
                <a:lnTo>
                  <a:pt x="871543" y="2474849"/>
                </a:lnTo>
                <a:lnTo>
                  <a:pt x="966723" y="2426969"/>
                </a:lnTo>
                <a:lnTo>
                  <a:pt x="1046352" y="2385822"/>
                </a:lnTo>
                <a:lnTo>
                  <a:pt x="1124457" y="2344547"/>
                </a:lnTo>
                <a:lnTo>
                  <a:pt x="1200784" y="2303399"/>
                </a:lnTo>
                <a:lnTo>
                  <a:pt x="1261009" y="2269997"/>
                </a:lnTo>
                <a:close/>
              </a:path>
              <a:path w="2092325" h="2740025">
                <a:moveTo>
                  <a:pt x="949451" y="2392934"/>
                </a:moveTo>
                <a:lnTo>
                  <a:pt x="949199" y="2393060"/>
                </a:lnTo>
                <a:lnTo>
                  <a:pt x="949451" y="2392934"/>
                </a:lnTo>
                <a:close/>
              </a:path>
              <a:path w="2092325" h="2740025">
                <a:moveTo>
                  <a:pt x="1106551" y="2310891"/>
                </a:moveTo>
                <a:lnTo>
                  <a:pt x="1106310" y="2311018"/>
                </a:lnTo>
                <a:lnTo>
                  <a:pt x="1106551" y="2310891"/>
                </a:lnTo>
                <a:close/>
              </a:path>
              <a:path w="2092325" h="2740025">
                <a:moveTo>
                  <a:pt x="1470854" y="2146807"/>
                </a:moveTo>
                <a:lnTo>
                  <a:pt x="1398015" y="2146807"/>
                </a:lnTo>
                <a:lnTo>
                  <a:pt x="1328292" y="2187955"/>
                </a:lnTo>
                <a:lnTo>
                  <a:pt x="1256410" y="2229104"/>
                </a:lnTo>
                <a:lnTo>
                  <a:pt x="1182369" y="2270125"/>
                </a:lnTo>
                <a:lnTo>
                  <a:pt x="1182623" y="2269997"/>
                </a:lnTo>
                <a:lnTo>
                  <a:pt x="1261009" y="2269997"/>
                </a:lnTo>
                <a:lnTo>
                  <a:pt x="1275206" y="2262124"/>
                </a:lnTo>
                <a:lnTo>
                  <a:pt x="1347469" y="2220849"/>
                </a:lnTo>
                <a:lnTo>
                  <a:pt x="1417446" y="2179574"/>
                </a:lnTo>
                <a:lnTo>
                  <a:pt x="1470854" y="2146807"/>
                </a:lnTo>
                <a:close/>
              </a:path>
              <a:path w="2092325" h="2740025">
                <a:moveTo>
                  <a:pt x="1256538" y="2228977"/>
                </a:moveTo>
                <a:lnTo>
                  <a:pt x="1256309" y="2229104"/>
                </a:lnTo>
                <a:lnTo>
                  <a:pt x="1256538" y="2228977"/>
                </a:lnTo>
                <a:close/>
              </a:path>
              <a:path w="2092325" h="2740025">
                <a:moveTo>
                  <a:pt x="1328419" y="2187829"/>
                </a:moveTo>
                <a:lnTo>
                  <a:pt x="1328198" y="2187955"/>
                </a:lnTo>
                <a:lnTo>
                  <a:pt x="1328419" y="2187829"/>
                </a:lnTo>
                <a:close/>
              </a:path>
              <a:path w="2092325" h="2740025">
                <a:moveTo>
                  <a:pt x="1535745" y="2105660"/>
                </a:moveTo>
                <a:lnTo>
                  <a:pt x="1465071" y="2105660"/>
                </a:lnTo>
                <a:lnTo>
                  <a:pt x="1397634" y="2146935"/>
                </a:lnTo>
                <a:lnTo>
                  <a:pt x="1398015" y="2146807"/>
                </a:lnTo>
                <a:lnTo>
                  <a:pt x="1470854" y="2146807"/>
                </a:lnTo>
                <a:lnTo>
                  <a:pt x="1485138" y="2138044"/>
                </a:lnTo>
                <a:lnTo>
                  <a:pt x="1535745" y="2105660"/>
                </a:lnTo>
                <a:close/>
              </a:path>
              <a:path w="2092325" h="2740025">
                <a:moveTo>
                  <a:pt x="1597943" y="2064511"/>
                </a:moveTo>
                <a:lnTo>
                  <a:pt x="1529460" y="2064511"/>
                </a:lnTo>
                <a:lnTo>
                  <a:pt x="1464690" y="2105786"/>
                </a:lnTo>
                <a:lnTo>
                  <a:pt x="1465071" y="2105660"/>
                </a:lnTo>
                <a:lnTo>
                  <a:pt x="1535745" y="2105660"/>
                </a:lnTo>
                <a:lnTo>
                  <a:pt x="1550034" y="2096515"/>
                </a:lnTo>
                <a:lnTo>
                  <a:pt x="1597943" y="2064511"/>
                </a:lnTo>
                <a:close/>
              </a:path>
              <a:path w="2092325" h="2740025">
                <a:moveTo>
                  <a:pt x="1649476" y="1982215"/>
                </a:moveTo>
                <a:lnTo>
                  <a:pt x="1590675" y="2023617"/>
                </a:lnTo>
                <a:lnTo>
                  <a:pt x="1529428" y="2064532"/>
                </a:lnTo>
                <a:lnTo>
                  <a:pt x="1597943" y="2064511"/>
                </a:lnTo>
                <a:lnTo>
                  <a:pt x="1612391" y="2054859"/>
                </a:lnTo>
                <a:lnTo>
                  <a:pt x="1671573" y="2013330"/>
                </a:lnTo>
                <a:lnTo>
                  <a:pt x="1712738" y="1982596"/>
                </a:lnTo>
                <a:lnTo>
                  <a:pt x="1649094" y="1982596"/>
                </a:lnTo>
                <a:lnTo>
                  <a:pt x="1649476" y="1982215"/>
                </a:lnTo>
                <a:close/>
              </a:path>
              <a:path w="2092325" h="2740025">
                <a:moveTo>
                  <a:pt x="1590928" y="2023364"/>
                </a:moveTo>
                <a:lnTo>
                  <a:pt x="1590549" y="2023617"/>
                </a:lnTo>
                <a:lnTo>
                  <a:pt x="1590928" y="2023364"/>
                </a:lnTo>
                <a:close/>
              </a:path>
              <a:path w="2092325" h="2740025">
                <a:moveTo>
                  <a:pt x="1704720" y="1941067"/>
                </a:moveTo>
                <a:lnTo>
                  <a:pt x="1649094" y="1982596"/>
                </a:lnTo>
                <a:lnTo>
                  <a:pt x="1712738" y="1982596"/>
                </a:lnTo>
                <a:lnTo>
                  <a:pt x="1727707" y="1971420"/>
                </a:lnTo>
                <a:lnTo>
                  <a:pt x="1765490" y="1941448"/>
                </a:lnTo>
                <a:lnTo>
                  <a:pt x="1704339" y="1941448"/>
                </a:lnTo>
                <a:lnTo>
                  <a:pt x="1704720" y="1941067"/>
                </a:lnTo>
                <a:close/>
              </a:path>
              <a:path w="2092325" h="2740025">
                <a:moveTo>
                  <a:pt x="1903017" y="1817623"/>
                </a:moveTo>
                <a:lnTo>
                  <a:pt x="1849501" y="1817623"/>
                </a:lnTo>
                <a:lnTo>
                  <a:pt x="1848865" y="1818258"/>
                </a:lnTo>
                <a:lnTo>
                  <a:pt x="1804415" y="1859279"/>
                </a:lnTo>
                <a:lnTo>
                  <a:pt x="1756155" y="1900301"/>
                </a:lnTo>
                <a:lnTo>
                  <a:pt x="1704339" y="1941448"/>
                </a:lnTo>
                <a:lnTo>
                  <a:pt x="1765490" y="1941448"/>
                </a:lnTo>
                <a:lnTo>
                  <a:pt x="1780539" y="1929510"/>
                </a:lnTo>
                <a:lnTo>
                  <a:pt x="1829942" y="1887473"/>
                </a:lnTo>
                <a:lnTo>
                  <a:pt x="1875663" y="1845309"/>
                </a:lnTo>
                <a:lnTo>
                  <a:pt x="1903017" y="1817623"/>
                </a:lnTo>
                <a:close/>
              </a:path>
              <a:path w="2092325" h="2740025">
                <a:moveTo>
                  <a:pt x="1756537" y="1899920"/>
                </a:moveTo>
                <a:lnTo>
                  <a:pt x="1756058" y="1900301"/>
                </a:lnTo>
                <a:lnTo>
                  <a:pt x="1756537" y="1899920"/>
                </a:lnTo>
                <a:close/>
              </a:path>
              <a:path w="2092325" h="2740025">
                <a:moveTo>
                  <a:pt x="1804923" y="1858771"/>
                </a:moveTo>
                <a:lnTo>
                  <a:pt x="1804327" y="1859279"/>
                </a:lnTo>
                <a:lnTo>
                  <a:pt x="1804923" y="1858771"/>
                </a:lnTo>
                <a:close/>
              </a:path>
              <a:path w="2092325" h="2740025">
                <a:moveTo>
                  <a:pt x="1849412" y="1817705"/>
                </a:moveTo>
                <a:lnTo>
                  <a:pt x="1848813" y="1818258"/>
                </a:lnTo>
                <a:lnTo>
                  <a:pt x="1849412" y="1817705"/>
                </a:lnTo>
                <a:close/>
              </a:path>
              <a:path w="2092325" h="2740025">
                <a:moveTo>
                  <a:pt x="1975008" y="1735454"/>
                </a:moveTo>
                <a:lnTo>
                  <a:pt x="1926589" y="1735454"/>
                </a:lnTo>
                <a:lnTo>
                  <a:pt x="1925827" y="1736343"/>
                </a:lnTo>
                <a:lnTo>
                  <a:pt x="1889505" y="1777238"/>
                </a:lnTo>
                <a:lnTo>
                  <a:pt x="1849412" y="1817705"/>
                </a:lnTo>
                <a:lnTo>
                  <a:pt x="1903017" y="1817623"/>
                </a:lnTo>
                <a:lnTo>
                  <a:pt x="1917572" y="1802891"/>
                </a:lnTo>
                <a:lnTo>
                  <a:pt x="1955418" y="1760346"/>
                </a:lnTo>
                <a:lnTo>
                  <a:pt x="1975008" y="1735454"/>
                </a:lnTo>
                <a:close/>
              </a:path>
              <a:path w="2092325" h="2740025">
                <a:moveTo>
                  <a:pt x="1890140" y="1776476"/>
                </a:moveTo>
                <a:lnTo>
                  <a:pt x="1889388" y="1777238"/>
                </a:lnTo>
                <a:lnTo>
                  <a:pt x="1890140" y="1776476"/>
                </a:lnTo>
                <a:close/>
              </a:path>
              <a:path w="2092325" h="2740025">
                <a:moveTo>
                  <a:pt x="1926041" y="1736072"/>
                </a:moveTo>
                <a:lnTo>
                  <a:pt x="1925800" y="1736343"/>
                </a:lnTo>
                <a:lnTo>
                  <a:pt x="1926041" y="1736072"/>
                </a:lnTo>
                <a:close/>
              </a:path>
              <a:path w="2092325" h="2740025">
                <a:moveTo>
                  <a:pt x="1926589" y="1735454"/>
                </a:moveTo>
                <a:lnTo>
                  <a:pt x="1926041" y="1736072"/>
                </a:lnTo>
                <a:lnTo>
                  <a:pt x="1925827" y="1736343"/>
                </a:lnTo>
                <a:lnTo>
                  <a:pt x="1926589" y="1735454"/>
                </a:lnTo>
                <a:close/>
              </a:path>
              <a:path w="2092325" h="2740025">
                <a:moveTo>
                  <a:pt x="2004864" y="1694433"/>
                </a:moveTo>
                <a:lnTo>
                  <a:pt x="1958847" y="1694433"/>
                </a:lnTo>
                <a:lnTo>
                  <a:pt x="1958085" y="1695449"/>
                </a:lnTo>
                <a:lnTo>
                  <a:pt x="1926041" y="1736072"/>
                </a:lnTo>
                <a:lnTo>
                  <a:pt x="1926589" y="1735454"/>
                </a:lnTo>
                <a:lnTo>
                  <a:pt x="1975008" y="1735454"/>
                </a:lnTo>
                <a:lnTo>
                  <a:pt x="1989201" y="1717420"/>
                </a:lnTo>
                <a:lnTo>
                  <a:pt x="2004864" y="1694433"/>
                </a:lnTo>
                <a:close/>
              </a:path>
              <a:path w="2092325" h="2740025">
                <a:moveTo>
                  <a:pt x="1958333" y="1695087"/>
                </a:moveTo>
                <a:lnTo>
                  <a:pt x="1958047" y="1695449"/>
                </a:lnTo>
                <a:lnTo>
                  <a:pt x="1958333" y="1695087"/>
                </a:lnTo>
                <a:close/>
              </a:path>
              <a:path w="2092325" h="2740025">
                <a:moveTo>
                  <a:pt x="1958847" y="1694433"/>
                </a:moveTo>
                <a:lnTo>
                  <a:pt x="1958333" y="1695087"/>
                </a:lnTo>
                <a:lnTo>
                  <a:pt x="1958085" y="1695449"/>
                </a:lnTo>
                <a:lnTo>
                  <a:pt x="1958847" y="1694433"/>
                </a:lnTo>
                <a:close/>
              </a:path>
              <a:path w="2092325" h="2740025">
                <a:moveTo>
                  <a:pt x="2030413" y="1653539"/>
                </a:moveTo>
                <a:lnTo>
                  <a:pt x="1986660" y="1653539"/>
                </a:lnTo>
                <a:lnTo>
                  <a:pt x="1985898" y="1654809"/>
                </a:lnTo>
                <a:lnTo>
                  <a:pt x="1958333" y="1695087"/>
                </a:lnTo>
                <a:lnTo>
                  <a:pt x="1958847" y="1694433"/>
                </a:lnTo>
                <a:lnTo>
                  <a:pt x="2004864" y="1694433"/>
                </a:lnTo>
                <a:lnTo>
                  <a:pt x="2018538" y="1674367"/>
                </a:lnTo>
                <a:lnTo>
                  <a:pt x="2030413" y="1653539"/>
                </a:lnTo>
                <a:close/>
              </a:path>
              <a:path w="2092325" h="2740025">
                <a:moveTo>
                  <a:pt x="1986434" y="1653872"/>
                </a:moveTo>
                <a:lnTo>
                  <a:pt x="1985795" y="1654809"/>
                </a:lnTo>
                <a:lnTo>
                  <a:pt x="1986434" y="1653872"/>
                </a:lnTo>
                <a:close/>
              </a:path>
              <a:path w="2092325" h="2740025">
                <a:moveTo>
                  <a:pt x="1986660" y="1653539"/>
                </a:moveTo>
                <a:lnTo>
                  <a:pt x="1986434" y="1653872"/>
                </a:lnTo>
                <a:lnTo>
                  <a:pt x="1985898" y="1654809"/>
                </a:lnTo>
                <a:lnTo>
                  <a:pt x="1986660" y="1653539"/>
                </a:lnTo>
                <a:close/>
              </a:path>
              <a:path w="2092325" h="2740025">
                <a:moveTo>
                  <a:pt x="2051644" y="1612772"/>
                </a:moveTo>
                <a:lnTo>
                  <a:pt x="2009902" y="1612772"/>
                </a:lnTo>
                <a:lnTo>
                  <a:pt x="1986434" y="1653872"/>
                </a:lnTo>
                <a:lnTo>
                  <a:pt x="1986660" y="1653539"/>
                </a:lnTo>
                <a:lnTo>
                  <a:pt x="2030413" y="1653539"/>
                </a:lnTo>
                <a:lnTo>
                  <a:pt x="2043302" y="1630933"/>
                </a:lnTo>
                <a:lnTo>
                  <a:pt x="2051644" y="1612772"/>
                </a:lnTo>
                <a:close/>
              </a:path>
              <a:path w="2092325" h="2740025">
                <a:moveTo>
                  <a:pt x="2068450" y="1572259"/>
                </a:moveTo>
                <a:lnTo>
                  <a:pt x="2028316" y="1572259"/>
                </a:lnTo>
                <a:lnTo>
                  <a:pt x="2027554" y="1574038"/>
                </a:lnTo>
                <a:lnTo>
                  <a:pt x="2009013" y="1614296"/>
                </a:lnTo>
                <a:lnTo>
                  <a:pt x="2009902" y="1612772"/>
                </a:lnTo>
                <a:lnTo>
                  <a:pt x="2051644" y="1612772"/>
                </a:lnTo>
                <a:lnTo>
                  <a:pt x="2063368" y="1587245"/>
                </a:lnTo>
                <a:lnTo>
                  <a:pt x="2068450" y="1572259"/>
                </a:lnTo>
                <a:close/>
              </a:path>
              <a:path w="2092325" h="2740025">
                <a:moveTo>
                  <a:pt x="2027711" y="1573579"/>
                </a:moveTo>
                <a:lnTo>
                  <a:pt x="2027500" y="1574038"/>
                </a:lnTo>
                <a:lnTo>
                  <a:pt x="2027711" y="1573579"/>
                </a:lnTo>
                <a:close/>
              </a:path>
              <a:path w="2092325" h="2740025">
                <a:moveTo>
                  <a:pt x="2028316" y="1572259"/>
                </a:moveTo>
                <a:lnTo>
                  <a:pt x="2027711" y="1573579"/>
                </a:lnTo>
                <a:lnTo>
                  <a:pt x="2027554" y="1574038"/>
                </a:lnTo>
                <a:lnTo>
                  <a:pt x="2028316" y="1572259"/>
                </a:lnTo>
                <a:close/>
              </a:path>
              <a:path w="2092325" h="2740025">
                <a:moveTo>
                  <a:pt x="2080749" y="1531873"/>
                </a:moveTo>
                <a:lnTo>
                  <a:pt x="2041905" y="1531873"/>
                </a:lnTo>
                <a:lnTo>
                  <a:pt x="2041270" y="1533905"/>
                </a:lnTo>
                <a:lnTo>
                  <a:pt x="2027711" y="1573579"/>
                </a:lnTo>
                <a:lnTo>
                  <a:pt x="2028316" y="1572259"/>
                </a:lnTo>
                <a:lnTo>
                  <a:pt x="2068450" y="1572259"/>
                </a:lnTo>
                <a:lnTo>
                  <a:pt x="2078354" y="1543049"/>
                </a:lnTo>
                <a:lnTo>
                  <a:pt x="2080749" y="1531873"/>
                </a:lnTo>
                <a:close/>
              </a:path>
              <a:path w="2092325" h="2740025">
                <a:moveTo>
                  <a:pt x="2041369" y="1533449"/>
                </a:moveTo>
                <a:lnTo>
                  <a:pt x="2041214" y="1533905"/>
                </a:lnTo>
                <a:lnTo>
                  <a:pt x="2041369" y="1533449"/>
                </a:lnTo>
                <a:close/>
              </a:path>
              <a:path w="2092325" h="2740025">
                <a:moveTo>
                  <a:pt x="2041905" y="1531873"/>
                </a:moveTo>
                <a:lnTo>
                  <a:pt x="2041369" y="1533449"/>
                </a:lnTo>
                <a:lnTo>
                  <a:pt x="2041270" y="1533905"/>
                </a:lnTo>
                <a:lnTo>
                  <a:pt x="2041905" y="1531873"/>
                </a:lnTo>
                <a:close/>
              </a:path>
              <a:path w="2092325" h="2740025">
                <a:moveTo>
                  <a:pt x="2088534" y="1491614"/>
                </a:moveTo>
                <a:lnTo>
                  <a:pt x="2050414" y="1491614"/>
                </a:lnTo>
                <a:lnTo>
                  <a:pt x="2050033" y="1493901"/>
                </a:lnTo>
                <a:lnTo>
                  <a:pt x="2041369" y="1533449"/>
                </a:lnTo>
                <a:lnTo>
                  <a:pt x="2041905" y="1531873"/>
                </a:lnTo>
                <a:lnTo>
                  <a:pt x="2080749" y="1531873"/>
                </a:lnTo>
                <a:lnTo>
                  <a:pt x="2087879" y="1498599"/>
                </a:lnTo>
                <a:lnTo>
                  <a:pt x="2088534" y="1491614"/>
                </a:lnTo>
                <a:close/>
              </a:path>
              <a:path w="2092325" h="2740025">
                <a:moveTo>
                  <a:pt x="2050119" y="1492981"/>
                </a:moveTo>
                <a:lnTo>
                  <a:pt x="2049920" y="1493901"/>
                </a:lnTo>
                <a:lnTo>
                  <a:pt x="2050119" y="1492981"/>
                </a:lnTo>
                <a:close/>
              </a:path>
              <a:path w="2092325" h="2740025">
                <a:moveTo>
                  <a:pt x="2050414" y="1491614"/>
                </a:moveTo>
                <a:lnTo>
                  <a:pt x="2050119" y="1492981"/>
                </a:lnTo>
                <a:lnTo>
                  <a:pt x="2050033" y="1493901"/>
                </a:lnTo>
                <a:lnTo>
                  <a:pt x="2050414" y="1491614"/>
                </a:lnTo>
                <a:close/>
              </a:path>
              <a:path w="2092325" h="2740025">
                <a:moveTo>
                  <a:pt x="2053908" y="1452281"/>
                </a:moveTo>
                <a:lnTo>
                  <a:pt x="2050119" y="1492981"/>
                </a:lnTo>
                <a:lnTo>
                  <a:pt x="2050414" y="1491614"/>
                </a:lnTo>
                <a:lnTo>
                  <a:pt x="2088534" y="1491614"/>
                </a:lnTo>
                <a:lnTo>
                  <a:pt x="2092059" y="1454022"/>
                </a:lnTo>
                <a:lnTo>
                  <a:pt x="2053970" y="1454022"/>
                </a:lnTo>
                <a:lnTo>
                  <a:pt x="2053908" y="1452281"/>
                </a:lnTo>
                <a:close/>
              </a:path>
              <a:path w="2092325" h="2740025">
                <a:moveTo>
                  <a:pt x="2091987" y="1451609"/>
                </a:moveTo>
                <a:lnTo>
                  <a:pt x="2053970" y="1451609"/>
                </a:lnTo>
                <a:lnTo>
                  <a:pt x="2053970" y="1454022"/>
                </a:lnTo>
                <a:lnTo>
                  <a:pt x="2092059" y="1454022"/>
                </a:lnTo>
                <a:lnTo>
                  <a:pt x="2091987" y="1451609"/>
                </a:lnTo>
                <a:close/>
              </a:path>
              <a:path w="2092325" h="2740025">
                <a:moveTo>
                  <a:pt x="2090517" y="1411604"/>
                </a:moveTo>
                <a:lnTo>
                  <a:pt x="2052446" y="1411604"/>
                </a:lnTo>
                <a:lnTo>
                  <a:pt x="2052701" y="1414017"/>
                </a:lnTo>
                <a:lnTo>
                  <a:pt x="2052533" y="1414017"/>
                </a:lnTo>
                <a:lnTo>
                  <a:pt x="2053908" y="1452281"/>
                </a:lnTo>
                <a:lnTo>
                  <a:pt x="2053970" y="1451609"/>
                </a:lnTo>
                <a:lnTo>
                  <a:pt x="2091987" y="1451609"/>
                </a:lnTo>
                <a:lnTo>
                  <a:pt x="2090606" y="1414017"/>
                </a:lnTo>
                <a:lnTo>
                  <a:pt x="2052701" y="1414017"/>
                </a:lnTo>
                <a:lnTo>
                  <a:pt x="2052488" y="1412771"/>
                </a:lnTo>
                <a:lnTo>
                  <a:pt x="2090560" y="1412771"/>
                </a:lnTo>
                <a:lnTo>
                  <a:pt x="2090517" y="1411604"/>
                </a:lnTo>
                <a:close/>
              </a:path>
              <a:path w="2092325" h="2740025">
                <a:moveTo>
                  <a:pt x="2052446" y="1411604"/>
                </a:moveTo>
                <a:lnTo>
                  <a:pt x="2052488" y="1412771"/>
                </a:lnTo>
                <a:lnTo>
                  <a:pt x="2052701" y="1414017"/>
                </a:lnTo>
                <a:lnTo>
                  <a:pt x="2052446" y="1411604"/>
                </a:lnTo>
                <a:close/>
              </a:path>
              <a:path w="2092325" h="2740025">
                <a:moveTo>
                  <a:pt x="2084158" y="1371472"/>
                </a:moveTo>
                <a:lnTo>
                  <a:pt x="2045462" y="1371472"/>
                </a:lnTo>
                <a:lnTo>
                  <a:pt x="2045969" y="1373758"/>
                </a:lnTo>
                <a:lnTo>
                  <a:pt x="2052488" y="1412771"/>
                </a:lnTo>
                <a:lnTo>
                  <a:pt x="2052446" y="1411604"/>
                </a:lnTo>
                <a:lnTo>
                  <a:pt x="2090517" y="1411604"/>
                </a:lnTo>
                <a:lnTo>
                  <a:pt x="2090419" y="1408938"/>
                </a:lnTo>
                <a:lnTo>
                  <a:pt x="2084158" y="1371472"/>
                </a:lnTo>
                <a:close/>
              </a:path>
              <a:path w="2092325" h="2740025">
                <a:moveTo>
                  <a:pt x="2045688" y="1372802"/>
                </a:moveTo>
                <a:lnTo>
                  <a:pt x="2045850" y="1373758"/>
                </a:lnTo>
                <a:lnTo>
                  <a:pt x="2045688" y="1372802"/>
                </a:lnTo>
                <a:close/>
              </a:path>
              <a:path w="2092325" h="2740025">
                <a:moveTo>
                  <a:pt x="2045462" y="1371472"/>
                </a:moveTo>
                <a:lnTo>
                  <a:pt x="2045688" y="1372802"/>
                </a:lnTo>
                <a:lnTo>
                  <a:pt x="2045969" y="1373758"/>
                </a:lnTo>
                <a:lnTo>
                  <a:pt x="2045462" y="1371472"/>
                </a:lnTo>
                <a:close/>
              </a:path>
              <a:path w="2092325" h="2740025">
                <a:moveTo>
                  <a:pt x="2033485" y="1331386"/>
                </a:moveTo>
                <a:lnTo>
                  <a:pt x="2045688" y="1372802"/>
                </a:lnTo>
                <a:lnTo>
                  <a:pt x="2045462" y="1371472"/>
                </a:lnTo>
                <a:lnTo>
                  <a:pt x="2084158" y="1371472"/>
                </a:lnTo>
                <a:lnTo>
                  <a:pt x="2082927" y="1364107"/>
                </a:lnTo>
                <a:lnTo>
                  <a:pt x="2073759" y="1332991"/>
                </a:lnTo>
                <a:lnTo>
                  <a:pt x="2034158" y="1332991"/>
                </a:lnTo>
                <a:lnTo>
                  <a:pt x="2033485" y="1331386"/>
                </a:lnTo>
                <a:close/>
              </a:path>
              <a:path w="2092325" h="2740025">
                <a:moveTo>
                  <a:pt x="2033396" y="1331086"/>
                </a:moveTo>
                <a:lnTo>
                  <a:pt x="2033485" y="1331386"/>
                </a:lnTo>
                <a:lnTo>
                  <a:pt x="2034158" y="1332991"/>
                </a:lnTo>
                <a:lnTo>
                  <a:pt x="2033396" y="1331086"/>
                </a:lnTo>
                <a:close/>
              </a:path>
              <a:path w="2092325" h="2740025">
                <a:moveTo>
                  <a:pt x="2073198" y="1331086"/>
                </a:moveTo>
                <a:lnTo>
                  <a:pt x="2033396" y="1331086"/>
                </a:lnTo>
                <a:lnTo>
                  <a:pt x="2034158" y="1332991"/>
                </a:lnTo>
                <a:lnTo>
                  <a:pt x="2073759" y="1332991"/>
                </a:lnTo>
                <a:lnTo>
                  <a:pt x="2073198" y="1331086"/>
                </a:lnTo>
                <a:close/>
              </a:path>
              <a:path w="2092325" h="2740025">
                <a:moveTo>
                  <a:pt x="2057557" y="1290320"/>
                </a:moveTo>
                <a:lnTo>
                  <a:pt x="2016252" y="1290320"/>
                </a:lnTo>
                <a:lnTo>
                  <a:pt x="2017014" y="1291970"/>
                </a:lnTo>
                <a:lnTo>
                  <a:pt x="2033485" y="1331386"/>
                </a:lnTo>
                <a:lnTo>
                  <a:pt x="2033396" y="1331086"/>
                </a:lnTo>
                <a:lnTo>
                  <a:pt x="2073198" y="1331086"/>
                </a:lnTo>
                <a:lnTo>
                  <a:pt x="2069718" y="1319276"/>
                </a:lnTo>
                <a:lnTo>
                  <a:pt x="2057557" y="1290320"/>
                </a:lnTo>
                <a:close/>
              </a:path>
              <a:path w="2092325" h="2740025">
                <a:moveTo>
                  <a:pt x="2016697" y="1291382"/>
                </a:moveTo>
                <a:lnTo>
                  <a:pt x="2016944" y="1291970"/>
                </a:lnTo>
                <a:lnTo>
                  <a:pt x="2016697" y="1291382"/>
                </a:lnTo>
                <a:close/>
              </a:path>
              <a:path w="2092325" h="2740025">
                <a:moveTo>
                  <a:pt x="2016252" y="1290320"/>
                </a:moveTo>
                <a:lnTo>
                  <a:pt x="2016697" y="1291382"/>
                </a:lnTo>
                <a:lnTo>
                  <a:pt x="2017014" y="1291970"/>
                </a:lnTo>
                <a:lnTo>
                  <a:pt x="2016252" y="1290320"/>
                </a:lnTo>
                <a:close/>
              </a:path>
              <a:path w="2092325" h="2740025">
                <a:moveTo>
                  <a:pt x="1994122" y="1249350"/>
                </a:moveTo>
                <a:lnTo>
                  <a:pt x="2016697" y="1291382"/>
                </a:lnTo>
                <a:lnTo>
                  <a:pt x="2016252" y="1290320"/>
                </a:lnTo>
                <a:lnTo>
                  <a:pt x="2057557" y="1290320"/>
                </a:lnTo>
                <a:lnTo>
                  <a:pt x="2051050" y="1274826"/>
                </a:lnTo>
                <a:lnTo>
                  <a:pt x="2038089" y="1250568"/>
                </a:lnTo>
                <a:lnTo>
                  <a:pt x="1994915" y="1250568"/>
                </a:lnTo>
                <a:lnTo>
                  <a:pt x="1994122" y="1249350"/>
                </a:lnTo>
                <a:close/>
              </a:path>
              <a:path w="2092325" h="2740025">
                <a:moveTo>
                  <a:pt x="1994027" y="1249171"/>
                </a:moveTo>
                <a:lnTo>
                  <a:pt x="1994122" y="1249350"/>
                </a:lnTo>
                <a:lnTo>
                  <a:pt x="1994915" y="1250568"/>
                </a:lnTo>
                <a:lnTo>
                  <a:pt x="1994027" y="1249171"/>
                </a:lnTo>
                <a:close/>
              </a:path>
              <a:path w="2092325" h="2740025">
                <a:moveTo>
                  <a:pt x="2037343" y="1249171"/>
                </a:moveTo>
                <a:lnTo>
                  <a:pt x="1994027" y="1249171"/>
                </a:lnTo>
                <a:lnTo>
                  <a:pt x="1994915" y="1250568"/>
                </a:lnTo>
                <a:lnTo>
                  <a:pt x="2038089" y="1250568"/>
                </a:lnTo>
                <a:lnTo>
                  <a:pt x="2037343" y="1249171"/>
                </a:lnTo>
                <a:close/>
              </a:path>
              <a:path w="2092325" h="2740025">
                <a:moveTo>
                  <a:pt x="2012429" y="1207642"/>
                </a:moveTo>
                <a:lnTo>
                  <a:pt x="1966976" y="1207642"/>
                </a:lnTo>
                <a:lnTo>
                  <a:pt x="1967738" y="1208785"/>
                </a:lnTo>
                <a:lnTo>
                  <a:pt x="1994122" y="1249350"/>
                </a:lnTo>
                <a:lnTo>
                  <a:pt x="1994027" y="1249171"/>
                </a:lnTo>
                <a:lnTo>
                  <a:pt x="2037343" y="1249171"/>
                </a:lnTo>
                <a:lnTo>
                  <a:pt x="2027301" y="1230376"/>
                </a:lnTo>
                <a:lnTo>
                  <a:pt x="2012429" y="1207642"/>
                </a:lnTo>
                <a:close/>
              </a:path>
              <a:path w="2092325" h="2740025">
                <a:moveTo>
                  <a:pt x="1967610" y="1208617"/>
                </a:moveTo>
                <a:lnTo>
                  <a:pt x="1967719" y="1208785"/>
                </a:lnTo>
                <a:lnTo>
                  <a:pt x="1967610" y="1208617"/>
                </a:lnTo>
                <a:close/>
              </a:path>
              <a:path w="2092325" h="2740025">
                <a:moveTo>
                  <a:pt x="1966976" y="1207642"/>
                </a:moveTo>
                <a:lnTo>
                  <a:pt x="1967610" y="1208617"/>
                </a:lnTo>
                <a:lnTo>
                  <a:pt x="1967738" y="1208785"/>
                </a:lnTo>
                <a:lnTo>
                  <a:pt x="1966976" y="1207642"/>
                </a:lnTo>
                <a:close/>
              </a:path>
              <a:path w="2092325" h="2740025">
                <a:moveTo>
                  <a:pt x="1982878" y="1165733"/>
                </a:moveTo>
                <a:lnTo>
                  <a:pt x="1935098" y="1165733"/>
                </a:lnTo>
                <a:lnTo>
                  <a:pt x="1967610" y="1208617"/>
                </a:lnTo>
                <a:lnTo>
                  <a:pt x="1966976" y="1207642"/>
                </a:lnTo>
                <a:lnTo>
                  <a:pt x="2012429" y="1207642"/>
                </a:lnTo>
                <a:lnTo>
                  <a:pt x="1998471" y="1186307"/>
                </a:lnTo>
                <a:lnTo>
                  <a:pt x="1982878" y="1165733"/>
                </a:lnTo>
                <a:close/>
              </a:path>
              <a:path w="2092325" h="2740025">
                <a:moveTo>
                  <a:pt x="1898522" y="1123695"/>
                </a:moveTo>
                <a:lnTo>
                  <a:pt x="1935860" y="1166748"/>
                </a:lnTo>
                <a:lnTo>
                  <a:pt x="1935098" y="1165733"/>
                </a:lnTo>
                <a:lnTo>
                  <a:pt x="1982878" y="1165733"/>
                </a:lnTo>
                <a:lnTo>
                  <a:pt x="1965070" y="1142238"/>
                </a:lnTo>
                <a:lnTo>
                  <a:pt x="1949544" y="1124330"/>
                </a:lnTo>
                <a:lnTo>
                  <a:pt x="1899284" y="1124330"/>
                </a:lnTo>
                <a:lnTo>
                  <a:pt x="1898522" y="1123695"/>
                </a:lnTo>
                <a:close/>
              </a:path>
              <a:path w="2092325" h="2740025">
                <a:moveTo>
                  <a:pt x="1910544" y="1081277"/>
                </a:moveTo>
                <a:lnTo>
                  <a:pt x="1857628" y="1081277"/>
                </a:lnTo>
                <a:lnTo>
                  <a:pt x="1858264" y="1081913"/>
                </a:lnTo>
                <a:lnTo>
                  <a:pt x="1899284" y="1124330"/>
                </a:lnTo>
                <a:lnTo>
                  <a:pt x="1949544" y="1124330"/>
                </a:lnTo>
                <a:lnTo>
                  <a:pt x="1926970" y="1098295"/>
                </a:lnTo>
                <a:lnTo>
                  <a:pt x="1910544" y="1081277"/>
                </a:lnTo>
                <a:close/>
              </a:path>
              <a:path w="2092325" h="2740025">
                <a:moveTo>
                  <a:pt x="1858031" y="1081693"/>
                </a:moveTo>
                <a:lnTo>
                  <a:pt x="1858243" y="1081913"/>
                </a:lnTo>
                <a:lnTo>
                  <a:pt x="1858031" y="1081693"/>
                </a:lnTo>
                <a:close/>
              </a:path>
              <a:path w="2092325" h="2740025">
                <a:moveTo>
                  <a:pt x="1821056" y="995807"/>
                </a:moveTo>
                <a:lnTo>
                  <a:pt x="1763014" y="995807"/>
                </a:lnTo>
                <a:lnTo>
                  <a:pt x="1812925" y="1039113"/>
                </a:lnTo>
                <a:lnTo>
                  <a:pt x="1858031" y="1081693"/>
                </a:lnTo>
                <a:lnTo>
                  <a:pt x="1857628" y="1081277"/>
                </a:lnTo>
                <a:lnTo>
                  <a:pt x="1910544" y="1081277"/>
                </a:lnTo>
                <a:lnTo>
                  <a:pt x="1884679" y="1054480"/>
                </a:lnTo>
                <a:lnTo>
                  <a:pt x="1838197" y="1010665"/>
                </a:lnTo>
                <a:lnTo>
                  <a:pt x="1821056" y="995807"/>
                </a:lnTo>
                <a:close/>
              </a:path>
              <a:path w="2092325" h="2740025">
                <a:moveTo>
                  <a:pt x="1812289" y="1038605"/>
                </a:moveTo>
                <a:lnTo>
                  <a:pt x="1812829" y="1039113"/>
                </a:lnTo>
                <a:lnTo>
                  <a:pt x="1812289" y="1038605"/>
                </a:lnTo>
                <a:close/>
              </a:path>
              <a:path w="2092325" h="2740025">
                <a:moveTo>
                  <a:pt x="1715876" y="909827"/>
                </a:moveTo>
                <a:lnTo>
                  <a:pt x="1652651" y="909827"/>
                </a:lnTo>
                <a:lnTo>
                  <a:pt x="1710181" y="953261"/>
                </a:lnTo>
                <a:lnTo>
                  <a:pt x="1763521" y="996314"/>
                </a:lnTo>
                <a:lnTo>
                  <a:pt x="1763014" y="995807"/>
                </a:lnTo>
                <a:lnTo>
                  <a:pt x="1821056" y="995807"/>
                </a:lnTo>
                <a:lnTo>
                  <a:pt x="1787652" y="966851"/>
                </a:lnTo>
                <a:lnTo>
                  <a:pt x="1733422" y="923035"/>
                </a:lnTo>
                <a:lnTo>
                  <a:pt x="1715876" y="909827"/>
                </a:lnTo>
                <a:close/>
              </a:path>
              <a:path w="2092325" h="2740025">
                <a:moveTo>
                  <a:pt x="1709673" y="952880"/>
                </a:moveTo>
                <a:lnTo>
                  <a:pt x="1710146" y="953261"/>
                </a:lnTo>
                <a:lnTo>
                  <a:pt x="1709673" y="952880"/>
                </a:lnTo>
                <a:close/>
              </a:path>
              <a:path w="2092325" h="2740025">
                <a:moveTo>
                  <a:pt x="1595893" y="823340"/>
                </a:moveTo>
                <a:lnTo>
                  <a:pt x="1528064" y="823340"/>
                </a:lnTo>
                <a:lnTo>
                  <a:pt x="1592452" y="866901"/>
                </a:lnTo>
                <a:lnTo>
                  <a:pt x="1653031" y="910208"/>
                </a:lnTo>
                <a:lnTo>
                  <a:pt x="1652651" y="909827"/>
                </a:lnTo>
                <a:lnTo>
                  <a:pt x="1715876" y="909827"/>
                </a:lnTo>
                <a:lnTo>
                  <a:pt x="1675383" y="879347"/>
                </a:lnTo>
                <a:lnTo>
                  <a:pt x="1613915" y="835532"/>
                </a:lnTo>
                <a:lnTo>
                  <a:pt x="1595893" y="823340"/>
                </a:lnTo>
                <a:close/>
              </a:path>
              <a:path w="2092325" h="2740025">
                <a:moveTo>
                  <a:pt x="1592071" y="866647"/>
                </a:moveTo>
                <a:lnTo>
                  <a:pt x="1592427" y="866901"/>
                </a:lnTo>
                <a:lnTo>
                  <a:pt x="1592071" y="866647"/>
                </a:lnTo>
                <a:close/>
              </a:path>
              <a:path w="2092325" h="2740025">
                <a:moveTo>
                  <a:pt x="1530864" y="779907"/>
                </a:moveTo>
                <a:lnTo>
                  <a:pt x="1460880" y="779907"/>
                </a:lnTo>
                <a:lnTo>
                  <a:pt x="1528317" y="823594"/>
                </a:lnTo>
                <a:lnTo>
                  <a:pt x="1528064" y="823340"/>
                </a:lnTo>
                <a:lnTo>
                  <a:pt x="1595893" y="823340"/>
                </a:lnTo>
                <a:lnTo>
                  <a:pt x="1549145" y="791717"/>
                </a:lnTo>
                <a:lnTo>
                  <a:pt x="1530864" y="779907"/>
                </a:lnTo>
                <a:close/>
              </a:path>
              <a:path w="2092325" h="2740025">
                <a:moveTo>
                  <a:pt x="1390522" y="736599"/>
                </a:moveTo>
                <a:lnTo>
                  <a:pt x="1461134" y="780160"/>
                </a:lnTo>
                <a:lnTo>
                  <a:pt x="1460880" y="779907"/>
                </a:lnTo>
                <a:lnTo>
                  <a:pt x="1530864" y="779907"/>
                </a:lnTo>
                <a:lnTo>
                  <a:pt x="1481327" y="747902"/>
                </a:lnTo>
                <a:lnTo>
                  <a:pt x="1463252" y="736726"/>
                </a:lnTo>
                <a:lnTo>
                  <a:pt x="1390903" y="736726"/>
                </a:lnTo>
                <a:lnTo>
                  <a:pt x="1390522" y="736599"/>
                </a:lnTo>
                <a:close/>
              </a:path>
              <a:path w="2092325" h="2740025">
                <a:moveTo>
                  <a:pt x="1162659" y="561974"/>
                </a:moveTo>
                <a:lnTo>
                  <a:pt x="1082802" y="561974"/>
                </a:lnTo>
                <a:lnTo>
                  <a:pt x="1163573" y="605789"/>
                </a:lnTo>
                <a:lnTo>
                  <a:pt x="1241805" y="649477"/>
                </a:lnTo>
                <a:lnTo>
                  <a:pt x="1317625" y="693165"/>
                </a:lnTo>
                <a:lnTo>
                  <a:pt x="1390903" y="736726"/>
                </a:lnTo>
                <a:lnTo>
                  <a:pt x="1463252" y="736726"/>
                </a:lnTo>
                <a:lnTo>
                  <a:pt x="1410462" y="704088"/>
                </a:lnTo>
                <a:lnTo>
                  <a:pt x="1336802" y="660145"/>
                </a:lnTo>
                <a:lnTo>
                  <a:pt x="1260475" y="616330"/>
                </a:lnTo>
                <a:lnTo>
                  <a:pt x="1181862" y="572388"/>
                </a:lnTo>
                <a:lnTo>
                  <a:pt x="1162659" y="561974"/>
                </a:lnTo>
                <a:close/>
              </a:path>
              <a:path w="2092325" h="2740025">
                <a:moveTo>
                  <a:pt x="1317370" y="693038"/>
                </a:moveTo>
                <a:lnTo>
                  <a:pt x="1317584" y="693165"/>
                </a:lnTo>
                <a:lnTo>
                  <a:pt x="1317370" y="693038"/>
                </a:lnTo>
                <a:close/>
              </a:path>
              <a:path w="2092325" h="2740025">
                <a:moveTo>
                  <a:pt x="1163319" y="605663"/>
                </a:moveTo>
                <a:lnTo>
                  <a:pt x="1163547" y="605789"/>
                </a:lnTo>
                <a:lnTo>
                  <a:pt x="1163319" y="605663"/>
                </a:lnTo>
                <a:close/>
              </a:path>
              <a:path w="2092325" h="2740025">
                <a:moveTo>
                  <a:pt x="1081421" y="518159"/>
                </a:moveTo>
                <a:lnTo>
                  <a:pt x="1000125" y="518159"/>
                </a:lnTo>
                <a:lnTo>
                  <a:pt x="1082928" y="562101"/>
                </a:lnTo>
                <a:lnTo>
                  <a:pt x="1082802" y="561974"/>
                </a:lnTo>
                <a:lnTo>
                  <a:pt x="1162659" y="561974"/>
                </a:lnTo>
                <a:lnTo>
                  <a:pt x="1100835" y="528446"/>
                </a:lnTo>
                <a:lnTo>
                  <a:pt x="1081421" y="518159"/>
                </a:lnTo>
                <a:close/>
              </a:path>
              <a:path w="2092325" h="2740025">
                <a:moveTo>
                  <a:pt x="998287" y="474344"/>
                </a:moveTo>
                <a:lnTo>
                  <a:pt x="915415" y="474344"/>
                </a:lnTo>
                <a:lnTo>
                  <a:pt x="1000251" y="518286"/>
                </a:lnTo>
                <a:lnTo>
                  <a:pt x="1081421" y="518159"/>
                </a:lnTo>
                <a:lnTo>
                  <a:pt x="1017904" y="484504"/>
                </a:lnTo>
                <a:lnTo>
                  <a:pt x="998287" y="474344"/>
                </a:lnTo>
                <a:close/>
              </a:path>
              <a:path w="2092325" h="2740025">
                <a:moveTo>
                  <a:pt x="913260" y="430529"/>
                </a:moveTo>
                <a:lnTo>
                  <a:pt x="828928" y="430529"/>
                </a:lnTo>
                <a:lnTo>
                  <a:pt x="915542" y="474471"/>
                </a:lnTo>
                <a:lnTo>
                  <a:pt x="998287" y="474344"/>
                </a:lnTo>
                <a:lnTo>
                  <a:pt x="932814" y="440436"/>
                </a:lnTo>
                <a:lnTo>
                  <a:pt x="913260" y="430529"/>
                </a:lnTo>
                <a:close/>
              </a:path>
              <a:path w="2092325" h="2740025">
                <a:moveTo>
                  <a:pt x="647474" y="298703"/>
                </a:moveTo>
                <a:lnTo>
                  <a:pt x="560577" y="298703"/>
                </a:lnTo>
                <a:lnTo>
                  <a:pt x="741044" y="386714"/>
                </a:lnTo>
                <a:lnTo>
                  <a:pt x="829055" y="430656"/>
                </a:lnTo>
                <a:lnTo>
                  <a:pt x="913260" y="430529"/>
                </a:lnTo>
                <a:lnTo>
                  <a:pt x="757808" y="352551"/>
                </a:lnTo>
                <a:lnTo>
                  <a:pt x="647474" y="298703"/>
                </a:lnTo>
                <a:close/>
              </a:path>
              <a:path w="2092325" h="2740025">
                <a:moveTo>
                  <a:pt x="464664" y="210692"/>
                </a:moveTo>
                <a:lnTo>
                  <a:pt x="376173" y="210692"/>
                </a:lnTo>
                <a:lnTo>
                  <a:pt x="560704" y="298830"/>
                </a:lnTo>
                <a:lnTo>
                  <a:pt x="647474" y="298703"/>
                </a:lnTo>
                <a:lnTo>
                  <a:pt x="577214" y="264413"/>
                </a:lnTo>
                <a:lnTo>
                  <a:pt x="464664" y="210692"/>
                </a:lnTo>
                <a:close/>
              </a:path>
              <a:path w="2092325" h="2740025">
                <a:moveTo>
                  <a:pt x="16128" y="0"/>
                </a:moveTo>
                <a:lnTo>
                  <a:pt x="0" y="34543"/>
                </a:lnTo>
                <a:lnTo>
                  <a:pt x="376300" y="210819"/>
                </a:lnTo>
                <a:lnTo>
                  <a:pt x="376173" y="210692"/>
                </a:lnTo>
                <a:lnTo>
                  <a:pt x="464664" y="210692"/>
                </a:lnTo>
                <a:lnTo>
                  <a:pt x="16128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004428" y="5027677"/>
            <a:ext cx="21602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pc="-5" dirty="0">
                <a:latin typeface="Calibri"/>
                <a:cs typeface="Calibri"/>
              </a:rPr>
              <a:t>Th</a:t>
            </a:r>
            <a:r>
              <a:rPr dirty="0">
                <a:latin typeface="Calibri"/>
                <a:cs typeface="Calibri"/>
              </a:rPr>
              <a:t>e 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xpla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ar</a:t>
            </a:r>
            <a:r>
              <a:rPr spc="-10" dirty="0">
                <a:latin typeface="Calibri"/>
                <a:cs typeface="Calibri"/>
              </a:rPr>
              <a:t>iance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ac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15" dirty="0">
                <a:latin typeface="Calibri"/>
                <a:cs typeface="Calibri"/>
              </a:rPr>
              <a:t>82%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wh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el</a:t>
            </a:r>
            <a:r>
              <a:rPr spc="-10" dirty="0">
                <a:latin typeface="Calibri"/>
                <a:cs typeface="Calibri"/>
              </a:rPr>
              <a:t>le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t.</a:t>
            </a:r>
            <a:endParaRPr>
              <a:latin typeface="Calibri"/>
              <a:cs typeface="Calibri"/>
            </a:endParaRPr>
          </a:p>
        </p:txBody>
      </p:sp>
      <p:graphicFrame>
        <p:nvGraphicFramePr>
          <p:cNvPr id="114" name="object 114"/>
          <p:cNvGraphicFramePr>
            <a:graphicFrameLocks noGrp="1"/>
          </p:cNvGraphicFramePr>
          <p:nvPr/>
        </p:nvGraphicFramePr>
        <p:xfrm>
          <a:off x="1922903" y="4985093"/>
          <a:ext cx="5870655" cy="1403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5165">
                <a:tc rowSpan="2">
                  <a:txBody>
                    <a:bodyPr/>
                    <a:lstStyle/>
                    <a:p>
                      <a:pPr marL="55880">
                        <a:lnSpc>
                          <a:spcPts val="1100"/>
                        </a:lnSpc>
                      </a:pPr>
                      <a:r>
                        <a:rPr sz="950" spc="4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spc="8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T w="18779">
                      <a:solidFill>
                        <a:srgbClr val="000000"/>
                      </a:solidFill>
                      <a:prstDash val="solid"/>
                    </a:lnT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23265">
                        <a:lnSpc>
                          <a:spcPts val="1110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50" spc="-7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gen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ue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T w="18779">
                      <a:solidFill>
                        <a:srgbClr val="000000"/>
                      </a:solidFill>
                      <a:prstDash val="solid"/>
                    </a:lnT>
                    <a:lnB w="955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75895">
                        <a:lnSpc>
                          <a:spcPts val="1110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spc="3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50" spc="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5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9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9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qu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T w="18779">
                      <a:solidFill>
                        <a:srgbClr val="000000"/>
                      </a:solidFill>
                      <a:prstDash val="solid"/>
                    </a:lnT>
                    <a:lnB w="955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T w="18779">
                      <a:solidFill>
                        <a:srgbClr val="000000"/>
                      </a:solidFill>
                      <a:prstDash val="solid"/>
                    </a:lnT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100"/>
                        </a:lnSpc>
                      </a:pPr>
                      <a:r>
                        <a:rPr sz="950" spc="-7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spc="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T w="9554">
                      <a:solidFill>
                        <a:srgbClr val="000000"/>
                      </a:solidFill>
                      <a:prstDash val="solid"/>
                    </a:lnT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10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9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9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50" spc="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T w="9554">
                      <a:solidFill>
                        <a:srgbClr val="000000"/>
                      </a:solidFill>
                      <a:prstDash val="solid"/>
                    </a:lnT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00"/>
                        </a:lnSpc>
                      </a:pPr>
                      <a:r>
                        <a:rPr sz="950" spc="4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50" spc="8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50" spc="-7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T w="9554">
                      <a:solidFill>
                        <a:srgbClr val="000000"/>
                      </a:solidFill>
                      <a:prstDash val="solid"/>
                    </a:lnT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00"/>
                        </a:lnSpc>
                      </a:pPr>
                      <a:r>
                        <a:rPr sz="950" spc="-7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spc="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T w="9554">
                      <a:solidFill>
                        <a:srgbClr val="000000"/>
                      </a:solidFill>
                      <a:prstDash val="solid"/>
                    </a:lnT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10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9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9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50" spc="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T w="9554">
                      <a:solidFill>
                        <a:srgbClr val="000000"/>
                      </a:solidFill>
                      <a:prstDash val="solid"/>
                    </a:lnT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00"/>
                        </a:lnSpc>
                      </a:pPr>
                      <a:r>
                        <a:rPr sz="950" spc="4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50" spc="8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50" spc="-7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T w="9554">
                      <a:solidFill>
                        <a:srgbClr val="000000"/>
                      </a:solidFill>
                      <a:prstDash val="solid"/>
                    </a:lnT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21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T w="187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73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T w="187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45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52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T w="187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45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52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T w="187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73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T w="187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45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52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T w="187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45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52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T w="18779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758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36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96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82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48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36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96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82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48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92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36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89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84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914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68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95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53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758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98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58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02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1095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87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ts val="1095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42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095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9558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58">
                      <a:solidFill>
                        <a:srgbClr val="000000"/>
                      </a:solidFill>
                      <a:prstDash val="solid"/>
                    </a:lnL>
                    <a:lnR w="18787">
                      <a:solidFill>
                        <a:srgbClr val="000000"/>
                      </a:solidFill>
                      <a:prstDash val="solid"/>
                    </a:lnR>
                    <a:lnB w="187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08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868412" y="295656"/>
            <a:ext cx="775715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</a:rPr>
              <a:t>Extrac</a:t>
            </a:r>
            <a:r>
              <a:rPr sz="4000" dirty="0">
                <a:solidFill>
                  <a:srgbClr val="FF0000"/>
                </a:solidFill>
              </a:rPr>
              <a:t>ting</a:t>
            </a:r>
            <a:r>
              <a:rPr sz="4000" spc="-30" dirty="0">
                <a:solidFill>
                  <a:srgbClr val="FF0000"/>
                </a:solidFill>
              </a:rPr>
              <a:t> </a:t>
            </a:r>
            <a:r>
              <a:rPr sz="4000" spc="-20" dirty="0">
                <a:solidFill>
                  <a:srgbClr val="FF0000"/>
                </a:solidFill>
              </a:rPr>
              <a:t>the</a:t>
            </a:r>
            <a:r>
              <a:rPr sz="4000" spc="-5" dirty="0">
                <a:solidFill>
                  <a:srgbClr val="FF0000"/>
                </a:solidFill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Facto</a:t>
            </a:r>
            <a:r>
              <a:rPr sz="4000" spc="-15" dirty="0">
                <a:solidFill>
                  <a:srgbClr val="FF0000"/>
                </a:solidFill>
              </a:rPr>
              <a:t>r</a:t>
            </a:r>
            <a:r>
              <a:rPr sz="4000" spc="15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Solution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1381633"/>
            <a:ext cx="8072120" cy="5175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145" indent="-342900"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Ne</a:t>
            </a:r>
            <a:r>
              <a:rPr sz="2200" spc="-20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t,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extr</a:t>
            </a:r>
            <a:r>
              <a:rPr sz="2200" b="1" spc="-25" dirty="0">
                <a:latin typeface="Calibri"/>
                <a:cs typeface="Calibri"/>
              </a:rPr>
              <a:t>a</a:t>
            </a:r>
            <a:r>
              <a:rPr sz="2200" b="1" spc="-15" dirty="0">
                <a:latin typeface="Calibri"/>
                <a:cs typeface="Calibri"/>
              </a:rPr>
              <a:t>c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ro</a:t>
            </a:r>
            <a:r>
              <a:rPr sz="2200" b="1" spc="-2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e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ors.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otation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generates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lu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wh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</a:t>
            </a:r>
            <a:r>
              <a:rPr sz="2200" spc="-15" dirty="0">
                <a:latin typeface="Calibri"/>
                <a:cs typeface="Calibri"/>
              </a:rPr>
              <a:t>ble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loa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highl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onl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Im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ortant benefit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allo</a:t>
            </a:r>
            <a:r>
              <a:rPr sz="2200" spc="-15" dirty="0">
                <a:latin typeface="Calibri"/>
                <a:cs typeface="Calibri"/>
              </a:rPr>
              <a:t>ws ea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rpretation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namin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spcBef>
                <a:spcPts val="1125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ario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algorith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rotatio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V</a:t>
            </a:r>
            <a:r>
              <a:rPr sz="2200" b="1" spc="-25" dirty="0">
                <a:latin typeface="Calibri"/>
                <a:cs typeface="Calibri"/>
              </a:rPr>
              <a:t>a</a:t>
            </a:r>
            <a:r>
              <a:rPr sz="2200" b="1" spc="-20" dirty="0">
                <a:latin typeface="Calibri"/>
                <a:cs typeface="Calibri"/>
              </a:rPr>
              <a:t>rima</a:t>
            </a:r>
            <a:r>
              <a:rPr sz="2200" b="1" spc="-10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which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endParaRPr sz="2200" dirty="0">
              <a:latin typeface="Calibri"/>
              <a:cs typeface="Calibri"/>
            </a:endParaRPr>
          </a:p>
          <a:p>
            <a:pPr marL="355600"/>
            <a:r>
              <a:rPr sz="2200" spc="-15" dirty="0">
                <a:latin typeface="Calibri"/>
                <a:cs typeface="Calibri"/>
              </a:rPr>
              <a:t>most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onl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used</a:t>
            </a:r>
            <a:r>
              <a:rPr lang="en-US" sz="2200" spc="-15" dirty="0">
                <a:latin typeface="Calibri"/>
                <a:cs typeface="Calibri"/>
              </a:rPr>
              <a:t> in analytics</a:t>
            </a:r>
            <a:r>
              <a:rPr sz="2200" spc="-1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55600" marR="192405" indent="-342900">
              <a:spcBef>
                <a:spcPts val="1125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Rotated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component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matrix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label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hig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- ligh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mark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highes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loading,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ab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olute value, in each r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w.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Togeth</a:t>
            </a:r>
            <a:r>
              <a:rPr sz="2200" spc="-10" dirty="0">
                <a:latin typeface="Calibri"/>
                <a:cs typeface="Calibri"/>
              </a:rPr>
              <a:t>er,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highl</a:t>
            </a:r>
            <a:r>
              <a:rPr sz="2200" spc="-10" dirty="0">
                <a:latin typeface="Calibri"/>
                <a:cs typeface="Calibri"/>
              </a:rPr>
              <a:t>igh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each facto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help</a:t>
            </a:r>
            <a:r>
              <a:rPr sz="2200" spc="-10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understan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meaning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underlying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or.</a:t>
            </a:r>
            <a:endParaRPr sz="2200" dirty="0">
              <a:latin typeface="Calibri"/>
              <a:cs typeface="Calibri"/>
            </a:endParaRPr>
          </a:p>
          <a:p>
            <a:pPr marL="355600" marR="56515" indent="-342900">
              <a:spcBef>
                <a:spcPts val="1125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Fina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generate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facto</a:t>
            </a:r>
            <a:r>
              <a:rPr sz="2200" b="1" spc="-10" dirty="0">
                <a:latin typeface="Calibri"/>
                <a:cs typeface="Calibri"/>
              </a:rPr>
              <a:t>r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scores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(weighted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erage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 variables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link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factor)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sc</a:t>
            </a:r>
            <a:r>
              <a:rPr sz="2200" spc="-10" dirty="0">
                <a:latin typeface="Calibri"/>
                <a:cs typeface="Calibri"/>
              </a:rPr>
              <a:t>ores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appr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ximate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sc</a:t>
            </a:r>
            <a:r>
              <a:rPr sz="2200" spc="-10" dirty="0">
                <a:latin typeface="Calibri"/>
                <a:cs typeface="Calibri"/>
              </a:rPr>
              <a:t>ores respondent</a:t>
            </a:r>
            <a:r>
              <a:rPr sz="2200" spc="-15" dirty="0">
                <a:latin typeface="Calibri"/>
                <a:cs typeface="Calibri"/>
              </a:rPr>
              <a:t> would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ave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provided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able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ask </a:t>
            </a:r>
            <a:r>
              <a:rPr sz="2200" spc="-15" dirty="0">
                <a:latin typeface="Calibri"/>
                <a:cs typeface="Calibri"/>
              </a:rPr>
              <a:t>about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facto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single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que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urvey</a:t>
            </a:r>
            <a:endParaRPr sz="2200" dirty="0">
              <a:latin typeface="Calibri"/>
              <a:cs typeface="Calibri"/>
            </a:endParaRPr>
          </a:p>
          <a:p>
            <a:pPr marL="3721735">
              <a:spcBef>
                <a:spcPts val="1335"/>
              </a:spcBef>
              <a:tabLst>
                <a:tab pos="7903209" algn="l"/>
              </a:tabLst>
            </a:pPr>
            <a:r>
              <a:rPr sz="1200" dirty="0">
                <a:solidFill>
                  <a:srgbClr val="0066FF"/>
                </a:solidFill>
                <a:latin typeface="Calibri"/>
                <a:cs typeface="Calibri"/>
              </a:rPr>
              <a:t>	</a:t>
            </a:r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17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72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868412" y="295656"/>
            <a:ext cx="775715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</a:rPr>
              <a:t>Extrac</a:t>
            </a:r>
            <a:r>
              <a:rPr sz="4000" dirty="0">
                <a:solidFill>
                  <a:srgbClr val="FF0000"/>
                </a:solidFill>
              </a:rPr>
              <a:t>ting</a:t>
            </a:r>
            <a:r>
              <a:rPr sz="4000" spc="-30" dirty="0">
                <a:solidFill>
                  <a:srgbClr val="FF0000"/>
                </a:solidFill>
              </a:rPr>
              <a:t> </a:t>
            </a:r>
            <a:r>
              <a:rPr sz="4000" spc="-20" dirty="0">
                <a:solidFill>
                  <a:srgbClr val="FF0000"/>
                </a:solidFill>
              </a:rPr>
              <a:t>the</a:t>
            </a:r>
            <a:r>
              <a:rPr sz="4000" spc="-5" dirty="0">
                <a:solidFill>
                  <a:srgbClr val="FF0000"/>
                </a:solidFill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Facto</a:t>
            </a:r>
            <a:r>
              <a:rPr sz="4000" spc="-15" dirty="0">
                <a:solidFill>
                  <a:srgbClr val="FF0000"/>
                </a:solidFill>
              </a:rPr>
              <a:t>r</a:t>
            </a:r>
            <a:r>
              <a:rPr sz="4000" spc="15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Solution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800" y="4267200"/>
            <a:ext cx="26098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875"/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MKT 6</a:t>
            </a:r>
            <a:r>
              <a:rPr sz="1200" spc="-5" dirty="0">
                <a:solidFill>
                  <a:srgbClr val="6699FF"/>
                </a:solidFill>
                <a:latin typeface="Calibri"/>
                <a:cs typeface="Calibri"/>
              </a:rPr>
              <a:t>3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09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0" y="5029200"/>
            <a:ext cx="3124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6220" algn="r"/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1828801"/>
            <a:ext cx="3352800" cy="2554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8601" y="1981200"/>
            <a:ext cx="2600325" cy="2838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5800" y="4267201"/>
            <a:ext cx="2609850" cy="2352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7800" y="1905000"/>
            <a:ext cx="2286000" cy="1295400"/>
          </a:xfrm>
          <a:custGeom>
            <a:avLst/>
            <a:gdLst/>
            <a:ahLst/>
            <a:cxnLst/>
            <a:rect l="l" t="t" r="r" b="b"/>
            <a:pathLst>
              <a:path w="2286000" h="1295400">
                <a:moveTo>
                  <a:pt x="0" y="1295400"/>
                </a:moveTo>
                <a:lnTo>
                  <a:pt x="2286000" y="1295400"/>
                </a:lnTo>
                <a:lnTo>
                  <a:pt x="2286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7800" y="1905000"/>
            <a:ext cx="2286000" cy="1295400"/>
          </a:xfrm>
          <a:custGeom>
            <a:avLst/>
            <a:gdLst/>
            <a:ahLst/>
            <a:cxnLst/>
            <a:rect l="l" t="t" r="r" b="b"/>
            <a:pathLst>
              <a:path w="2286000" h="1295400">
                <a:moveTo>
                  <a:pt x="0" y="1295400"/>
                </a:moveTo>
                <a:lnTo>
                  <a:pt x="2286000" y="1295400"/>
                </a:lnTo>
                <a:lnTo>
                  <a:pt x="2286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1340" y="1321561"/>
            <a:ext cx="7437120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Calibri"/>
                <a:cs typeface="Calibri"/>
              </a:rPr>
              <a:t>Next,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 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 ‘E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tra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tion’,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‘Rotation’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‘Scores’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Menus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17"/>
              </a:spcBef>
            </a:pPr>
            <a:endParaRPr sz="2850">
              <a:latin typeface="Times New Roman"/>
              <a:cs typeface="Times New Roman"/>
            </a:endParaRPr>
          </a:p>
          <a:p>
            <a:pPr marL="3518535" marR="1747520" algn="just"/>
            <a:r>
              <a:rPr sz="1700" b="1" dirty="0">
                <a:latin typeface="Arial"/>
                <a:cs typeface="Arial"/>
              </a:rPr>
              <a:t>2.  </a:t>
            </a:r>
            <a:r>
              <a:rPr sz="1700" b="1" spc="-1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Select: </a:t>
            </a:r>
            <a:r>
              <a:rPr sz="1700" spc="-105" dirty="0">
                <a:latin typeface="Arial"/>
                <a:cs typeface="Arial"/>
              </a:rPr>
              <a:t>“</a:t>
            </a:r>
            <a:r>
              <a:rPr sz="1700" spc="-95" dirty="0">
                <a:latin typeface="Arial"/>
                <a:cs typeface="Arial"/>
              </a:rPr>
              <a:t>„</a:t>
            </a:r>
            <a:r>
              <a:rPr sz="1700" spc="-12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arima</a:t>
            </a:r>
            <a:r>
              <a:rPr sz="1700" spc="-15" dirty="0">
                <a:latin typeface="Arial"/>
                <a:cs typeface="Arial"/>
              </a:rPr>
              <a:t>x</a:t>
            </a:r>
            <a:r>
              <a:rPr sz="1700" dirty="0">
                <a:latin typeface="Arial"/>
                <a:cs typeface="Arial"/>
              </a:rPr>
              <a:t>”, “Rota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u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ion”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 “Loading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(s</a:t>
            </a:r>
            <a:r>
              <a:rPr sz="1700" spc="-10" dirty="0">
                <a:latin typeface="Arial"/>
                <a:cs typeface="Arial"/>
              </a:rPr>
              <a:t>)</a:t>
            </a:r>
            <a:r>
              <a:rPr sz="1700" dirty="0">
                <a:latin typeface="Arial"/>
                <a:cs typeface="Arial"/>
              </a:rPr>
              <a:t>”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 </a:t>
            </a:r>
            <a:r>
              <a:rPr sz="1700" i="1" dirty="0">
                <a:latin typeface="Arial"/>
                <a:cs typeface="Arial"/>
              </a:rPr>
              <a:t>Ro</a:t>
            </a:r>
            <a:r>
              <a:rPr sz="1700" i="1" spc="-10" dirty="0">
                <a:latin typeface="Arial"/>
                <a:cs typeface="Arial"/>
              </a:rPr>
              <a:t>t</a:t>
            </a:r>
            <a:r>
              <a:rPr sz="1700" i="1" dirty="0">
                <a:latin typeface="Arial"/>
                <a:cs typeface="Arial"/>
              </a:rPr>
              <a:t>a</a:t>
            </a:r>
            <a:r>
              <a:rPr sz="1700" i="1" spc="-10" dirty="0">
                <a:latin typeface="Arial"/>
                <a:cs typeface="Arial"/>
              </a:rPr>
              <a:t>t</a:t>
            </a:r>
            <a:r>
              <a:rPr sz="1700" i="1" dirty="0">
                <a:latin typeface="Arial"/>
                <a:cs typeface="Arial"/>
              </a:rPr>
              <a:t>ion</a:t>
            </a:r>
            <a:r>
              <a:rPr sz="1700" i="1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menu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2600" y="4800600"/>
            <a:ext cx="2286000" cy="7848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169545">
              <a:tabLst>
                <a:tab pos="429259" algn="l"/>
              </a:tabLst>
            </a:pPr>
            <a:r>
              <a:rPr sz="1700" b="1" dirty="0">
                <a:latin typeface="Arial"/>
                <a:cs typeface="Arial"/>
              </a:rPr>
              <a:t>1.	Set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95" dirty="0">
                <a:latin typeface="Arial"/>
                <a:cs typeface="Arial"/>
              </a:rPr>
              <a:t>„</a:t>
            </a:r>
            <a:r>
              <a:rPr sz="1700" dirty="0">
                <a:latin typeface="Arial"/>
                <a:cs typeface="Arial"/>
              </a:rPr>
              <a:t>Number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 Facto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95" dirty="0">
                <a:latin typeface="Arial"/>
                <a:cs typeface="Arial"/>
              </a:rPr>
              <a:t>‟</a:t>
            </a:r>
            <a:r>
              <a:rPr sz="1700" dirty="0">
                <a:latin typeface="Arial"/>
                <a:cs typeface="Arial"/>
              </a:rPr>
              <a:t>equal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2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 </a:t>
            </a:r>
            <a:r>
              <a:rPr sz="1700" spc="-190" dirty="0">
                <a:latin typeface="Arial"/>
                <a:cs typeface="Arial"/>
              </a:rPr>
              <a:t>„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-15" dirty="0">
                <a:latin typeface="Arial"/>
                <a:cs typeface="Arial"/>
              </a:rPr>
              <a:t>x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ra</a:t>
            </a:r>
            <a:r>
              <a:rPr sz="1700" spc="-10" dirty="0">
                <a:latin typeface="Arial"/>
                <a:cs typeface="Arial"/>
              </a:rPr>
              <a:t>ct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-70" dirty="0">
                <a:latin typeface="Arial"/>
                <a:cs typeface="Arial"/>
              </a:rPr>
              <a:t>on‟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enu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9000" y="5029200"/>
            <a:ext cx="3124200" cy="13080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1700" b="1" dirty="0">
                <a:latin typeface="Arial"/>
                <a:cs typeface="Arial"/>
              </a:rPr>
              <a:t>3. Select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‘</a:t>
            </a:r>
            <a:r>
              <a:rPr sz="1700" dirty="0">
                <a:latin typeface="Arial"/>
                <a:cs typeface="Arial"/>
              </a:rPr>
              <a:t>Save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variab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spc="-65" dirty="0">
                <a:latin typeface="Arial"/>
                <a:cs typeface="Arial"/>
              </a:rPr>
              <a:t>es‟</a:t>
            </a:r>
            <a:endParaRPr sz="1700">
              <a:latin typeface="Arial"/>
              <a:cs typeface="Arial"/>
            </a:endParaRPr>
          </a:p>
          <a:p>
            <a:pPr marL="86995"/>
            <a:r>
              <a:rPr sz="1700" dirty="0">
                <a:latin typeface="Arial"/>
                <a:cs typeface="Arial"/>
              </a:rPr>
              <a:t>&amp; </a:t>
            </a:r>
            <a:r>
              <a:rPr sz="1700" spc="-10" dirty="0">
                <a:latin typeface="Arial"/>
                <a:cs typeface="Arial"/>
              </a:rPr>
              <a:t>“</a:t>
            </a:r>
            <a:r>
              <a:rPr sz="1700" dirty="0">
                <a:latin typeface="Arial"/>
                <a:cs typeface="Arial"/>
              </a:rPr>
              <a:t>Regression”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Fac</a:t>
            </a:r>
            <a:r>
              <a:rPr sz="1700" i="1" spc="-10" dirty="0">
                <a:latin typeface="Arial"/>
                <a:cs typeface="Arial"/>
              </a:rPr>
              <a:t>t</a:t>
            </a:r>
            <a:r>
              <a:rPr sz="1700" i="1" dirty="0">
                <a:latin typeface="Arial"/>
                <a:cs typeface="Arial"/>
              </a:rPr>
              <a:t>or</a:t>
            </a:r>
            <a:endParaRPr sz="1700">
              <a:latin typeface="Arial"/>
              <a:cs typeface="Arial"/>
            </a:endParaRPr>
          </a:p>
          <a:p>
            <a:pPr marL="86995"/>
            <a:r>
              <a:rPr sz="1700" i="1" dirty="0">
                <a:latin typeface="Arial"/>
                <a:cs typeface="Arial"/>
              </a:rPr>
              <a:t>Scores</a:t>
            </a:r>
            <a:r>
              <a:rPr sz="1700" i="1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Menu,</a:t>
            </a:r>
            <a:endParaRPr sz="1700">
              <a:latin typeface="Arial"/>
              <a:cs typeface="Arial"/>
            </a:endParaRPr>
          </a:p>
          <a:p>
            <a:pPr marL="86995" marR="99060"/>
            <a:r>
              <a:rPr sz="1700" dirty="0">
                <a:latin typeface="Arial"/>
                <a:cs typeface="Arial"/>
              </a:rPr>
              <a:t>Run 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Factor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sis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by clicking 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K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 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enu.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59346" y="2426717"/>
            <a:ext cx="770255" cy="545465"/>
          </a:xfrm>
          <a:custGeom>
            <a:avLst/>
            <a:gdLst/>
            <a:ahLst/>
            <a:cxnLst/>
            <a:rect l="l" t="t" r="r" b="b"/>
            <a:pathLst>
              <a:path w="770254" h="545464">
                <a:moveTo>
                  <a:pt x="691783" y="507616"/>
                </a:moveTo>
                <a:lnTo>
                  <a:pt x="675385" y="530987"/>
                </a:lnTo>
                <a:lnTo>
                  <a:pt x="770254" y="545084"/>
                </a:lnTo>
                <a:lnTo>
                  <a:pt x="754462" y="515874"/>
                </a:lnTo>
                <a:lnTo>
                  <a:pt x="703579" y="515874"/>
                </a:lnTo>
                <a:lnTo>
                  <a:pt x="691783" y="507616"/>
                </a:lnTo>
                <a:close/>
              </a:path>
              <a:path w="770254" h="545464">
                <a:moveTo>
                  <a:pt x="708234" y="484169"/>
                </a:moveTo>
                <a:lnTo>
                  <a:pt x="691783" y="507616"/>
                </a:lnTo>
                <a:lnTo>
                  <a:pt x="703579" y="515874"/>
                </a:lnTo>
                <a:lnTo>
                  <a:pt x="719962" y="492379"/>
                </a:lnTo>
                <a:lnTo>
                  <a:pt x="708234" y="484169"/>
                </a:lnTo>
                <a:close/>
              </a:path>
              <a:path w="770254" h="545464">
                <a:moveTo>
                  <a:pt x="724661" y="460756"/>
                </a:moveTo>
                <a:lnTo>
                  <a:pt x="708234" y="484169"/>
                </a:lnTo>
                <a:lnTo>
                  <a:pt x="719962" y="492379"/>
                </a:lnTo>
                <a:lnTo>
                  <a:pt x="703579" y="515874"/>
                </a:lnTo>
                <a:lnTo>
                  <a:pt x="754462" y="515874"/>
                </a:lnTo>
                <a:lnTo>
                  <a:pt x="724661" y="460756"/>
                </a:lnTo>
                <a:close/>
              </a:path>
              <a:path w="770254" h="545464">
                <a:moveTo>
                  <a:pt x="16509" y="0"/>
                </a:moveTo>
                <a:lnTo>
                  <a:pt x="0" y="23368"/>
                </a:lnTo>
                <a:lnTo>
                  <a:pt x="691783" y="507616"/>
                </a:lnTo>
                <a:lnTo>
                  <a:pt x="708234" y="484169"/>
                </a:lnTo>
                <a:lnTo>
                  <a:pt x="165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01507" y="3505201"/>
            <a:ext cx="551815" cy="1224915"/>
          </a:xfrm>
          <a:custGeom>
            <a:avLst/>
            <a:gdLst/>
            <a:ahLst/>
            <a:cxnLst/>
            <a:rect l="l" t="t" r="r" b="b"/>
            <a:pathLst>
              <a:path w="551815" h="1224914">
                <a:moveTo>
                  <a:pt x="498981" y="72788"/>
                </a:moveTo>
                <a:lnTo>
                  <a:pt x="0" y="1213485"/>
                </a:lnTo>
                <a:lnTo>
                  <a:pt x="26187" y="1224914"/>
                </a:lnTo>
                <a:lnTo>
                  <a:pt x="525239" y="84284"/>
                </a:lnTo>
                <a:lnTo>
                  <a:pt x="498981" y="72788"/>
                </a:lnTo>
                <a:close/>
              </a:path>
              <a:path w="551815" h="1224914">
                <a:moveTo>
                  <a:pt x="549581" y="59689"/>
                </a:moveTo>
                <a:lnTo>
                  <a:pt x="504710" y="59689"/>
                </a:lnTo>
                <a:lnTo>
                  <a:pt x="530999" y="71120"/>
                </a:lnTo>
                <a:lnTo>
                  <a:pt x="525239" y="84284"/>
                </a:lnTo>
                <a:lnTo>
                  <a:pt x="551446" y="95758"/>
                </a:lnTo>
                <a:lnTo>
                  <a:pt x="549581" y="59689"/>
                </a:lnTo>
                <a:close/>
              </a:path>
              <a:path w="551815" h="1224914">
                <a:moveTo>
                  <a:pt x="504710" y="59689"/>
                </a:moveTo>
                <a:lnTo>
                  <a:pt x="498981" y="72788"/>
                </a:lnTo>
                <a:lnTo>
                  <a:pt x="525239" y="84284"/>
                </a:lnTo>
                <a:lnTo>
                  <a:pt x="530999" y="71120"/>
                </a:lnTo>
                <a:lnTo>
                  <a:pt x="504710" y="59689"/>
                </a:lnTo>
                <a:close/>
              </a:path>
              <a:path w="551815" h="1224914">
                <a:moveTo>
                  <a:pt x="546493" y="0"/>
                </a:moveTo>
                <a:lnTo>
                  <a:pt x="472833" y="61340"/>
                </a:lnTo>
                <a:lnTo>
                  <a:pt x="498981" y="72788"/>
                </a:lnTo>
                <a:lnTo>
                  <a:pt x="504710" y="59689"/>
                </a:lnTo>
                <a:lnTo>
                  <a:pt x="549581" y="59689"/>
                </a:lnTo>
                <a:lnTo>
                  <a:pt x="5464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5257800"/>
            <a:ext cx="1531620" cy="927100"/>
          </a:xfrm>
          <a:custGeom>
            <a:avLst/>
            <a:gdLst/>
            <a:ahLst/>
            <a:cxnLst/>
            <a:rect l="l" t="t" r="r" b="b"/>
            <a:pathLst>
              <a:path w="1531620" h="927100">
                <a:moveTo>
                  <a:pt x="80825" y="31858"/>
                </a:moveTo>
                <a:lnTo>
                  <a:pt x="66124" y="56387"/>
                </a:lnTo>
                <a:lnTo>
                  <a:pt x="1516634" y="926655"/>
                </a:lnTo>
                <a:lnTo>
                  <a:pt x="1531365" y="902144"/>
                </a:lnTo>
                <a:lnTo>
                  <a:pt x="80825" y="31858"/>
                </a:lnTo>
                <a:close/>
              </a:path>
              <a:path w="1531620" h="927100">
                <a:moveTo>
                  <a:pt x="0" y="0"/>
                </a:moveTo>
                <a:lnTo>
                  <a:pt x="51435" y="80899"/>
                </a:lnTo>
                <a:lnTo>
                  <a:pt x="66124" y="56387"/>
                </a:lnTo>
                <a:lnTo>
                  <a:pt x="53848" y="49021"/>
                </a:lnTo>
                <a:lnTo>
                  <a:pt x="68579" y="24511"/>
                </a:lnTo>
                <a:lnTo>
                  <a:pt x="85228" y="24511"/>
                </a:lnTo>
                <a:lnTo>
                  <a:pt x="95503" y="7365"/>
                </a:lnTo>
                <a:lnTo>
                  <a:pt x="0" y="0"/>
                </a:lnTo>
                <a:close/>
              </a:path>
              <a:path w="1531620" h="927100">
                <a:moveTo>
                  <a:pt x="68579" y="24511"/>
                </a:moveTo>
                <a:lnTo>
                  <a:pt x="53848" y="49021"/>
                </a:lnTo>
                <a:lnTo>
                  <a:pt x="66124" y="56387"/>
                </a:lnTo>
                <a:lnTo>
                  <a:pt x="80825" y="31858"/>
                </a:lnTo>
                <a:lnTo>
                  <a:pt x="68579" y="24511"/>
                </a:lnTo>
                <a:close/>
              </a:path>
              <a:path w="1531620" h="927100">
                <a:moveTo>
                  <a:pt x="85228" y="24511"/>
                </a:moveTo>
                <a:lnTo>
                  <a:pt x="68579" y="24511"/>
                </a:lnTo>
                <a:lnTo>
                  <a:pt x="80825" y="31858"/>
                </a:lnTo>
                <a:lnTo>
                  <a:pt x="85228" y="245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96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8761" y="3324121"/>
            <a:ext cx="22155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50" b="1" spc="70" dirty="0">
                <a:latin typeface="Arial"/>
                <a:cs typeface="Arial"/>
              </a:rPr>
              <a:t>R</a:t>
            </a:r>
            <a:r>
              <a:rPr sz="1250" b="1" spc="114" dirty="0">
                <a:latin typeface="Arial"/>
                <a:cs typeface="Arial"/>
              </a:rPr>
              <a:t>o</a:t>
            </a:r>
            <a:r>
              <a:rPr sz="1250" b="1" spc="-30" dirty="0">
                <a:latin typeface="Arial"/>
                <a:cs typeface="Arial"/>
              </a:rPr>
              <a:t>t</a:t>
            </a:r>
            <a:r>
              <a:rPr sz="1250" b="1" spc="-15" dirty="0">
                <a:latin typeface="Arial"/>
                <a:cs typeface="Arial"/>
              </a:rPr>
              <a:t>a</a:t>
            </a:r>
            <a:r>
              <a:rPr sz="1250" b="1" spc="65" dirty="0">
                <a:latin typeface="Arial"/>
                <a:cs typeface="Arial"/>
              </a:rPr>
              <a:t>t</a:t>
            </a:r>
            <a:r>
              <a:rPr sz="1250" b="1" spc="-15" dirty="0">
                <a:latin typeface="Arial"/>
                <a:cs typeface="Arial"/>
              </a:rPr>
              <a:t>e</a:t>
            </a:r>
            <a:r>
              <a:rPr sz="1250" b="1" spc="15" dirty="0">
                <a:latin typeface="Arial"/>
                <a:cs typeface="Arial"/>
              </a:rPr>
              <a:t>d</a:t>
            </a:r>
            <a:r>
              <a:rPr sz="1250" b="1" spc="145" dirty="0">
                <a:latin typeface="Arial"/>
                <a:cs typeface="Arial"/>
              </a:rPr>
              <a:t> </a:t>
            </a:r>
            <a:r>
              <a:rPr sz="1250" b="1" spc="70" dirty="0">
                <a:latin typeface="Arial"/>
                <a:cs typeface="Arial"/>
              </a:rPr>
              <a:t>C</a:t>
            </a:r>
            <a:r>
              <a:rPr sz="1250" b="1" spc="114" dirty="0">
                <a:latin typeface="Arial"/>
                <a:cs typeface="Arial"/>
              </a:rPr>
              <a:t>o</a:t>
            </a:r>
            <a:r>
              <a:rPr sz="1250" b="1" spc="-40" dirty="0">
                <a:latin typeface="Arial"/>
                <a:cs typeface="Arial"/>
              </a:rPr>
              <a:t>m</a:t>
            </a:r>
            <a:r>
              <a:rPr sz="1250" b="1" spc="114" dirty="0">
                <a:latin typeface="Arial"/>
                <a:cs typeface="Arial"/>
              </a:rPr>
              <a:t>po</a:t>
            </a:r>
            <a:r>
              <a:rPr sz="1250" b="1" spc="15" dirty="0">
                <a:latin typeface="Arial"/>
                <a:cs typeface="Arial"/>
              </a:rPr>
              <a:t>n</a:t>
            </a:r>
            <a:r>
              <a:rPr sz="1250" b="1" spc="85" dirty="0">
                <a:latin typeface="Arial"/>
                <a:cs typeface="Arial"/>
              </a:rPr>
              <a:t>e</a:t>
            </a:r>
            <a:r>
              <a:rPr sz="1250" b="1" spc="10" dirty="0">
                <a:latin typeface="Arial"/>
                <a:cs typeface="Arial"/>
              </a:rPr>
              <a:t>nt</a:t>
            </a:r>
            <a:r>
              <a:rPr sz="1250" b="1" spc="110" dirty="0">
                <a:latin typeface="Arial"/>
                <a:cs typeface="Arial"/>
              </a:rPr>
              <a:t> </a:t>
            </a:r>
            <a:r>
              <a:rPr sz="1250" b="1" spc="-65" dirty="0">
                <a:latin typeface="Arial"/>
                <a:cs typeface="Arial"/>
              </a:rPr>
              <a:t>M</a:t>
            </a:r>
            <a:r>
              <a:rPr sz="1250" b="1" spc="-15" dirty="0">
                <a:latin typeface="Arial"/>
                <a:cs typeface="Arial"/>
              </a:rPr>
              <a:t>a</a:t>
            </a:r>
            <a:r>
              <a:rPr sz="1250" b="1" spc="65" dirty="0">
                <a:latin typeface="Arial"/>
                <a:cs typeface="Arial"/>
              </a:rPr>
              <a:t>t</a:t>
            </a:r>
            <a:r>
              <a:rPr sz="1250" b="1" spc="-5" dirty="0">
                <a:latin typeface="Arial"/>
                <a:cs typeface="Arial"/>
              </a:rPr>
              <a:t>r</a:t>
            </a:r>
            <a:r>
              <a:rPr sz="1250" b="1" spc="-145" dirty="0">
                <a:latin typeface="Arial"/>
                <a:cs typeface="Arial"/>
              </a:rPr>
              <a:t>i</a:t>
            </a:r>
            <a:r>
              <a:rPr sz="1425" b="1" spc="-382" baseline="29239" dirty="0">
                <a:latin typeface="Arial"/>
                <a:cs typeface="Arial"/>
              </a:rPr>
              <a:t>a</a:t>
            </a:r>
            <a:r>
              <a:rPr sz="1250" b="1" spc="10" dirty="0">
                <a:latin typeface="Arial"/>
                <a:cs typeface="Arial"/>
              </a:rPr>
              <a:t>x</a:t>
            </a:r>
            <a:endParaRPr sz="1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8605" y="5617093"/>
            <a:ext cx="391414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50" spc="45" dirty="0">
                <a:latin typeface="Arial"/>
                <a:cs typeface="Arial"/>
              </a:rPr>
              <a:t>E</a:t>
            </a:r>
            <a:r>
              <a:rPr sz="1250" spc="50" dirty="0">
                <a:latin typeface="Arial"/>
                <a:cs typeface="Arial"/>
              </a:rPr>
              <a:t>x</a:t>
            </a:r>
            <a:r>
              <a:rPr sz="1250" spc="40" dirty="0">
                <a:latin typeface="Arial"/>
                <a:cs typeface="Arial"/>
              </a:rPr>
              <a:t>t</a:t>
            </a:r>
            <a:r>
              <a:rPr sz="1250" spc="6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50" dirty="0">
                <a:latin typeface="Arial"/>
                <a:cs typeface="Arial"/>
              </a:rPr>
              <a:t>c</a:t>
            </a:r>
            <a:r>
              <a:rPr sz="1250" spc="4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7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n</a:t>
            </a:r>
            <a:r>
              <a:rPr sz="1250" spc="20" dirty="0">
                <a:latin typeface="Arial"/>
                <a:cs typeface="Arial"/>
              </a:rPr>
              <a:t> </a:t>
            </a:r>
            <a:r>
              <a:rPr sz="1250" spc="-65" dirty="0">
                <a:latin typeface="Arial"/>
                <a:cs typeface="Arial"/>
              </a:rPr>
              <a:t>M</a:t>
            </a:r>
            <a:r>
              <a:rPr sz="1250" spc="-15" dirty="0">
                <a:latin typeface="Arial"/>
                <a:cs typeface="Arial"/>
              </a:rPr>
              <a:t>e</a:t>
            </a:r>
            <a:r>
              <a:rPr sz="1250" spc="135" dirty="0">
                <a:latin typeface="Arial"/>
                <a:cs typeface="Arial"/>
              </a:rPr>
              <a:t>t</a:t>
            </a:r>
            <a:r>
              <a:rPr sz="1250" spc="-15" dirty="0">
                <a:latin typeface="Arial"/>
                <a:cs typeface="Arial"/>
              </a:rPr>
              <a:t>ho</a:t>
            </a:r>
            <a:r>
              <a:rPr sz="1250" spc="75" dirty="0">
                <a:latin typeface="Arial"/>
                <a:cs typeface="Arial"/>
              </a:rPr>
              <a:t>d</a:t>
            </a:r>
            <a:r>
              <a:rPr sz="1250" spc="5" dirty="0">
                <a:latin typeface="Arial"/>
                <a:cs typeface="Arial"/>
              </a:rPr>
              <a:t>:</a:t>
            </a:r>
            <a:r>
              <a:rPr sz="1250" spc="80" dirty="0">
                <a:latin typeface="Arial"/>
                <a:cs typeface="Arial"/>
              </a:rPr>
              <a:t> </a:t>
            </a:r>
            <a:r>
              <a:rPr sz="1250" spc="45" dirty="0">
                <a:latin typeface="Arial"/>
                <a:cs typeface="Arial"/>
              </a:rPr>
              <a:t>P</a:t>
            </a:r>
            <a:r>
              <a:rPr sz="1250" spc="-30" dirty="0">
                <a:latin typeface="Arial"/>
                <a:cs typeface="Arial"/>
              </a:rPr>
              <a:t>r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n</a:t>
            </a:r>
            <a:r>
              <a:rPr sz="1250" spc="150" dirty="0">
                <a:latin typeface="Arial"/>
                <a:cs typeface="Arial"/>
              </a:rPr>
              <a:t>c</a:t>
            </a:r>
            <a:r>
              <a:rPr sz="1250" spc="-85" dirty="0">
                <a:latin typeface="Arial"/>
                <a:cs typeface="Arial"/>
              </a:rPr>
              <a:t>i</a:t>
            </a:r>
            <a:r>
              <a:rPr sz="1250" spc="75" dirty="0">
                <a:latin typeface="Arial"/>
                <a:cs typeface="Arial"/>
              </a:rPr>
              <a:t>p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5" dirty="0">
                <a:latin typeface="Arial"/>
                <a:cs typeface="Arial"/>
              </a:rPr>
              <a:t>l</a:t>
            </a:r>
            <a:r>
              <a:rPr sz="1250" spc="55" dirty="0">
                <a:latin typeface="Arial"/>
                <a:cs typeface="Arial"/>
              </a:rPr>
              <a:t> </a:t>
            </a:r>
            <a:r>
              <a:rPr sz="1250" spc="70" dirty="0">
                <a:latin typeface="Arial"/>
                <a:cs typeface="Arial"/>
              </a:rPr>
              <a:t>C</a:t>
            </a:r>
            <a:r>
              <a:rPr sz="1250" spc="75" dirty="0">
                <a:latin typeface="Arial"/>
                <a:cs typeface="Arial"/>
              </a:rPr>
              <a:t>o</a:t>
            </a:r>
            <a:r>
              <a:rPr sz="1250" spc="30" dirty="0">
                <a:latin typeface="Arial"/>
                <a:cs typeface="Arial"/>
              </a:rPr>
              <a:t>m</a:t>
            </a:r>
            <a:r>
              <a:rPr sz="1250" spc="-15" dirty="0">
                <a:latin typeface="Arial"/>
                <a:cs typeface="Arial"/>
              </a:rPr>
              <a:t>p</a:t>
            </a:r>
            <a:r>
              <a:rPr sz="1250" spc="75" dirty="0">
                <a:latin typeface="Arial"/>
                <a:cs typeface="Arial"/>
              </a:rPr>
              <a:t>o</a:t>
            </a:r>
            <a:r>
              <a:rPr sz="1250" spc="-15" dirty="0">
                <a:latin typeface="Arial"/>
                <a:cs typeface="Arial"/>
              </a:rPr>
              <a:t>nen</a:t>
            </a:r>
            <a:r>
              <a:rPr sz="1250" spc="5" dirty="0">
                <a:latin typeface="Arial"/>
                <a:cs typeface="Arial"/>
              </a:rPr>
              <a:t>t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70" dirty="0">
                <a:latin typeface="Arial"/>
                <a:cs typeface="Arial"/>
              </a:rPr>
              <a:t> </a:t>
            </a:r>
            <a:r>
              <a:rPr sz="1250" spc="45" dirty="0">
                <a:latin typeface="Arial"/>
                <a:cs typeface="Arial"/>
              </a:rPr>
              <a:t>A</a:t>
            </a:r>
            <a:r>
              <a:rPr sz="1250" spc="-15" dirty="0">
                <a:latin typeface="Arial"/>
                <a:cs typeface="Arial"/>
              </a:rPr>
              <a:t>na</a:t>
            </a:r>
            <a:r>
              <a:rPr sz="1250" spc="10" dirty="0">
                <a:latin typeface="Arial"/>
                <a:cs typeface="Arial"/>
              </a:rPr>
              <a:t>ly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spc="50" dirty="0">
                <a:latin typeface="Arial"/>
                <a:cs typeface="Arial"/>
              </a:rPr>
              <a:t>s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50" dirty="0">
                <a:latin typeface="Arial"/>
                <a:cs typeface="Arial"/>
              </a:rPr>
              <a:t>s</a:t>
            </a:r>
            <a:r>
              <a:rPr sz="1250" spc="5" dirty="0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  <a:p>
            <a:pPr marL="12700">
              <a:spcBef>
                <a:spcPts val="70"/>
              </a:spcBef>
            </a:pPr>
            <a:r>
              <a:rPr sz="1250" spc="70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o</a:t>
            </a:r>
            <a:r>
              <a:rPr sz="1250" spc="135" dirty="0">
                <a:latin typeface="Arial"/>
                <a:cs typeface="Arial"/>
              </a:rPr>
              <a:t>t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4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n</a:t>
            </a:r>
            <a:r>
              <a:rPr sz="1250" spc="114" dirty="0">
                <a:latin typeface="Arial"/>
                <a:cs typeface="Arial"/>
              </a:rPr>
              <a:t> </a:t>
            </a:r>
            <a:r>
              <a:rPr sz="1250" spc="-65" dirty="0">
                <a:latin typeface="Arial"/>
                <a:cs typeface="Arial"/>
              </a:rPr>
              <a:t>M</a:t>
            </a:r>
            <a:r>
              <a:rPr sz="1250" spc="-15" dirty="0">
                <a:latin typeface="Arial"/>
                <a:cs typeface="Arial"/>
              </a:rPr>
              <a:t>e</a:t>
            </a:r>
            <a:r>
              <a:rPr sz="1250" spc="135" dirty="0">
                <a:latin typeface="Arial"/>
                <a:cs typeface="Arial"/>
              </a:rPr>
              <a:t>t</a:t>
            </a:r>
            <a:r>
              <a:rPr sz="1250" spc="-15" dirty="0">
                <a:latin typeface="Arial"/>
                <a:cs typeface="Arial"/>
              </a:rPr>
              <a:t>hod</a:t>
            </a:r>
            <a:r>
              <a:rPr sz="1250" spc="5" dirty="0">
                <a:latin typeface="Arial"/>
                <a:cs typeface="Arial"/>
              </a:rPr>
              <a:t>: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70" dirty="0">
                <a:latin typeface="Arial"/>
                <a:cs typeface="Arial"/>
              </a:rPr>
              <a:t> </a:t>
            </a:r>
            <a:r>
              <a:rPr sz="1250" spc="45" dirty="0">
                <a:latin typeface="Arial"/>
                <a:cs typeface="Arial"/>
              </a:rPr>
              <a:t>V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-30" dirty="0">
                <a:latin typeface="Arial"/>
                <a:cs typeface="Arial"/>
              </a:rPr>
              <a:t>r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125" dirty="0">
                <a:latin typeface="Arial"/>
                <a:cs typeface="Arial"/>
              </a:rPr>
              <a:t>m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10" dirty="0">
                <a:latin typeface="Arial"/>
                <a:cs typeface="Arial"/>
              </a:rPr>
              <a:t>x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60" dirty="0">
                <a:latin typeface="Arial"/>
                <a:cs typeface="Arial"/>
              </a:rPr>
              <a:t> </a:t>
            </a:r>
            <a:r>
              <a:rPr sz="1250" spc="-125" dirty="0">
                <a:latin typeface="Arial"/>
                <a:cs typeface="Arial"/>
              </a:rPr>
              <a:t>w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4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h</a:t>
            </a:r>
            <a:r>
              <a:rPr sz="1250" spc="114" dirty="0">
                <a:latin typeface="Arial"/>
                <a:cs typeface="Arial"/>
              </a:rPr>
              <a:t> </a:t>
            </a:r>
            <a:r>
              <a:rPr sz="1250" spc="45" dirty="0">
                <a:latin typeface="Arial"/>
                <a:cs typeface="Arial"/>
              </a:rPr>
              <a:t>K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50" dirty="0">
                <a:latin typeface="Arial"/>
                <a:cs typeface="Arial"/>
              </a:rPr>
              <a:t>s</a:t>
            </a:r>
            <a:r>
              <a:rPr sz="1250" spc="-15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r</a:t>
            </a:r>
            <a:r>
              <a:rPr sz="1250" spc="110" dirty="0">
                <a:latin typeface="Arial"/>
                <a:cs typeface="Arial"/>
              </a:rPr>
              <a:t> </a:t>
            </a:r>
            <a:r>
              <a:rPr sz="1250" spc="70" dirty="0">
                <a:latin typeface="Arial"/>
                <a:cs typeface="Arial"/>
              </a:rPr>
              <a:t>N</a:t>
            </a:r>
            <a:r>
              <a:rPr sz="1250" spc="-15" dirty="0">
                <a:latin typeface="Arial"/>
                <a:cs typeface="Arial"/>
              </a:rPr>
              <a:t>o</a:t>
            </a:r>
            <a:r>
              <a:rPr sz="1250" spc="65" dirty="0">
                <a:latin typeface="Arial"/>
                <a:cs typeface="Arial"/>
              </a:rPr>
              <a:t>r</a:t>
            </a:r>
            <a:r>
              <a:rPr sz="1250" spc="30" dirty="0">
                <a:latin typeface="Arial"/>
                <a:cs typeface="Arial"/>
              </a:rPr>
              <a:t>m</a:t>
            </a:r>
            <a:r>
              <a:rPr sz="1250" spc="75" dirty="0">
                <a:latin typeface="Arial"/>
                <a:cs typeface="Arial"/>
              </a:rPr>
              <a:t>a</a:t>
            </a:r>
            <a:r>
              <a:rPr sz="1250" spc="-85" dirty="0">
                <a:latin typeface="Arial"/>
                <a:cs typeface="Arial"/>
              </a:rPr>
              <a:t>l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-40" dirty="0">
                <a:latin typeface="Arial"/>
                <a:cs typeface="Arial"/>
              </a:rPr>
              <a:t>z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135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  <a:p>
            <a:pPr marL="224790">
              <a:spcBef>
                <a:spcPts val="465"/>
              </a:spcBef>
            </a:pPr>
            <a:r>
              <a:rPr sz="1875" spc="-22" baseline="8888" dirty="0">
                <a:latin typeface="Arial"/>
                <a:cs typeface="Arial"/>
              </a:rPr>
              <a:t>a</a:t>
            </a:r>
            <a:r>
              <a:rPr sz="1875" spc="7" baseline="8888" dirty="0">
                <a:latin typeface="Arial"/>
                <a:cs typeface="Arial"/>
              </a:rPr>
              <a:t>.</a:t>
            </a:r>
            <a:r>
              <a:rPr sz="1875" spc="127" baseline="8888" dirty="0">
                <a:latin typeface="Arial"/>
                <a:cs typeface="Arial"/>
              </a:rPr>
              <a:t> </a:t>
            </a:r>
            <a:r>
              <a:rPr sz="1250" spc="70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o</a:t>
            </a:r>
            <a:r>
              <a:rPr sz="1250" spc="135" dirty="0">
                <a:latin typeface="Arial"/>
                <a:cs typeface="Arial"/>
              </a:rPr>
              <a:t>t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4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n</a:t>
            </a:r>
            <a:r>
              <a:rPr sz="1250" spc="114" dirty="0">
                <a:latin typeface="Arial"/>
                <a:cs typeface="Arial"/>
              </a:rPr>
              <a:t> </a:t>
            </a:r>
            <a:r>
              <a:rPr sz="1250" spc="50" dirty="0">
                <a:latin typeface="Arial"/>
                <a:cs typeface="Arial"/>
              </a:rPr>
              <a:t>c</a:t>
            </a:r>
            <a:r>
              <a:rPr sz="1250" spc="-15" dirty="0">
                <a:latin typeface="Arial"/>
                <a:cs typeface="Arial"/>
              </a:rPr>
              <a:t>o</a:t>
            </a:r>
            <a:r>
              <a:rPr sz="1250" spc="75" dirty="0">
                <a:latin typeface="Arial"/>
                <a:cs typeface="Arial"/>
              </a:rPr>
              <a:t>n</a:t>
            </a:r>
            <a:r>
              <a:rPr sz="1250" spc="150" dirty="0">
                <a:latin typeface="Arial"/>
                <a:cs typeface="Arial"/>
              </a:rPr>
              <a:t>v</a:t>
            </a:r>
            <a:r>
              <a:rPr sz="1250" spc="75" dirty="0">
                <a:latin typeface="Arial"/>
                <a:cs typeface="Arial"/>
              </a:rPr>
              <a:t>e</a:t>
            </a:r>
            <a:r>
              <a:rPr sz="1250" spc="-30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ge</a:t>
            </a:r>
            <a:r>
              <a:rPr sz="1250" spc="10" dirty="0">
                <a:latin typeface="Arial"/>
                <a:cs typeface="Arial"/>
              </a:rPr>
              <a:t>d</a:t>
            </a:r>
            <a:r>
              <a:rPr sz="1250" spc="114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in</a:t>
            </a:r>
            <a:r>
              <a:rPr sz="1250" spc="2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3</a:t>
            </a:r>
            <a:r>
              <a:rPr sz="1250" spc="114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40" dirty="0">
                <a:latin typeface="Arial"/>
                <a:cs typeface="Arial"/>
              </a:rPr>
              <a:t>t</a:t>
            </a:r>
            <a:r>
              <a:rPr sz="1250" spc="-15" dirty="0">
                <a:latin typeface="Arial"/>
                <a:cs typeface="Arial"/>
              </a:rPr>
              <a:t>e</a:t>
            </a:r>
            <a:r>
              <a:rPr sz="1250" spc="6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4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75" dirty="0">
                <a:latin typeface="Arial"/>
                <a:cs typeface="Arial"/>
              </a:rPr>
              <a:t>o</a:t>
            </a:r>
            <a:r>
              <a:rPr sz="1250" spc="-15" dirty="0">
                <a:latin typeface="Arial"/>
                <a:cs typeface="Arial"/>
              </a:rPr>
              <a:t>n</a:t>
            </a:r>
            <a:r>
              <a:rPr sz="1250" spc="50" dirty="0">
                <a:latin typeface="Arial"/>
                <a:cs typeface="Arial"/>
              </a:rPr>
              <a:t>s</a:t>
            </a:r>
            <a:r>
              <a:rPr sz="1250" spc="5" dirty="0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6785" y="3200524"/>
            <a:ext cx="14097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2565" y="3200524"/>
            <a:ext cx="125095" cy="3172460"/>
          </a:xfrm>
          <a:custGeom>
            <a:avLst/>
            <a:gdLst/>
            <a:ahLst/>
            <a:cxnLst/>
            <a:rect l="l" t="t" r="r" b="b"/>
            <a:pathLst>
              <a:path w="125095" h="3172460">
                <a:moveTo>
                  <a:pt x="0" y="3172463"/>
                </a:moveTo>
                <a:lnTo>
                  <a:pt x="124951" y="3172463"/>
                </a:lnTo>
                <a:lnTo>
                  <a:pt x="124951" y="0"/>
                </a:lnTo>
                <a:lnTo>
                  <a:pt x="0" y="0"/>
                </a:lnTo>
                <a:lnTo>
                  <a:pt x="0" y="3172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6260795"/>
            <a:ext cx="4226560" cy="125095"/>
          </a:xfrm>
          <a:custGeom>
            <a:avLst/>
            <a:gdLst/>
            <a:ahLst/>
            <a:cxnLst/>
            <a:rect l="l" t="t" r="r" b="b"/>
            <a:pathLst>
              <a:path w="4226560" h="125095">
                <a:moveTo>
                  <a:pt x="0" y="124902"/>
                </a:moveTo>
                <a:lnTo>
                  <a:pt x="4226301" y="124902"/>
                </a:lnTo>
                <a:lnTo>
                  <a:pt x="4226301" y="0"/>
                </a:lnTo>
                <a:lnTo>
                  <a:pt x="0" y="0"/>
                </a:lnTo>
                <a:lnTo>
                  <a:pt x="0" y="124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0800" y="3779520"/>
            <a:ext cx="3657600" cy="292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3668" y="295656"/>
            <a:ext cx="775716" cy="1118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</a:rPr>
              <a:t>Fact</a:t>
            </a:r>
            <a:r>
              <a:rPr sz="4000" spc="-10" dirty="0">
                <a:solidFill>
                  <a:srgbClr val="FF0000"/>
                </a:solidFill>
              </a:rPr>
              <a:t>o</a:t>
            </a:r>
            <a:r>
              <a:rPr sz="4000" spc="-15" dirty="0">
                <a:solidFill>
                  <a:srgbClr val="FF0000"/>
                </a:solidFill>
              </a:rPr>
              <a:t>r</a:t>
            </a:r>
            <a:r>
              <a:rPr sz="4000" spc="-20" dirty="0">
                <a:solidFill>
                  <a:srgbClr val="FF0000"/>
                </a:solidFill>
              </a:rPr>
              <a:t> Analysi</a:t>
            </a:r>
            <a:r>
              <a:rPr sz="4000" spc="-45" dirty="0">
                <a:solidFill>
                  <a:srgbClr val="FF0000"/>
                </a:solidFill>
              </a:rPr>
              <a:t>s</a:t>
            </a:r>
            <a:r>
              <a:rPr sz="4000" spc="-15" dirty="0">
                <a:solidFill>
                  <a:srgbClr val="FF0000"/>
                </a:solidFill>
              </a:rPr>
              <a:t>: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-20" dirty="0">
                <a:solidFill>
                  <a:srgbClr val="FF0000"/>
                </a:solidFill>
              </a:rPr>
              <a:t>Interpret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Solution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938258" y="6308852"/>
            <a:ext cx="2063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r>
              <a:rPr spc="-10" dirty="0"/>
              <a:t>19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3741" y="1373758"/>
            <a:ext cx="6318885" cy="181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66FF"/>
              </a:buClr>
              <a:buSzPct val="82142"/>
              <a:buFont typeface="Arial"/>
              <a:buChar char="•"/>
              <a:tabLst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V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 is i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rta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 to </a:t>
            </a:r>
            <a:r>
              <a:rPr sz="1400" spc="-10" dirty="0">
                <a:latin typeface="Calibri"/>
                <a:cs typeface="Calibri"/>
              </a:rPr>
              <a:t>bu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toot</a:t>
            </a:r>
            <a:r>
              <a:rPr sz="1400" spc="-10" dirty="0">
                <a:latin typeface="Calibri"/>
                <a:cs typeface="Calibri"/>
              </a:rPr>
              <a:t>hp</a:t>
            </a:r>
            <a:r>
              <a:rPr sz="1400" dirty="0">
                <a:latin typeface="Calibri"/>
                <a:cs typeface="Calibri"/>
              </a:rPr>
              <a:t>aste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reve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avities.</a:t>
            </a:r>
            <a:endParaRPr sz="1400">
              <a:latin typeface="Calibri"/>
              <a:cs typeface="Calibri"/>
            </a:endParaRPr>
          </a:p>
          <a:p>
            <a:pPr marL="355600" indent="-342900">
              <a:spcBef>
                <a:spcPts val="335"/>
              </a:spcBef>
              <a:buClr>
                <a:srgbClr val="0066FF"/>
              </a:buClr>
              <a:buSzPct val="82142"/>
              <a:buFont typeface="Arial"/>
              <a:buChar char="•"/>
              <a:tabLst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V</a:t>
            </a:r>
            <a:r>
              <a:rPr sz="1400" spc="-10" dirty="0">
                <a:latin typeface="Calibri"/>
                <a:cs typeface="Calibri"/>
              </a:rPr>
              <a:t>2</a:t>
            </a:r>
            <a:r>
              <a:rPr sz="1400" dirty="0">
                <a:latin typeface="Calibri"/>
                <a:cs typeface="Calibri"/>
              </a:rPr>
              <a:t>: I like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toot</a:t>
            </a:r>
            <a:r>
              <a:rPr sz="1400" spc="-10" dirty="0">
                <a:latin typeface="Calibri"/>
                <a:cs typeface="Calibri"/>
              </a:rPr>
              <a:t>hp</a:t>
            </a:r>
            <a:r>
              <a:rPr sz="1400" dirty="0">
                <a:latin typeface="Calibri"/>
                <a:cs typeface="Calibri"/>
              </a:rPr>
              <a:t>aste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at gi</a:t>
            </a:r>
            <a:r>
              <a:rPr sz="1400" spc="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55600" indent="-342900">
              <a:spcBef>
                <a:spcPts val="340"/>
              </a:spcBef>
              <a:buClr>
                <a:srgbClr val="0066FF"/>
              </a:buClr>
              <a:buSzPct val="82142"/>
              <a:buFont typeface="Arial"/>
              <a:buChar char="•"/>
              <a:tabLst>
                <a:tab pos="355600" algn="l"/>
              </a:tabLst>
            </a:pPr>
            <a:r>
              <a:rPr sz="1400" spc="-10" dirty="0">
                <a:latin typeface="Calibri"/>
                <a:cs typeface="Calibri"/>
              </a:rPr>
              <a:t>V3</a:t>
            </a:r>
            <a:r>
              <a:rPr sz="1400" dirty="0">
                <a:latin typeface="Calibri"/>
                <a:cs typeface="Calibri"/>
              </a:rPr>
              <a:t>: A 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ot</a:t>
            </a:r>
            <a:r>
              <a:rPr sz="1400" spc="-15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aste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shoul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5" dirty="0">
                <a:latin typeface="Calibri"/>
                <a:cs typeface="Calibri"/>
              </a:rPr>
              <a:t> stre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th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um</a:t>
            </a:r>
            <a:r>
              <a:rPr sz="1400" spc="-5" dirty="0">
                <a:latin typeface="Calibri"/>
                <a:cs typeface="Calibri"/>
              </a:rPr>
              <a:t>s.</a:t>
            </a:r>
            <a:endParaRPr sz="1400">
              <a:latin typeface="Calibri"/>
              <a:cs typeface="Calibri"/>
            </a:endParaRPr>
          </a:p>
          <a:p>
            <a:pPr marL="355600" indent="-342900">
              <a:spcBef>
                <a:spcPts val="335"/>
              </a:spcBef>
              <a:buClr>
                <a:srgbClr val="0066FF"/>
              </a:buClr>
              <a:buSzPct val="82142"/>
              <a:buFont typeface="Arial"/>
              <a:buChar char="•"/>
              <a:tabLst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V</a:t>
            </a:r>
            <a:r>
              <a:rPr sz="1400" spc="-10" dirty="0">
                <a:latin typeface="Calibri"/>
                <a:cs typeface="Calibri"/>
              </a:rPr>
              <a:t>4</a:t>
            </a:r>
            <a:r>
              <a:rPr sz="1400" dirty="0">
                <a:latin typeface="Calibri"/>
                <a:cs typeface="Calibri"/>
              </a:rPr>
              <a:t>: I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refer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toot</a:t>
            </a:r>
            <a:r>
              <a:rPr sz="1400" spc="-10" dirty="0">
                <a:latin typeface="Calibri"/>
                <a:cs typeface="Calibri"/>
              </a:rPr>
              <a:t>hp</a:t>
            </a:r>
            <a:r>
              <a:rPr sz="1400" dirty="0">
                <a:latin typeface="Calibri"/>
                <a:cs typeface="Calibri"/>
              </a:rPr>
              <a:t>aste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res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s 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reat</a:t>
            </a:r>
            <a:r>
              <a:rPr sz="1400" spc="-1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55600" indent="-342900">
              <a:spcBef>
                <a:spcPts val="335"/>
              </a:spcBef>
              <a:buClr>
                <a:srgbClr val="0066FF"/>
              </a:buClr>
              <a:buSzPct val="82142"/>
              <a:buFont typeface="Arial"/>
              <a:buChar char="•"/>
              <a:tabLst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V</a:t>
            </a:r>
            <a:r>
              <a:rPr sz="1400" spc="-10" dirty="0">
                <a:latin typeface="Calibri"/>
                <a:cs typeface="Calibri"/>
              </a:rPr>
              <a:t>5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reve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tooth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t an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rta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efit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fere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toot</a:t>
            </a:r>
            <a:r>
              <a:rPr sz="1400" spc="-10" dirty="0">
                <a:latin typeface="Calibri"/>
                <a:cs typeface="Calibri"/>
              </a:rPr>
              <a:t>hp</a:t>
            </a:r>
            <a:r>
              <a:rPr sz="1400" dirty="0">
                <a:latin typeface="Calibri"/>
                <a:cs typeface="Calibri"/>
              </a:rPr>
              <a:t>aste.</a:t>
            </a:r>
            <a:endParaRPr sz="1400">
              <a:latin typeface="Calibri"/>
              <a:cs typeface="Calibri"/>
            </a:endParaRPr>
          </a:p>
          <a:p>
            <a:pPr marL="355600" indent="-342900">
              <a:spcBef>
                <a:spcPts val="335"/>
              </a:spcBef>
              <a:buClr>
                <a:srgbClr val="0066FF"/>
              </a:buClr>
              <a:buSzPct val="82142"/>
              <a:buFont typeface="Arial"/>
              <a:buChar char="•"/>
              <a:tabLst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V</a:t>
            </a:r>
            <a:r>
              <a:rPr sz="1400" spc="-10" dirty="0">
                <a:latin typeface="Calibri"/>
                <a:cs typeface="Calibri"/>
              </a:rPr>
              <a:t>6</a:t>
            </a:r>
            <a:r>
              <a:rPr sz="1400" dirty="0">
                <a:latin typeface="Calibri"/>
                <a:cs typeface="Calibri"/>
              </a:rPr>
              <a:t>: An i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rta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onside</a:t>
            </a:r>
            <a:r>
              <a:rPr sz="1400" dirty="0">
                <a:latin typeface="Calibri"/>
                <a:cs typeface="Calibri"/>
              </a:rPr>
              <a:t>ration 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</a:t>
            </a:r>
            <a:r>
              <a:rPr sz="1400" dirty="0">
                <a:latin typeface="Calibri"/>
                <a:cs typeface="Calibri"/>
              </a:rPr>
              <a:t>ying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toot</a:t>
            </a:r>
            <a:r>
              <a:rPr sz="1400" spc="-10" dirty="0">
                <a:latin typeface="Calibri"/>
                <a:cs typeface="Calibri"/>
              </a:rPr>
              <a:t>hp</a:t>
            </a:r>
            <a:r>
              <a:rPr sz="1400" dirty="0">
                <a:latin typeface="Calibri"/>
                <a:cs typeface="Calibri"/>
              </a:rPr>
              <a:t>aste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at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ra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tive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55600" indent="-342900">
              <a:spcBef>
                <a:spcPts val="935"/>
              </a:spcBef>
              <a:buClr>
                <a:srgbClr val="0066FF"/>
              </a:buClr>
              <a:buSzPct val="82142"/>
              <a:buFont typeface="Arial"/>
              <a:buChar char="•"/>
              <a:tabLst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10" dirty="0">
                <a:solidFill>
                  <a:srgbClr val="009999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009999"/>
                </a:solidFill>
                <a:latin typeface="Calibri"/>
                <a:cs typeface="Calibri"/>
              </a:rPr>
              <a:t>isagr</a:t>
            </a:r>
            <a:r>
              <a:rPr sz="1400" spc="-10" dirty="0">
                <a:solidFill>
                  <a:srgbClr val="009999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009999"/>
                </a:solidFill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; 7 =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9999"/>
                </a:solidFill>
                <a:latin typeface="Calibri"/>
                <a:cs typeface="Calibri"/>
              </a:rPr>
              <a:t>agr</a:t>
            </a:r>
            <a:r>
              <a:rPr sz="1400" spc="-10" dirty="0">
                <a:solidFill>
                  <a:srgbClr val="009999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009999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9176" y="3128772"/>
            <a:ext cx="261556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b="1" spc="-60" dirty="0">
                <a:solidFill>
                  <a:srgbClr val="009999"/>
                </a:solidFill>
                <a:latin typeface="Calibri"/>
                <a:cs typeface="Calibri"/>
              </a:rPr>
              <a:t>F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ac</a:t>
            </a:r>
            <a:r>
              <a:rPr sz="2000" b="1" spc="-30" dirty="0">
                <a:solidFill>
                  <a:srgbClr val="009999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or</a:t>
            </a:r>
            <a:r>
              <a:rPr sz="2000" b="1" spc="-1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1:</a:t>
            </a:r>
            <a:r>
              <a:rPr sz="2000" b="1" spc="-2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lth Ben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fits </a:t>
            </a:r>
            <a:r>
              <a:rPr sz="2000" b="1" spc="-60" dirty="0">
                <a:solidFill>
                  <a:srgbClr val="009999"/>
                </a:solidFill>
                <a:latin typeface="Calibri"/>
                <a:cs typeface="Calibri"/>
              </a:rPr>
              <a:t>F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ac</a:t>
            </a:r>
            <a:r>
              <a:rPr sz="2000" b="1" spc="-30" dirty="0">
                <a:solidFill>
                  <a:srgbClr val="009999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or</a:t>
            </a:r>
            <a:r>
              <a:rPr sz="2000" b="1" spc="-1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2:</a:t>
            </a:r>
            <a:r>
              <a:rPr sz="2000" b="1" spc="-2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Social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5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fits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53973" y="3650271"/>
          <a:ext cx="2475726" cy="1873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892">
                <a:tc rowSpan="2"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  <a:lnT w="24979">
                      <a:solidFill>
                        <a:srgbClr val="000000"/>
                      </a:solidFill>
                      <a:prstDash val="solid"/>
                    </a:lnT>
                    <a:lnB w="2497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74345">
                        <a:lnSpc>
                          <a:spcPts val="1470"/>
                        </a:lnSpc>
                      </a:pPr>
                      <a:r>
                        <a:rPr sz="1250" spc="5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50" spc="-2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50" spc="1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25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1250" spc="7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2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  <a:lnT w="24979">
                      <a:solidFill>
                        <a:srgbClr val="000000"/>
                      </a:solidFill>
                      <a:prstDash val="solid"/>
                    </a:lnT>
                    <a:lnB w="1227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  <a:lnT w="24979">
                      <a:solidFill>
                        <a:srgbClr val="000000"/>
                      </a:solidFill>
                      <a:prstDash val="solid"/>
                    </a:lnT>
                    <a:lnB w="249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445"/>
                        </a:lnSpc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12319">
                      <a:solidFill>
                        <a:srgbClr val="000000"/>
                      </a:solidFill>
                      <a:prstDash val="solid"/>
                    </a:lnR>
                    <a:lnT w="12270">
                      <a:solidFill>
                        <a:srgbClr val="000000"/>
                      </a:solidFill>
                      <a:prstDash val="solid"/>
                    </a:lnT>
                    <a:lnB w="249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445"/>
                        </a:lnSpc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319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  <a:lnT w="12270">
                      <a:solidFill>
                        <a:srgbClr val="000000"/>
                      </a:solidFill>
                      <a:prstDash val="solid"/>
                    </a:lnT>
                    <a:lnB w="249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18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V1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  <a:lnT w="249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b="1" spc="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12319">
                      <a:solidFill>
                        <a:srgbClr val="000000"/>
                      </a:solidFill>
                      <a:prstDash val="solid"/>
                    </a:lnR>
                    <a:lnT w="249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</a:pPr>
                      <a:r>
                        <a:rPr sz="1250" spc="-3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5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25" dirty="0">
                          <a:latin typeface="Arial"/>
                          <a:cs typeface="Arial"/>
                        </a:rPr>
                        <a:t>02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319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  <a:lnT w="24979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13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V2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1250" spc="-3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5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25" dirty="0">
                          <a:latin typeface="Arial"/>
                          <a:cs typeface="Arial"/>
                        </a:rPr>
                        <a:t>05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1231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</a:pPr>
                      <a:r>
                        <a:rPr sz="1250" b="1" spc="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b="1" spc="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250" b="1" spc="-2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b="1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319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50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V3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b="1" spc="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1231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</a:pPr>
                      <a:r>
                        <a:rPr sz="1250" spc="-3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5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2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319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09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V4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1250" spc="-3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5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25" dirty="0">
                          <a:latin typeface="Arial"/>
                          <a:cs typeface="Arial"/>
                        </a:rPr>
                        <a:t>09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1231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</a:pPr>
                      <a:r>
                        <a:rPr sz="1250" b="1" spc="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b="1" spc="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250" b="1" spc="-2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b="1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319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53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V5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125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b="1" spc="-2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93</a:t>
                      </a:r>
                      <a:r>
                        <a:rPr sz="12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1231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</a:pPr>
                      <a:r>
                        <a:rPr sz="1250" spc="-3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5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25" dirty="0">
                          <a:latin typeface="Arial"/>
                          <a:cs typeface="Arial"/>
                        </a:rPr>
                        <a:t>08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319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686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V6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  <a:lnB w="249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ts val="1450"/>
                        </a:lnSpc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50" spc="7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50" spc="-2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077">
                      <a:solidFill>
                        <a:srgbClr val="000000"/>
                      </a:solidFill>
                      <a:prstDash val="solid"/>
                    </a:lnL>
                    <a:lnR w="12319">
                      <a:solidFill>
                        <a:srgbClr val="000000"/>
                      </a:solidFill>
                      <a:prstDash val="solid"/>
                    </a:lnR>
                    <a:lnB w="249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450"/>
                        </a:lnSpc>
                      </a:pPr>
                      <a:r>
                        <a:rPr sz="1250" b="1" spc="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b="1" spc="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250" b="1" spc="-2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250" b="1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319">
                      <a:solidFill>
                        <a:srgbClr val="000000"/>
                      </a:solidFill>
                      <a:prstDash val="solid"/>
                    </a:lnL>
                    <a:lnR w="25077">
                      <a:solidFill>
                        <a:srgbClr val="000000"/>
                      </a:solidFill>
                      <a:prstDash val="solid"/>
                    </a:lnR>
                    <a:lnB w="249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11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01811" y="295656"/>
            <a:ext cx="775716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</a:rPr>
              <a:t>Testin</a:t>
            </a:r>
            <a:r>
              <a:rPr sz="4000" spc="-20" dirty="0">
                <a:solidFill>
                  <a:srgbClr val="FF0000"/>
                </a:solidFill>
              </a:rPr>
              <a:t>g</a:t>
            </a:r>
            <a:r>
              <a:rPr sz="4000" spc="15" dirty="0">
                <a:solidFill>
                  <a:srgbClr val="FF0000"/>
                </a:solidFill>
              </a:rPr>
              <a:t> </a:t>
            </a:r>
            <a:r>
              <a:rPr sz="4000" spc="-20" dirty="0">
                <a:solidFill>
                  <a:srgbClr val="FF0000"/>
                </a:solidFill>
              </a:rPr>
              <a:t>Appropr</a:t>
            </a:r>
            <a:r>
              <a:rPr sz="4000" spc="-40" dirty="0">
                <a:solidFill>
                  <a:srgbClr val="FF0000"/>
                </a:solidFill>
              </a:rPr>
              <a:t>i</a:t>
            </a:r>
            <a:r>
              <a:rPr sz="4000" spc="-20" dirty="0">
                <a:solidFill>
                  <a:srgbClr val="FF0000"/>
                </a:solidFill>
              </a:rPr>
              <a:t>ateness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o</a:t>
            </a:r>
            <a:r>
              <a:rPr sz="4000" dirty="0">
                <a:solidFill>
                  <a:srgbClr val="FF0000"/>
                </a:solidFill>
              </a:rPr>
              <a:t>f </a:t>
            </a:r>
            <a:r>
              <a:rPr sz="4000" spc="-30" dirty="0">
                <a:solidFill>
                  <a:srgbClr val="FF0000"/>
                </a:solidFill>
              </a:rPr>
              <a:t>D</a:t>
            </a:r>
            <a:r>
              <a:rPr sz="4000" spc="-15" dirty="0">
                <a:solidFill>
                  <a:srgbClr val="FF0000"/>
                </a:solidFill>
              </a:rPr>
              <a:t>a</a:t>
            </a:r>
            <a:r>
              <a:rPr sz="4000" spc="-20" dirty="0">
                <a:solidFill>
                  <a:srgbClr val="FF0000"/>
                </a:solidFill>
              </a:rPr>
              <a:t>ta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40" y="1245361"/>
            <a:ext cx="64706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5" dirty="0">
                <a:latin typeface="Calibri"/>
                <a:cs typeface="Calibri"/>
              </a:rPr>
              <a:t>Next, we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Desc</a:t>
            </a:r>
            <a:r>
              <a:rPr sz="2400" dirty="0">
                <a:latin typeface="Calibri"/>
                <a:cs typeface="Calibri"/>
              </a:rPr>
              <a:t>riptives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trac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600" y="3886149"/>
            <a:ext cx="33528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/>
            <a:r>
              <a:rPr sz="1200" spc="-5" dirty="0">
                <a:solidFill>
                  <a:srgbClr val="6699FF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6699FF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6699FF"/>
                </a:solidFill>
                <a:latin typeface="Calibri"/>
                <a:cs typeface="Calibri"/>
              </a:rPr>
              <a:t>ri</a:t>
            </a:r>
            <a:r>
              <a:rPr sz="1200" spc="5" dirty="0">
                <a:solidFill>
                  <a:srgbClr val="6699FF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g</a:t>
            </a:r>
            <a:r>
              <a:rPr sz="1200" spc="-35" dirty="0">
                <a:solidFill>
                  <a:srgbClr val="6699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6699FF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0" y="4571987"/>
            <a:ext cx="3429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r"/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05726" y="1600200"/>
            <a:ext cx="2581275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886149"/>
            <a:ext cx="3352800" cy="25377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9400" y="4571987"/>
            <a:ext cx="3429000" cy="2093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19600" y="1752600"/>
            <a:ext cx="2895600" cy="10464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109220">
              <a:tabLst>
                <a:tab pos="429895" algn="l"/>
              </a:tabLst>
            </a:pPr>
            <a:r>
              <a:rPr sz="1700" b="1" dirty="0">
                <a:latin typeface="Arial"/>
                <a:cs typeface="Arial"/>
              </a:rPr>
              <a:t>1.	Select: </a:t>
            </a:r>
            <a:r>
              <a:rPr sz="1700" spc="-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ial So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u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ion,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KMO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7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Bar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tt</a:t>
            </a:r>
            <a:r>
              <a:rPr sz="1700" spc="-229" dirty="0">
                <a:solidFill>
                  <a:srgbClr val="FF0000"/>
                </a:solidFill>
                <a:latin typeface="Arial"/>
                <a:cs typeface="Arial"/>
              </a:rPr>
              <a:t>‟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7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est 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or Spheric</a:t>
            </a:r>
            <a:r>
              <a:rPr sz="17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” and</a:t>
            </a:r>
            <a:r>
              <a:rPr sz="17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“An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spc="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image” in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7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FF0000"/>
                </a:solidFill>
                <a:latin typeface="Arial"/>
                <a:cs typeface="Arial"/>
              </a:rPr>
              <a:t>Descriptives</a:t>
            </a:r>
            <a:r>
              <a:rPr sz="1700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menu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06564" y="2426970"/>
            <a:ext cx="618490" cy="468630"/>
          </a:xfrm>
          <a:custGeom>
            <a:avLst/>
            <a:gdLst/>
            <a:ahLst/>
            <a:cxnLst/>
            <a:rect l="l" t="t" r="r" b="b"/>
            <a:pathLst>
              <a:path w="618489" h="468630">
                <a:moveTo>
                  <a:pt x="541049" y="428585"/>
                </a:moveTo>
                <a:lnTo>
                  <a:pt x="523875" y="451484"/>
                </a:lnTo>
                <a:lnTo>
                  <a:pt x="618236" y="468629"/>
                </a:lnTo>
                <a:lnTo>
                  <a:pt x="602464" y="437133"/>
                </a:lnTo>
                <a:lnTo>
                  <a:pt x="552450" y="437133"/>
                </a:lnTo>
                <a:lnTo>
                  <a:pt x="541049" y="428585"/>
                </a:lnTo>
                <a:close/>
              </a:path>
              <a:path w="618489" h="468630">
                <a:moveTo>
                  <a:pt x="558194" y="405725"/>
                </a:moveTo>
                <a:lnTo>
                  <a:pt x="541049" y="428585"/>
                </a:lnTo>
                <a:lnTo>
                  <a:pt x="552450" y="437133"/>
                </a:lnTo>
                <a:lnTo>
                  <a:pt x="569595" y="414274"/>
                </a:lnTo>
                <a:lnTo>
                  <a:pt x="558194" y="405725"/>
                </a:lnTo>
                <a:close/>
              </a:path>
              <a:path w="618489" h="468630">
                <a:moveTo>
                  <a:pt x="575310" y="382904"/>
                </a:moveTo>
                <a:lnTo>
                  <a:pt x="558194" y="405725"/>
                </a:lnTo>
                <a:lnTo>
                  <a:pt x="569595" y="414274"/>
                </a:lnTo>
                <a:lnTo>
                  <a:pt x="552450" y="437133"/>
                </a:lnTo>
                <a:lnTo>
                  <a:pt x="602464" y="437133"/>
                </a:lnTo>
                <a:lnTo>
                  <a:pt x="575310" y="382904"/>
                </a:lnTo>
                <a:close/>
              </a:path>
              <a:path w="618489" h="468630">
                <a:moveTo>
                  <a:pt x="17145" y="0"/>
                </a:moveTo>
                <a:lnTo>
                  <a:pt x="0" y="22859"/>
                </a:lnTo>
                <a:lnTo>
                  <a:pt x="541049" y="428585"/>
                </a:lnTo>
                <a:lnTo>
                  <a:pt x="558194" y="405725"/>
                </a:lnTo>
                <a:lnTo>
                  <a:pt x="171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6400" y="2209800"/>
            <a:ext cx="2590800" cy="1295400"/>
          </a:xfrm>
          <a:custGeom>
            <a:avLst/>
            <a:gdLst/>
            <a:ahLst/>
            <a:cxnLst/>
            <a:rect l="l" t="t" r="r" b="b"/>
            <a:pathLst>
              <a:path w="2590800" h="1295400">
                <a:moveTo>
                  <a:pt x="0" y="1295400"/>
                </a:moveTo>
                <a:lnTo>
                  <a:pt x="2590800" y="1295400"/>
                </a:lnTo>
                <a:lnTo>
                  <a:pt x="2590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6400" y="2209800"/>
            <a:ext cx="2590800" cy="1295400"/>
          </a:xfrm>
          <a:custGeom>
            <a:avLst/>
            <a:gdLst/>
            <a:ahLst/>
            <a:cxnLst/>
            <a:rect l="l" t="t" r="r" b="b"/>
            <a:pathLst>
              <a:path w="2590800" h="1295400">
                <a:moveTo>
                  <a:pt x="0" y="1295400"/>
                </a:moveTo>
                <a:lnTo>
                  <a:pt x="2590800" y="1295400"/>
                </a:lnTo>
                <a:lnTo>
                  <a:pt x="2590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5141" y="2362228"/>
            <a:ext cx="25634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354965" algn="l"/>
              </a:tabLst>
            </a:pPr>
            <a:r>
              <a:rPr sz="1700" b="1" dirty="0">
                <a:latin typeface="Arial"/>
                <a:cs typeface="Arial"/>
              </a:rPr>
              <a:t>2.	Select: </a:t>
            </a:r>
            <a:r>
              <a:rPr sz="1700" dirty="0">
                <a:latin typeface="Arial"/>
                <a:cs typeface="Arial"/>
              </a:rPr>
              <a:t>“Princ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pal Componen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s”,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“Scree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5141" y="2880395"/>
            <a:ext cx="240855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dirty="0">
                <a:latin typeface="Arial"/>
                <a:cs typeface="Arial"/>
              </a:rPr>
              <a:t>and </a:t>
            </a:r>
            <a:r>
              <a:rPr sz="1700" spc="-190" dirty="0">
                <a:latin typeface="Arial"/>
                <a:cs typeface="Arial"/>
              </a:rPr>
              <a:t>„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genvalues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ove</a:t>
            </a:r>
            <a:r>
              <a:rPr sz="1700" spc="-10" dirty="0">
                <a:latin typeface="Arial"/>
                <a:cs typeface="Arial"/>
              </a:rPr>
              <a:t>r:</a:t>
            </a:r>
            <a:r>
              <a:rPr sz="1700" dirty="0">
                <a:latin typeface="Arial"/>
                <a:cs typeface="Arial"/>
              </a:rPr>
              <a:t>1”</a:t>
            </a:r>
            <a:endParaRPr sz="1700">
              <a:latin typeface="Arial"/>
              <a:cs typeface="Arial"/>
            </a:endParaRPr>
          </a:p>
          <a:p>
            <a:pPr marL="12700"/>
            <a:r>
              <a:rPr sz="1700" dirty="0">
                <a:latin typeface="Arial"/>
                <a:cs typeface="Arial"/>
              </a:rPr>
              <a:t>in 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Ext</a:t>
            </a:r>
            <a:r>
              <a:rPr sz="1700" i="1" spc="-10" dirty="0">
                <a:latin typeface="Arial"/>
                <a:cs typeface="Arial"/>
              </a:rPr>
              <a:t>r</a:t>
            </a:r>
            <a:r>
              <a:rPr sz="1700" i="1" dirty="0">
                <a:latin typeface="Arial"/>
                <a:cs typeface="Arial"/>
              </a:rPr>
              <a:t>ac</a:t>
            </a:r>
            <a:r>
              <a:rPr sz="1700" i="1" spc="-10" dirty="0">
                <a:latin typeface="Arial"/>
                <a:cs typeface="Arial"/>
              </a:rPr>
              <a:t>t</a:t>
            </a:r>
            <a:r>
              <a:rPr sz="1700" i="1" dirty="0">
                <a:latin typeface="Arial"/>
                <a:cs typeface="Arial"/>
              </a:rPr>
              <a:t>ion</a:t>
            </a:r>
            <a:r>
              <a:rPr sz="1700" i="1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menu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0" y="3429000"/>
            <a:ext cx="2209800" cy="7848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12700"/>
            <a:r>
              <a:rPr sz="1700" b="1" dirty="0">
                <a:latin typeface="Arial"/>
                <a:cs typeface="Arial"/>
              </a:rPr>
              <a:t>3. Run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Factor Ana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sis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clicking 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K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 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enu.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12280" y="4412360"/>
            <a:ext cx="1231900" cy="2065020"/>
          </a:xfrm>
          <a:custGeom>
            <a:avLst/>
            <a:gdLst/>
            <a:ahLst/>
            <a:cxnLst/>
            <a:rect l="l" t="t" r="r" b="b"/>
            <a:pathLst>
              <a:path w="1231900" h="2065020">
                <a:moveTo>
                  <a:pt x="1130427" y="1975726"/>
                </a:moveTo>
                <a:lnTo>
                  <a:pt x="1121664" y="1978202"/>
                </a:lnTo>
                <a:lnTo>
                  <a:pt x="1114044" y="1991995"/>
                </a:lnTo>
                <a:lnTo>
                  <a:pt x="1116584" y="2000694"/>
                </a:lnTo>
                <a:lnTo>
                  <a:pt x="1231519" y="2064689"/>
                </a:lnTo>
                <a:lnTo>
                  <a:pt x="1231413" y="2047595"/>
                </a:lnTo>
                <a:lnTo>
                  <a:pt x="1204849" y="2047595"/>
                </a:lnTo>
                <a:lnTo>
                  <a:pt x="1177928" y="2002168"/>
                </a:lnTo>
                <a:lnTo>
                  <a:pt x="1130427" y="1975726"/>
                </a:lnTo>
                <a:close/>
              </a:path>
              <a:path w="1231900" h="2065020">
                <a:moveTo>
                  <a:pt x="1177928" y="2002168"/>
                </a:moveTo>
                <a:lnTo>
                  <a:pt x="1204849" y="2047595"/>
                </a:lnTo>
                <a:lnTo>
                  <a:pt x="1216965" y="2040394"/>
                </a:lnTo>
                <a:lnTo>
                  <a:pt x="1202817" y="2040394"/>
                </a:lnTo>
                <a:lnTo>
                  <a:pt x="1202660" y="2015924"/>
                </a:lnTo>
                <a:lnTo>
                  <a:pt x="1177928" y="2002168"/>
                </a:lnTo>
                <a:close/>
              </a:path>
              <a:path w="1231900" h="2065020">
                <a:moveTo>
                  <a:pt x="1224153" y="1926716"/>
                </a:moveTo>
                <a:lnTo>
                  <a:pt x="1208405" y="1926831"/>
                </a:lnTo>
                <a:lnTo>
                  <a:pt x="1202255" y="1933066"/>
                </a:lnTo>
                <a:lnTo>
                  <a:pt x="1202182" y="1941156"/>
                </a:lnTo>
                <a:lnTo>
                  <a:pt x="1202479" y="1987666"/>
                </a:lnTo>
                <a:lnTo>
                  <a:pt x="1229360" y="2033028"/>
                </a:lnTo>
                <a:lnTo>
                  <a:pt x="1204849" y="2047595"/>
                </a:lnTo>
                <a:lnTo>
                  <a:pt x="1231413" y="2047595"/>
                </a:lnTo>
                <a:lnTo>
                  <a:pt x="1230758" y="1941156"/>
                </a:lnTo>
                <a:lnTo>
                  <a:pt x="1230630" y="1933066"/>
                </a:lnTo>
                <a:lnTo>
                  <a:pt x="1224153" y="1926716"/>
                </a:lnTo>
                <a:close/>
              </a:path>
              <a:path w="1231900" h="2065020">
                <a:moveTo>
                  <a:pt x="1202660" y="2015924"/>
                </a:moveTo>
                <a:lnTo>
                  <a:pt x="1202817" y="2040394"/>
                </a:lnTo>
                <a:lnTo>
                  <a:pt x="1224026" y="2027808"/>
                </a:lnTo>
                <a:lnTo>
                  <a:pt x="1202660" y="2015924"/>
                </a:lnTo>
                <a:close/>
              </a:path>
              <a:path w="1231900" h="2065020">
                <a:moveTo>
                  <a:pt x="1202479" y="1987666"/>
                </a:moveTo>
                <a:lnTo>
                  <a:pt x="1202660" y="2015924"/>
                </a:lnTo>
                <a:lnTo>
                  <a:pt x="1224026" y="2027808"/>
                </a:lnTo>
                <a:lnTo>
                  <a:pt x="1202817" y="2040394"/>
                </a:lnTo>
                <a:lnTo>
                  <a:pt x="1216965" y="2040394"/>
                </a:lnTo>
                <a:lnTo>
                  <a:pt x="1229360" y="2033028"/>
                </a:lnTo>
                <a:lnTo>
                  <a:pt x="1202479" y="1987666"/>
                </a:lnTo>
                <a:close/>
              </a:path>
              <a:path w="1231900" h="2065020">
                <a:moveTo>
                  <a:pt x="24638" y="0"/>
                </a:moveTo>
                <a:lnTo>
                  <a:pt x="0" y="14477"/>
                </a:lnTo>
                <a:lnTo>
                  <a:pt x="1177928" y="2002168"/>
                </a:lnTo>
                <a:lnTo>
                  <a:pt x="1202660" y="2015924"/>
                </a:lnTo>
                <a:lnTo>
                  <a:pt x="1202479" y="1987666"/>
                </a:lnTo>
                <a:lnTo>
                  <a:pt x="246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1502" y="3503167"/>
            <a:ext cx="120650" cy="535940"/>
          </a:xfrm>
          <a:custGeom>
            <a:avLst/>
            <a:gdLst/>
            <a:ahLst/>
            <a:cxnLst/>
            <a:rect l="l" t="t" r="r" b="b"/>
            <a:pathLst>
              <a:path w="120650" h="535939">
                <a:moveTo>
                  <a:pt x="64027" y="452625"/>
                </a:moveTo>
                <a:lnTo>
                  <a:pt x="35687" y="456692"/>
                </a:lnTo>
                <a:lnTo>
                  <a:pt x="90297" y="535432"/>
                </a:lnTo>
                <a:lnTo>
                  <a:pt x="113231" y="466725"/>
                </a:lnTo>
                <a:lnTo>
                  <a:pt x="66040" y="466725"/>
                </a:lnTo>
                <a:lnTo>
                  <a:pt x="64027" y="452625"/>
                </a:lnTo>
                <a:close/>
              </a:path>
              <a:path w="120650" h="535939">
                <a:moveTo>
                  <a:pt x="92344" y="448561"/>
                </a:moveTo>
                <a:lnTo>
                  <a:pt x="64027" y="452625"/>
                </a:lnTo>
                <a:lnTo>
                  <a:pt x="66040" y="466725"/>
                </a:lnTo>
                <a:lnTo>
                  <a:pt x="94360" y="462661"/>
                </a:lnTo>
                <a:lnTo>
                  <a:pt x="92344" y="448561"/>
                </a:lnTo>
                <a:close/>
              </a:path>
              <a:path w="120650" h="535939">
                <a:moveTo>
                  <a:pt x="120650" y="444500"/>
                </a:moveTo>
                <a:lnTo>
                  <a:pt x="92344" y="448561"/>
                </a:lnTo>
                <a:lnTo>
                  <a:pt x="94360" y="462661"/>
                </a:lnTo>
                <a:lnTo>
                  <a:pt x="66040" y="466725"/>
                </a:lnTo>
                <a:lnTo>
                  <a:pt x="113231" y="466725"/>
                </a:lnTo>
                <a:lnTo>
                  <a:pt x="120650" y="444500"/>
                </a:lnTo>
                <a:close/>
              </a:path>
              <a:path w="120650" h="535939">
                <a:moveTo>
                  <a:pt x="28193" y="0"/>
                </a:moveTo>
                <a:lnTo>
                  <a:pt x="0" y="4064"/>
                </a:lnTo>
                <a:lnTo>
                  <a:pt x="64027" y="452625"/>
                </a:lnTo>
                <a:lnTo>
                  <a:pt x="92344" y="448561"/>
                </a:lnTo>
                <a:lnTo>
                  <a:pt x="281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938258" y="6308853"/>
            <a:ext cx="2063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/>
            <a:r>
              <a:rPr spc="-1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85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841748" y="295656"/>
            <a:ext cx="775715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</a:rPr>
              <a:t>Fact</a:t>
            </a:r>
            <a:r>
              <a:rPr sz="4000" spc="-10" dirty="0">
                <a:solidFill>
                  <a:srgbClr val="FF0000"/>
                </a:solidFill>
              </a:rPr>
              <a:t>o</a:t>
            </a:r>
            <a:r>
              <a:rPr sz="4000" spc="-15" dirty="0">
                <a:solidFill>
                  <a:srgbClr val="FF0000"/>
                </a:solidFill>
              </a:rPr>
              <a:t>r</a:t>
            </a:r>
            <a:r>
              <a:rPr sz="4000" spc="-20" dirty="0">
                <a:solidFill>
                  <a:srgbClr val="FF0000"/>
                </a:solidFill>
              </a:rPr>
              <a:t> Analysis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740" y="1553997"/>
            <a:ext cx="5170170" cy="419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73050" indent="-342900">
              <a:lnSpc>
                <a:spcPct val="80000"/>
              </a:lnSpc>
              <a:buClr>
                <a:srgbClr val="0066FF"/>
              </a:buClr>
              <a:buSzPct val="84375"/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Facto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naly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b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ed </a:t>
            </a:r>
            <a:r>
              <a:rPr sz="3200" spc="-5" dirty="0">
                <a:latin typeface="Calibri"/>
                <a:cs typeface="Calibri"/>
              </a:rPr>
              <a:t>fo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dat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3200" spc="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reduc</a:t>
            </a:r>
            <a:r>
              <a:rPr sz="3200" spc="-15" dirty="0">
                <a:solidFill>
                  <a:srgbClr val="0000CC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ion</a:t>
            </a:r>
            <a:r>
              <a:rPr sz="3200" spc="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(i.e</a:t>
            </a:r>
            <a:r>
              <a:rPr sz="3200" spc="-10" dirty="0">
                <a:latin typeface="Calibri"/>
                <a:cs typeface="Calibri"/>
              </a:rPr>
              <a:t>., </a:t>
            </a:r>
            <a:r>
              <a:rPr sz="3200" dirty="0">
                <a:latin typeface="Calibri"/>
                <a:cs typeface="Calibri"/>
              </a:rPr>
              <a:t>reduce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numbe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variab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es).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1964"/>
              </a:spcBef>
              <a:buClr>
                <a:srgbClr val="0066FF"/>
              </a:buClr>
              <a:buSzPct val="84375"/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Summar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in</a:t>
            </a:r>
            <a:r>
              <a:rPr sz="3200" spc="-2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ormation </a:t>
            </a:r>
            <a:r>
              <a:rPr sz="3200" dirty="0">
                <a:latin typeface="Calibri"/>
                <a:cs typeface="Calibri"/>
              </a:rPr>
              <a:t>contained 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larger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umber o</a:t>
            </a:r>
            <a:r>
              <a:rPr sz="3200" dirty="0">
                <a:latin typeface="Calibri"/>
                <a:cs typeface="Calibri"/>
              </a:rPr>
              <a:t>f var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ables in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smal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er num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‘fac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ors’ wi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hout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gnif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cant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in</a:t>
            </a:r>
            <a:r>
              <a:rPr sz="3200" spc="-2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orma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3800" y="1371601"/>
            <a:ext cx="2863850" cy="4010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9938258" y="6308853"/>
            <a:ext cx="2063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/>
            <a:fld id="{81D60167-4931-47E6-BA6A-407CBD079E47}" type="slidenum">
              <a:rPr spc="-10" dirty="0"/>
              <a:pPr marL="102870"/>
              <a:t>2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69872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04604" y="313944"/>
            <a:ext cx="624840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81686"/>
            <a:ext cx="105156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</a:rPr>
              <a:t>A</a:t>
            </a:r>
            <a:r>
              <a:rPr sz="3200" spc="-15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e </a:t>
            </a:r>
            <a:r>
              <a:rPr sz="3200" spc="-15" dirty="0">
                <a:solidFill>
                  <a:srgbClr val="FF0000"/>
                </a:solidFill>
              </a:rPr>
              <a:t>t</a:t>
            </a:r>
            <a:r>
              <a:rPr sz="3200" spc="-5" dirty="0">
                <a:solidFill>
                  <a:srgbClr val="FF0000"/>
                </a:solidFill>
              </a:rPr>
              <a:t>h</a:t>
            </a:r>
            <a:r>
              <a:rPr sz="3200" dirty="0">
                <a:solidFill>
                  <a:srgbClr val="FF0000"/>
                </a:solidFill>
              </a:rPr>
              <a:t>e </a:t>
            </a:r>
            <a:r>
              <a:rPr sz="3200" spc="-15" dirty="0">
                <a:solidFill>
                  <a:srgbClr val="FF0000"/>
                </a:solidFill>
              </a:rPr>
              <a:t>D</a:t>
            </a:r>
            <a:r>
              <a:rPr sz="3200" dirty="0">
                <a:solidFill>
                  <a:srgbClr val="FF0000"/>
                </a:solidFill>
              </a:rPr>
              <a:t>ata</a:t>
            </a:r>
            <a:r>
              <a:rPr sz="3200" spc="1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A</a:t>
            </a:r>
            <a:r>
              <a:rPr sz="3200" spc="-15" dirty="0">
                <a:solidFill>
                  <a:srgbClr val="FF0000"/>
                </a:solidFill>
              </a:rPr>
              <a:t>p</a:t>
            </a:r>
            <a:r>
              <a:rPr sz="3200" spc="-5" dirty="0">
                <a:solidFill>
                  <a:srgbClr val="FF0000"/>
                </a:solidFill>
              </a:rPr>
              <a:t>prop</a:t>
            </a:r>
            <a:r>
              <a:rPr sz="3200" spc="-10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ia</a:t>
            </a:r>
            <a:r>
              <a:rPr sz="3200" spc="-15" dirty="0">
                <a:solidFill>
                  <a:srgbClr val="FF0000"/>
                </a:solidFill>
              </a:rPr>
              <a:t>t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15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fo</a:t>
            </a:r>
            <a:r>
              <a:rPr sz="3200" dirty="0">
                <a:solidFill>
                  <a:srgbClr val="FF0000"/>
                </a:solidFill>
              </a:rPr>
              <a:t>r</a:t>
            </a:r>
            <a:r>
              <a:rPr sz="3200" spc="-1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Facto</a:t>
            </a:r>
            <a:r>
              <a:rPr sz="3200" dirty="0">
                <a:solidFill>
                  <a:srgbClr val="FF0000"/>
                </a:solidFill>
              </a:rPr>
              <a:t>r</a:t>
            </a:r>
            <a:r>
              <a:rPr sz="3200" spc="15" dirty="0">
                <a:solidFill>
                  <a:srgbClr val="FF0000"/>
                </a:solidFill>
              </a:rPr>
              <a:t> </a:t>
            </a:r>
            <a:r>
              <a:rPr sz="3200" spc="-15" dirty="0">
                <a:solidFill>
                  <a:srgbClr val="FF0000"/>
                </a:solidFill>
              </a:rPr>
              <a:t>A</a:t>
            </a:r>
            <a:r>
              <a:rPr sz="3200" spc="-5" dirty="0">
                <a:solidFill>
                  <a:srgbClr val="FF0000"/>
                </a:solidFill>
              </a:rPr>
              <a:t>naly</a:t>
            </a:r>
            <a:r>
              <a:rPr sz="3200" spc="-10" dirty="0">
                <a:solidFill>
                  <a:srgbClr val="FF0000"/>
                </a:solidFill>
              </a:rPr>
              <a:t>s</a:t>
            </a:r>
            <a:r>
              <a:rPr sz="3200" dirty="0">
                <a:solidFill>
                  <a:srgbClr val="FF0000"/>
                </a:solidFill>
              </a:rPr>
              <a:t>i</a:t>
            </a:r>
            <a:r>
              <a:rPr sz="3200" spc="-10" dirty="0">
                <a:solidFill>
                  <a:srgbClr val="FF0000"/>
                </a:solidFill>
              </a:rPr>
              <a:t>s</a:t>
            </a:r>
            <a:r>
              <a:rPr sz="3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938258" y="6308853"/>
            <a:ext cx="2063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/>
            <a:r>
              <a:rPr spc="-10" dirty="0"/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5840" y="1457834"/>
            <a:ext cx="8906567" cy="4319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 </a:t>
            </a:r>
            <a:r>
              <a:rPr sz="2200" spc="-15" dirty="0">
                <a:latin typeface="Calibri"/>
                <a:cs typeface="Calibri"/>
              </a:rPr>
              <a:t>step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dete</a:t>
            </a:r>
            <a:r>
              <a:rPr sz="2200" spc="-15" dirty="0">
                <a:latin typeface="Calibri"/>
                <a:cs typeface="Calibri"/>
              </a:rPr>
              <a:t>rmine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appr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priate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spcBef>
                <a:spcPts val="530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ata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th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mi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correlation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lang="en-US" sz="2200" spc="-15" dirty="0">
                <a:latin typeface="Calibri"/>
                <a:cs typeface="Calibri"/>
              </a:rPr>
              <a:t>etween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</a:t>
            </a:r>
            <a:r>
              <a:rPr sz="2200" spc="-15" dirty="0">
                <a:latin typeface="Calibri"/>
                <a:cs typeface="Calibri"/>
              </a:rPr>
              <a:t>ble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nerall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no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appropriate</a:t>
            </a:r>
            <a:endParaRPr sz="2200" dirty="0">
              <a:latin typeface="Calibri"/>
              <a:cs typeface="Calibri"/>
            </a:endParaRPr>
          </a:p>
          <a:p>
            <a:pPr marL="355600" marR="352425" indent="-342900" algn="just">
              <a:spcBef>
                <a:spcPts val="525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Thre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cri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eria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commonly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suited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spc="-10" dirty="0">
                <a:latin typeface="Calibri"/>
                <a:cs typeface="Calibri"/>
              </a:rPr>
              <a:t> analysis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-</a:t>
            </a:r>
            <a:r>
              <a:rPr sz="2200" spc="-10" dirty="0">
                <a:latin typeface="Calibri"/>
                <a:cs typeface="Calibri"/>
              </a:rPr>
              <a:t>test,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artle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t’s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spherici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y,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ant</a:t>
            </a:r>
            <a:r>
              <a:rPr sz="2200" spc="1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- ima</a:t>
            </a:r>
            <a:r>
              <a:rPr sz="2200" spc="-2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matri</a:t>
            </a:r>
            <a:r>
              <a:rPr sz="2200" spc="-10" dirty="0">
                <a:latin typeface="Calibri"/>
                <a:cs typeface="Calibri"/>
              </a:rPr>
              <a:t>x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525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Bartlet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’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test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evaluate 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ailable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oge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her.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K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0.6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signifi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ance</a:t>
            </a:r>
            <a:r>
              <a:rPr sz="2200" spc="-10" dirty="0">
                <a:latin typeface="Calibri"/>
                <a:cs typeface="Calibri"/>
              </a:rPr>
              <a:t> level</a:t>
            </a:r>
            <a:r>
              <a:rPr sz="2200" spc="-5" dirty="0">
                <a:latin typeface="Calibri"/>
                <a:cs typeface="Calibri"/>
              </a:rPr>
              <a:t> 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artle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t’s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lang="en-US" sz="2200" spc="10" dirty="0">
                <a:latin typeface="Calibri"/>
                <a:cs typeface="Calibri"/>
              </a:rPr>
              <a:t>(p-value </a:t>
            </a:r>
            <a:r>
              <a:rPr sz="2200" spc="-15" dirty="0">
                <a:latin typeface="Calibri"/>
                <a:cs typeface="Calibri"/>
              </a:rPr>
              <a:t>below</a:t>
            </a:r>
            <a:endParaRPr sz="2200" dirty="0">
              <a:latin typeface="Calibri"/>
              <a:cs typeface="Calibri"/>
            </a:endParaRPr>
          </a:p>
          <a:p>
            <a:pPr marL="355600" marR="281940"/>
            <a:r>
              <a:rPr sz="2200" spc="-15" dirty="0">
                <a:latin typeface="Calibri"/>
                <a:cs typeface="Calibri"/>
              </a:rPr>
              <a:t>.05</a:t>
            </a:r>
            <a:r>
              <a:rPr lang="en-US" sz="2200" spc="-15" dirty="0">
                <a:latin typeface="Calibri"/>
                <a:cs typeface="Calibri"/>
              </a:rPr>
              <a:t>)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demonstr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least</a:t>
            </a:r>
            <a:r>
              <a:rPr sz="2200" spc="-5" dirty="0">
                <a:latin typeface="Calibri"/>
                <a:cs typeface="Calibri"/>
              </a:rPr>
              <a:t> s</a:t>
            </a:r>
            <a:r>
              <a:rPr sz="2200" spc="-15" dirty="0">
                <a:latin typeface="Calibri"/>
                <a:cs typeface="Calibri"/>
              </a:rPr>
              <a:t>ome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significan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he</a:t>
            </a:r>
            <a:r>
              <a:rPr sz="2200" spc="-10" dirty="0">
                <a:latin typeface="Calibri"/>
                <a:cs typeface="Calibri"/>
              </a:rPr>
              <a:t> correlatio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matrix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  <a:p>
            <a:pPr marL="355600" marR="173990" indent="-342900">
              <a:spcBef>
                <a:spcPts val="525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diagon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ents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-image</a:t>
            </a:r>
            <a:r>
              <a:rPr sz="2200" spc="-10" dirty="0">
                <a:latin typeface="Calibri"/>
                <a:cs typeface="Calibri"/>
              </a:rPr>
              <a:t> correlation matrix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indicate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how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ngl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single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correlated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wi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ther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variables</a:t>
            </a:r>
            <a:r>
              <a:rPr sz="2200" spc="-15" dirty="0">
                <a:latin typeface="Calibri"/>
                <a:cs typeface="Calibri"/>
              </a:rPr>
              <a:t> com</a:t>
            </a:r>
            <a:r>
              <a:rPr sz="2200" spc="-2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alu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abo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.5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ge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erally consid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pt</a:t>
            </a:r>
            <a:r>
              <a:rPr sz="2200" spc="-10" dirty="0">
                <a:latin typeface="Calibri"/>
                <a:cs typeface="Calibri"/>
              </a:rPr>
              <a:t>able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99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706356" y="342900"/>
            <a:ext cx="701040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400596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Facto</a:t>
            </a:r>
            <a:r>
              <a:rPr dirty="0">
                <a:solidFill>
                  <a:srgbClr val="FF0000"/>
                </a:solidFill>
              </a:rPr>
              <a:t>r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Analysis: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Are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Dat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Appropriat</a:t>
            </a:r>
            <a:r>
              <a:rPr spc="-2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5140" y="1680490"/>
            <a:ext cx="3759200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Kai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-Meye</a:t>
            </a:r>
            <a:r>
              <a:rPr sz="2000" spc="-5" dirty="0">
                <a:latin typeface="Calibri"/>
                <a:cs typeface="Calibri"/>
              </a:rPr>
              <a:t>r-Olki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(KM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 0.6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thus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epta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Bartl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tt’s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ge 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gnificant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141" y="4576953"/>
            <a:ext cx="368236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Diago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age </a:t>
            </a:r>
            <a:r>
              <a:rPr sz="2000" spc="-5" dirty="0">
                <a:latin typeface="Calibri"/>
                <a:cs typeface="Calibri"/>
              </a:rPr>
              <a:t>Cor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ation Matr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 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ger tha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010"/>
              </a:lnSpc>
            </a:pPr>
            <a:r>
              <a:rPr sz="2000" dirty="0">
                <a:latin typeface="Calibri"/>
                <a:cs typeface="Calibri"/>
              </a:rPr>
              <a:t>0.5.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Therefor</a:t>
            </a:r>
            <a:r>
              <a:rPr sz="2000" dirty="0">
                <a:latin typeface="Calibri"/>
                <a:cs typeface="Calibri"/>
              </a:rPr>
              <a:t>e 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iabl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" dirty="0">
                <a:latin typeface="Calibri"/>
                <a:cs typeface="Calibri"/>
              </a:rPr>
              <a:t> be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analys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0201" y="3851307"/>
            <a:ext cx="51885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/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6428" y="1580659"/>
            <a:ext cx="16560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40" dirty="0">
                <a:latin typeface="Arial"/>
                <a:cs typeface="Arial"/>
              </a:rPr>
              <a:t>K</a:t>
            </a:r>
            <a:r>
              <a:rPr sz="1100" b="1" spc="-85" dirty="0">
                <a:latin typeface="Arial"/>
                <a:cs typeface="Arial"/>
              </a:rPr>
              <a:t>M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8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110" dirty="0">
                <a:latin typeface="Arial"/>
                <a:cs typeface="Arial"/>
              </a:rPr>
              <a:t> </a:t>
            </a:r>
            <a:r>
              <a:rPr sz="1100" b="1" spc="40" dirty="0">
                <a:latin typeface="Arial"/>
                <a:cs typeface="Arial"/>
              </a:rPr>
              <a:t>B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70" dirty="0">
                <a:latin typeface="Arial"/>
                <a:cs typeface="Arial"/>
              </a:rPr>
              <a:t>r</a:t>
            </a:r>
            <a:r>
              <a:rPr sz="1100" b="1" spc="-35" dirty="0">
                <a:latin typeface="Arial"/>
                <a:cs typeface="Arial"/>
              </a:rPr>
              <a:t>t</a:t>
            </a:r>
            <a:r>
              <a:rPr sz="1100" b="1" spc="25" dirty="0">
                <a:latin typeface="Arial"/>
                <a:cs typeface="Arial"/>
              </a:rPr>
              <a:t>l</a:t>
            </a:r>
            <a:r>
              <a:rPr sz="1100" b="1" spc="55" dirty="0">
                <a:latin typeface="Arial"/>
                <a:cs typeface="Arial"/>
              </a:rPr>
              <a:t>e</a:t>
            </a:r>
            <a:r>
              <a:rPr sz="1100" b="1" spc="-35" dirty="0">
                <a:latin typeface="Arial"/>
                <a:cs typeface="Arial"/>
              </a:rPr>
              <a:t>tt</a:t>
            </a:r>
            <a:r>
              <a:rPr sz="1100" b="1" spc="-15" dirty="0">
                <a:latin typeface="Arial"/>
                <a:cs typeface="Arial"/>
              </a:rPr>
              <a:t>'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90" dirty="0">
                <a:latin typeface="Arial"/>
                <a:cs typeface="Arial"/>
              </a:rPr>
              <a:t>T</a:t>
            </a:r>
            <a:r>
              <a:rPr sz="1100" b="1" spc="-30" dirty="0">
                <a:latin typeface="Arial"/>
                <a:cs typeface="Arial"/>
              </a:rPr>
              <a:t>e</a:t>
            </a:r>
            <a:r>
              <a:rPr sz="1100" b="1" spc="5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82656" y="2044655"/>
            <a:ext cx="30734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25" dirty="0">
                <a:latin typeface="Arial"/>
                <a:cs typeface="Arial"/>
              </a:rPr>
              <a:t>.</a:t>
            </a:r>
            <a:r>
              <a:rPr sz="1100" spc="55" dirty="0">
                <a:latin typeface="Arial"/>
                <a:cs typeface="Arial"/>
              </a:rPr>
              <a:t>6</a:t>
            </a:r>
            <a:r>
              <a:rPr sz="1100" spc="-30" dirty="0">
                <a:latin typeface="Arial"/>
                <a:cs typeface="Arial"/>
              </a:rPr>
              <a:t>6</a:t>
            </a: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6761" y="2422380"/>
            <a:ext cx="54292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875" algn="r"/>
            <a:r>
              <a:rPr sz="1100" spc="-30" dirty="0">
                <a:latin typeface="Arial"/>
                <a:cs typeface="Arial"/>
              </a:rPr>
              <a:t>11</a:t>
            </a:r>
            <a:r>
              <a:rPr sz="1100" spc="55" dirty="0">
                <a:latin typeface="Arial"/>
                <a:cs typeface="Arial"/>
              </a:rPr>
              <a:t>1</a:t>
            </a:r>
            <a:r>
              <a:rPr sz="1100" spc="25" dirty="0">
                <a:latin typeface="Arial"/>
                <a:cs typeface="Arial"/>
              </a:rPr>
              <a:t>.</a:t>
            </a:r>
            <a:r>
              <a:rPr sz="1100" spc="-30" dirty="0">
                <a:latin typeface="Arial"/>
                <a:cs typeface="Arial"/>
              </a:rPr>
              <a:t>31</a:t>
            </a: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R="7620" algn="r">
              <a:spcBef>
                <a:spcPts val="290"/>
              </a:spcBef>
            </a:pPr>
            <a:r>
              <a:rPr sz="1100" spc="-30" dirty="0"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 marR="5080" algn="r">
              <a:spcBef>
                <a:spcPts val="295"/>
              </a:spcBef>
            </a:pPr>
            <a:r>
              <a:rPr sz="1100" spc="25" dirty="0">
                <a:latin typeface="Arial"/>
                <a:cs typeface="Arial"/>
              </a:rPr>
              <a:t>.</a:t>
            </a:r>
            <a:r>
              <a:rPr sz="1100" spc="55" dirty="0">
                <a:latin typeface="Arial"/>
                <a:cs typeface="Arial"/>
              </a:rPr>
              <a:t>0</a:t>
            </a:r>
            <a:r>
              <a:rPr sz="1100" spc="-30" dirty="0">
                <a:latin typeface="Arial"/>
                <a:cs typeface="Arial"/>
              </a:rPr>
              <a:t>0</a:t>
            </a: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1465" y="1861243"/>
            <a:ext cx="2660650" cy="34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100" spc="15" dirty="0">
                <a:latin typeface="Arial"/>
                <a:cs typeface="Arial"/>
              </a:rPr>
              <a:t>K</a:t>
            </a:r>
            <a:r>
              <a:rPr sz="1100" spc="-3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3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e</a:t>
            </a:r>
            <a:r>
              <a:rPr sz="1100" spc="50" dirty="0">
                <a:latin typeface="Arial"/>
                <a:cs typeface="Arial"/>
              </a:rPr>
              <a:t>r</a:t>
            </a:r>
            <a:r>
              <a:rPr sz="1100" spc="-35" dirty="0">
                <a:latin typeface="Arial"/>
                <a:cs typeface="Arial"/>
              </a:rPr>
              <a:t>-</a:t>
            </a:r>
            <a:r>
              <a:rPr sz="1100" spc="-85" dirty="0">
                <a:latin typeface="Arial"/>
                <a:cs typeface="Arial"/>
              </a:rPr>
              <a:t>M</a:t>
            </a:r>
            <a:r>
              <a:rPr sz="1100" spc="-3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</a:t>
            </a:r>
            <a:r>
              <a:rPr sz="1100" spc="50" dirty="0">
                <a:latin typeface="Arial"/>
                <a:cs typeface="Arial"/>
              </a:rPr>
              <a:t>r</a:t>
            </a:r>
            <a:r>
              <a:rPr sz="1100" spc="-35" dirty="0">
                <a:latin typeface="Arial"/>
                <a:cs typeface="Arial"/>
              </a:rPr>
              <a:t>-</a:t>
            </a:r>
            <a:r>
              <a:rPr sz="1100" spc="-2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M</a:t>
            </a:r>
            <a:r>
              <a:rPr sz="1100" spc="-30" dirty="0">
                <a:latin typeface="Arial"/>
                <a:cs typeface="Arial"/>
              </a:rPr>
              <a:t>ea</a:t>
            </a:r>
            <a:r>
              <a:rPr sz="1100" spc="3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u</a:t>
            </a:r>
            <a:r>
              <a:rPr sz="1100" spc="-3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 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5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5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 </a:t>
            </a: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deq</a:t>
            </a:r>
            <a:r>
              <a:rPr sz="1100" spc="55" dirty="0">
                <a:latin typeface="Arial"/>
                <a:cs typeface="Arial"/>
              </a:rPr>
              <a:t>u</a:t>
            </a:r>
            <a:r>
              <a:rPr sz="1100" spc="-30" dirty="0">
                <a:latin typeface="Arial"/>
                <a:cs typeface="Arial"/>
              </a:rPr>
              <a:t>a</a:t>
            </a:r>
            <a:r>
              <a:rPr sz="1100" spc="30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0828" y="2411510"/>
            <a:ext cx="1281430" cy="620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400"/>
              </a:lnSpc>
            </a:pP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pp</a:t>
            </a:r>
            <a:r>
              <a:rPr sz="1100" spc="-35" dirty="0">
                <a:latin typeface="Arial"/>
                <a:cs typeface="Arial"/>
              </a:rPr>
              <a:t>r</a:t>
            </a:r>
            <a:r>
              <a:rPr sz="1100" spc="55" dirty="0">
                <a:latin typeface="Arial"/>
                <a:cs typeface="Arial"/>
              </a:rPr>
              <a:t>o</a:t>
            </a:r>
            <a:r>
              <a:rPr sz="1100" spc="30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C</a:t>
            </a:r>
            <a:r>
              <a:rPr sz="1100" spc="-30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5" dirty="0">
                <a:latin typeface="Arial"/>
                <a:cs typeface="Arial"/>
              </a:rPr>
              <a:t>-</a:t>
            </a:r>
            <a:r>
              <a:rPr sz="1100" spc="15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qu</a:t>
            </a:r>
            <a:r>
              <a:rPr sz="1100" spc="55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 </a:t>
            </a:r>
            <a:r>
              <a:rPr sz="1100" spc="-30" dirty="0">
                <a:latin typeface="Arial"/>
                <a:cs typeface="Arial"/>
              </a:rPr>
              <a:t>df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290"/>
              </a:spcBef>
            </a:pPr>
            <a:r>
              <a:rPr sz="1100" spc="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g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1466" y="2411510"/>
            <a:ext cx="1081405" cy="34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100" spc="15" dirty="0">
                <a:latin typeface="Arial"/>
                <a:cs typeface="Arial"/>
              </a:rPr>
              <a:t>B</a:t>
            </a:r>
            <a:r>
              <a:rPr sz="1100" spc="-3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r</a:t>
            </a:r>
            <a:r>
              <a:rPr sz="1100" spc="110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e</a:t>
            </a:r>
            <a:r>
              <a:rPr sz="1100" spc="25" dirty="0">
                <a:latin typeface="Arial"/>
                <a:cs typeface="Arial"/>
              </a:rPr>
              <a:t>tt</a:t>
            </a:r>
            <a:r>
              <a:rPr sz="1100" spc="35" dirty="0">
                <a:latin typeface="Arial"/>
                <a:cs typeface="Arial"/>
              </a:rPr>
              <a:t>'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T</a:t>
            </a:r>
            <a:r>
              <a:rPr sz="1100" spc="-30" dirty="0">
                <a:latin typeface="Arial"/>
                <a:cs typeface="Arial"/>
              </a:rPr>
              <a:t>e</a:t>
            </a:r>
            <a:r>
              <a:rPr sz="1100" spc="114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 </a:t>
            </a:r>
            <a:r>
              <a:rPr sz="1100" spc="15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phe</a:t>
            </a:r>
            <a:r>
              <a:rPr sz="1100" spc="5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30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2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09160" y="1847317"/>
            <a:ext cx="0" cy="1144270"/>
          </a:xfrm>
          <a:custGeom>
            <a:avLst/>
            <a:gdLst/>
            <a:ahLst/>
            <a:cxnLst/>
            <a:rect l="l" t="t" r="r" b="b"/>
            <a:pathLst>
              <a:path h="1144270">
                <a:moveTo>
                  <a:pt x="0" y="0"/>
                </a:moveTo>
                <a:lnTo>
                  <a:pt x="0" y="1143692"/>
                </a:lnTo>
              </a:path>
            </a:pathLst>
          </a:custGeom>
          <a:ln w="21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70288" y="1847317"/>
            <a:ext cx="0" cy="1144270"/>
          </a:xfrm>
          <a:custGeom>
            <a:avLst/>
            <a:gdLst/>
            <a:ahLst/>
            <a:cxnLst/>
            <a:rect l="l" t="t" r="r" b="b"/>
            <a:pathLst>
              <a:path h="1144270">
                <a:moveTo>
                  <a:pt x="0" y="0"/>
                </a:moveTo>
                <a:lnTo>
                  <a:pt x="0" y="1143692"/>
                </a:lnTo>
              </a:path>
            </a:pathLst>
          </a:custGeom>
          <a:ln w="21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09160" y="1847317"/>
            <a:ext cx="3761740" cy="0"/>
          </a:xfrm>
          <a:custGeom>
            <a:avLst/>
            <a:gdLst/>
            <a:ahLst/>
            <a:cxnLst/>
            <a:rect l="l" t="t" r="r" b="b"/>
            <a:pathLst>
              <a:path w="3761740">
                <a:moveTo>
                  <a:pt x="0" y="0"/>
                </a:moveTo>
                <a:lnTo>
                  <a:pt x="3761128" y="0"/>
                </a:lnTo>
              </a:path>
            </a:pathLst>
          </a:custGeom>
          <a:ln w="21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09160" y="2991009"/>
            <a:ext cx="3761740" cy="0"/>
          </a:xfrm>
          <a:custGeom>
            <a:avLst/>
            <a:gdLst/>
            <a:ahLst/>
            <a:cxnLst/>
            <a:rect l="l" t="t" r="r" b="b"/>
            <a:pathLst>
              <a:path w="3761740">
                <a:moveTo>
                  <a:pt x="0" y="0"/>
                </a:moveTo>
                <a:lnTo>
                  <a:pt x="3761128" y="0"/>
                </a:lnTo>
              </a:path>
            </a:pathLst>
          </a:custGeom>
          <a:ln w="21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87983" y="1847317"/>
            <a:ext cx="0" cy="1144270"/>
          </a:xfrm>
          <a:custGeom>
            <a:avLst/>
            <a:gdLst/>
            <a:ahLst/>
            <a:cxnLst/>
            <a:rect l="l" t="t" r="r" b="b"/>
            <a:pathLst>
              <a:path h="1144270">
                <a:moveTo>
                  <a:pt x="0" y="0"/>
                </a:moveTo>
                <a:lnTo>
                  <a:pt x="0" y="1143692"/>
                </a:lnTo>
              </a:path>
            </a:pathLst>
          </a:custGeom>
          <a:ln w="21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0141" y="3921334"/>
            <a:ext cx="5048250" cy="2301240"/>
          </a:xfrm>
          <a:custGeom>
            <a:avLst/>
            <a:gdLst/>
            <a:ahLst/>
            <a:cxnLst/>
            <a:rect l="l" t="t" r="r" b="b"/>
            <a:pathLst>
              <a:path w="5048250" h="2301240">
                <a:moveTo>
                  <a:pt x="0" y="2300825"/>
                </a:moveTo>
                <a:lnTo>
                  <a:pt x="5047857" y="2300825"/>
                </a:lnTo>
                <a:lnTo>
                  <a:pt x="5047857" y="0"/>
                </a:lnTo>
                <a:lnTo>
                  <a:pt x="0" y="0"/>
                </a:lnTo>
                <a:lnTo>
                  <a:pt x="0" y="2300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0142" y="3921324"/>
            <a:ext cx="5055870" cy="210185"/>
          </a:xfrm>
          <a:custGeom>
            <a:avLst/>
            <a:gdLst/>
            <a:ahLst/>
            <a:cxnLst/>
            <a:rect l="l" t="t" r="r" b="b"/>
            <a:pathLst>
              <a:path w="5055870" h="210185">
                <a:moveTo>
                  <a:pt x="0" y="209735"/>
                </a:moveTo>
                <a:lnTo>
                  <a:pt x="5055756" y="209735"/>
                </a:lnTo>
                <a:lnTo>
                  <a:pt x="5055756" y="0"/>
                </a:lnTo>
                <a:lnTo>
                  <a:pt x="0" y="0"/>
                </a:lnTo>
                <a:lnTo>
                  <a:pt x="0" y="209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89731" y="3943355"/>
            <a:ext cx="998855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b="1" spc="-160" dirty="0">
                <a:latin typeface="Arial"/>
                <a:cs typeface="Arial"/>
              </a:rPr>
              <a:t>A</a:t>
            </a:r>
            <a:r>
              <a:rPr sz="800" b="1" spc="50" dirty="0">
                <a:latin typeface="Arial"/>
                <a:cs typeface="Arial"/>
              </a:rPr>
              <a:t>n</a:t>
            </a:r>
            <a:r>
              <a:rPr sz="800" b="1" spc="-25" dirty="0">
                <a:latin typeface="Arial"/>
                <a:cs typeface="Arial"/>
              </a:rPr>
              <a:t>t</a:t>
            </a:r>
            <a:r>
              <a:rPr sz="800" b="1" spc="-5" dirty="0">
                <a:latin typeface="Arial"/>
                <a:cs typeface="Arial"/>
              </a:rPr>
              <a:t>i</a:t>
            </a:r>
            <a:r>
              <a:rPr sz="800" b="1" spc="-14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-</a:t>
            </a:r>
            <a:r>
              <a:rPr sz="800" b="1" spc="10" dirty="0">
                <a:latin typeface="Arial"/>
                <a:cs typeface="Arial"/>
              </a:rPr>
              <a:t>i</a:t>
            </a:r>
            <a:r>
              <a:rPr sz="800" b="1" spc="15" dirty="0">
                <a:latin typeface="Arial"/>
                <a:cs typeface="Arial"/>
              </a:rPr>
              <a:t>m</a:t>
            </a:r>
            <a:r>
              <a:rPr sz="800" b="1" spc="-20" dirty="0">
                <a:latin typeface="Arial"/>
                <a:cs typeface="Arial"/>
              </a:rPr>
              <a:t>a</a:t>
            </a:r>
            <a:r>
              <a:rPr sz="800" b="1" spc="50" dirty="0">
                <a:latin typeface="Arial"/>
                <a:cs typeface="Arial"/>
              </a:rPr>
              <a:t>g</a:t>
            </a:r>
            <a:r>
              <a:rPr sz="800" b="1" spc="-5" dirty="0">
                <a:latin typeface="Arial"/>
                <a:cs typeface="Arial"/>
              </a:rPr>
              <a:t>e</a:t>
            </a:r>
            <a:r>
              <a:rPr sz="800" b="1" spc="5" dirty="0">
                <a:latin typeface="Arial"/>
                <a:cs typeface="Arial"/>
              </a:rPr>
              <a:t> </a:t>
            </a:r>
            <a:r>
              <a:rPr sz="800" b="1" spc="-65" dirty="0">
                <a:latin typeface="Arial"/>
                <a:cs typeface="Arial"/>
              </a:rPr>
              <a:t>M</a:t>
            </a:r>
            <a:r>
              <a:rPr sz="800" b="1" spc="35" dirty="0">
                <a:latin typeface="Arial"/>
                <a:cs typeface="Arial"/>
              </a:rPr>
              <a:t>a</a:t>
            </a:r>
            <a:r>
              <a:rPr sz="800" b="1" spc="-25" dirty="0">
                <a:latin typeface="Arial"/>
                <a:cs typeface="Arial"/>
              </a:rPr>
              <a:t>t</a:t>
            </a:r>
            <a:r>
              <a:rPr sz="800" b="1" spc="50" dirty="0">
                <a:latin typeface="Arial"/>
                <a:cs typeface="Arial"/>
              </a:rPr>
              <a:t>r</a:t>
            </a:r>
            <a:r>
              <a:rPr sz="800" b="1" spc="10" dirty="0">
                <a:latin typeface="Arial"/>
                <a:cs typeface="Arial"/>
              </a:rPr>
              <a:t>i</a:t>
            </a:r>
            <a:r>
              <a:rPr sz="800" b="1" spc="-20" dirty="0">
                <a:latin typeface="Arial"/>
                <a:cs typeface="Arial"/>
              </a:rPr>
              <a:t>ce</a:t>
            </a:r>
            <a:r>
              <a:rPr sz="800" b="1" spc="-5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28146" y="4278896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11511" y="4278896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94764" y="4278896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8016" y="4278896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61381" y="4278896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44634" y="4278896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8146" y="442646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11511" y="442646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94764" y="442646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8016" y="442646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61381" y="442646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44634" y="442646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28146" y="457425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11511" y="457425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94764" y="457425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78016" y="457425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61381" y="457425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44634" y="457425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28146" y="4721821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11511" y="4721821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4764" y="4721821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78016" y="4721821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61381" y="4721821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44634" y="4721821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28146" y="486972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1511" y="486972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94764" y="486972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78016" y="486972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61381" y="486972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44634" y="486972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28146" y="5017179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11511" y="5017179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94764" y="5017179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78016" y="5017179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61381" y="5017179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44634" y="5017179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28146" y="5165037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11511" y="5165037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94764" y="5165037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78016" y="5165037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361381" y="5165037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944634" y="5165037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28146" y="531259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11511" y="531259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94764" y="5312593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78016" y="531259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61381" y="531259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944634" y="5312593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28146" y="5460417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11511" y="5460417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94764" y="5460417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78016" y="5460417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361381" y="5460417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44634" y="5460417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28146" y="5607962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11511" y="5607962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94764" y="5607962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78016" y="5607962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61381" y="5607962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944634" y="5607962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28146" y="5755786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11511" y="5755786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94764" y="5755786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78016" y="5755786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361381" y="5755786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944634" y="5755786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28146" y="5903331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11511" y="5903331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94764" y="5903331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78016" y="5903331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361381" y="5903331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944634" y="5903331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39086" y="4131105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39086" y="4278896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39086" y="4426463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639086" y="4574253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39086" y="4721821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39086" y="4869723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39086" y="5017179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39086" y="5165037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39086" y="5312593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39086" y="5460417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39086" y="5607962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39086" y="5755786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39086" y="5903331"/>
            <a:ext cx="396875" cy="155575"/>
          </a:xfrm>
          <a:custGeom>
            <a:avLst/>
            <a:gdLst/>
            <a:ahLst/>
            <a:cxnLst/>
            <a:rect l="l" t="t" r="r" b="b"/>
            <a:pathLst>
              <a:path w="396875" h="155575">
                <a:moveTo>
                  <a:pt x="0" y="155459"/>
                </a:moveTo>
                <a:lnTo>
                  <a:pt x="396697" y="155459"/>
                </a:lnTo>
                <a:lnTo>
                  <a:pt x="396697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88064" y="4131105"/>
            <a:ext cx="1159510" cy="155575"/>
          </a:xfrm>
          <a:custGeom>
            <a:avLst/>
            <a:gdLst/>
            <a:ahLst/>
            <a:cxnLst/>
            <a:rect l="l" t="t" r="r" b="b"/>
            <a:pathLst>
              <a:path w="1159510" h="155575">
                <a:moveTo>
                  <a:pt x="0" y="155459"/>
                </a:moveTo>
                <a:lnTo>
                  <a:pt x="1159002" y="155459"/>
                </a:lnTo>
                <a:lnTo>
                  <a:pt x="1159002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88064" y="4278883"/>
            <a:ext cx="1159510" cy="894080"/>
          </a:xfrm>
          <a:custGeom>
            <a:avLst/>
            <a:gdLst/>
            <a:ahLst/>
            <a:cxnLst/>
            <a:rect l="l" t="t" r="r" b="b"/>
            <a:pathLst>
              <a:path w="1159510" h="894079">
                <a:moveTo>
                  <a:pt x="0" y="893754"/>
                </a:moveTo>
                <a:lnTo>
                  <a:pt x="1159002" y="893754"/>
                </a:lnTo>
                <a:lnTo>
                  <a:pt x="1159002" y="0"/>
                </a:lnTo>
                <a:lnTo>
                  <a:pt x="0" y="0"/>
                </a:lnTo>
                <a:lnTo>
                  <a:pt x="0" y="8937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88064" y="5165036"/>
            <a:ext cx="1159510" cy="894080"/>
          </a:xfrm>
          <a:custGeom>
            <a:avLst/>
            <a:gdLst/>
            <a:ahLst/>
            <a:cxnLst/>
            <a:rect l="l" t="t" r="r" b="b"/>
            <a:pathLst>
              <a:path w="1159510" h="894079">
                <a:moveTo>
                  <a:pt x="0" y="893754"/>
                </a:moveTo>
                <a:lnTo>
                  <a:pt x="1159002" y="893754"/>
                </a:lnTo>
                <a:lnTo>
                  <a:pt x="1159002" y="0"/>
                </a:lnTo>
                <a:lnTo>
                  <a:pt x="0" y="0"/>
                </a:lnTo>
                <a:lnTo>
                  <a:pt x="0" y="8937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28146" y="4131105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5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611511" y="4131105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94764" y="4131105"/>
            <a:ext cx="591185" cy="155575"/>
          </a:xfrm>
          <a:custGeom>
            <a:avLst/>
            <a:gdLst/>
            <a:ahLst/>
            <a:cxnLst/>
            <a:rect l="l" t="t" r="r" b="b"/>
            <a:pathLst>
              <a:path w="591184" h="155575">
                <a:moveTo>
                  <a:pt x="0" y="155459"/>
                </a:moveTo>
                <a:lnTo>
                  <a:pt x="590958" y="155459"/>
                </a:lnTo>
                <a:lnTo>
                  <a:pt x="590958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78016" y="4131105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361381" y="4131105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944634" y="4131105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0" y="155459"/>
                </a:moveTo>
                <a:lnTo>
                  <a:pt x="591226" y="155459"/>
                </a:lnTo>
                <a:lnTo>
                  <a:pt x="591226" y="0"/>
                </a:lnTo>
                <a:lnTo>
                  <a:pt x="0" y="0"/>
                </a:lnTo>
                <a:lnTo>
                  <a:pt x="0" y="155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80143" y="6051155"/>
            <a:ext cx="116839" cy="179070"/>
          </a:xfrm>
          <a:custGeom>
            <a:avLst/>
            <a:gdLst/>
            <a:ahLst/>
            <a:cxnLst/>
            <a:rect l="l" t="t" r="r" b="b"/>
            <a:pathLst>
              <a:path w="116839" h="179070">
                <a:moveTo>
                  <a:pt x="0" y="178645"/>
                </a:moveTo>
                <a:lnTo>
                  <a:pt x="116658" y="178645"/>
                </a:lnTo>
                <a:lnTo>
                  <a:pt x="116658" y="0"/>
                </a:lnTo>
                <a:lnTo>
                  <a:pt x="0" y="0"/>
                </a:lnTo>
                <a:lnTo>
                  <a:pt x="0" y="178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96801" y="6051155"/>
            <a:ext cx="4939665" cy="179070"/>
          </a:xfrm>
          <a:custGeom>
            <a:avLst/>
            <a:gdLst/>
            <a:ahLst/>
            <a:cxnLst/>
            <a:rect l="l" t="t" r="r" b="b"/>
            <a:pathLst>
              <a:path w="4939665" h="179070">
                <a:moveTo>
                  <a:pt x="0" y="178645"/>
                </a:moveTo>
                <a:lnTo>
                  <a:pt x="4939061" y="178645"/>
                </a:lnTo>
                <a:lnTo>
                  <a:pt x="4939061" y="0"/>
                </a:lnTo>
                <a:lnTo>
                  <a:pt x="0" y="0"/>
                </a:lnTo>
                <a:lnTo>
                  <a:pt x="0" y="178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661969" y="6081058"/>
            <a:ext cx="1970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30" baseline="6944" dirty="0">
                <a:latin typeface="Arial"/>
                <a:cs typeface="Arial"/>
              </a:rPr>
              <a:t>a</a:t>
            </a:r>
            <a:r>
              <a:rPr sz="1200" spc="-7" baseline="6944" dirty="0">
                <a:latin typeface="Arial"/>
                <a:cs typeface="Arial"/>
              </a:rPr>
              <a:t>.</a:t>
            </a:r>
            <a:r>
              <a:rPr sz="1200" spc="67" baseline="6944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</a:t>
            </a:r>
            <a:r>
              <a:rPr sz="800" spc="-20" dirty="0">
                <a:latin typeface="Arial"/>
                <a:cs typeface="Arial"/>
              </a:rPr>
              <a:t>e</a:t>
            </a:r>
            <a:r>
              <a:rPr sz="800" spc="35" dirty="0">
                <a:latin typeface="Arial"/>
                <a:cs typeface="Arial"/>
              </a:rPr>
              <a:t>a</a:t>
            </a:r>
            <a:r>
              <a:rPr sz="800" spc="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u</a:t>
            </a:r>
            <a:r>
              <a:rPr sz="800" spc="-25" dirty="0">
                <a:latin typeface="Arial"/>
                <a:cs typeface="Arial"/>
              </a:rPr>
              <a:t>r</a:t>
            </a:r>
            <a:r>
              <a:rPr sz="800" spc="35" dirty="0">
                <a:latin typeface="Arial"/>
                <a:cs typeface="Arial"/>
              </a:rPr>
              <a:t>e</a:t>
            </a:r>
            <a:r>
              <a:rPr sz="800" spc="-5" dirty="0">
                <a:latin typeface="Arial"/>
                <a:cs typeface="Arial"/>
              </a:rPr>
              <a:t>s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o</a:t>
            </a:r>
            <a:r>
              <a:rPr sz="800" spc="-5" dirty="0">
                <a:latin typeface="Arial"/>
                <a:cs typeface="Arial"/>
              </a:rPr>
              <a:t>f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a</a:t>
            </a:r>
            <a:r>
              <a:rPr sz="800" spc="55" dirty="0">
                <a:latin typeface="Arial"/>
                <a:cs typeface="Arial"/>
              </a:rPr>
              <a:t>m</a:t>
            </a:r>
            <a:r>
              <a:rPr sz="800" spc="-20" dirty="0">
                <a:latin typeface="Arial"/>
                <a:cs typeface="Arial"/>
              </a:rPr>
              <a:t>p</a:t>
            </a:r>
            <a:r>
              <a:rPr sz="800" dirty="0">
                <a:latin typeface="Arial"/>
                <a:cs typeface="Arial"/>
              </a:rPr>
              <a:t>li</a:t>
            </a:r>
            <a:r>
              <a:rPr sz="800" spc="-20" dirty="0">
                <a:latin typeface="Arial"/>
                <a:cs typeface="Arial"/>
              </a:rPr>
              <a:t>n</a:t>
            </a:r>
            <a:r>
              <a:rPr sz="800" spc="-5" dirty="0">
                <a:latin typeface="Arial"/>
                <a:cs typeface="Arial"/>
              </a:rPr>
              <a:t>g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A</a:t>
            </a:r>
            <a:r>
              <a:rPr sz="800" spc="35" dirty="0">
                <a:latin typeface="Arial"/>
                <a:cs typeface="Arial"/>
              </a:rPr>
              <a:t>d</a:t>
            </a:r>
            <a:r>
              <a:rPr sz="800" spc="-20" dirty="0">
                <a:latin typeface="Arial"/>
                <a:cs typeface="Arial"/>
              </a:rPr>
              <a:t>equa</a:t>
            </a:r>
            <a:r>
              <a:rPr sz="800" spc="80" dirty="0">
                <a:latin typeface="Arial"/>
                <a:cs typeface="Arial"/>
              </a:rPr>
              <a:t>cy</a:t>
            </a:r>
            <a:r>
              <a:rPr sz="800" spc="25" dirty="0">
                <a:latin typeface="Arial"/>
                <a:cs typeface="Arial"/>
              </a:rPr>
              <a:t>(</a:t>
            </a:r>
            <a:r>
              <a:rPr sz="800" spc="-65" dirty="0">
                <a:latin typeface="Arial"/>
                <a:cs typeface="Arial"/>
              </a:rPr>
              <a:t>M</a:t>
            </a:r>
            <a:r>
              <a:rPr sz="800" spc="-5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A</a:t>
            </a:r>
            <a:r>
              <a:rPr sz="800" spc="-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410201" y="3851306"/>
            <a:ext cx="70485" cy="2371090"/>
          </a:xfrm>
          <a:custGeom>
            <a:avLst/>
            <a:gdLst/>
            <a:ahLst/>
            <a:cxnLst/>
            <a:rect l="l" t="t" r="r" b="b"/>
            <a:pathLst>
              <a:path w="70485" h="2371090">
                <a:moveTo>
                  <a:pt x="0" y="2370853"/>
                </a:moveTo>
                <a:lnTo>
                  <a:pt x="69942" y="2370853"/>
                </a:lnTo>
                <a:lnTo>
                  <a:pt x="69942" y="0"/>
                </a:lnTo>
                <a:lnTo>
                  <a:pt x="0" y="0"/>
                </a:lnTo>
                <a:lnTo>
                  <a:pt x="0" y="23708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528001" y="3851306"/>
            <a:ext cx="78105" cy="2440940"/>
          </a:xfrm>
          <a:custGeom>
            <a:avLst/>
            <a:gdLst/>
            <a:ahLst/>
            <a:cxnLst/>
            <a:rect l="l" t="t" r="r" b="b"/>
            <a:pathLst>
              <a:path w="78104" h="2440940">
                <a:moveTo>
                  <a:pt x="0" y="2440672"/>
                </a:moveTo>
                <a:lnTo>
                  <a:pt x="77864" y="2440672"/>
                </a:lnTo>
                <a:lnTo>
                  <a:pt x="77864" y="0"/>
                </a:lnTo>
                <a:lnTo>
                  <a:pt x="0" y="0"/>
                </a:lnTo>
                <a:lnTo>
                  <a:pt x="0" y="2440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10201" y="6222160"/>
            <a:ext cx="5188585" cy="78105"/>
          </a:xfrm>
          <a:custGeom>
            <a:avLst/>
            <a:gdLst/>
            <a:ahLst/>
            <a:cxnLst/>
            <a:rect l="l" t="t" r="r" b="b"/>
            <a:pathLst>
              <a:path w="5188584" h="78104">
                <a:moveTo>
                  <a:pt x="0" y="77728"/>
                </a:moveTo>
                <a:lnTo>
                  <a:pt x="5188018" y="77728"/>
                </a:lnTo>
                <a:lnTo>
                  <a:pt x="5188018" y="0"/>
                </a:lnTo>
                <a:lnTo>
                  <a:pt x="0" y="0"/>
                </a:lnTo>
                <a:lnTo>
                  <a:pt x="0" y="777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45660" y="1189228"/>
            <a:ext cx="4876800" cy="791845"/>
          </a:xfrm>
          <a:custGeom>
            <a:avLst/>
            <a:gdLst/>
            <a:ahLst/>
            <a:cxnLst/>
            <a:rect l="l" t="t" r="r" b="b"/>
            <a:pathLst>
              <a:path w="4876800" h="791844">
                <a:moveTo>
                  <a:pt x="4763896" y="670051"/>
                </a:moveTo>
                <a:lnTo>
                  <a:pt x="4802886" y="791718"/>
                </a:lnTo>
                <a:lnTo>
                  <a:pt x="4867695" y="700405"/>
                </a:lnTo>
                <a:lnTo>
                  <a:pt x="4836287" y="700405"/>
                </a:lnTo>
                <a:lnTo>
                  <a:pt x="4798568" y="694944"/>
                </a:lnTo>
                <a:lnTo>
                  <a:pt x="4801378" y="675870"/>
                </a:lnTo>
                <a:lnTo>
                  <a:pt x="4763896" y="670051"/>
                </a:lnTo>
                <a:close/>
              </a:path>
              <a:path w="4876800" h="791844">
                <a:moveTo>
                  <a:pt x="4801378" y="675870"/>
                </a:moveTo>
                <a:lnTo>
                  <a:pt x="4798568" y="694944"/>
                </a:lnTo>
                <a:lnTo>
                  <a:pt x="4836287" y="700405"/>
                </a:lnTo>
                <a:lnTo>
                  <a:pt x="4839022" y="681713"/>
                </a:lnTo>
                <a:lnTo>
                  <a:pt x="4801378" y="675870"/>
                </a:lnTo>
                <a:close/>
              </a:path>
              <a:path w="4876800" h="791844">
                <a:moveTo>
                  <a:pt x="4839022" y="681713"/>
                </a:moveTo>
                <a:lnTo>
                  <a:pt x="4836287" y="700405"/>
                </a:lnTo>
                <a:lnTo>
                  <a:pt x="4867695" y="700405"/>
                </a:lnTo>
                <a:lnTo>
                  <a:pt x="4876799" y="687577"/>
                </a:lnTo>
                <a:lnTo>
                  <a:pt x="4839022" y="681713"/>
                </a:lnTo>
                <a:close/>
              </a:path>
              <a:path w="4876800" h="791844">
                <a:moveTo>
                  <a:pt x="4842228" y="658749"/>
                </a:moveTo>
                <a:lnTo>
                  <a:pt x="4803901" y="658749"/>
                </a:lnTo>
                <a:lnTo>
                  <a:pt x="4801378" y="675870"/>
                </a:lnTo>
                <a:lnTo>
                  <a:pt x="4839022" y="681713"/>
                </a:lnTo>
                <a:lnTo>
                  <a:pt x="4841620" y="663956"/>
                </a:lnTo>
                <a:lnTo>
                  <a:pt x="4842228" y="658749"/>
                </a:lnTo>
                <a:close/>
              </a:path>
              <a:path w="4876800" h="791844">
                <a:moveTo>
                  <a:pt x="4845825" y="627126"/>
                </a:moveTo>
                <a:lnTo>
                  <a:pt x="4807585" y="627126"/>
                </a:lnTo>
                <a:lnTo>
                  <a:pt x="4803774" y="659257"/>
                </a:lnTo>
                <a:lnTo>
                  <a:pt x="4803901" y="658749"/>
                </a:lnTo>
                <a:lnTo>
                  <a:pt x="4842228" y="658749"/>
                </a:lnTo>
                <a:lnTo>
                  <a:pt x="4845431" y="631317"/>
                </a:lnTo>
                <a:lnTo>
                  <a:pt x="4845825" y="627126"/>
                </a:lnTo>
                <a:close/>
              </a:path>
              <a:path w="4876800" h="791844">
                <a:moveTo>
                  <a:pt x="4851519" y="533781"/>
                </a:moveTo>
                <a:lnTo>
                  <a:pt x="4813426" y="533781"/>
                </a:lnTo>
                <a:lnTo>
                  <a:pt x="4813426" y="534543"/>
                </a:lnTo>
                <a:lnTo>
                  <a:pt x="4812538" y="565150"/>
                </a:lnTo>
                <a:lnTo>
                  <a:pt x="4810506" y="596138"/>
                </a:lnTo>
                <a:lnTo>
                  <a:pt x="4807458" y="627507"/>
                </a:lnTo>
                <a:lnTo>
                  <a:pt x="4807585" y="627126"/>
                </a:lnTo>
                <a:lnTo>
                  <a:pt x="4845825" y="627126"/>
                </a:lnTo>
                <a:lnTo>
                  <a:pt x="4848479" y="598932"/>
                </a:lnTo>
                <a:lnTo>
                  <a:pt x="4850511" y="566674"/>
                </a:lnTo>
                <a:lnTo>
                  <a:pt x="4851526" y="534670"/>
                </a:lnTo>
                <a:lnTo>
                  <a:pt x="4851519" y="533781"/>
                </a:lnTo>
                <a:close/>
              </a:path>
              <a:path w="4876800" h="791844">
                <a:moveTo>
                  <a:pt x="4810506" y="595502"/>
                </a:moveTo>
                <a:lnTo>
                  <a:pt x="4810445" y="596138"/>
                </a:lnTo>
                <a:lnTo>
                  <a:pt x="4810506" y="595502"/>
                </a:lnTo>
                <a:close/>
              </a:path>
              <a:path w="4876800" h="791844">
                <a:moveTo>
                  <a:pt x="4812538" y="564514"/>
                </a:moveTo>
                <a:lnTo>
                  <a:pt x="4812497" y="565150"/>
                </a:lnTo>
                <a:lnTo>
                  <a:pt x="4812538" y="564514"/>
                </a:lnTo>
                <a:close/>
              </a:path>
              <a:path w="4876800" h="791844">
                <a:moveTo>
                  <a:pt x="4813422" y="533953"/>
                </a:moveTo>
                <a:lnTo>
                  <a:pt x="4813405" y="534543"/>
                </a:lnTo>
                <a:lnTo>
                  <a:pt x="4813422" y="533953"/>
                </a:lnTo>
                <a:close/>
              </a:path>
              <a:path w="4876800" h="791844">
                <a:moveTo>
                  <a:pt x="4851279" y="503809"/>
                </a:moveTo>
                <a:lnTo>
                  <a:pt x="4813172" y="503809"/>
                </a:lnTo>
                <a:lnTo>
                  <a:pt x="4813422" y="533953"/>
                </a:lnTo>
                <a:lnTo>
                  <a:pt x="4813426" y="533781"/>
                </a:lnTo>
                <a:lnTo>
                  <a:pt x="4851519" y="533781"/>
                </a:lnTo>
                <a:lnTo>
                  <a:pt x="4851279" y="503809"/>
                </a:lnTo>
                <a:close/>
              </a:path>
              <a:path w="4876800" h="791844">
                <a:moveTo>
                  <a:pt x="4846600" y="445516"/>
                </a:moveTo>
                <a:lnTo>
                  <a:pt x="4808220" y="445516"/>
                </a:lnTo>
                <a:lnTo>
                  <a:pt x="4808346" y="446532"/>
                </a:lnTo>
                <a:lnTo>
                  <a:pt x="4811521" y="475361"/>
                </a:lnTo>
                <a:lnTo>
                  <a:pt x="4813172" y="504698"/>
                </a:lnTo>
                <a:lnTo>
                  <a:pt x="4813172" y="503809"/>
                </a:lnTo>
                <a:lnTo>
                  <a:pt x="4851279" y="503809"/>
                </a:lnTo>
                <a:lnTo>
                  <a:pt x="4851272" y="503047"/>
                </a:lnTo>
                <a:lnTo>
                  <a:pt x="4849495" y="471677"/>
                </a:lnTo>
                <a:lnTo>
                  <a:pt x="4846600" y="445516"/>
                </a:lnTo>
                <a:close/>
              </a:path>
              <a:path w="4876800" h="791844">
                <a:moveTo>
                  <a:pt x="4811395" y="474345"/>
                </a:moveTo>
                <a:lnTo>
                  <a:pt x="4811454" y="475361"/>
                </a:lnTo>
                <a:lnTo>
                  <a:pt x="4811395" y="474345"/>
                </a:lnTo>
                <a:close/>
              </a:path>
              <a:path w="4876800" h="791844">
                <a:moveTo>
                  <a:pt x="4808305" y="446284"/>
                </a:moveTo>
                <a:lnTo>
                  <a:pt x="4808332" y="446532"/>
                </a:lnTo>
                <a:lnTo>
                  <a:pt x="4808305" y="446284"/>
                </a:lnTo>
                <a:close/>
              </a:path>
              <a:path w="4876800" h="791844">
                <a:moveTo>
                  <a:pt x="4842057" y="417322"/>
                </a:moveTo>
                <a:lnTo>
                  <a:pt x="4803394" y="417322"/>
                </a:lnTo>
                <a:lnTo>
                  <a:pt x="4803647" y="418592"/>
                </a:lnTo>
                <a:lnTo>
                  <a:pt x="4808305" y="446284"/>
                </a:lnTo>
                <a:lnTo>
                  <a:pt x="4808220" y="445516"/>
                </a:lnTo>
                <a:lnTo>
                  <a:pt x="4846600" y="445516"/>
                </a:lnTo>
                <a:lnTo>
                  <a:pt x="4846066" y="440689"/>
                </a:lnTo>
                <a:lnTo>
                  <a:pt x="4842057" y="417322"/>
                </a:lnTo>
                <a:close/>
              </a:path>
              <a:path w="4876800" h="791844">
                <a:moveTo>
                  <a:pt x="3778758" y="0"/>
                </a:moveTo>
                <a:lnTo>
                  <a:pt x="3682491" y="1016"/>
                </a:lnTo>
                <a:lnTo>
                  <a:pt x="3581908" y="3556"/>
                </a:lnTo>
                <a:lnTo>
                  <a:pt x="3477387" y="7366"/>
                </a:lnTo>
                <a:lnTo>
                  <a:pt x="3368929" y="12446"/>
                </a:lnTo>
                <a:lnTo>
                  <a:pt x="3256788" y="18923"/>
                </a:lnTo>
                <a:lnTo>
                  <a:pt x="2985563" y="38100"/>
                </a:lnTo>
                <a:lnTo>
                  <a:pt x="2645029" y="67818"/>
                </a:lnTo>
                <a:lnTo>
                  <a:pt x="2146282" y="119643"/>
                </a:lnTo>
                <a:lnTo>
                  <a:pt x="1674494" y="174498"/>
                </a:lnTo>
                <a:lnTo>
                  <a:pt x="0" y="392049"/>
                </a:lnTo>
                <a:lnTo>
                  <a:pt x="5079" y="429895"/>
                </a:lnTo>
                <a:lnTo>
                  <a:pt x="1824101" y="194945"/>
                </a:lnTo>
                <a:lnTo>
                  <a:pt x="2108200" y="162179"/>
                </a:lnTo>
                <a:lnTo>
                  <a:pt x="2247011" y="146812"/>
                </a:lnTo>
                <a:lnTo>
                  <a:pt x="2506228" y="119634"/>
                </a:lnTo>
                <a:lnTo>
                  <a:pt x="2517393" y="118491"/>
                </a:lnTo>
                <a:lnTo>
                  <a:pt x="2518567" y="118491"/>
                </a:lnTo>
                <a:lnTo>
                  <a:pt x="2776981" y="93852"/>
                </a:lnTo>
                <a:lnTo>
                  <a:pt x="2902457" y="83058"/>
                </a:lnTo>
                <a:lnTo>
                  <a:pt x="3024759" y="73151"/>
                </a:lnTo>
                <a:lnTo>
                  <a:pt x="3024631" y="73151"/>
                </a:lnTo>
                <a:lnTo>
                  <a:pt x="3143630" y="64516"/>
                </a:lnTo>
                <a:lnTo>
                  <a:pt x="3259201" y="56896"/>
                </a:lnTo>
                <a:lnTo>
                  <a:pt x="3258947" y="56896"/>
                </a:lnTo>
                <a:lnTo>
                  <a:pt x="3370961" y="50546"/>
                </a:lnTo>
                <a:lnTo>
                  <a:pt x="3479165" y="45338"/>
                </a:lnTo>
                <a:lnTo>
                  <a:pt x="3478911" y="45338"/>
                </a:lnTo>
                <a:lnTo>
                  <a:pt x="3583178" y="41529"/>
                </a:lnTo>
                <a:lnTo>
                  <a:pt x="3582923" y="41529"/>
                </a:lnTo>
                <a:lnTo>
                  <a:pt x="3683254" y="39116"/>
                </a:lnTo>
                <a:lnTo>
                  <a:pt x="3682999" y="39116"/>
                </a:lnTo>
                <a:lnTo>
                  <a:pt x="3778940" y="38100"/>
                </a:lnTo>
                <a:lnTo>
                  <a:pt x="4333206" y="38100"/>
                </a:lnTo>
                <a:lnTo>
                  <a:pt x="4323842" y="36322"/>
                </a:lnTo>
                <a:lnTo>
                  <a:pt x="4292599" y="31114"/>
                </a:lnTo>
                <a:lnTo>
                  <a:pt x="4226687" y="21844"/>
                </a:lnTo>
                <a:lnTo>
                  <a:pt x="4155947" y="14097"/>
                </a:lnTo>
                <a:lnTo>
                  <a:pt x="4040886" y="5842"/>
                </a:lnTo>
                <a:lnTo>
                  <a:pt x="3958082" y="2412"/>
                </a:lnTo>
                <a:lnTo>
                  <a:pt x="3870706" y="381"/>
                </a:lnTo>
                <a:lnTo>
                  <a:pt x="3778758" y="0"/>
                </a:lnTo>
                <a:close/>
              </a:path>
              <a:path w="4876800" h="791844">
                <a:moveTo>
                  <a:pt x="4803520" y="418068"/>
                </a:moveTo>
                <a:lnTo>
                  <a:pt x="4803609" y="418592"/>
                </a:lnTo>
                <a:lnTo>
                  <a:pt x="4803520" y="418068"/>
                </a:lnTo>
                <a:close/>
              </a:path>
              <a:path w="4876800" h="791844">
                <a:moveTo>
                  <a:pt x="4803394" y="417322"/>
                </a:moveTo>
                <a:lnTo>
                  <a:pt x="4803520" y="418068"/>
                </a:lnTo>
                <a:lnTo>
                  <a:pt x="4803647" y="418592"/>
                </a:lnTo>
                <a:lnTo>
                  <a:pt x="4803394" y="417322"/>
                </a:lnTo>
                <a:close/>
              </a:path>
              <a:path w="4876800" h="791844">
                <a:moveTo>
                  <a:pt x="4835941" y="389889"/>
                </a:moveTo>
                <a:lnTo>
                  <a:pt x="4796663" y="389889"/>
                </a:lnTo>
                <a:lnTo>
                  <a:pt x="4797044" y="391287"/>
                </a:lnTo>
                <a:lnTo>
                  <a:pt x="4803520" y="418068"/>
                </a:lnTo>
                <a:lnTo>
                  <a:pt x="4803394" y="417322"/>
                </a:lnTo>
                <a:lnTo>
                  <a:pt x="4842057" y="417322"/>
                </a:lnTo>
                <a:lnTo>
                  <a:pt x="4840859" y="410337"/>
                </a:lnTo>
                <a:lnTo>
                  <a:pt x="4835941" y="389889"/>
                </a:lnTo>
                <a:close/>
              </a:path>
              <a:path w="4876800" h="791844">
                <a:moveTo>
                  <a:pt x="4796869" y="390738"/>
                </a:moveTo>
                <a:lnTo>
                  <a:pt x="4797002" y="391287"/>
                </a:lnTo>
                <a:lnTo>
                  <a:pt x="4796869" y="390738"/>
                </a:lnTo>
                <a:close/>
              </a:path>
              <a:path w="4876800" h="791844">
                <a:moveTo>
                  <a:pt x="4796663" y="389889"/>
                </a:moveTo>
                <a:lnTo>
                  <a:pt x="4796869" y="390738"/>
                </a:lnTo>
                <a:lnTo>
                  <a:pt x="4797044" y="391287"/>
                </a:lnTo>
                <a:lnTo>
                  <a:pt x="4796663" y="389889"/>
                </a:lnTo>
                <a:close/>
              </a:path>
              <a:path w="4876800" h="791844">
                <a:moveTo>
                  <a:pt x="4828137" y="363347"/>
                </a:moveTo>
                <a:lnTo>
                  <a:pt x="4788154" y="363347"/>
                </a:lnTo>
                <a:lnTo>
                  <a:pt x="4788535" y="364363"/>
                </a:lnTo>
                <a:lnTo>
                  <a:pt x="4796869" y="390738"/>
                </a:lnTo>
                <a:lnTo>
                  <a:pt x="4796663" y="389889"/>
                </a:lnTo>
                <a:lnTo>
                  <a:pt x="4835941" y="389889"/>
                </a:lnTo>
                <a:lnTo>
                  <a:pt x="4833620" y="380238"/>
                </a:lnTo>
                <a:lnTo>
                  <a:pt x="4828137" y="363347"/>
                </a:lnTo>
                <a:close/>
              </a:path>
              <a:path w="4876800" h="791844">
                <a:moveTo>
                  <a:pt x="4788217" y="363546"/>
                </a:moveTo>
                <a:lnTo>
                  <a:pt x="4788477" y="364363"/>
                </a:lnTo>
                <a:lnTo>
                  <a:pt x="4788217" y="363546"/>
                </a:lnTo>
                <a:close/>
              </a:path>
              <a:path w="4876800" h="791844">
                <a:moveTo>
                  <a:pt x="4819163" y="337947"/>
                </a:moveTo>
                <a:lnTo>
                  <a:pt x="4777740" y="337947"/>
                </a:lnTo>
                <a:lnTo>
                  <a:pt x="4783582" y="351409"/>
                </a:lnTo>
                <a:lnTo>
                  <a:pt x="4788217" y="363546"/>
                </a:lnTo>
                <a:lnTo>
                  <a:pt x="4788154" y="363347"/>
                </a:lnTo>
                <a:lnTo>
                  <a:pt x="4828137" y="363347"/>
                </a:lnTo>
                <a:lnTo>
                  <a:pt x="4824221" y="351282"/>
                </a:lnTo>
                <a:lnTo>
                  <a:pt x="4819163" y="337947"/>
                </a:lnTo>
                <a:close/>
              </a:path>
              <a:path w="4876800" h="791844">
                <a:moveTo>
                  <a:pt x="4783200" y="350647"/>
                </a:moveTo>
                <a:lnTo>
                  <a:pt x="4783497" y="351409"/>
                </a:lnTo>
                <a:lnTo>
                  <a:pt x="4783200" y="350647"/>
                </a:lnTo>
                <a:close/>
              </a:path>
              <a:path w="4876800" h="791844">
                <a:moveTo>
                  <a:pt x="4771517" y="325247"/>
                </a:moveTo>
                <a:lnTo>
                  <a:pt x="4777994" y="338582"/>
                </a:lnTo>
                <a:lnTo>
                  <a:pt x="4777740" y="337947"/>
                </a:lnTo>
                <a:lnTo>
                  <a:pt x="4819163" y="337947"/>
                </a:lnTo>
                <a:lnTo>
                  <a:pt x="4818634" y="336550"/>
                </a:lnTo>
                <a:lnTo>
                  <a:pt x="4814022" y="326009"/>
                </a:lnTo>
                <a:lnTo>
                  <a:pt x="4772024" y="326009"/>
                </a:lnTo>
                <a:lnTo>
                  <a:pt x="4771517" y="325247"/>
                </a:lnTo>
                <a:close/>
              </a:path>
              <a:path w="4876800" h="791844">
                <a:moveTo>
                  <a:pt x="4801719" y="300736"/>
                </a:moveTo>
                <a:lnTo>
                  <a:pt x="4757673" y="300736"/>
                </a:lnTo>
                <a:lnTo>
                  <a:pt x="4765420" y="313563"/>
                </a:lnTo>
                <a:lnTo>
                  <a:pt x="4772024" y="326009"/>
                </a:lnTo>
                <a:lnTo>
                  <a:pt x="4814022" y="326009"/>
                </a:lnTo>
                <a:lnTo>
                  <a:pt x="4812411" y="322325"/>
                </a:lnTo>
                <a:lnTo>
                  <a:pt x="4805807" y="308356"/>
                </a:lnTo>
                <a:lnTo>
                  <a:pt x="4801719" y="300736"/>
                </a:lnTo>
                <a:close/>
              </a:path>
              <a:path w="4876800" h="791844">
                <a:moveTo>
                  <a:pt x="4764913" y="312800"/>
                </a:moveTo>
                <a:lnTo>
                  <a:pt x="4765323" y="313563"/>
                </a:lnTo>
                <a:lnTo>
                  <a:pt x="4764913" y="312800"/>
                </a:lnTo>
                <a:close/>
              </a:path>
              <a:path w="4876800" h="791844">
                <a:moveTo>
                  <a:pt x="4794786" y="288544"/>
                </a:moveTo>
                <a:lnTo>
                  <a:pt x="4749672" y="288544"/>
                </a:lnTo>
                <a:lnTo>
                  <a:pt x="4750308" y="289433"/>
                </a:lnTo>
                <a:lnTo>
                  <a:pt x="4758055" y="301371"/>
                </a:lnTo>
                <a:lnTo>
                  <a:pt x="4757673" y="300736"/>
                </a:lnTo>
                <a:lnTo>
                  <a:pt x="4801719" y="300736"/>
                </a:lnTo>
                <a:lnTo>
                  <a:pt x="4798314" y="294386"/>
                </a:lnTo>
                <a:lnTo>
                  <a:pt x="4794786" y="288544"/>
                </a:lnTo>
                <a:close/>
              </a:path>
              <a:path w="4876800" h="791844">
                <a:moveTo>
                  <a:pt x="4749699" y="288584"/>
                </a:moveTo>
                <a:lnTo>
                  <a:pt x="4750253" y="289433"/>
                </a:lnTo>
                <a:lnTo>
                  <a:pt x="4749699" y="288584"/>
                </a:lnTo>
                <a:close/>
              </a:path>
              <a:path w="4876800" h="791844">
                <a:moveTo>
                  <a:pt x="4787540" y="276860"/>
                </a:moveTo>
                <a:lnTo>
                  <a:pt x="4741291" y="276860"/>
                </a:lnTo>
                <a:lnTo>
                  <a:pt x="4749699" y="288584"/>
                </a:lnTo>
                <a:lnTo>
                  <a:pt x="4794786" y="288544"/>
                </a:lnTo>
                <a:lnTo>
                  <a:pt x="4790186" y="280924"/>
                </a:lnTo>
                <a:lnTo>
                  <a:pt x="4787540" y="276860"/>
                </a:lnTo>
                <a:close/>
              </a:path>
              <a:path w="4876800" h="791844">
                <a:moveTo>
                  <a:pt x="4762717" y="242697"/>
                </a:moveTo>
                <a:lnTo>
                  <a:pt x="4711572" y="242697"/>
                </a:lnTo>
                <a:lnTo>
                  <a:pt x="4722621" y="254508"/>
                </a:lnTo>
                <a:lnTo>
                  <a:pt x="4732528" y="265938"/>
                </a:lnTo>
                <a:lnTo>
                  <a:pt x="4741798" y="277622"/>
                </a:lnTo>
                <a:lnTo>
                  <a:pt x="4741291" y="276860"/>
                </a:lnTo>
                <a:lnTo>
                  <a:pt x="4787540" y="276860"/>
                </a:lnTo>
                <a:lnTo>
                  <a:pt x="4781422" y="267462"/>
                </a:lnTo>
                <a:lnTo>
                  <a:pt x="4771670" y="254000"/>
                </a:lnTo>
                <a:lnTo>
                  <a:pt x="4762717" y="242697"/>
                </a:lnTo>
                <a:close/>
              </a:path>
              <a:path w="4876800" h="791844">
                <a:moveTo>
                  <a:pt x="4732020" y="265430"/>
                </a:moveTo>
                <a:lnTo>
                  <a:pt x="4732427" y="265938"/>
                </a:lnTo>
                <a:lnTo>
                  <a:pt x="4732020" y="265430"/>
                </a:lnTo>
                <a:close/>
              </a:path>
              <a:path w="4876800" h="791844">
                <a:moveTo>
                  <a:pt x="4722114" y="254000"/>
                </a:moveTo>
                <a:lnTo>
                  <a:pt x="4722557" y="254508"/>
                </a:lnTo>
                <a:lnTo>
                  <a:pt x="4722114" y="254000"/>
                </a:lnTo>
                <a:close/>
              </a:path>
              <a:path w="4876800" h="791844">
                <a:moveTo>
                  <a:pt x="4753447" y="231901"/>
                </a:moveTo>
                <a:lnTo>
                  <a:pt x="4700396" y="231901"/>
                </a:lnTo>
                <a:lnTo>
                  <a:pt x="4712208" y="243459"/>
                </a:lnTo>
                <a:lnTo>
                  <a:pt x="4711572" y="242697"/>
                </a:lnTo>
                <a:lnTo>
                  <a:pt x="4762717" y="242697"/>
                </a:lnTo>
                <a:lnTo>
                  <a:pt x="4761611" y="241300"/>
                </a:lnTo>
                <a:lnTo>
                  <a:pt x="4753447" y="231901"/>
                </a:lnTo>
                <a:close/>
              </a:path>
              <a:path w="4876800" h="791844">
                <a:moveTo>
                  <a:pt x="4733107" y="210566"/>
                </a:moveTo>
                <a:lnTo>
                  <a:pt x="4675505" y="210566"/>
                </a:lnTo>
                <a:lnTo>
                  <a:pt x="4676140" y="211074"/>
                </a:lnTo>
                <a:lnTo>
                  <a:pt x="4688967" y="221614"/>
                </a:lnTo>
                <a:lnTo>
                  <a:pt x="4700905" y="232410"/>
                </a:lnTo>
                <a:lnTo>
                  <a:pt x="4700396" y="231901"/>
                </a:lnTo>
                <a:lnTo>
                  <a:pt x="4753447" y="231901"/>
                </a:lnTo>
                <a:lnTo>
                  <a:pt x="4750689" y="228726"/>
                </a:lnTo>
                <a:lnTo>
                  <a:pt x="4739132" y="216408"/>
                </a:lnTo>
                <a:lnTo>
                  <a:pt x="4733107" y="210566"/>
                </a:lnTo>
                <a:close/>
              </a:path>
              <a:path w="4876800" h="791844">
                <a:moveTo>
                  <a:pt x="4688332" y="221107"/>
                </a:moveTo>
                <a:lnTo>
                  <a:pt x="4688897" y="221614"/>
                </a:lnTo>
                <a:lnTo>
                  <a:pt x="4688332" y="221107"/>
                </a:lnTo>
                <a:close/>
              </a:path>
              <a:path w="4876800" h="791844">
                <a:moveTo>
                  <a:pt x="4675926" y="210912"/>
                </a:moveTo>
                <a:lnTo>
                  <a:pt x="4676123" y="211074"/>
                </a:lnTo>
                <a:lnTo>
                  <a:pt x="4675926" y="210912"/>
                </a:lnTo>
                <a:close/>
              </a:path>
              <a:path w="4876800" h="791844">
                <a:moveTo>
                  <a:pt x="4722151" y="200279"/>
                </a:moveTo>
                <a:lnTo>
                  <a:pt x="4661916" y="200279"/>
                </a:lnTo>
                <a:lnTo>
                  <a:pt x="4675926" y="210912"/>
                </a:lnTo>
                <a:lnTo>
                  <a:pt x="4675505" y="210566"/>
                </a:lnTo>
                <a:lnTo>
                  <a:pt x="4733107" y="210566"/>
                </a:lnTo>
                <a:lnTo>
                  <a:pt x="4726559" y="204216"/>
                </a:lnTo>
                <a:lnTo>
                  <a:pt x="4722151" y="200279"/>
                </a:lnTo>
                <a:close/>
              </a:path>
              <a:path w="4876800" h="791844">
                <a:moveTo>
                  <a:pt x="4710689" y="190246"/>
                </a:moveTo>
                <a:lnTo>
                  <a:pt x="4647438" y="190246"/>
                </a:lnTo>
                <a:lnTo>
                  <a:pt x="4648199" y="190754"/>
                </a:lnTo>
                <a:lnTo>
                  <a:pt x="4662550" y="200787"/>
                </a:lnTo>
                <a:lnTo>
                  <a:pt x="4661916" y="200279"/>
                </a:lnTo>
                <a:lnTo>
                  <a:pt x="4722151" y="200279"/>
                </a:lnTo>
                <a:lnTo>
                  <a:pt x="4713478" y="192532"/>
                </a:lnTo>
                <a:lnTo>
                  <a:pt x="4710689" y="190246"/>
                </a:lnTo>
                <a:close/>
              </a:path>
              <a:path w="4876800" h="791844">
                <a:moveTo>
                  <a:pt x="4647824" y="190515"/>
                </a:moveTo>
                <a:lnTo>
                  <a:pt x="4648166" y="190754"/>
                </a:lnTo>
                <a:lnTo>
                  <a:pt x="4647824" y="190515"/>
                </a:lnTo>
                <a:close/>
              </a:path>
              <a:path w="4876800" h="791844">
                <a:moveTo>
                  <a:pt x="4698884" y="180594"/>
                </a:moveTo>
                <a:lnTo>
                  <a:pt x="4632197" y="180594"/>
                </a:lnTo>
                <a:lnTo>
                  <a:pt x="4647824" y="190515"/>
                </a:lnTo>
                <a:lnTo>
                  <a:pt x="4647438" y="190246"/>
                </a:lnTo>
                <a:lnTo>
                  <a:pt x="4710689" y="190246"/>
                </a:lnTo>
                <a:lnTo>
                  <a:pt x="4699381" y="180975"/>
                </a:lnTo>
                <a:lnTo>
                  <a:pt x="4698884" y="180594"/>
                </a:lnTo>
                <a:close/>
              </a:path>
              <a:path w="4876800" h="791844">
                <a:moveTo>
                  <a:pt x="4615942" y="171069"/>
                </a:moveTo>
                <a:lnTo>
                  <a:pt x="4632706" y="180975"/>
                </a:lnTo>
                <a:lnTo>
                  <a:pt x="4632197" y="180594"/>
                </a:lnTo>
                <a:lnTo>
                  <a:pt x="4698884" y="180594"/>
                </a:lnTo>
                <a:lnTo>
                  <a:pt x="4686800" y="171323"/>
                </a:lnTo>
                <a:lnTo>
                  <a:pt x="4616576" y="171323"/>
                </a:lnTo>
                <a:lnTo>
                  <a:pt x="4615942" y="171069"/>
                </a:lnTo>
                <a:close/>
              </a:path>
              <a:path w="4876800" h="791844">
                <a:moveTo>
                  <a:pt x="4598923" y="161798"/>
                </a:moveTo>
                <a:lnTo>
                  <a:pt x="4616576" y="171323"/>
                </a:lnTo>
                <a:lnTo>
                  <a:pt x="4686800" y="171323"/>
                </a:lnTo>
                <a:lnTo>
                  <a:pt x="4684648" y="169672"/>
                </a:lnTo>
                <a:lnTo>
                  <a:pt x="4673662" y="162051"/>
                </a:lnTo>
                <a:lnTo>
                  <a:pt x="4599559" y="162051"/>
                </a:lnTo>
                <a:lnTo>
                  <a:pt x="4598923" y="161798"/>
                </a:lnTo>
                <a:close/>
              </a:path>
              <a:path w="4876800" h="791844">
                <a:moveTo>
                  <a:pt x="4645141" y="144018"/>
                </a:moveTo>
                <a:lnTo>
                  <a:pt x="4562094" y="144018"/>
                </a:lnTo>
                <a:lnTo>
                  <a:pt x="4581524" y="153035"/>
                </a:lnTo>
                <a:lnTo>
                  <a:pt x="4599559" y="162051"/>
                </a:lnTo>
                <a:lnTo>
                  <a:pt x="4673662" y="162051"/>
                </a:lnTo>
                <a:lnTo>
                  <a:pt x="4668900" y="158750"/>
                </a:lnTo>
                <a:lnTo>
                  <a:pt x="4652391" y="148336"/>
                </a:lnTo>
                <a:lnTo>
                  <a:pt x="4645141" y="144018"/>
                </a:lnTo>
                <a:close/>
              </a:path>
              <a:path w="4876800" h="791844">
                <a:moveTo>
                  <a:pt x="4580890" y="152781"/>
                </a:moveTo>
                <a:lnTo>
                  <a:pt x="4581401" y="153035"/>
                </a:lnTo>
                <a:lnTo>
                  <a:pt x="4580890" y="152781"/>
                </a:lnTo>
                <a:close/>
              </a:path>
              <a:path w="4876800" h="791844">
                <a:moveTo>
                  <a:pt x="4615444" y="127381"/>
                </a:moveTo>
                <a:lnTo>
                  <a:pt x="4521326" y="127381"/>
                </a:lnTo>
                <a:lnTo>
                  <a:pt x="4542663" y="135762"/>
                </a:lnTo>
                <a:lnTo>
                  <a:pt x="4562601" y="144272"/>
                </a:lnTo>
                <a:lnTo>
                  <a:pt x="4562094" y="144018"/>
                </a:lnTo>
                <a:lnTo>
                  <a:pt x="4645141" y="144018"/>
                </a:lnTo>
                <a:lnTo>
                  <a:pt x="4635119" y="138049"/>
                </a:lnTo>
                <a:lnTo>
                  <a:pt x="4616958" y="128143"/>
                </a:lnTo>
                <a:lnTo>
                  <a:pt x="4615444" y="127381"/>
                </a:lnTo>
                <a:close/>
              </a:path>
              <a:path w="4876800" h="791844">
                <a:moveTo>
                  <a:pt x="4542282" y="135636"/>
                </a:moveTo>
                <a:lnTo>
                  <a:pt x="4542580" y="135762"/>
                </a:lnTo>
                <a:lnTo>
                  <a:pt x="4542282" y="135636"/>
                </a:lnTo>
                <a:close/>
              </a:path>
              <a:path w="4876800" h="791844">
                <a:moveTo>
                  <a:pt x="4600051" y="119634"/>
                </a:moveTo>
                <a:lnTo>
                  <a:pt x="4499610" y="119634"/>
                </a:lnTo>
                <a:lnTo>
                  <a:pt x="4499991" y="119761"/>
                </a:lnTo>
                <a:lnTo>
                  <a:pt x="4521962" y="127635"/>
                </a:lnTo>
                <a:lnTo>
                  <a:pt x="4521326" y="127381"/>
                </a:lnTo>
                <a:lnTo>
                  <a:pt x="4615444" y="127381"/>
                </a:lnTo>
                <a:lnTo>
                  <a:pt x="4600051" y="119634"/>
                </a:lnTo>
                <a:close/>
              </a:path>
              <a:path w="4876800" h="791844">
                <a:moveTo>
                  <a:pt x="4499636" y="119643"/>
                </a:moveTo>
                <a:lnTo>
                  <a:pt x="4499964" y="119761"/>
                </a:lnTo>
                <a:lnTo>
                  <a:pt x="4499636" y="119643"/>
                </a:lnTo>
                <a:close/>
              </a:path>
              <a:path w="4876800" h="791844">
                <a:moveTo>
                  <a:pt x="4583567" y="112013"/>
                </a:moveTo>
                <a:lnTo>
                  <a:pt x="4476622" y="112013"/>
                </a:lnTo>
                <a:lnTo>
                  <a:pt x="4499636" y="119643"/>
                </a:lnTo>
                <a:lnTo>
                  <a:pt x="4600051" y="119634"/>
                </a:lnTo>
                <a:lnTo>
                  <a:pt x="4597781" y="118491"/>
                </a:lnTo>
                <a:lnTo>
                  <a:pt x="4583567" y="112013"/>
                </a:lnTo>
                <a:close/>
              </a:path>
              <a:path w="4876800" h="791844">
                <a:moveTo>
                  <a:pt x="2518567" y="118491"/>
                </a:moveTo>
                <a:lnTo>
                  <a:pt x="2517393" y="118491"/>
                </a:lnTo>
                <a:lnTo>
                  <a:pt x="2518567" y="118491"/>
                </a:lnTo>
                <a:close/>
              </a:path>
              <a:path w="4876800" h="791844">
                <a:moveTo>
                  <a:pt x="4567300" y="104901"/>
                </a:moveTo>
                <a:lnTo>
                  <a:pt x="4452746" y="104901"/>
                </a:lnTo>
                <a:lnTo>
                  <a:pt x="4477131" y="112268"/>
                </a:lnTo>
                <a:lnTo>
                  <a:pt x="4476622" y="112013"/>
                </a:lnTo>
                <a:lnTo>
                  <a:pt x="4583567" y="112013"/>
                </a:lnTo>
                <a:lnTo>
                  <a:pt x="4577715" y="109347"/>
                </a:lnTo>
                <a:lnTo>
                  <a:pt x="4567300" y="104901"/>
                </a:lnTo>
                <a:close/>
              </a:path>
              <a:path w="4876800" h="791844">
                <a:moveTo>
                  <a:pt x="4550462" y="97917"/>
                </a:moveTo>
                <a:lnTo>
                  <a:pt x="4427855" y="97917"/>
                </a:lnTo>
                <a:lnTo>
                  <a:pt x="4453128" y="105029"/>
                </a:lnTo>
                <a:lnTo>
                  <a:pt x="4452746" y="104901"/>
                </a:lnTo>
                <a:lnTo>
                  <a:pt x="4567300" y="104901"/>
                </a:lnTo>
                <a:lnTo>
                  <a:pt x="4556887" y="100457"/>
                </a:lnTo>
                <a:lnTo>
                  <a:pt x="4550462" y="97917"/>
                </a:lnTo>
                <a:close/>
              </a:path>
              <a:path w="4876800" h="791844">
                <a:moveTo>
                  <a:pt x="4516469" y="85217"/>
                </a:moveTo>
                <a:lnTo>
                  <a:pt x="4374642" y="85217"/>
                </a:lnTo>
                <a:lnTo>
                  <a:pt x="4402200" y="91439"/>
                </a:lnTo>
                <a:lnTo>
                  <a:pt x="4401820" y="91439"/>
                </a:lnTo>
                <a:lnTo>
                  <a:pt x="4428236" y="98044"/>
                </a:lnTo>
                <a:lnTo>
                  <a:pt x="4427855" y="97917"/>
                </a:lnTo>
                <a:lnTo>
                  <a:pt x="4550462" y="97917"/>
                </a:lnTo>
                <a:lnTo>
                  <a:pt x="4535043" y="91821"/>
                </a:lnTo>
                <a:lnTo>
                  <a:pt x="4516469" y="85217"/>
                </a:lnTo>
                <a:close/>
              </a:path>
              <a:path w="4876800" h="791844">
                <a:moveTo>
                  <a:pt x="4499089" y="79375"/>
                </a:moveTo>
                <a:lnTo>
                  <a:pt x="4346320" y="79375"/>
                </a:lnTo>
                <a:lnTo>
                  <a:pt x="4375022" y="85344"/>
                </a:lnTo>
                <a:lnTo>
                  <a:pt x="4374642" y="85217"/>
                </a:lnTo>
                <a:lnTo>
                  <a:pt x="4516469" y="85217"/>
                </a:lnTo>
                <a:lnTo>
                  <a:pt x="4512183" y="83693"/>
                </a:lnTo>
                <a:lnTo>
                  <a:pt x="4499089" y="79375"/>
                </a:lnTo>
                <a:close/>
              </a:path>
              <a:path w="4876800" h="791844">
                <a:moveTo>
                  <a:pt x="4481591" y="73787"/>
                </a:moveTo>
                <a:lnTo>
                  <a:pt x="4316984" y="73787"/>
                </a:lnTo>
                <a:lnTo>
                  <a:pt x="4346701" y="79501"/>
                </a:lnTo>
                <a:lnTo>
                  <a:pt x="4346320" y="79375"/>
                </a:lnTo>
                <a:lnTo>
                  <a:pt x="4499089" y="79375"/>
                </a:lnTo>
                <a:lnTo>
                  <a:pt x="4488307" y="75819"/>
                </a:lnTo>
                <a:lnTo>
                  <a:pt x="4481591" y="73787"/>
                </a:lnTo>
                <a:close/>
              </a:path>
              <a:path w="4876800" h="791844">
                <a:moveTo>
                  <a:pt x="4464801" y="68707"/>
                </a:moveTo>
                <a:lnTo>
                  <a:pt x="4286376" y="68707"/>
                </a:lnTo>
                <a:lnTo>
                  <a:pt x="4317365" y="73913"/>
                </a:lnTo>
                <a:lnTo>
                  <a:pt x="4316984" y="73787"/>
                </a:lnTo>
                <a:lnTo>
                  <a:pt x="4481591" y="73787"/>
                </a:lnTo>
                <a:lnTo>
                  <a:pt x="4464801" y="68707"/>
                </a:lnTo>
                <a:close/>
              </a:path>
              <a:path w="4876800" h="791844">
                <a:moveTo>
                  <a:pt x="4431279" y="59562"/>
                </a:moveTo>
                <a:lnTo>
                  <a:pt x="4221861" y="59562"/>
                </a:lnTo>
                <a:lnTo>
                  <a:pt x="4255008" y="64008"/>
                </a:lnTo>
                <a:lnTo>
                  <a:pt x="4254626" y="64008"/>
                </a:lnTo>
                <a:lnTo>
                  <a:pt x="4286631" y="68834"/>
                </a:lnTo>
                <a:lnTo>
                  <a:pt x="4286376" y="68707"/>
                </a:lnTo>
                <a:lnTo>
                  <a:pt x="4464801" y="68707"/>
                </a:lnTo>
                <a:lnTo>
                  <a:pt x="4463542" y="68325"/>
                </a:lnTo>
                <a:lnTo>
                  <a:pt x="4437761" y="61213"/>
                </a:lnTo>
                <a:lnTo>
                  <a:pt x="4431279" y="59562"/>
                </a:lnTo>
                <a:close/>
              </a:path>
              <a:path w="4876800" h="791844">
                <a:moveTo>
                  <a:pt x="4386808" y="48895"/>
                </a:moveTo>
                <a:lnTo>
                  <a:pt x="4115689" y="48895"/>
                </a:lnTo>
                <a:lnTo>
                  <a:pt x="4152518" y="52070"/>
                </a:lnTo>
                <a:lnTo>
                  <a:pt x="4152265" y="52070"/>
                </a:lnTo>
                <a:lnTo>
                  <a:pt x="4187951" y="55625"/>
                </a:lnTo>
                <a:lnTo>
                  <a:pt x="4187570" y="55625"/>
                </a:lnTo>
                <a:lnTo>
                  <a:pt x="4222115" y="59689"/>
                </a:lnTo>
                <a:lnTo>
                  <a:pt x="4221861" y="59562"/>
                </a:lnTo>
                <a:lnTo>
                  <a:pt x="4431279" y="59562"/>
                </a:lnTo>
                <a:lnTo>
                  <a:pt x="4410837" y="54356"/>
                </a:lnTo>
                <a:lnTo>
                  <a:pt x="4386808" y="48895"/>
                </a:lnTo>
                <a:close/>
              </a:path>
              <a:path w="4876800" h="791844">
                <a:moveTo>
                  <a:pt x="4333206" y="38100"/>
                </a:moveTo>
                <a:lnTo>
                  <a:pt x="3778940" y="38100"/>
                </a:lnTo>
                <a:lnTo>
                  <a:pt x="3870324" y="38481"/>
                </a:lnTo>
                <a:lnTo>
                  <a:pt x="3870070" y="38481"/>
                </a:lnTo>
                <a:lnTo>
                  <a:pt x="3957066" y="40386"/>
                </a:lnTo>
                <a:lnTo>
                  <a:pt x="3956685" y="40386"/>
                </a:lnTo>
                <a:lnTo>
                  <a:pt x="4038981" y="43814"/>
                </a:lnTo>
                <a:lnTo>
                  <a:pt x="4038599" y="43814"/>
                </a:lnTo>
                <a:lnTo>
                  <a:pt x="4116069" y="49022"/>
                </a:lnTo>
                <a:lnTo>
                  <a:pt x="4115689" y="48895"/>
                </a:lnTo>
                <a:lnTo>
                  <a:pt x="4386808" y="48895"/>
                </a:lnTo>
                <a:lnTo>
                  <a:pt x="4382896" y="48006"/>
                </a:lnTo>
                <a:lnTo>
                  <a:pt x="4353941" y="42037"/>
                </a:lnTo>
                <a:lnTo>
                  <a:pt x="4333206" y="3810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41367" y="2948178"/>
            <a:ext cx="4879340" cy="348615"/>
          </a:xfrm>
          <a:custGeom>
            <a:avLst/>
            <a:gdLst/>
            <a:ahLst/>
            <a:cxnLst/>
            <a:rect l="l" t="t" r="r" b="b"/>
            <a:pathLst>
              <a:path w="4879340" h="348614">
                <a:moveTo>
                  <a:pt x="4063" y="80899"/>
                </a:moveTo>
                <a:lnTo>
                  <a:pt x="1441704" y="266064"/>
                </a:lnTo>
                <a:lnTo>
                  <a:pt x="2021840" y="312547"/>
                </a:lnTo>
                <a:lnTo>
                  <a:pt x="2387092" y="334137"/>
                </a:lnTo>
                <a:lnTo>
                  <a:pt x="2561971" y="341502"/>
                </a:lnTo>
                <a:lnTo>
                  <a:pt x="2731135" y="346201"/>
                </a:lnTo>
                <a:lnTo>
                  <a:pt x="2894076" y="348361"/>
                </a:lnTo>
                <a:lnTo>
                  <a:pt x="2973070" y="348361"/>
                </a:lnTo>
                <a:lnTo>
                  <a:pt x="3050285" y="347472"/>
                </a:lnTo>
                <a:lnTo>
                  <a:pt x="3199637" y="343535"/>
                </a:lnTo>
                <a:lnTo>
                  <a:pt x="3271774" y="340487"/>
                </a:lnTo>
                <a:lnTo>
                  <a:pt x="3342258" y="336676"/>
                </a:lnTo>
                <a:lnTo>
                  <a:pt x="3411220" y="332232"/>
                </a:lnTo>
                <a:lnTo>
                  <a:pt x="3478783" y="327151"/>
                </a:lnTo>
                <a:lnTo>
                  <a:pt x="3609212" y="314960"/>
                </a:lnTo>
                <a:lnTo>
                  <a:pt x="3649896" y="310261"/>
                </a:lnTo>
                <a:lnTo>
                  <a:pt x="2894203" y="310261"/>
                </a:lnTo>
                <a:lnTo>
                  <a:pt x="2813939" y="309625"/>
                </a:lnTo>
                <a:lnTo>
                  <a:pt x="2731897" y="308101"/>
                </a:lnTo>
                <a:lnTo>
                  <a:pt x="2648331" y="306197"/>
                </a:lnTo>
                <a:lnTo>
                  <a:pt x="2563368" y="303402"/>
                </a:lnTo>
                <a:lnTo>
                  <a:pt x="2388870" y="296037"/>
                </a:lnTo>
                <a:lnTo>
                  <a:pt x="2389123" y="296037"/>
                </a:lnTo>
                <a:lnTo>
                  <a:pt x="2209037" y="286385"/>
                </a:lnTo>
                <a:lnTo>
                  <a:pt x="2209292" y="286385"/>
                </a:lnTo>
                <a:lnTo>
                  <a:pt x="2024380" y="274574"/>
                </a:lnTo>
                <a:lnTo>
                  <a:pt x="1835149" y="260731"/>
                </a:lnTo>
                <a:lnTo>
                  <a:pt x="1835277" y="260731"/>
                </a:lnTo>
                <a:lnTo>
                  <a:pt x="1641856" y="245110"/>
                </a:lnTo>
                <a:lnTo>
                  <a:pt x="1445006" y="228092"/>
                </a:lnTo>
                <a:lnTo>
                  <a:pt x="1043723" y="189992"/>
                </a:lnTo>
                <a:lnTo>
                  <a:pt x="1042416" y="189992"/>
                </a:lnTo>
                <a:lnTo>
                  <a:pt x="4063" y="80899"/>
                </a:lnTo>
                <a:close/>
              </a:path>
              <a:path w="4879340" h="348614">
                <a:moveTo>
                  <a:pt x="3340100" y="298576"/>
                </a:moveTo>
                <a:lnTo>
                  <a:pt x="3269742" y="302387"/>
                </a:lnTo>
                <a:lnTo>
                  <a:pt x="3269996" y="302387"/>
                </a:lnTo>
                <a:lnTo>
                  <a:pt x="3198114" y="305435"/>
                </a:lnTo>
                <a:lnTo>
                  <a:pt x="3198368" y="305435"/>
                </a:lnTo>
                <a:lnTo>
                  <a:pt x="3124835" y="307721"/>
                </a:lnTo>
                <a:lnTo>
                  <a:pt x="3049651" y="309372"/>
                </a:lnTo>
                <a:lnTo>
                  <a:pt x="2972816" y="310261"/>
                </a:lnTo>
                <a:lnTo>
                  <a:pt x="3649896" y="310261"/>
                </a:lnTo>
                <a:lnTo>
                  <a:pt x="3734561" y="300482"/>
                </a:lnTo>
                <a:lnTo>
                  <a:pt x="3747401" y="298704"/>
                </a:lnTo>
                <a:lnTo>
                  <a:pt x="3339846" y="298704"/>
                </a:lnTo>
                <a:lnTo>
                  <a:pt x="3340100" y="298576"/>
                </a:lnTo>
                <a:close/>
              </a:path>
              <a:path w="4879340" h="348614">
                <a:moveTo>
                  <a:pt x="3964304" y="227584"/>
                </a:moveTo>
                <a:lnTo>
                  <a:pt x="3848861" y="246125"/>
                </a:lnTo>
                <a:lnTo>
                  <a:pt x="3849370" y="246125"/>
                </a:lnTo>
                <a:lnTo>
                  <a:pt x="3729481" y="262636"/>
                </a:lnTo>
                <a:lnTo>
                  <a:pt x="3729862" y="262636"/>
                </a:lnTo>
                <a:lnTo>
                  <a:pt x="3605022" y="277113"/>
                </a:lnTo>
                <a:lnTo>
                  <a:pt x="3605529" y="277113"/>
                </a:lnTo>
                <a:lnTo>
                  <a:pt x="3475354" y="289179"/>
                </a:lnTo>
                <a:lnTo>
                  <a:pt x="3475735" y="289179"/>
                </a:lnTo>
                <a:lnTo>
                  <a:pt x="3408426" y="294132"/>
                </a:lnTo>
                <a:lnTo>
                  <a:pt x="3408679" y="294132"/>
                </a:lnTo>
                <a:lnTo>
                  <a:pt x="3339846" y="298704"/>
                </a:lnTo>
                <a:lnTo>
                  <a:pt x="3747401" y="298704"/>
                </a:lnTo>
                <a:lnTo>
                  <a:pt x="3854704" y="283845"/>
                </a:lnTo>
                <a:lnTo>
                  <a:pt x="3970654" y="265175"/>
                </a:lnTo>
                <a:lnTo>
                  <a:pt x="4082287" y="244729"/>
                </a:lnTo>
                <a:lnTo>
                  <a:pt x="4166586" y="227711"/>
                </a:lnTo>
                <a:lnTo>
                  <a:pt x="3963924" y="227711"/>
                </a:lnTo>
                <a:lnTo>
                  <a:pt x="3964304" y="227584"/>
                </a:lnTo>
                <a:close/>
              </a:path>
              <a:path w="4879340" h="348614">
                <a:moveTo>
                  <a:pt x="4075303" y="207263"/>
                </a:moveTo>
                <a:lnTo>
                  <a:pt x="3963924" y="227711"/>
                </a:lnTo>
                <a:lnTo>
                  <a:pt x="4166586" y="227711"/>
                </a:lnTo>
                <a:lnTo>
                  <a:pt x="4190491" y="222885"/>
                </a:lnTo>
                <a:lnTo>
                  <a:pt x="4260214" y="207391"/>
                </a:lnTo>
                <a:lnTo>
                  <a:pt x="4074922" y="207391"/>
                </a:lnTo>
                <a:lnTo>
                  <a:pt x="4075303" y="207263"/>
                </a:lnTo>
                <a:close/>
              </a:path>
              <a:path w="4879340" h="348614">
                <a:moveTo>
                  <a:pt x="4182745" y="185547"/>
                </a:moveTo>
                <a:lnTo>
                  <a:pt x="4074922" y="207391"/>
                </a:lnTo>
                <a:lnTo>
                  <a:pt x="4260214" y="207391"/>
                </a:lnTo>
                <a:lnTo>
                  <a:pt x="4295648" y="199517"/>
                </a:lnTo>
                <a:lnTo>
                  <a:pt x="4353386" y="185674"/>
                </a:lnTo>
                <a:lnTo>
                  <a:pt x="4182490" y="185674"/>
                </a:lnTo>
                <a:lnTo>
                  <a:pt x="4182745" y="185547"/>
                </a:lnTo>
                <a:close/>
              </a:path>
              <a:path w="4879340" h="348614">
                <a:moveTo>
                  <a:pt x="1042416" y="189864"/>
                </a:moveTo>
                <a:lnTo>
                  <a:pt x="1042416" y="189992"/>
                </a:lnTo>
                <a:lnTo>
                  <a:pt x="1043723" y="189992"/>
                </a:lnTo>
                <a:lnTo>
                  <a:pt x="1042416" y="189864"/>
                </a:lnTo>
                <a:close/>
              </a:path>
              <a:path w="4879340" h="348614">
                <a:moveTo>
                  <a:pt x="4388865" y="137922"/>
                </a:moveTo>
                <a:lnTo>
                  <a:pt x="4286884" y="162433"/>
                </a:lnTo>
                <a:lnTo>
                  <a:pt x="4287265" y="162433"/>
                </a:lnTo>
                <a:lnTo>
                  <a:pt x="4182490" y="185674"/>
                </a:lnTo>
                <a:lnTo>
                  <a:pt x="4353386" y="185674"/>
                </a:lnTo>
                <a:lnTo>
                  <a:pt x="4397883" y="175006"/>
                </a:lnTo>
                <a:lnTo>
                  <a:pt x="4497832" y="149479"/>
                </a:lnTo>
                <a:lnTo>
                  <a:pt x="4540777" y="138049"/>
                </a:lnTo>
                <a:lnTo>
                  <a:pt x="4388611" y="138049"/>
                </a:lnTo>
                <a:lnTo>
                  <a:pt x="4388865" y="137922"/>
                </a:lnTo>
                <a:close/>
              </a:path>
              <a:path w="4879340" h="348614">
                <a:moveTo>
                  <a:pt x="4682616" y="59689"/>
                </a:moveTo>
                <a:lnTo>
                  <a:pt x="4585970" y="86613"/>
                </a:lnTo>
                <a:lnTo>
                  <a:pt x="4586224" y="86613"/>
                </a:lnTo>
                <a:lnTo>
                  <a:pt x="4488180" y="112649"/>
                </a:lnTo>
                <a:lnTo>
                  <a:pt x="4388611" y="138049"/>
                </a:lnTo>
                <a:lnTo>
                  <a:pt x="4540777" y="138049"/>
                </a:lnTo>
                <a:lnTo>
                  <a:pt x="4596130" y="123317"/>
                </a:lnTo>
                <a:lnTo>
                  <a:pt x="4774132" y="73288"/>
                </a:lnTo>
                <a:lnTo>
                  <a:pt x="4770289" y="59817"/>
                </a:lnTo>
                <a:lnTo>
                  <a:pt x="4682489" y="59817"/>
                </a:lnTo>
                <a:lnTo>
                  <a:pt x="4682616" y="59689"/>
                </a:lnTo>
                <a:close/>
              </a:path>
              <a:path w="4879340" h="348614">
                <a:moveTo>
                  <a:pt x="4870378" y="31369"/>
                </a:moveTo>
                <a:lnTo>
                  <a:pt x="4782058" y="31369"/>
                </a:lnTo>
                <a:lnTo>
                  <a:pt x="4792472" y="68072"/>
                </a:lnTo>
                <a:lnTo>
                  <a:pt x="4774132" y="73288"/>
                </a:lnTo>
                <a:lnTo>
                  <a:pt x="4784598" y="109982"/>
                </a:lnTo>
                <a:lnTo>
                  <a:pt x="4870378" y="31369"/>
                </a:lnTo>
                <a:close/>
              </a:path>
              <a:path w="4879340" h="348614">
                <a:moveTo>
                  <a:pt x="4782058" y="31369"/>
                </a:moveTo>
                <a:lnTo>
                  <a:pt x="4763674" y="36621"/>
                </a:lnTo>
                <a:lnTo>
                  <a:pt x="4774132" y="73288"/>
                </a:lnTo>
                <a:lnTo>
                  <a:pt x="4792472" y="68072"/>
                </a:lnTo>
                <a:lnTo>
                  <a:pt x="4782058" y="31369"/>
                </a:lnTo>
                <a:close/>
              </a:path>
              <a:path w="4879340" h="348614">
                <a:moveTo>
                  <a:pt x="4763674" y="36621"/>
                </a:moveTo>
                <a:lnTo>
                  <a:pt x="4682489" y="59817"/>
                </a:lnTo>
                <a:lnTo>
                  <a:pt x="4770289" y="59817"/>
                </a:lnTo>
                <a:lnTo>
                  <a:pt x="4763674" y="36621"/>
                </a:lnTo>
                <a:close/>
              </a:path>
              <a:path w="4879340" h="348614">
                <a:moveTo>
                  <a:pt x="4753229" y="0"/>
                </a:moveTo>
                <a:lnTo>
                  <a:pt x="4763674" y="36621"/>
                </a:lnTo>
                <a:lnTo>
                  <a:pt x="4782058" y="31369"/>
                </a:lnTo>
                <a:lnTo>
                  <a:pt x="4870378" y="31369"/>
                </a:lnTo>
                <a:lnTo>
                  <a:pt x="4878832" y="23622"/>
                </a:lnTo>
                <a:lnTo>
                  <a:pt x="4753229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9950958" y="6308852"/>
            <a:ext cx="1809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2" name="object 122"/>
          <p:cNvGraphicFramePr>
            <a:graphicFrameLocks noGrp="1"/>
          </p:cNvGraphicFramePr>
          <p:nvPr/>
        </p:nvGraphicFramePr>
        <p:xfrm>
          <a:off x="5487928" y="4131225"/>
          <a:ext cx="5024668" cy="1904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7567"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919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919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919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919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919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919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44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7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ag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V1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05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  <a:lnT w="1554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46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09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567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790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05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09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567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845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  <a:lnB w="76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B w="76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B w="76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B w="76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B w="76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B w="76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  <a:lnB w="763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37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7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ag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  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V1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  <a:lnT w="763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8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8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21</a:t>
                      </a:r>
                      <a:r>
                        <a:rPr sz="900" b="1" baseline="2777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900" baseline="27777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763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763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65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763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763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T w="763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  <a:lnT w="7636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813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8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97</a:t>
                      </a:r>
                      <a:r>
                        <a:rPr sz="900" b="1" baseline="2777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900" baseline="27777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7544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65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8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79</a:t>
                      </a:r>
                      <a:r>
                        <a:rPr sz="900" b="1" baseline="2777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900" baseline="27777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26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7824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8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sz="900" b="1" baseline="2777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900" baseline="27777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7544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8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8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69</a:t>
                      </a:r>
                      <a:r>
                        <a:rPr sz="900" b="1" baseline="2777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900" baseline="27777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521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V6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919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572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919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919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26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919"/>
                        </a:lnSpc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919"/>
                        </a:lnSpc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7649">
                      <a:solidFill>
                        <a:srgbClr val="000000"/>
                      </a:solidFill>
                      <a:prstDash val="solid"/>
                    </a:lnR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919"/>
                        </a:lnSpc>
                      </a:pPr>
                      <a:r>
                        <a:rPr sz="8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800" b="1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61</a:t>
                      </a:r>
                      <a:r>
                        <a:rPr sz="900" b="1" baseline="2777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900" baseline="27777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49">
                      <a:solidFill>
                        <a:srgbClr val="000000"/>
                      </a:solidFill>
                      <a:prstDash val="solid"/>
                    </a:lnL>
                    <a:lnR w="15572">
                      <a:solidFill>
                        <a:srgbClr val="000000"/>
                      </a:solidFill>
                      <a:prstDash val="solid"/>
                    </a:lnR>
                    <a:lnB w="155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11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1393445"/>
            <a:ext cx="5598795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buClr>
                <a:srgbClr val="0066FF"/>
              </a:buClr>
              <a:buSzPct val="85000"/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Dat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ductio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important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</a:t>
            </a:r>
            <a:r>
              <a:rPr sz="3000" spc="-25" dirty="0">
                <a:latin typeface="Calibri"/>
                <a:cs typeface="Calibri"/>
              </a:rPr>
              <a:t>he</a:t>
            </a:r>
            <a:r>
              <a:rPr sz="3000" dirty="0">
                <a:latin typeface="Calibri"/>
                <a:cs typeface="Calibri"/>
              </a:rPr>
              <a:t>n you 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asure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“</a:t>
            </a:r>
            <a:r>
              <a:rPr sz="3000" dirty="0">
                <a:latin typeface="Calibri"/>
                <a:cs typeface="Calibri"/>
              </a:rPr>
              <a:t>fuzzy” concepts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such as </a:t>
            </a:r>
            <a:r>
              <a:rPr sz="3000" spc="-15" dirty="0">
                <a:latin typeface="Calibri"/>
                <a:cs typeface="Calibri"/>
              </a:rPr>
              <a:t>‘</a:t>
            </a:r>
            <a:r>
              <a:rPr sz="3000" dirty="0">
                <a:latin typeface="Calibri"/>
                <a:cs typeface="Calibri"/>
              </a:rPr>
              <a:t>lov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’,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‘trust’ or ‘satisfaction’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3177158"/>
            <a:ext cx="5451475" cy="255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buClr>
                <a:srgbClr val="0066FF"/>
              </a:buClr>
              <a:buSzPct val="85000"/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Ask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seri</a:t>
            </a:r>
            <a:r>
              <a:rPr sz="3000" spc="-15" dirty="0">
                <a:latin typeface="Calibri"/>
                <a:cs typeface="Calibri"/>
              </a:rPr>
              <a:t>es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 </a:t>
            </a:r>
            <a:r>
              <a:rPr sz="3000" spc="-5" dirty="0">
                <a:latin typeface="Calibri"/>
                <a:cs typeface="Calibri"/>
              </a:rPr>
              <a:t>questio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lang="en-US" sz="3000" dirty="0">
                <a:latin typeface="Calibri"/>
                <a:cs typeface="Calibri"/>
              </a:rPr>
              <a:t>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tap i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ff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 </a:t>
            </a:r>
            <a:r>
              <a:rPr sz="3000" spc="-1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omponent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conc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pt.</a:t>
            </a:r>
            <a:endParaRPr sz="3000" dirty="0">
              <a:latin typeface="Calibri"/>
              <a:cs typeface="Calibri"/>
            </a:endParaRPr>
          </a:p>
          <a:p>
            <a:pPr marL="355600" marR="265430" indent="-342900">
              <a:lnSpc>
                <a:spcPct val="80000"/>
              </a:lnSpc>
              <a:spcBef>
                <a:spcPts val="2520"/>
              </a:spcBef>
              <a:buClr>
                <a:srgbClr val="0066FF"/>
              </a:buClr>
              <a:buSzPct val="85000"/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20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any variabl</a:t>
            </a:r>
            <a:r>
              <a:rPr sz="3000" spc="-20" dirty="0">
                <a:latin typeface="Calibri"/>
                <a:cs typeface="Calibri"/>
              </a:rPr>
              <a:t>es</a:t>
            </a:r>
            <a:r>
              <a:rPr sz="3000" spc="-10" dirty="0">
                <a:latin typeface="Calibri"/>
                <a:cs typeface="Calibri"/>
              </a:rPr>
              <a:t>! </a:t>
            </a:r>
            <a:r>
              <a:rPr sz="3000" spc="-5" dirty="0">
                <a:latin typeface="Calibri"/>
                <a:cs typeface="Calibri"/>
              </a:rPr>
              <a:t>Fa</a:t>
            </a:r>
            <a:r>
              <a:rPr sz="3000" spc="5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tor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analys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lp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duc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me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siona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ity </a:t>
            </a:r>
            <a:r>
              <a:rPr sz="3000" spc="-5" dirty="0">
                <a:latin typeface="Calibri"/>
                <a:cs typeface="Calibri"/>
              </a:rPr>
              <a:t>pro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m</a:t>
            </a:r>
          </a:p>
        </p:txBody>
      </p:sp>
      <p:sp>
        <p:nvSpPr>
          <p:cNvPr id="5" name="object 5"/>
          <p:cNvSpPr/>
          <p:nvPr/>
        </p:nvSpPr>
        <p:spPr>
          <a:xfrm>
            <a:off x="4765549" y="295656"/>
            <a:ext cx="775715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</a:rPr>
              <a:t>Fact</a:t>
            </a:r>
            <a:r>
              <a:rPr sz="4000" spc="-10" dirty="0">
                <a:solidFill>
                  <a:srgbClr val="FF0000"/>
                </a:solidFill>
              </a:rPr>
              <a:t>o</a:t>
            </a:r>
            <a:r>
              <a:rPr sz="4000" spc="-15" dirty="0">
                <a:solidFill>
                  <a:srgbClr val="FF0000"/>
                </a:solidFill>
              </a:rPr>
              <a:t>r</a:t>
            </a:r>
            <a:r>
              <a:rPr sz="4000" spc="-20" dirty="0">
                <a:solidFill>
                  <a:srgbClr val="FF0000"/>
                </a:solidFill>
              </a:rPr>
              <a:t> Analysis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02700" y="2362200"/>
            <a:ext cx="1608074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8600" y="1295400"/>
            <a:ext cx="1219200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0327" y="3505201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433925" y="31148"/>
                </a:moveTo>
                <a:lnTo>
                  <a:pt x="412707" y="36736"/>
                </a:lnTo>
                <a:lnTo>
                  <a:pt x="0" y="449325"/>
                </a:lnTo>
                <a:lnTo>
                  <a:pt x="15748" y="465074"/>
                </a:lnTo>
                <a:lnTo>
                  <a:pt x="428337" y="52366"/>
                </a:lnTo>
                <a:lnTo>
                  <a:pt x="433925" y="31148"/>
                </a:lnTo>
                <a:close/>
              </a:path>
              <a:path w="465454" h="465454">
                <a:moveTo>
                  <a:pt x="463036" y="7747"/>
                </a:moveTo>
                <a:lnTo>
                  <a:pt x="441705" y="7747"/>
                </a:lnTo>
                <a:lnTo>
                  <a:pt x="457326" y="23367"/>
                </a:lnTo>
                <a:lnTo>
                  <a:pt x="428337" y="52366"/>
                </a:lnTo>
                <a:lnTo>
                  <a:pt x="416305" y="98044"/>
                </a:lnTo>
                <a:lnTo>
                  <a:pt x="414781" y="104012"/>
                </a:lnTo>
                <a:lnTo>
                  <a:pt x="418338" y="110108"/>
                </a:lnTo>
                <a:lnTo>
                  <a:pt x="430149" y="113156"/>
                </a:lnTo>
                <a:lnTo>
                  <a:pt x="436245" y="109600"/>
                </a:lnTo>
                <a:lnTo>
                  <a:pt x="463036" y="7747"/>
                </a:lnTo>
                <a:close/>
              </a:path>
              <a:path w="465454" h="465454">
                <a:moveTo>
                  <a:pt x="446658" y="12700"/>
                </a:moveTo>
                <a:lnTo>
                  <a:pt x="438784" y="12700"/>
                </a:lnTo>
                <a:lnTo>
                  <a:pt x="452374" y="26288"/>
                </a:lnTo>
                <a:lnTo>
                  <a:pt x="433925" y="31148"/>
                </a:lnTo>
                <a:lnTo>
                  <a:pt x="428337" y="52366"/>
                </a:lnTo>
                <a:lnTo>
                  <a:pt x="457326" y="23367"/>
                </a:lnTo>
                <a:lnTo>
                  <a:pt x="446658" y="12700"/>
                </a:lnTo>
                <a:close/>
              </a:path>
              <a:path w="465454" h="465454">
                <a:moveTo>
                  <a:pt x="465074" y="0"/>
                </a:moveTo>
                <a:lnTo>
                  <a:pt x="355473" y="28828"/>
                </a:lnTo>
                <a:lnTo>
                  <a:pt x="351917" y="34925"/>
                </a:lnTo>
                <a:lnTo>
                  <a:pt x="353441" y="40894"/>
                </a:lnTo>
                <a:lnTo>
                  <a:pt x="354965" y="46736"/>
                </a:lnTo>
                <a:lnTo>
                  <a:pt x="361060" y="50291"/>
                </a:lnTo>
                <a:lnTo>
                  <a:pt x="412707" y="36736"/>
                </a:lnTo>
                <a:lnTo>
                  <a:pt x="441705" y="7747"/>
                </a:lnTo>
                <a:lnTo>
                  <a:pt x="463036" y="7747"/>
                </a:lnTo>
                <a:lnTo>
                  <a:pt x="465074" y="0"/>
                </a:lnTo>
                <a:close/>
              </a:path>
              <a:path w="465454" h="465454">
                <a:moveTo>
                  <a:pt x="441705" y="7747"/>
                </a:moveTo>
                <a:lnTo>
                  <a:pt x="412707" y="36736"/>
                </a:lnTo>
                <a:lnTo>
                  <a:pt x="433925" y="31148"/>
                </a:lnTo>
                <a:lnTo>
                  <a:pt x="438784" y="12700"/>
                </a:lnTo>
                <a:lnTo>
                  <a:pt x="446658" y="12700"/>
                </a:lnTo>
                <a:lnTo>
                  <a:pt x="441705" y="7747"/>
                </a:lnTo>
                <a:close/>
              </a:path>
              <a:path w="465454" h="465454">
                <a:moveTo>
                  <a:pt x="438784" y="12700"/>
                </a:moveTo>
                <a:lnTo>
                  <a:pt x="433925" y="31148"/>
                </a:lnTo>
                <a:lnTo>
                  <a:pt x="452374" y="26288"/>
                </a:lnTo>
                <a:lnTo>
                  <a:pt x="438784" y="127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29446" y="3726434"/>
            <a:ext cx="614680" cy="322580"/>
          </a:xfrm>
          <a:custGeom>
            <a:avLst/>
            <a:gdLst/>
            <a:ahLst/>
            <a:cxnLst/>
            <a:rect l="l" t="t" r="r" b="b"/>
            <a:pathLst>
              <a:path w="614679" h="322579">
                <a:moveTo>
                  <a:pt x="553086" y="25657"/>
                </a:moveTo>
                <a:lnTo>
                  <a:pt x="0" y="302260"/>
                </a:lnTo>
                <a:lnTo>
                  <a:pt x="9905" y="322072"/>
                </a:lnTo>
                <a:lnTo>
                  <a:pt x="563137" y="45515"/>
                </a:lnTo>
                <a:lnTo>
                  <a:pt x="575186" y="27092"/>
                </a:lnTo>
                <a:lnTo>
                  <a:pt x="553086" y="25657"/>
                </a:lnTo>
                <a:close/>
              </a:path>
              <a:path w="614679" h="322579">
                <a:moveTo>
                  <a:pt x="612606" y="7239"/>
                </a:moveTo>
                <a:lnTo>
                  <a:pt x="589914" y="7239"/>
                </a:lnTo>
                <a:lnTo>
                  <a:pt x="599821" y="27178"/>
                </a:lnTo>
                <a:lnTo>
                  <a:pt x="563137" y="45515"/>
                </a:lnTo>
                <a:lnTo>
                  <a:pt x="537336" y="84963"/>
                </a:lnTo>
                <a:lnTo>
                  <a:pt x="533907" y="90043"/>
                </a:lnTo>
                <a:lnTo>
                  <a:pt x="535431" y="97028"/>
                </a:lnTo>
                <a:lnTo>
                  <a:pt x="540511" y="100330"/>
                </a:lnTo>
                <a:lnTo>
                  <a:pt x="545592" y="103759"/>
                </a:lnTo>
                <a:lnTo>
                  <a:pt x="552576" y="102235"/>
                </a:lnTo>
                <a:lnTo>
                  <a:pt x="555961" y="97028"/>
                </a:lnTo>
                <a:lnTo>
                  <a:pt x="614552" y="7366"/>
                </a:lnTo>
                <a:lnTo>
                  <a:pt x="612606" y="7239"/>
                </a:lnTo>
                <a:close/>
              </a:path>
              <a:path w="614679" h="322579">
                <a:moveTo>
                  <a:pt x="575186" y="27092"/>
                </a:moveTo>
                <a:lnTo>
                  <a:pt x="563137" y="45515"/>
                </a:lnTo>
                <a:lnTo>
                  <a:pt x="597534" y="28321"/>
                </a:lnTo>
                <a:lnTo>
                  <a:pt x="594105" y="28321"/>
                </a:lnTo>
                <a:lnTo>
                  <a:pt x="575186" y="27092"/>
                </a:lnTo>
                <a:close/>
              </a:path>
              <a:path w="614679" h="322579">
                <a:moveTo>
                  <a:pt x="585597" y="11176"/>
                </a:moveTo>
                <a:lnTo>
                  <a:pt x="575186" y="27092"/>
                </a:lnTo>
                <a:lnTo>
                  <a:pt x="594105" y="28321"/>
                </a:lnTo>
                <a:lnTo>
                  <a:pt x="585597" y="11176"/>
                </a:lnTo>
                <a:close/>
              </a:path>
              <a:path w="614679" h="322579">
                <a:moveTo>
                  <a:pt x="591870" y="11176"/>
                </a:moveTo>
                <a:lnTo>
                  <a:pt x="585597" y="11176"/>
                </a:lnTo>
                <a:lnTo>
                  <a:pt x="594105" y="28321"/>
                </a:lnTo>
                <a:lnTo>
                  <a:pt x="597534" y="28321"/>
                </a:lnTo>
                <a:lnTo>
                  <a:pt x="599821" y="27178"/>
                </a:lnTo>
                <a:lnTo>
                  <a:pt x="591870" y="11176"/>
                </a:lnTo>
                <a:close/>
              </a:path>
              <a:path w="614679" h="322579">
                <a:moveTo>
                  <a:pt x="589914" y="7239"/>
                </a:moveTo>
                <a:lnTo>
                  <a:pt x="553086" y="25657"/>
                </a:lnTo>
                <a:lnTo>
                  <a:pt x="575186" y="27092"/>
                </a:lnTo>
                <a:lnTo>
                  <a:pt x="585597" y="11176"/>
                </a:lnTo>
                <a:lnTo>
                  <a:pt x="591870" y="11176"/>
                </a:lnTo>
                <a:lnTo>
                  <a:pt x="589914" y="7239"/>
                </a:lnTo>
                <a:close/>
              </a:path>
              <a:path w="614679" h="322579">
                <a:moveTo>
                  <a:pt x="501396" y="0"/>
                </a:moveTo>
                <a:lnTo>
                  <a:pt x="496188" y="4699"/>
                </a:lnTo>
                <a:lnTo>
                  <a:pt x="495776" y="11176"/>
                </a:lnTo>
                <a:lnTo>
                  <a:pt x="495300" y="16891"/>
                </a:lnTo>
                <a:lnTo>
                  <a:pt x="499999" y="22225"/>
                </a:lnTo>
                <a:lnTo>
                  <a:pt x="553086" y="25657"/>
                </a:lnTo>
                <a:lnTo>
                  <a:pt x="589914" y="7239"/>
                </a:lnTo>
                <a:lnTo>
                  <a:pt x="612606" y="7239"/>
                </a:lnTo>
                <a:lnTo>
                  <a:pt x="50139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1986" y="4004055"/>
            <a:ext cx="688340" cy="198120"/>
          </a:xfrm>
          <a:custGeom>
            <a:avLst/>
            <a:gdLst/>
            <a:ahLst/>
            <a:cxnLst/>
            <a:rect l="l" t="t" r="r" b="b"/>
            <a:pathLst>
              <a:path w="688340" h="198120">
                <a:moveTo>
                  <a:pt x="624214" y="37368"/>
                </a:moveTo>
                <a:lnTo>
                  <a:pt x="0" y="176149"/>
                </a:lnTo>
                <a:lnTo>
                  <a:pt x="4826" y="197739"/>
                </a:lnTo>
                <a:lnTo>
                  <a:pt x="628954" y="59096"/>
                </a:lnTo>
                <a:lnTo>
                  <a:pt x="645146" y="44081"/>
                </a:lnTo>
                <a:lnTo>
                  <a:pt x="624214" y="37368"/>
                </a:lnTo>
                <a:close/>
              </a:path>
              <a:path w="688340" h="198120">
                <a:moveTo>
                  <a:pt x="669142" y="28448"/>
                </a:moveTo>
                <a:lnTo>
                  <a:pt x="664337" y="28448"/>
                </a:lnTo>
                <a:lnTo>
                  <a:pt x="669163" y="50165"/>
                </a:lnTo>
                <a:lnTo>
                  <a:pt x="628954" y="59096"/>
                </a:lnTo>
                <a:lnTo>
                  <a:pt x="594487" y="91059"/>
                </a:lnTo>
                <a:lnTo>
                  <a:pt x="589915" y="95250"/>
                </a:lnTo>
                <a:lnTo>
                  <a:pt x="589661" y="102235"/>
                </a:lnTo>
                <a:lnTo>
                  <a:pt x="593852" y="106807"/>
                </a:lnTo>
                <a:lnTo>
                  <a:pt x="598043" y="111252"/>
                </a:lnTo>
                <a:lnTo>
                  <a:pt x="605028" y="111506"/>
                </a:lnTo>
                <a:lnTo>
                  <a:pt x="609473" y="107442"/>
                </a:lnTo>
                <a:lnTo>
                  <a:pt x="688213" y="34544"/>
                </a:lnTo>
                <a:lnTo>
                  <a:pt x="669142" y="28448"/>
                </a:lnTo>
                <a:close/>
              </a:path>
              <a:path w="688340" h="198120">
                <a:moveTo>
                  <a:pt x="645146" y="44081"/>
                </a:moveTo>
                <a:lnTo>
                  <a:pt x="628954" y="59096"/>
                </a:lnTo>
                <a:lnTo>
                  <a:pt x="669163" y="50165"/>
                </a:lnTo>
                <a:lnTo>
                  <a:pt x="669106" y="49911"/>
                </a:lnTo>
                <a:lnTo>
                  <a:pt x="663321" y="49911"/>
                </a:lnTo>
                <a:lnTo>
                  <a:pt x="645146" y="44081"/>
                </a:lnTo>
                <a:close/>
              </a:path>
              <a:path w="688340" h="198120">
                <a:moveTo>
                  <a:pt x="659130" y="31115"/>
                </a:moveTo>
                <a:lnTo>
                  <a:pt x="645146" y="44081"/>
                </a:lnTo>
                <a:lnTo>
                  <a:pt x="663321" y="49911"/>
                </a:lnTo>
                <a:lnTo>
                  <a:pt x="659130" y="31115"/>
                </a:lnTo>
                <a:close/>
              </a:path>
              <a:path w="688340" h="198120">
                <a:moveTo>
                  <a:pt x="664929" y="31115"/>
                </a:moveTo>
                <a:lnTo>
                  <a:pt x="659130" y="31115"/>
                </a:lnTo>
                <a:lnTo>
                  <a:pt x="663321" y="49911"/>
                </a:lnTo>
                <a:lnTo>
                  <a:pt x="669106" y="49911"/>
                </a:lnTo>
                <a:lnTo>
                  <a:pt x="664929" y="31115"/>
                </a:lnTo>
                <a:close/>
              </a:path>
              <a:path w="688340" h="198120">
                <a:moveTo>
                  <a:pt x="664337" y="28448"/>
                </a:moveTo>
                <a:lnTo>
                  <a:pt x="624214" y="37368"/>
                </a:lnTo>
                <a:lnTo>
                  <a:pt x="645146" y="44081"/>
                </a:lnTo>
                <a:lnTo>
                  <a:pt x="659130" y="31115"/>
                </a:lnTo>
                <a:lnTo>
                  <a:pt x="664929" y="31115"/>
                </a:lnTo>
                <a:lnTo>
                  <a:pt x="664337" y="28448"/>
                </a:lnTo>
                <a:close/>
              </a:path>
              <a:path w="688340" h="198120">
                <a:moveTo>
                  <a:pt x="580263" y="0"/>
                </a:moveTo>
                <a:lnTo>
                  <a:pt x="574040" y="3175"/>
                </a:lnTo>
                <a:lnTo>
                  <a:pt x="570230" y="14859"/>
                </a:lnTo>
                <a:lnTo>
                  <a:pt x="573532" y="21209"/>
                </a:lnTo>
                <a:lnTo>
                  <a:pt x="579374" y="22987"/>
                </a:lnTo>
                <a:lnTo>
                  <a:pt x="624214" y="37368"/>
                </a:lnTo>
                <a:lnTo>
                  <a:pt x="664337" y="28448"/>
                </a:lnTo>
                <a:lnTo>
                  <a:pt x="669142" y="28448"/>
                </a:lnTo>
                <a:lnTo>
                  <a:pt x="58026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1986" y="4256404"/>
            <a:ext cx="688340" cy="198120"/>
          </a:xfrm>
          <a:custGeom>
            <a:avLst/>
            <a:gdLst/>
            <a:ahLst/>
            <a:cxnLst/>
            <a:rect l="l" t="t" r="r" b="b"/>
            <a:pathLst>
              <a:path w="688340" h="198120">
                <a:moveTo>
                  <a:pt x="624214" y="160370"/>
                </a:moveTo>
                <a:lnTo>
                  <a:pt x="579374" y="174752"/>
                </a:lnTo>
                <a:lnTo>
                  <a:pt x="573532" y="176530"/>
                </a:lnTo>
                <a:lnTo>
                  <a:pt x="570230" y="182880"/>
                </a:lnTo>
                <a:lnTo>
                  <a:pt x="574040" y="194564"/>
                </a:lnTo>
                <a:lnTo>
                  <a:pt x="580263" y="197739"/>
                </a:lnTo>
                <a:lnTo>
                  <a:pt x="669142" y="169291"/>
                </a:lnTo>
                <a:lnTo>
                  <a:pt x="664337" y="169291"/>
                </a:lnTo>
                <a:lnTo>
                  <a:pt x="624214" y="160370"/>
                </a:lnTo>
                <a:close/>
              </a:path>
              <a:path w="688340" h="198120">
                <a:moveTo>
                  <a:pt x="645146" y="153657"/>
                </a:moveTo>
                <a:lnTo>
                  <a:pt x="624214" y="160370"/>
                </a:lnTo>
                <a:lnTo>
                  <a:pt x="664337" y="169291"/>
                </a:lnTo>
                <a:lnTo>
                  <a:pt x="664929" y="166624"/>
                </a:lnTo>
                <a:lnTo>
                  <a:pt x="659130" y="166624"/>
                </a:lnTo>
                <a:lnTo>
                  <a:pt x="645146" y="153657"/>
                </a:lnTo>
                <a:close/>
              </a:path>
              <a:path w="688340" h="198120">
                <a:moveTo>
                  <a:pt x="605028" y="86233"/>
                </a:moveTo>
                <a:lnTo>
                  <a:pt x="598043" y="86487"/>
                </a:lnTo>
                <a:lnTo>
                  <a:pt x="593852" y="90932"/>
                </a:lnTo>
                <a:lnTo>
                  <a:pt x="589661" y="95504"/>
                </a:lnTo>
                <a:lnTo>
                  <a:pt x="589915" y="102489"/>
                </a:lnTo>
                <a:lnTo>
                  <a:pt x="594487" y="106680"/>
                </a:lnTo>
                <a:lnTo>
                  <a:pt x="628954" y="138642"/>
                </a:lnTo>
                <a:lnTo>
                  <a:pt x="669163" y="147574"/>
                </a:lnTo>
                <a:lnTo>
                  <a:pt x="664337" y="169291"/>
                </a:lnTo>
                <a:lnTo>
                  <a:pt x="669142" y="169291"/>
                </a:lnTo>
                <a:lnTo>
                  <a:pt x="688213" y="163195"/>
                </a:lnTo>
                <a:lnTo>
                  <a:pt x="609473" y="90297"/>
                </a:lnTo>
                <a:lnTo>
                  <a:pt x="605028" y="86233"/>
                </a:lnTo>
                <a:close/>
              </a:path>
              <a:path w="688340" h="198120">
                <a:moveTo>
                  <a:pt x="663321" y="147828"/>
                </a:moveTo>
                <a:lnTo>
                  <a:pt x="645146" y="153657"/>
                </a:lnTo>
                <a:lnTo>
                  <a:pt x="659130" y="166624"/>
                </a:lnTo>
                <a:lnTo>
                  <a:pt x="663321" y="147828"/>
                </a:lnTo>
                <a:close/>
              </a:path>
              <a:path w="688340" h="198120">
                <a:moveTo>
                  <a:pt x="669106" y="147828"/>
                </a:moveTo>
                <a:lnTo>
                  <a:pt x="663321" y="147828"/>
                </a:lnTo>
                <a:lnTo>
                  <a:pt x="659130" y="166624"/>
                </a:lnTo>
                <a:lnTo>
                  <a:pt x="664929" y="166624"/>
                </a:lnTo>
                <a:lnTo>
                  <a:pt x="669106" y="147828"/>
                </a:lnTo>
                <a:close/>
              </a:path>
              <a:path w="688340" h="198120">
                <a:moveTo>
                  <a:pt x="4826" y="0"/>
                </a:moveTo>
                <a:lnTo>
                  <a:pt x="0" y="21590"/>
                </a:lnTo>
                <a:lnTo>
                  <a:pt x="624214" y="160370"/>
                </a:lnTo>
                <a:lnTo>
                  <a:pt x="645146" y="153657"/>
                </a:lnTo>
                <a:lnTo>
                  <a:pt x="628954" y="138642"/>
                </a:lnTo>
                <a:lnTo>
                  <a:pt x="4826" y="0"/>
                </a:lnTo>
                <a:close/>
              </a:path>
              <a:path w="688340" h="198120">
                <a:moveTo>
                  <a:pt x="628954" y="138642"/>
                </a:moveTo>
                <a:lnTo>
                  <a:pt x="645146" y="153657"/>
                </a:lnTo>
                <a:lnTo>
                  <a:pt x="663321" y="147828"/>
                </a:lnTo>
                <a:lnTo>
                  <a:pt x="669106" y="147828"/>
                </a:lnTo>
                <a:lnTo>
                  <a:pt x="669163" y="147574"/>
                </a:lnTo>
                <a:lnTo>
                  <a:pt x="628954" y="13864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20988" y="3280817"/>
            <a:ext cx="1905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Bookman Old Style"/>
                <a:cs typeface="Bookman Old Style"/>
              </a:rPr>
              <a:t>?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9938258" y="6308853"/>
            <a:ext cx="2063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/>
            <a:fld id="{81D60167-4931-47E6-BA6A-407CBD079E47}" type="slidenum">
              <a:rPr spc="-10" dirty="0"/>
              <a:pPr marL="102870"/>
              <a:t>3</a:t>
            </a:fld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9226042" y="3585618"/>
            <a:ext cx="266700" cy="972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400" dirty="0">
                <a:latin typeface="Bookman Old Style"/>
                <a:cs typeface="Bookman Old Style"/>
              </a:rPr>
              <a:t>?</a:t>
            </a:r>
            <a:endParaRPr sz="2400">
              <a:latin typeface="Bookman Old Style"/>
              <a:cs typeface="Bookman Old Style"/>
            </a:endParaRPr>
          </a:p>
          <a:p>
            <a:pPr marL="88900">
              <a:lnSpc>
                <a:spcPts val="2340"/>
              </a:lnSpc>
            </a:pPr>
            <a:r>
              <a:rPr sz="2400" dirty="0">
                <a:latin typeface="Bookman Old Style"/>
                <a:cs typeface="Bookman Old Style"/>
              </a:rPr>
              <a:t>?</a:t>
            </a:r>
            <a:endParaRPr sz="2400">
              <a:latin typeface="Bookman Old Style"/>
              <a:cs typeface="Bookman Old Style"/>
            </a:endParaRPr>
          </a:p>
          <a:p>
            <a:pPr marL="12700">
              <a:spcBef>
                <a:spcPts val="120"/>
              </a:spcBef>
            </a:pPr>
            <a:r>
              <a:rPr sz="2400" dirty="0">
                <a:latin typeface="Bookman Old Style"/>
                <a:cs typeface="Bookman Old Style"/>
              </a:rPr>
              <a:t>?</a:t>
            </a:r>
            <a:endParaRPr sz="240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3300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28061" y="295656"/>
            <a:ext cx="775715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dirty="0">
                <a:solidFill>
                  <a:srgbClr val="FF0000"/>
                </a:solidFill>
              </a:rPr>
              <a:t>Intuition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6140" y="1407287"/>
            <a:ext cx="7834630" cy="2859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66FF"/>
              </a:buClr>
              <a:buSzPct val="83928"/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Fa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tor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analys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assumes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correlat</a:t>
            </a:r>
            <a:r>
              <a:rPr sz="2800" spc="-20" dirty="0">
                <a:latin typeface="Calibri"/>
                <a:cs typeface="Calibri"/>
              </a:rPr>
              <a:t>ion betwee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arge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mb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var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ue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them</a:t>
            </a:r>
            <a:r>
              <a:rPr sz="2800" spc="-10" dirty="0">
                <a:latin typeface="Calibri"/>
                <a:cs typeface="Calibri"/>
              </a:rPr>
              <a:t> all </a:t>
            </a:r>
            <a:r>
              <a:rPr sz="2800" spc="-20" dirty="0">
                <a:latin typeface="Calibri"/>
                <a:cs typeface="Calibri"/>
              </a:rPr>
              <a:t>bei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depende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smal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“f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ctors</a:t>
            </a:r>
            <a:r>
              <a:rPr sz="2800" spc="-10" dirty="0">
                <a:latin typeface="Calibri"/>
                <a:cs typeface="Calibri"/>
              </a:rPr>
              <a:t>”.</a:t>
            </a:r>
            <a:endParaRPr sz="2800">
              <a:latin typeface="Calibri"/>
              <a:cs typeface="Calibri"/>
            </a:endParaRPr>
          </a:p>
          <a:p>
            <a:pPr marL="355600" indent="-342900">
              <a:spcBef>
                <a:spcPts val="675"/>
              </a:spcBef>
              <a:buClr>
                <a:srgbClr val="0066FF"/>
              </a:buClr>
              <a:buSzPct val="83928"/>
              <a:buFont typeface="Arial"/>
              <a:buChar char="•"/>
              <a:tabLst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Examp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rati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gs</a:t>
            </a:r>
            <a:endParaRPr sz="2800">
              <a:latin typeface="Calibri"/>
              <a:cs typeface="Calibri"/>
            </a:endParaRPr>
          </a:p>
          <a:p>
            <a:pPr marL="3213735">
              <a:spcBef>
                <a:spcPts val="2380"/>
              </a:spcBef>
            </a:pPr>
            <a:r>
              <a:rPr sz="2000" b="1" spc="-35" dirty="0">
                <a:solidFill>
                  <a:srgbClr val="0000CC"/>
                </a:solidFill>
                <a:latin typeface="Calibri"/>
                <a:cs typeface="Calibri"/>
              </a:rPr>
              <a:t>P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cepti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on</a:t>
            </a:r>
            <a:r>
              <a:rPr sz="2000" b="1" spc="-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of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se</a:t>
            </a:r>
            <a:r>
              <a:rPr sz="2000" b="1" spc="-35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7175" y="4348354"/>
            <a:ext cx="20631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35" dirty="0">
                <a:solidFill>
                  <a:srgbClr val="0000CC"/>
                </a:solidFill>
                <a:latin typeface="Calibri"/>
                <a:cs typeface="Calibri"/>
              </a:rPr>
              <a:t>P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cepti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on</a:t>
            </a:r>
            <a:r>
              <a:rPr sz="2000" b="1" spc="-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of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noise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7176" y="4881754"/>
            <a:ext cx="3517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35" dirty="0">
                <a:solidFill>
                  <a:srgbClr val="0000CC"/>
                </a:solidFill>
                <a:latin typeface="Calibri"/>
                <a:cs typeface="Calibri"/>
              </a:rPr>
              <a:t>P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cepti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on</a:t>
            </a:r>
            <a:r>
              <a:rPr sz="2000" b="1" spc="-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of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smooth</a:t>
            </a:r>
            <a:r>
              <a:rPr sz="2000" b="1" spc="5" dirty="0">
                <a:solidFill>
                  <a:srgbClr val="0000CC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es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s</a:t>
            </a:r>
            <a:r>
              <a:rPr sz="2000" b="1" spc="-4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of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ide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7175" y="5415179"/>
            <a:ext cx="2595880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40" dirty="0">
                <a:solidFill>
                  <a:srgbClr val="0000CC"/>
                </a:solidFill>
                <a:latin typeface="Calibri"/>
                <a:cs typeface="Calibri"/>
              </a:rPr>
              <a:t>P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e</a:t>
            </a:r>
            <a:r>
              <a:rPr sz="2000" b="1" spc="-35" dirty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ce</a:t>
            </a:r>
            <a:r>
              <a:rPr sz="2000" b="1" spc="-10" dirty="0">
                <a:solidFill>
                  <a:srgbClr val="0000CC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tion</a:t>
            </a:r>
            <a:r>
              <a:rPr sz="2000" b="1" spc="-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CC"/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C-</a:t>
            </a:r>
            <a:r>
              <a:rPr sz="2000" b="1" spc="-35" dirty="0">
                <a:solidFill>
                  <a:srgbClr val="0000CC"/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rgbClr val="0000CC"/>
                </a:solidFill>
                <a:latin typeface="Calibri"/>
                <a:cs typeface="Calibri"/>
              </a:rPr>
              <a:t>y</a:t>
            </a:r>
            <a:r>
              <a:rPr sz="2000" b="1" spc="-20" dirty="0">
                <a:solidFill>
                  <a:srgbClr val="0000CC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0000CC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0000CC"/>
                </a:solidFill>
                <a:latin typeface="Calibri"/>
                <a:cs typeface="Calibri"/>
              </a:rPr>
              <a:t>em</a:t>
            </a:r>
            <a:endParaRPr sz="2000">
              <a:latin typeface="Calibri"/>
              <a:cs typeface="Calibri"/>
            </a:endParaRPr>
          </a:p>
          <a:p>
            <a:pPr marL="393700">
              <a:spcBef>
                <a:spcPts val="1065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200" b="1" spc="-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bu</a:t>
            </a:r>
            <a:r>
              <a:rPr sz="3200" b="1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3009" y="4038600"/>
            <a:ext cx="766445" cy="690880"/>
          </a:xfrm>
          <a:custGeom>
            <a:avLst/>
            <a:gdLst/>
            <a:ahLst/>
            <a:cxnLst/>
            <a:rect l="l" t="t" r="r" b="b"/>
            <a:pathLst>
              <a:path w="766445" h="690879">
                <a:moveTo>
                  <a:pt x="705308" y="46222"/>
                </a:moveTo>
                <a:lnTo>
                  <a:pt x="0" y="681101"/>
                </a:lnTo>
                <a:lnTo>
                  <a:pt x="8382" y="690499"/>
                </a:lnTo>
                <a:lnTo>
                  <a:pt x="713858" y="55708"/>
                </a:lnTo>
                <a:lnTo>
                  <a:pt x="705308" y="46222"/>
                </a:lnTo>
                <a:close/>
              </a:path>
              <a:path w="766445" h="690879">
                <a:moveTo>
                  <a:pt x="751381" y="37718"/>
                </a:moveTo>
                <a:lnTo>
                  <a:pt x="714756" y="37718"/>
                </a:lnTo>
                <a:lnTo>
                  <a:pt x="723265" y="47243"/>
                </a:lnTo>
                <a:lnTo>
                  <a:pt x="713858" y="55708"/>
                </a:lnTo>
                <a:lnTo>
                  <a:pt x="735076" y="79248"/>
                </a:lnTo>
                <a:lnTo>
                  <a:pt x="751381" y="37718"/>
                </a:lnTo>
                <a:close/>
              </a:path>
              <a:path w="766445" h="690879">
                <a:moveTo>
                  <a:pt x="714756" y="37718"/>
                </a:moveTo>
                <a:lnTo>
                  <a:pt x="705308" y="46222"/>
                </a:lnTo>
                <a:lnTo>
                  <a:pt x="713858" y="55708"/>
                </a:lnTo>
                <a:lnTo>
                  <a:pt x="723265" y="47243"/>
                </a:lnTo>
                <a:lnTo>
                  <a:pt x="714756" y="37718"/>
                </a:lnTo>
                <a:close/>
              </a:path>
              <a:path w="766445" h="690879">
                <a:moveTo>
                  <a:pt x="766191" y="0"/>
                </a:moveTo>
                <a:lnTo>
                  <a:pt x="684021" y="22606"/>
                </a:lnTo>
                <a:lnTo>
                  <a:pt x="705308" y="46222"/>
                </a:lnTo>
                <a:lnTo>
                  <a:pt x="714756" y="37718"/>
                </a:lnTo>
                <a:lnTo>
                  <a:pt x="751381" y="37718"/>
                </a:lnTo>
                <a:lnTo>
                  <a:pt x="766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5423" y="4481195"/>
            <a:ext cx="763905" cy="249554"/>
          </a:xfrm>
          <a:custGeom>
            <a:avLst/>
            <a:gdLst/>
            <a:ahLst/>
            <a:cxnLst/>
            <a:rect l="l" t="t" r="r" b="b"/>
            <a:pathLst>
              <a:path w="763904" h="249554">
                <a:moveTo>
                  <a:pt x="688943" y="30463"/>
                </a:moveTo>
                <a:lnTo>
                  <a:pt x="0" y="237108"/>
                </a:lnTo>
                <a:lnTo>
                  <a:pt x="3555" y="249300"/>
                </a:lnTo>
                <a:lnTo>
                  <a:pt x="692583" y="42630"/>
                </a:lnTo>
                <a:lnTo>
                  <a:pt x="688943" y="30463"/>
                </a:lnTo>
                <a:close/>
              </a:path>
              <a:path w="763904" h="249554">
                <a:moveTo>
                  <a:pt x="750817" y="26796"/>
                </a:moveTo>
                <a:lnTo>
                  <a:pt x="701166" y="26796"/>
                </a:lnTo>
                <a:lnTo>
                  <a:pt x="704723" y="38988"/>
                </a:lnTo>
                <a:lnTo>
                  <a:pt x="692583" y="42630"/>
                </a:lnTo>
                <a:lnTo>
                  <a:pt x="701675" y="73024"/>
                </a:lnTo>
                <a:lnTo>
                  <a:pt x="750817" y="26796"/>
                </a:lnTo>
                <a:close/>
              </a:path>
              <a:path w="763904" h="249554">
                <a:moveTo>
                  <a:pt x="701166" y="26796"/>
                </a:moveTo>
                <a:lnTo>
                  <a:pt x="688943" y="30463"/>
                </a:lnTo>
                <a:lnTo>
                  <a:pt x="692583" y="42630"/>
                </a:lnTo>
                <a:lnTo>
                  <a:pt x="704723" y="38988"/>
                </a:lnTo>
                <a:lnTo>
                  <a:pt x="701166" y="26796"/>
                </a:lnTo>
                <a:close/>
              </a:path>
              <a:path w="763904" h="249554">
                <a:moveTo>
                  <a:pt x="679830" y="0"/>
                </a:moveTo>
                <a:lnTo>
                  <a:pt x="688943" y="30463"/>
                </a:lnTo>
                <a:lnTo>
                  <a:pt x="701166" y="26796"/>
                </a:lnTo>
                <a:lnTo>
                  <a:pt x="750817" y="26796"/>
                </a:lnTo>
                <a:lnTo>
                  <a:pt x="763777" y="14604"/>
                </a:lnTo>
                <a:lnTo>
                  <a:pt x="679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5423" y="4718303"/>
            <a:ext cx="763905" cy="249554"/>
          </a:xfrm>
          <a:custGeom>
            <a:avLst/>
            <a:gdLst/>
            <a:ahLst/>
            <a:cxnLst/>
            <a:rect l="l" t="t" r="r" b="b"/>
            <a:pathLst>
              <a:path w="763904" h="249554">
                <a:moveTo>
                  <a:pt x="688943" y="218837"/>
                </a:moveTo>
                <a:lnTo>
                  <a:pt x="679830" y="249301"/>
                </a:lnTo>
                <a:lnTo>
                  <a:pt x="763777" y="234696"/>
                </a:lnTo>
                <a:lnTo>
                  <a:pt x="750817" y="222504"/>
                </a:lnTo>
                <a:lnTo>
                  <a:pt x="701166" y="222504"/>
                </a:lnTo>
                <a:lnTo>
                  <a:pt x="688943" y="218837"/>
                </a:lnTo>
                <a:close/>
              </a:path>
              <a:path w="763904" h="249554">
                <a:moveTo>
                  <a:pt x="692583" y="206670"/>
                </a:moveTo>
                <a:lnTo>
                  <a:pt x="688943" y="218837"/>
                </a:lnTo>
                <a:lnTo>
                  <a:pt x="701166" y="222504"/>
                </a:lnTo>
                <a:lnTo>
                  <a:pt x="704723" y="210312"/>
                </a:lnTo>
                <a:lnTo>
                  <a:pt x="692583" y="206670"/>
                </a:lnTo>
                <a:close/>
              </a:path>
              <a:path w="763904" h="249554">
                <a:moveTo>
                  <a:pt x="701675" y="176276"/>
                </a:moveTo>
                <a:lnTo>
                  <a:pt x="692583" y="206670"/>
                </a:lnTo>
                <a:lnTo>
                  <a:pt x="704723" y="210312"/>
                </a:lnTo>
                <a:lnTo>
                  <a:pt x="701166" y="222504"/>
                </a:lnTo>
                <a:lnTo>
                  <a:pt x="750817" y="222504"/>
                </a:lnTo>
                <a:lnTo>
                  <a:pt x="701675" y="176276"/>
                </a:lnTo>
                <a:close/>
              </a:path>
              <a:path w="763904" h="249554">
                <a:moveTo>
                  <a:pt x="3555" y="0"/>
                </a:moveTo>
                <a:lnTo>
                  <a:pt x="0" y="12192"/>
                </a:lnTo>
                <a:lnTo>
                  <a:pt x="688943" y="218837"/>
                </a:lnTo>
                <a:lnTo>
                  <a:pt x="692583" y="206670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2755" y="4719955"/>
            <a:ext cx="766445" cy="766445"/>
          </a:xfrm>
          <a:custGeom>
            <a:avLst/>
            <a:gdLst/>
            <a:ahLst/>
            <a:cxnLst/>
            <a:rect l="l" t="t" r="r" b="b"/>
            <a:pathLst>
              <a:path w="766445" h="766445">
                <a:moveTo>
                  <a:pt x="708089" y="717104"/>
                </a:moveTo>
                <a:lnTo>
                  <a:pt x="685672" y="739521"/>
                </a:lnTo>
                <a:lnTo>
                  <a:pt x="766444" y="766445"/>
                </a:lnTo>
                <a:lnTo>
                  <a:pt x="752982" y="726059"/>
                </a:lnTo>
                <a:lnTo>
                  <a:pt x="717042" y="726059"/>
                </a:lnTo>
                <a:lnTo>
                  <a:pt x="708089" y="717104"/>
                </a:lnTo>
                <a:close/>
              </a:path>
              <a:path w="766445" h="766445">
                <a:moveTo>
                  <a:pt x="717104" y="708089"/>
                </a:moveTo>
                <a:lnTo>
                  <a:pt x="708089" y="717104"/>
                </a:lnTo>
                <a:lnTo>
                  <a:pt x="717042" y="726059"/>
                </a:lnTo>
                <a:lnTo>
                  <a:pt x="726058" y="717042"/>
                </a:lnTo>
                <a:lnTo>
                  <a:pt x="717104" y="708089"/>
                </a:lnTo>
                <a:close/>
              </a:path>
              <a:path w="766445" h="766445">
                <a:moveTo>
                  <a:pt x="739520" y="685673"/>
                </a:moveTo>
                <a:lnTo>
                  <a:pt x="717104" y="708089"/>
                </a:lnTo>
                <a:lnTo>
                  <a:pt x="726058" y="717042"/>
                </a:lnTo>
                <a:lnTo>
                  <a:pt x="717042" y="726059"/>
                </a:lnTo>
                <a:lnTo>
                  <a:pt x="752982" y="726059"/>
                </a:lnTo>
                <a:lnTo>
                  <a:pt x="739520" y="685673"/>
                </a:lnTo>
                <a:close/>
              </a:path>
              <a:path w="766445" h="766445">
                <a:moveTo>
                  <a:pt x="8889" y="0"/>
                </a:moveTo>
                <a:lnTo>
                  <a:pt x="0" y="8890"/>
                </a:lnTo>
                <a:lnTo>
                  <a:pt x="708089" y="717104"/>
                </a:lnTo>
                <a:lnTo>
                  <a:pt x="717104" y="708089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41244" y="4502278"/>
            <a:ext cx="1720850" cy="1174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spc="-45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35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spc="-15" dirty="0">
                <a:latin typeface="Calibri"/>
                <a:cs typeface="Calibri"/>
              </a:rPr>
              <a:t>on</a:t>
            </a:r>
            <a:r>
              <a:rPr sz="2400" b="1" dirty="0">
                <a:latin typeface="Calibri"/>
                <a:cs typeface="Calibri"/>
              </a:rPr>
              <a:t> of </a:t>
            </a:r>
            <a:r>
              <a:rPr sz="2400" b="1" spc="-100" dirty="0">
                <a:latin typeface="Calibri"/>
                <a:cs typeface="Calibri"/>
              </a:rPr>
              <a:t>“</a:t>
            </a:r>
            <a:r>
              <a:rPr sz="2400" b="1" dirty="0">
                <a:latin typeface="Calibri"/>
                <a:cs typeface="Calibri"/>
              </a:rPr>
              <a:t>q</a:t>
            </a:r>
            <a:r>
              <a:rPr sz="2400" b="1" spc="-10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alit</a:t>
            </a:r>
            <a:r>
              <a:rPr sz="2400" b="1" spc="60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435"/>
              </a:lnSpc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200" b="1" spc="-8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or)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938258" y="6308853"/>
            <a:ext cx="2063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/>
            <a:fld id="{81D60167-4931-47E6-BA6A-407CBD079E47}" type="slidenum">
              <a:rPr spc="-10" dirty="0"/>
              <a:pPr marL="102870"/>
              <a:t>4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58890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50580" y="295656"/>
            <a:ext cx="775716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dirty="0">
                <a:solidFill>
                  <a:srgbClr val="FF0000"/>
                </a:solidFill>
              </a:rPr>
              <a:t>Intuition:</a:t>
            </a:r>
            <a:r>
              <a:rPr sz="4000" spc="-5" dirty="0">
                <a:solidFill>
                  <a:srgbClr val="FF0000"/>
                </a:solidFill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Movie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Choic</a:t>
            </a:r>
            <a:r>
              <a:rPr sz="4000" spc="-20" dirty="0">
                <a:solidFill>
                  <a:srgbClr val="FF0000"/>
                </a:solidFill>
              </a:rPr>
              <a:t>e</a:t>
            </a:r>
            <a:r>
              <a:rPr sz="4000" spc="5" dirty="0">
                <a:solidFill>
                  <a:srgbClr val="FF0000"/>
                </a:solidFill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Example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41" y="1363091"/>
            <a:ext cx="81832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66FF"/>
              </a:buClr>
              <a:buSzPct val="83333"/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Suppos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</a:t>
            </a:r>
            <a:r>
              <a:rPr sz="2400" spc="-1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movies</a:t>
            </a:r>
            <a:r>
              <a:rPr sz="2400" spc="-5" dirty="0">
                <a:latin typeface="Calibri"/>
                <a:cs typeface="Calibri"/>
              </a:rPr>
              <a:t> base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s, ea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fe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15" dirty="0">
                <a:latin typeface="Calibri"/>
                <a:cs typeface="Calibri"/>
              </a:rPr>
              <a:t>A1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A2: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0794" y="2117996"/>
            <a:ext cx="228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buClr>
                <a:srgbClr val="0066FF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Plot/S</a:t>
            </a:r>
            <a:r>
              <a:rPr sz="2000" b="1" spc="1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ory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line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(A1)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4166" y="2133346"/>
            <a:ext cx="27622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Prod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ctio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q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ity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(A2)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91600" y="2362200"/>
            <a:ext cx="1392174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1200" y="2514600"/>
            <a:ext cx="6858000" cy="3714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6438" y="2509838"/>
            <a:ext cx="6867525" cy="3724275"/>
          </a:xfrm>
          <a:custGeom>
            <a:avLst/>
            <a:gdLst/>
            <a:ahLst/>
            <a:cxnLst/>
            <a:rect l="l" t="t" r="r" b="b"/>
            <a:pathLst>
              <a:path w="6867525" h="3724275">
                <a:moveTo>
                  <a:pt x="0" y="3724275"/>
                </a:moveTo>
                <a:lnTo>
                  <a:pt x="6867525" y="3724275"/>
                </a:lnTo>
                <a:lnTo>
                  <a:pt x="6867525" y="0"/>
                </a:lnTo>
                <a:lnTo>
                  <a:pt x="0" y="0"/>
                </a:lnTo>
                <a:lnTo>
                  <a:pt x="0" y="37242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6800" y="4953064"/>
            <a:ext cx="1752600" cy="13953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938258" y="6308853"/>
            <a:ext cx="2063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/>
            <a:fld id="{81D60167-4931-47E6-BA6A-407CBD079E47}" type="slidenum">
              <a:rPr spc="-10" dirty="0"/>
              <a:pPr marL="102870"/>
              <a:t>5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10748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30183" y="295656"/>
            <a:ext cx="775716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</a:rPr>
              <a:t>An</a:t>
            </a:r>
            <a:r>
              <a:rPr sz="4000" spc="-5" dirty="0">
                <a:solidFill>
                  <a:srgbClr val="FF0000"/>
                </a:solidFill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Example</a:t>
            </a:r>
            <a:r>
              <a:rPr sz="4000" spc="-15" dirty="0">
                <a:solidFill>
                  <a:srgbClr val="FF0000"/>
                </a:solidFill>
              </a:rPr>
              <a:t>:</a:t>
            </a:r>
            <a:r>
              <a:rPr sz="4000" spc="15" dirty="0">
                <a:solidFill>
                  <a:srgbClr val="FF0000"/>
                </a:solidFill>
              </a:rPr>
              <a:t> </a:t>
            </a:r>
            <a:r>
              <a:rPr sz="4000" spc="-20" dirty="0">
                <a:solidFill>
                  <a:srgbClr val="FF0000"/>
                </a:solidFill>
              </a:rPr>
              <a:t>Retail</a:t>
            </a:r>
            <a:r>
              <a:rPr sz="4000" spc="-30" dirty="0">
                <a:solidFill>
                  <a:srgbClr val="FF0000"/>
                </a:solidFill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Stor</a:t>
            </a:r>
            <a:r>
              <a:rPr sz="4000" spc="-20" dirty="0">
                <a:solidFill>
                  <a:srgbClr val="FF0000"/>
                </a:solidFill>
              </a:rPr>
              <a:t>e</a:t>
            </a:r>
            <a:r>
              <a:rPr sz="4000" spc="1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Ch</a:t>
            </a:r>
            <a:r>
              <a:rPr sz="4000" spc="5" dirty="0">
                <a:solidFill>
                  <a:srgbClr val="FF0000"/>
                </a:solidFill>
              </a:rPr>
              <a:t>o</a:t>
            </a:r>
            <a:r>
              <a:rPr sz="4000" spc="-20" dirty="0">
                <a:solidFill>
                  <a:srgbClr val="FF0000"/>
                </a:solidFill>
              </a:rPr>
              <a:t>ice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938258" y="6308853"/>
            <a:ext cx="2063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/>
            <a:fld id="{81D60167-4931-47E6-BA6A-407CBD079E47}" type="slidenum">
              <a:rPr spc="-10" dirty="0"/>
              <a:pPr marL="102870"/>
              <a:t>6</a:t>
            </a:fld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983740" y="1402714"/>
            <a:ext cx="7637780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5740" algn="just"/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reta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chain</a:t>
            </a:r>
            <a:r>
              <a:rPr sz="2600" spc="-5" dirty="0">
                <a:latin typeface="Calibri"/>
                <a:cs typeface="Calibri"/>
              </a:rPr>
              <a:t> ha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identified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40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u="heavy" dirty="0">
                <a:latin typeface="Calibri"/>
                <a:cs typeface="Calibri"/>
              </a:rPr>
              <a:t>at</a:t>
            </a:r>
            <a:r>
              <a:rPr sz="2600" u="heavy" spc="5" dirty="0">
                <a:latin typeface="Calibri"/>
                <a:cs typeface="Calibri"/>
              </a:rPr>
              <a:t>t</a:t>
            </a:r>
            <a:r>
              <a:rPr sz="2600" u="heavy" dirty="0">
                <a:latin typeface="Calibri"/>
                <a:cs typeface="Calibri"/>
              </a:rPr>
              <a:t>ributes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influence consu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stor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choice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 they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want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unders</a:t>
            </a:r>
            <a:r>
              <a:rPr sz="2600" spc="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consumers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make </a:t>
            </a:r>
            <a:r>
              <a:rPr sz="2600" spc="-5" dirty="0">
                <a:latin typeface="Calibri"/>
                <a:cs typeface="Calibri"/>
              </a:rPr>
              <a:t>decisions.</a:t>
            </a:r>
            <a:endParaRPr sz="2600">
              <a:latin typeface="Calibri"/>
              <a:cs typeface="Calibri"/>
            </a:endParaRPr>
          </a:p>
          <a:p>
            <a:pPr marL="355600" indent="-342900" algn="just">
              <a:spcBef>
                <a:spcPts val="1225"/>
              </a:spcBef>
              <a:buClr>
                <a:srgbClr val="0066FF"/>
              </a:buClr>
              <a:buSzPct val="84615"/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Can’t e</a:t>
            </a:r>
            <a:r>
              <a:rPr sz="2600" spc="-1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aluate 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act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upon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40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separa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ribu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es</a:t>
            </a:r>
            <a:endParaRPr sz="2600">
              <a:latin typeface="Calibri"/>
              <a:cs typeface="Calibri"/>
            </a:endParaRPr>
          </a:p>
          <a:p>
            <a:pPr marL="355600" marR="9525" indent="-342900">
              <a:spcBef>
                <a:spcPts val="1225"/>
              </a:spcBef>
              <a:buClr>
                <a:srgbClr val="0066FF"/>
              </a:buClr>
              <a:buSzPct val="84615"/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o consumers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think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more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general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evaluative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terms, which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fac</a:t>
            </a:r>
            <a:r>
              <a:rPr sz="2600" dirty="0">
                <a:latin typeface="Calibri"/>
                <a:cs typeface="Calibri"/>
              </a:rPr>
              <a:t>t 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mp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site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hes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40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ributes?</a:t>
            </a:r>
            <a:endParaRPr sz="2600">
              <a:latin typeface="Calibri"/>
              <a:cs typeface="Calibri"/>
            </a:endParaRPr>
          </a:p>
          <a:p>
            <a:pPr marL="355600" indent="-342900" algn="just">
              <a:spcBef>
                <a:spcPts val="1225"/>
              </a:spcBef>
              <a:buClr>
                <a:srgbClr val="0066FF"/>
              </a:buClr>
              <a:buSzPct val="84615"/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us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those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broade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 dimension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ine</a:t>
            </a:r>
            <a:endParaRPr sz="2600">
              <a:latin typeface="Calibri"/>
              <a:cs typeface="Calibri"/>
            </a:endParaRPr>
          </a:p>
          <a:p>
            <a:pPr marL="355600"/>
            <a:r>
              <a:rPr sz="2600" dirty="0">
                <a:latin typeface="Calibri"/>
                <a:cs typeface="Calibri"/>
              </a:rPr>
              <a:t>areas 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plannin</a:t>
            </a:r>
            <a:r>
              <a:rPr sz="2600" dirty="0">
                <a:latin typeface="Calibri"/>
                <a:cs typeface="Calibri"/>
              </a:rPr>
              <a:t>g 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on.</a:t>
            </a:r>
            <a:endParaRPr sz="2600">
              <a:latin typeface="Calibri"/>
              <a:cs typeface="Calibri"/>
            </a:endParaRPr>
          </a:p>
          <a:p>
            <a:pPr marL="355600" indent="-342900" algn="just">
              <a:spcBef>
                <a:spcPts val="1225"/>
              </a:spcBef>
              <a:buClr>
                <a:srgbClr val="0066FF"/>
              </a:buClr>
              <a:buSzPct val="84615"/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Fa</a:t>
            </a:r>
            <a:r>
              <a:rPr sz="2600" spc="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tor analysis </a:t>
            </a:r>
            <a:r>
              <a:rPr sz="2600" spc="-5" dirty="0">
                <a:latin typeface="Calibri"/>
                <a:cs typeface="Calibri"/>
              </a:rPr>
              <a:t>help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identify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broa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dimension</a:t>
            </a:r>
            <a:r>
              <a:rPr sz="2600" spc="2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–</a:t>
            </a:r>
            <a:endParaRPr sz="2600">
              <a:latin typeface="Calibri"/>
              <a:cs typeface="Calibri"/>
            </a:endParaRPr>
          </a:p>
          <a:p>
            <a:pPr marL="355600"/>
            <a:r>
              <a:rPr sz="2600" spc="-5" dirty="0">
                <a:latin typeface="Calibri"/>
                <a:cs typeface="Calibri"/>
              </a:rPr>
              <a:t>factor</a:t>
            </a:r>
            <a:r>
              <a:rPr sz="2600" dirty="0">
                <a:latin typeface="Calibri"/>
                <a:cs typeface="Calibri"/>
              </a:rPr>
              <a:t>s–</a:t>
            </a:r>
            <a:r>
              <a:rPr sz="2600" spc="-5" dirty="0">
                <a:latin typeface="Calibri"/>
                <a:cs typeface="Calibri"/>
              </a:rPr>
              <a:t> fro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etailed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consu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evaluations.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15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538971" y="390143"/>
            <a:ext cx="624840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760527"/>
            <a:ext cx="10515600" cy="534761"/>
          </a:xfrm>
          <a:prstGeom prst="rect">
            <a:avLst/>
          </a:prstGeom>
        </p:spPr>
        <p:txBody>
          <a:bodyPr vert="horz" wrap="square" lIns="0" tIns="41909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</a:rPr>
              <a:t>A</a:t>
            </a:r>
            <a:r>
              <a:rPr sz="3200" spc="-20" dirty="0">
                <a:solidFill>
                  <a:srgbClr val="FF0000"/>
                </a:solidFill>
              </a:rPr>
              <a:t>t</a:t>
            </a:r>
            <a:r>
              <a:rPr sz="3200" dirty="0">
                <a:solidFill>
                  <a:srgbClr val="FF0000"/>
                </a:solidFill>
              </a:rPr>
              <a:t>tr</a:t>
            </a:r>
            <a:r>
              <a:rPr sz="3200" spc="-15" dirty="0">
                <a:solidFill>
                  <a:srgbClr val="FF0000"/>
                </a:solidFill>
              </a:rPr>
              <a:t>i</a:t>
            </a:r>
            <a:r>
              <a:rPr sz="3200" spc="-5" dirty="0">
                <a:solidFill>
                  <a:srgbClr val="FF0000"/>
                </a:solidFill>
              </a:rPr>
              <a:t>bu</a:t>
            </a:r>
            <a:r>
              <a:rPr sz="3200" spc="-15" dirty="0">
                <a:solidFill>
                  <a:srgbClr val="FF0000"/>
                </a:solidFill>
              </a:rPr>
              <a:t>t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3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Eval</a:t>
            </a:r>
            <a:r>
              <a:rPr sz="3200" spc="-10" dirty="0">
                <a:solidFill>
                  <a:srgbClr val="FF0000"/>
                </a:solidFill>
              </a:rPr>
              <a:t>u</a:t>
            </a:r>
            <a:r>
              <a:rPr sz="3200" dirty="0">
                <a:solidFill>
                  <a:srgbClr val="FF0000"/>
                </a:solidFill>
              </a:rPr>
              <a:t>at</a:t>
            </a:r>
            <a:r>
              <a:rPr sz="3200" spc="-15" dirty="0">
                <a:solidFill>
                  <a:srgbClr val="FF0000"/>
                </a:solidFill>
              </a:rPr>
              <a:t>i</a:t>
            </a:r>
            <a:r>
              <a:rPr sz="3200" spc="-5" dirty="0">
                <a:solidFill>
                  <a:srgbClr val="FF0000"/>
                </a:solidFill>
              </a:rPr>
              <a:t>on</a:t>
            </a:r>
            <a:r>
              <a:rPr sz="3200" dirty="0">
                <a:solidFill>
                  <a:srgbClr val="FF0000"/>
                </a:solidFill>
              </a:rPr>
              <a:t>s</a:t>
            </a:r>
            <a:r>
              <a:rPr sz="3200" spc="25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(</a:t>
            </a:r>
            <a:r>
              <a:rPr sz="3200" dirty="0">
                <a:solidFill>
                  <a:srgbClr val="FF0000"/>
                </a:solidFill>
              </a:rPr>
              <a:t>9 </a:t>
            </a:r>
            <a:r>
              <a:rPr sz="3200" spc="-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 40 are</a:t>
            </a:r>
            <a:r>
              <a:rPr sz="3200" spc="-2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show</a:t>
            </a:r>
            <a:r>
              <a:rPr sz="3200" spc="-15" dirty="0">
                <a:solidFill>
                  <a:srgbClr val="FF0000"/>
                </a:solidFill>
              </a:rPr>
              <a:t>n</a:t>
            </a:r>
            <a:r>
              <a:rPr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405044" y="1608656"/>
            <a:ext cx="5181600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2630" algn="l"/>
              </a:tabLst>
            </a:pPr>
            <a:r>
              <a:rPr sz="2500" spc="-20" dirty="0"/>
              <a:t>A1	</a:t>
            </a:r>
            <a:r>
              <a:rPr sz="2500" spc="-15" dirty="0"/>
              <a:t>Pr</a:t>
            </a:r>
            <a:r>
              <a:rPr sz="2500" spc="-30" dirty="0"/>
              <a:t>i</a:t>
            </a:r>
            <a:r>
              <a:rPr sz="2500" spc="-15" dirty="0"/>
              <a:t>ce</a:t>
            </a:r>
            <a:r>
              <a:rPr sz="2500" spc="15" dirty="0"/>
              <a:t> </a:t>
            </a:r>
            <a:r>
              <a:rPr sz="2500" spc="-20" dirty="0"/>
              <a:t>Level</a:t>
            </a:r>
          </a:p>
          <a:p>
            <a:pPr marL="12700" marR="512445">
              <a:lnSpc>
                <a:spcPct val="120000"/>
              </a:lnSpc>
              <a:tabLst>
                <a:tab pos="722630" algn="l"/>
              </a:tabLst>
            </a:pPr>
            <a:r>
              <a:rPr sz="2500" spc="-20" dirty="0"/>
              <a:t>A2	Stor</a:t>
            </a:r>
            <a:r>
              <a:rPr sz="2500" spc="-15" dirty="0"/>
              <a:t>e</a:t>
            </a:r>
            <a:r>
              <a:rPr sz="2500" spc="5" dirty="0"/>
              <a:t> </a:t>
            </a:r>
            <a:r>
              <a:rPr sz="2500" spc="-15" dirty="0"/>
              <a:t>Person</a:t>
            </a:r>
            <a:r>
              <a:rPr sz="2500" spc="-35" dirty="0"/>
              <a:t>n</a:t>
            </a:r>
            <a:r>
              <a:rPr sz="2500" spc="-15" dirty="0"/>
              <a:t>el </a:t>
            </a:r>
            <a:endParaRPr lang="en-US" sz="2500" spc="-15" dirty="0"/>
          </a:p>
          <a:p>
            <a:pPr marL="12700" marR="512445">
              <a:lnSpc>
                <a:spcPct val="120000"/>
              </a:lnSpc>
              <a:tabLst>
                <a:tab pos="722630" algn="l"/>
              </a:tabLst>
            </a:pPr>
            <a:r>
              <a:rPr sz="2500" spc="-15" dirty="0"/>
              <a:t>A3</a:t>
            </a:r>
            <a:r>
              <a:rPr sz="2500" dirty="0"/>
              <a:t>	</a:t>
            </a:r>
            <a:r>
              <a:rPr sz="2500" spc="-15" dirty="0"/>
              <a:t>Retu</a:t>
            </a:r>
            <a:r>
              <a:rPr sz="2500" spc="-25" dirty="0"/>
              <a:t>r</a:t>
            </a:r>
            <a:r>
              <a:rPr sz="2500" spc="-15" dirty="0"/>
              <a:t>n</a:t>
            </a:r>
            <a:r>
              <a:rPr sz="2500" spc="20" dirty="0"/>
              <a:t> </a:t>
            </a:r>
            <a:r>
              <a:rPr sz="2500" spc="-15" dirty="0"/>
              <a:t>Po</a:t>
            </a:r>
            <a:r>
              <a:rPr sz="2500" spc="-25" dirty="0"/>
              <a:t>l</a:t>
            </a:r>
            <a:r>
              <a:rPr sz="2500" spc="-15" dirty="0"/>
              <a:t>icy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722630" algn="l"/>
              </a:tabLst>
            </a:pPr>
            <a:r>
              <a:rPr sz="2500" spc="-20" dirty="0"/>
              <a:t>A4	</a:t>
            </a:r>
            <a:r>
              <a:rPr sz="2500" spc="-15" dirty="0"/>
              <a:t>Pro</a:t>
            </a:r>
            <a:r>
              <a:rPr sz="2500" spc="-30" dirty="0"/>
              <a:t>d</a:t>
            </a:r>
            <a:r>
              <a:rPr sz="2500" spc="-20" dirty="0"/>
              <a:t>uc</a:t>
            </a:r>
            <a:r>
              <a:rPr sz="2500" spc="-10" dirty="0"/>
              <a:t>t</a:t>
            </a:r>
            <a:r>
              <a:rPr sz="2500" spc="35" dirty="0"/>
              <a:t> </a:t>
            </a:r>
            <a:r>
              <a:rPr sz="2500" spc="-15" dirty="0"/>
              <a:t>Ava</a:t>
            </a:r>
            <a:r>
              <a:rPr sz="2500" spc="-20" dirty="0"/>
              <a:t>i</a:t>
            </a:r>
            <a:r>
              <a:rPr sz="2500" dirty="0"/>
              <a:t>la</a:t>
            </a:r>
            <a:r>
              <a:rPr sz="2500" spc="-15" dirty="0"/>
              <a:t>b</a:t>
            </a:r>
            <a:r>
              <a:rPr sz="2500" dirty="0"/>
              <a:t>i</a:t>
            </a:r>
            <a:r>
              <a:rPr sz="2500" spc="-15" dirty="0"/>
              <a:t>l</a:t>
            </a:r>
            <a:r>
              <a:rPr sz="2500" dirty="0"/>
              <a:t>i</a:t>
            </a:r>
            <a:r>
              <a:rPr sz="2500" spc="-10" dirty="0"/>
              <a:t>t</a:t>
            </a:r>
            <a:r>
              <a:rPr sz="2500" spc="-15" dirty="0"/>
              <a:t>y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722630" algn="l"/>
              </a:tabLst>
            </a:pPr>
            <a:r>
              <a:rPr sz="2500" spc="-20" dirty="0"/>
              <a:t>A5	</a:t>
            </a:r>
            <a:r>
              <a:rPr sz="2500" spc="-15" dirty="0"/>
              <a:t>Prod</a:t>
            </a:r>
            <a:r>
              <a:rPr sz="2500" spc="-35" dirty="0"/>
              <a:t>u</a:t>
            </a:r>
            <a:r>
              <a:rPr sz="2500" spc="-15" dirty="0"/>
              <a:t>ct</a:t>
            </a:r>
            <a:r>
              <a:rPr sz="2500" spc="40" dirty="0"/>
              <a:t> </a:t>
            </a:r>
            <a:r>
              <a:rPr sz="2500" spc="-15" dirty="0"/>
              <a:t>Qual</a:t>
            </a:r>
            <a:r>
              <a:rPr sz="2500" spc="-25" dirty="0"/>
              <a:t>i</a:t>
            </a:r>
            <a:r>
              <a:rPr sz="2500" spc="-15" dirty="0"/>
              <a:t>ty</a:t>
            </a:r>
          </a:p>
          <a:p>
            <a:pPr marL="12700" marR="151130">
              <a:lnSpc>
                <a:spcPct val="120000"/>
              </a:lnSpc>
              <a:tabLst>
                <a:tab pos="722630" algn="l"/>
              </a:tabLst>
            </a:pPr>
            <a:r>
              <a:rPr sz="2500" spc="-20" dirty="0"/>
              <a:t>A6	</a:t>
            </a:r>
            <a:r>
              <a:rPr sz="2500" spc="-15" dirty="0"/>
              <a:t>Assort</a:t>
            </a:r>
            <a:r>
              <a:rPr sz="2500" spc="-45" dirty="0"/>
              <a:t>m</a:t>
            </a:r>
            <a:r>
              <a:rPr sz="2500" spc="-15" dirty="0"/>
              <a:t>ent</a:t>
            </a:r>
            <a:r>
              <a:rPr sz="2500" spc="20" dirty="0"/>
              <a:t> </a:t>
            </a:r>
            <a:r>
              <a:rPr sz="2500" spc="-25" dirty="0"/>
              <a:t>De</a:t>
            </a:r>
            <a:r>
              <a:rPr sz="2500" spc="-30" dirty="0"/>
              <a:t>p</a:t>
            </a:r>
            <a:r>
              <a:rPr sz="2500" spc="-15" dirty="0"/>
              <a:t>th</a:t>
            </a:r>
            <a:endParaRPr lang="en-US" sz="2500" spc="-15" dirty="0"/>
          </a:p>
          <a:p>
            <a:pPr marL="12700" marR="151130">
              <a:lnSpc>
                <a:spcPct val="120000"/>
              </a:lnSpc>
              <a:tabLst>
                <a:tab pos="722630" algn="l"/>
              </a:tabLst>
            </a:pPr>
            <a:r>
              <a:rPr sz="2500" spc="-15" dirty="0"/>
              <a:t> A7</a:t>
            </a:r>
            <a:r>
              <a:rPr sz="2500" dirty="0"/>
              <a:t>	</a:t>
            </a:r>
            <a:r>
              <a:rPr sz="2500" spc="-15" dirty="0"/>
              <a:t>Assortment</a:t>
            </a:r>
            <a:r>
              <a:rPr sz="2500" spc="10" dirty="0"/>
              <a:t> </a:t>
            </a:r>
            <a:r>
              <a:rPr sz="2500" spc="-25" dirty="0"/>
              <a:t>W</a:t>
            </a:r>
            <a:r>
              <a:rPr sz="2500" spc="-20" dirty="0"/>
              <a:t>idth</a:t>
            </a:r>
            <a:endParaRPr lang="en-US" sz="2500" spc="-20" dirty="0"/>
          </a:p>
          <a:p>
            <a:pPr marL="12700" marR="151130">
              <a:lnSpc>
                <a:spcPct val="120000"/>
              </a:lnSpc>
              <a:tabLst>
                <a:tab pos="722630" algn="l"/>
              </a:tabLst>
            </a:pPr>
            <a:r>
              <a:rPr sz="2500" spc="-15" dirty="0"/>
              <a:t> </a:t>
            </a:r>
            <a:r>
              <a:rPr sz="2500" spc="-20" dirty="0"/>
              <a:t>A8</a:t>
            </a:r>
            <a:r>
              <a:rPr sz="2500" dirty="0"/>
              <a:t>	</a:t>
            </a:r>
            <a:r>
              <a:rPr sz="2500" spc="-10" dirty="0"/>
              <a:t>In</a:t>
            </a:r>
            <a:r>
              <a:rPr sz="2500" spc="-20" dirty="0"/>
              <a:t>-stor</a:t>
            </a:r>
            <a:r>
              <a:rPr sz="2500" spc="-15" dirty="0"/>
              <a:t>e</a:t>
            </a:r>
            <a:r>
              <a:rPr sz="2500" spc="25" dirty="0"/>
              <a:t> </a:t>
            </a:r>
            <a:r>
              <a:rPr sz="2500" spc="-20" dirty="0"/>
              <a:t>Servi</a:t>
            </a:r>
            <a:r>
              <a:rPr sz="2500" spc="-15" dirty="0"/>
              <a:t>ce</a:t>
            </a:r>
            <a:endParaRPr lang="en-US" sz="2500" spc="-15" dirty="0"/>
          </a:p>
          <a:p>
            <a:pPr marL="12700" marR="151130">
              <a:lnSpc>
                <a:spcPct val="120000"/>
              </a:lnSpc>
              <a:tabLst>
                <a:tab pos="722630" algn="l"/>
              </a:tabLst>
            </a:pPr>
            <a:r>
              <a:rPr sz="2500" spc="-15" dirty="0"/>
              <a:t> A9</a:t>
            </a:r>
            <a:r>
              <a:rPr sz="2500" dirty="0"/>
              <a:t>	</a:t>
            </a:r>
            <a:r>
              <a:rPr sz="2500" spc="-20" dirty="0"/>
              <a:t>Stor</a:t>
            </a:r>
            <a:r>
              <a:rPr sz="2500" spc="-15" dirty="0"/>
              <a:t>e</a:t>
            </a:r>
            <a:r>
              <a:rPr sz="2500" spc="10" dirty="0"/>
              <a:t> </a:t>
            </a:r>
            <a:r>
              <a:rPr sz="2500" spc="-15" dirty="0"/>
              <a:t>Atmos</a:t>
            </a:r>
            <a:r>
              <a:rPr sz="2500" spc="-35" dirty="0"/>
              <a:t>p</a:t>
            </a:r>
            <a:r>
              <a:rPr sz="2500" spc="-20" dirty="0"/>
              <a:t>her</a:t>
            </a:r>
            <a:r>
              <a:rPr sz="2500" spc="-15" dirty="0"/>
              <a:t>e</a:t>
            </a:r>
          </a:p>
        </p:txBody>
      </p:sp>
      <p:sp>
        <p:nvSpPr>
          <p:cNvPr id="6" name="object 6"/>
          <p:cNvSpPr/>
          <p:nvPr/>
        </p:nvSpPr>
        <p:spPr>
          <a:xfrm>
            <a:off x="7086600" y="3566159"/>
            <a:ext cx="2895600" cy="1447800"/>
          </a:xfrm>
          <a:custGeom>
            <a:avLst/>
            <a:gdLst/>
            <a:ahLst/>
            <a:cxnLst/>
            <a:rect l="l" t="t" r="r" b="b"/>
            <a:pathLst>
              <a:path w="2895600" h="1447800">
                <a:moveTo>
                  <a:pt x="1447800" y="0"/>
                </a:moveTo>
                <a:lnTo>
                  <a:pt x="1329058" y="2399"/>
                </a:lnTo>
                <a:lnTo>
                  <a:pt x="1212960" y="9474"/>
                </a:lnTo>
                <a:lnTo>
                  <a:pt x="1099878" y="21038"/>
                </a:lnTo>
                <a:lnTo>
                  <a:pt x="990185" y="36905"/>
                </a:lnTo>
                <a:lnTo>
                  <a:pt x="884253" y="56888"/>
                </a:lnTo>
                <a:lnTo>
                  <a:pt x="782455" y="80800"/>
                </a:lnTo>
                <a:lnTo>
                  <a:pt x="685163" y="108457"/>
                </a:lnTo>
                <a:lnTo>
                  <a:pt x="592750" y="139671"/>
                </a:lnTo>
                <a:lnTo>
                  <a:pt x="505589" y="174256"/>
                </a:lnTo>
                <a:lnTo>
                  <a:pt x="424052" y="212026"/>
                </a:lnTo>
                <a:lnTo>
                  <a:pt x="348513" y="252794"/>
                </a:lnTo>
                <a:lnTo>
                  <a:pt x="279343" y="296375"/>
                </a:lnTo>
                <a:lnTo>
                  <a:pt x="216915" y="342581"/>
                </a:lnTo>
                <a:lnTo>
                  <a:pt x="161601" y="391227"/>
                </a:lnTo>
                <a:lnTo>
                  <a:pt x="113776" y="442126"/>
                </a:lnTo>
                <a:lnTo>
                  <a:pt x="73810" y="495092"/>
                </a:lnTo>
                <a:lnTo>
                  <a:pt x="42077" y="549939"/>
                </a:lnTo>
                <a:lnTo>
                  <a:pt x="18949" y="606480"/>
                </a:lnTo>
                <a:lnTo>
                  <a:pt x="4799" y="664529"/>
                </a:lnTo>
                <a:lnTo>
                  <a:pt x="0" y="723900"/>
                </a:lnTo>
                <a:lnTo>
                  <a:pt x="4799" y="783270"/>
                </a:lnTo>
                <a:lnTo>
                  <a:pt x="18949" y="841319"/>
                </a:lnTo>
                <a:lnTo>
                  <a:pt x="42077" y="897860"/>
                </a:lnTo>
                <a:lnTo>
                  <a:pt x="73810" y="952707"/>
                </a:lnTo>
                <a:lnTo>
                  <a:pt x="113776" y="1005673"/>
                </a:lnTo>
                <a:lnTo>
                  <a:pt x="161601" y="1056572"/>
                </a:lnTo>
                <a:lnTo>
                  <a:pt x="216915" y="1105218"/>
                </a:lnTo>
                <a:lnTo>
                  <a:pt x="279343" y="1151424"/>
                </a:lnTo>
                <a:lnTo>
                  <a:pt x="348513" y="1195005"/>
                </a:lnTo>
                <a:lnTo>
                  <a:pt x="424052" y="1235773"/>
                </a:lnTo>
                <a:lnTo>
                  <a:pt x="505589" y="1273543"/>
                </a:lnTo>
                <a:lnTo>
                  <a:pt x="592750" y="1308128"/>
                </a:lnTo>
                <a:lnTo>
                  <a:pt x="685163" y="1339342"/>
                </a:lnTo>
                <a:lnTo>
                  <a:pt x="782455" y="1366999"/>
                </a:lnTo>
                <a:lnTo>
                  <a:pt x="884253" y="1390911"/>
                </a:lnTo>
                <a:lnTo>
                  <a:pt x="990185" y="1410894"/>
                </a:lnTo>
                <a:lnTo>
                  <a:pt x="1099878" y="1426761"/>
                </a:lnTo>
                <a:lnTo>
                  <a:pt x="1212960" y="1438325"/>
                </a:lnTo>
                <a:lnTo>
                  <a:pt x="1329058" y="1445400"/>
                </a:lnTo>
                <a:lnTo>
                  <a:pt x="1447800" y="1447800"/>
                </a:lnTo>
                <a:lnTo>
                  <a:pt x="1566541" y="1445400"/>
                </a:lnTo>
                <a:lnTo>
                  <a:pt x="1682639" y="1438325"/>
                </a:lnTo>
                <a:lnTo>
                  <a:pt x="1795721" y="1426761"/>
                </a:lnTo>
                <a:lnTo>
                  <a:pt x="1905414" y="1410894"/>
                </a:lnTo>
                <a:lnTo>
                  <a:pt x="2011346" y="1390911"/>
                </a:lnTo>
                <a:lnTo>
                  <a:pt x="2113144" y="1366999"/>
                </a:lnTo>
                <a:lnTo>
                  <a:pt x="2210436" y="1339342"/>
                </a:lnTo>
                <a:lnTo>
                  <a:pt x="2302849" y="1308128"/>
                </a:lnTo>
                <a:lnTo>
                  <a:pt x="2390010" y="1273543"/>
                </a:lnTo>
                <a:lnTo>
                  <a:pt x="2471547" y="1235773"/>
                </a:lnTo>
                <a:lnTo>
                  <a:pt x="2547086" y="1195005"/>
                </a:lnTo>
                <a:lnTo>
                  <a:pt x="2616256" y="1151424"/>
                </a:lnTo>
                <a:lnTo>
                  <a:pt x="2678684" y="1105218"/>
                </a:lnTo>
                <a:lnTo>
                  <a:pt x="2733998" y="1056572"/>
                </a:lnTo>
                <a:lnTo>
                  <a:pt x="2781823" y="1005673"/>
                </a:lnTo>
                <a:lnTo>
                  <a:pt x="2821789" y="952707"/>
                </a:lnTo>
                <a:lnTo>
                  <a:pt x="2853522" y="897860"/>
                </a:lnTo>
                <a:lnTo>
                  <a:pt x="2876650" y="841319"/>
                </a:lnTo>
                <a:lnTo>
                  <a:pt x="2890800" y="783270"/>
                </a:lnTo>
                <a:lnTo>
                  <a:pt x="2895600" y="723900"/>
                </a:lnTo>
                <a:lnTo>
                  <a:pt x="2890800" y="664529"/>
                </a:lnTo>
                <a:lnTo>
                  <a:pt x="2876650" y="606480"/>
                </a:lnTo>
                <a:lnTo>
                  <a:pt x="2853522" y="549939"/>
                </a:lnTo>
                <a:lnTo>
                  <a:pt x="2821789" y="495092"/>
                </a:lnTo>
                <a:lnTo>
                  <a:pt x="2781823" y="442126"/>
                </a:lnTo>
                <a:lnTo>
                  <a:pt x="2733998" y="391227"/>
                </a:lnTo>
                <a:lnTo>
                  <a:pt x="2678684" y="342581"/>
                </a:lnTo>
                <a:lnTo>
                  <a:pt x="2616256" y="296375"/>
                </a:lnTo>
                <a:lnTo>
                  <a:pt x="2547086" y="252794"/>
                </a:lnTo>
                <a:lnTo>
                  <a:pt x="2471547" y="212026"/>
                </a:lnTo>
                <a:lnTo>
                  <a:pt x="2390010" y="174256"/>
                </a:lnTo>
                <a:lnTo>
                  <a:pt x="2302849" y="139671"/>
                </a:lnTo>
                <a:lnTo>
                  <a:pt x="2210436" y="108457"/>
                </a:lnTo>
                <a:lnTo>
                  <a:pt x="2113144" y="80800"/>
                </a:lnTo>
                <a:lnTo>
                  <a:pt x="2011346" y="56888"/>
                </a:lnTo>
                <a:lnTo>
                  <a:pt x="1905414" y="36905"/>
                </a:lnTo>
                <a:lnTo>
                  <a:pt x="1795721" y="21038"/>
                </a:lnTo>
                <a:lnTo>
                  <a:pt x="1682639" y="9474"/>
                </a:lnTo>
                <a:lnTo>
                  <a:pt x="1566541" y="2399"/>
                </a:lnTo>
                <a:lnTo>
                  <a:pt x="14478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6600" y="3566159"/>
            <a:ext cx="2895600" cy="1447800"/>
          </a:xfrm>
          <a:custGeom>
            <a:avLst/>
            <a:gdLst/>
            <a:ahLst/>
            <a:cxnLst/>
            <a:rect l="l" t="t" r="r" b="b"/>
            <a:pathLst>
              <a:path w="2895600" h="1447800">
                <a:moveTo>
                  <a:pt x="0" y="723900"/>
                </a:moveTo>
                <a:lnTo>
                  <a:pt x="4799" y="664529"/>
                </a:lnTo>
                <a:lnTo>
                  <a:pt x="18949" y="606480"/>
                </a:lnTo>
                <a:lnTo>
                  <a:pt x="42077" y="549939"/>
                </a:lnTo>
                <a:lnTo>
                  <a:pt x="73810" y="495092"/>
                </a:lnTo>
                <a:lnTo>
                  <a:pt x="113776" y="442126"/>
                </a:lnTo>
                <a:lnTo>
                  <a:pt x="161601" y="391227"/>
                </a:lnTo>
                <a:lnTo>
                  <a:pt x="216915" y="342581"/>
                </a:lnTo>
                <a:lnTo>
                  <a:pt x="279343" y="296375"/>
                </a:lnTo>
                <a:lnTo>
                  <a:pt x="348513" y="252794"/>
                </a:lnTo>
                <a:lnTo>
                  <a:pt x="424052" y="212026"/>
                </a:lnTo>
                <a:lnTo>
                  <a:pt x="505589" y="174256"/>
                </a:lnTo>
                <a:lnTo>
                  <a:pt x="592750" y="139671"/>
                </a:lnTo>
                <a:lnTo>
                  <a:pt x="685163" y="108457"/>
                </a:lnTo>
                <a:lnTo>
                  <a:pt x="782455" y="80800"/>
                </a:lnTo>
                <a:lnTo>
                  <a:pt x="884253" y="56888"/>
                </a:lnTo>
                <a:lnTo>
                  <a:pt x="990185" y="36905"/>
                </a:lnTo>
                <a:lnTo>
                  <a:pt x="1099878" y="21038"/>
                </a:lnTo>
                <a:lnTo>
                  <a:pt x="1212960" y="9474"/>
                </a:lnTo>
                <a:lnTo>
                  <a:pt x="1329058" y="2399"/>
                </a:lnTo>
                <a:lnTo>
                  <a:pt x="1447800" y="0"/>
                </a:lnTo>
                <a:lnTo>
                  <a:pt x="1566541" y="2399"/>
                </a:lnTo>
                <a:lnTo>
                  <a:pt x="1682639" y="9474"/>
                </a:lnTo>
                <a:lnTo>
                  <a:pt x="1795721" y="21038"/>
                </a:lnTo>
                <a:lnTo>
                  <a:pt x="1905414" y="36905"/>
                </a:lnTo>
                <a:lnTo>
                  <a:pt x="2011346" y="56888"/>
                </a:lnTo>
                <a:lnTo>
                  <a:pt x="2113144" y="80800"/>
                </a:lnTo>
                <a:lnTo>
                  <a:pt x="2210436" y="108457"/>
                </a:lnTo>
                <a:lnTo>
                  <a:pt x="2302849" y="139671"/>
                </a:lnTo>
                <a:lnTo>
                  <a:pt x="2390010" y="174256"/>
                </a:lnTo>
                <a:lnTo>
                  <a:pt x="2471547" y="212026"/>
                </a:lnTo>
                <a:lnTo>
                  <a:pt x="2547086" y="252794"/>
                </a:lnTo>
                <a:lnTo>
                  <a:pt x="2616256" y="296375"/>
                </a:lnTo>
                <a:lnTo>
                  <a:pt x="2678684" y="342581"/>
                </a:lnTo>
                <a:lnTo>
                  <a:pt x="2733998" y="391227"/>
                </a:lnTo>
                <a:lnTo>
                  <a:pt x="2781823" y="442126"/>
                </a:lnTo>
                <a:lnTo>
                  <a:pt x="2821789" y="495092"/>
                </a:lnTo>
                <a:lnTo>
                  <a:pt x="2853522" y="549939"/>
                </a:lnTo>
                <a:lnTo>
                  <a:pt x="2876650" y="606480"/>
                </a:lnTo>
                <a:lnTo>
                  <a:pt x="2890800" y="664529"/>
                </a:lnTo>
                <a:lnTo>
                  <a:pt x="2895600" y="723900"/>
                </a:lnTo>
                <a:lnTo>
                  <a:pt x="2890800" y="783270"/>
                </a:lnTo>
                <a:lnTo>
                  <a:pt x="2876650" y="841319"/>
                </a:lnTo>
                <a:lnTo>
                  <a:pt x="2853522" y="897860"/>
                </a:lnTo>
                <a:lnTo>
                  <a:pt x="2821789" y="952707"/>
                </a:lnTo>
                <a:lnTo>
                  <a:pt x="2781823" y="1005673"/>
                </a:lnTo>
                <a:lnTo>
                  <a:pt x="2733998" y="1056572"/>
                </a:lnTo>
                <a:lnTo>
                  <a:pt x="2678684" y="1105218"/>
                </a:lnTo>
                <a:lnTo>
                  <a:pt x="2616256" y="1151424"/>
                </a:lnTo>
                <a:lnTo>
                  <a:pt x="2547086" y="1195005"/>
                </a:lnTo>
                <a:lnTo>
                  <a:pt x="2471547" y="1235773"/>
                </a:lnTo>
                <a:lnTo>
                  <a:pt x="2390010" y="1273543"/>
                </a:lnTo>
                <a:lnTo>
                  <a:pt x="2302849" y="1308128"/>
                </a:lnTo>
                <a:lnTo>
                  <a:pt x="2210436" y="1339342"/>
                </a:lnTo>
                <a:lnTo>
                  <a:pt x="2113144" y="1366999"/>
                </a:lnTo>
                <a:lnTo>
                  <a:pt x="2011346" y="1390911"/>
                </a:lnTo>
                <a:lnTo>
                  <a:pt x="1905414" y="1410894"/>
                </a:lnTo>
                <a:lnTo>
                  <a:pt x="1795721" y="1426761"/>
                </a:lnTo>
                <a:lnTo>
                  <a:pt x="1682639" y="1438325"/>
                </a:lnTo>
                <a:lnTo>
                  <a:pt x="1566541" y="1445400"/>
                </a:lnTo>
                <a:lnTo>
                  <a:pt x="1447800" y="1447800"/>
                </a:lnTo>
                <a:lnTo>
                  <a:pt x="1329058" y="1445400"/>
                </a:lnTo>
                <a:lnTo>
                  <a:pt x="1212960" y="1438325"/>
                </a:lnTo>
                <a:lnTo>
                  <a:pt x="1099878" y="1426761"/>
                </a:lnTo>
                <a:lnTo>
                  <a:pt x="990185" y="1410894"/>
                </a:lnTo>
                <a:lnTo>
                  <a:pt x="884253" y="1390911"/>
                </a:lnTo>
                <a:lnTo>
                  <a:pt x="782455" y="1366999"/>
                </a:lnTo>
                <a:lnTo>
                  <a:pt x="685163" y="1339342"/>
                </a:lnTo>
                <a:lnTo>
                  <a:pt x="592750" y="1308128"/>
                </a:lnTo>
                <a:lnTo>
                  <a:pt x="505589" y="1273543"/>
                </a:lnTo>
                <a:lnTo>
                  <a:pt x="424052" y="1235773"/>
                </a:lnTo>
                <a:lnTo>
                  <a:pt x="348513" y="1195005"/>
                </a:lnTo>
                <a:lnTo>
                  <a:pt x="279343" y="1151424"/>
                </a:lnTo>
                <a:lnTo>
                  <a:pt x="216915" y="1105218"/>
                </a:lnTo>
                <a:lnTo>
                  <a:pt x="161601" y="1056572"/>
                </a:lnTo>
                <a:lnTo>
                  <a:pt x="113776" y="1005673"/>
                </a:lnTo>
                <a:lnTo>
                  <a:pt x="73810" y="952707"/>
                </a:lnTo>
                <a:lnTo>
                  <a:pt x="42077" y="897860"/>
                </a:lnTo>
                <a:lnTo>
                  <a:pt x="18949" y="841319"/>
                </a:lnTo>
                <a:lnTo>
                  <a:pt x="4799" y="783270"/>
                </a:lnTo>
                <a:lnTo>
                  <a:pt x="0" y="723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78065" y="3799332"/>
            <a:ext cx="23139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/>
            <a:r>
              <a:rPr sz="2000" spc="-5" dirty="0">
                <a:latin typeface="Calibri"/>
                <a:cs typeface="Calibri"/>
              </a:rPr>
              <a:t>Thes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tions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oul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ine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spc="-5" dirty="0">
                <a:latin typeface="Calibri"/>
                <a:cs typeface="Calibri"/>
              </a:rPr>
              <a:t>omp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ting 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</a:p>
        </p:txBody>
      </p:sp>
      <p:sp>
        <p:nvSpPr>
          <p:cNvPr id="9" name="object 9"/>
          <p:cNvSpPr/>
          <p:nvPr/>
        </p:nvSpPr>
        <p:spPr>
          <a:xfrm>
            <a:off x="5943600" y="2133600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89576" y="1701674"/>
            <a:ext cx="951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95" dirty="0">
                <a:latin typeface="Calibri"/>
                <a:cs typeface="Calibri"/>
              </a:rPr>
              <a:t>V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y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P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938258" y="6308853"/>
            <a:ext cx="2063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/>
            <a:fld id="{81D60167-4931-47E6-BA6A-407CBD079E47}" type="slidenum">
              <a:rPr spc="-10" dirty="0"/>
              <a:pPr marL="102870"/>
              <a:t>7</a:t>
            </a:fld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6024499" y="2465452"/>
            <a:ext cx="141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24009" y="1612392"/>
            <a:ext cx="102044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95" dirty="0">
                <a:latin typeface="Calibri"/>
                <a:cs typeface="Calibri"/>
              </a:rPr>
              <a:t>V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y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G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10" dirty="0">
                <a:latin typeface="Calibri"/>
                <a:cs typeface="Calibri"/>
              </a:rPr>
              <a:t>od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58934" y="2375917"/>
            <a:ext cx="141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latin typeface="Calibri"/>
                <a:cs typeface="Calibri"/>
              </a:rPr>
              <a:t>7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792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89820" y="377952"/>
            <a:ext cx="643127" cy="925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19605" y="742240"/>
            <a:ext cx="835279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300" spc="-5" dirty="0">
                <a:solidFill>
                  <a:srgbClr val="FF0000"/>
                </a:solidFill>
                <a:latin typeface="Calibri"/>
                <a:cs typeface="Calibri"/>
              </a:rPr>
              <a:t>Facto</a:t>
            </a:r>
            <a:r>
              <a:rPr sz="3300" dirty="0">
                <a:solidFill>
                  <a:srgbClr val="FF0000"/>
                </a:solidFill>
                <a:latin typeface="Calibri"/>
                <a:cs typeface="Calibri"/>
              </a:rPr>
              <a:t>r Ana</a:t>
            </a:r>
            <a:r>
              <a:rPr sz="33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3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3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FF0000"/>
                </a:solidFill>
                <a:latin typeface="Calibri"/>
                <a:cs typeface="Calibri"/>
              </a:rPr>
              <a:t>Eval</a:t>
            </a:r>
            <a:r>
              <a:rPr sz="3300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300" dirty="0">
                <a:solidFill>
                  <a:srgbClr val="FF0000"/>
                </a:solidFill>
                <a:latin typeface="Calibri"/>
                <a:cs typeface="Calibri"/>
              </a:rPr>
              <a:t>ates</a:t>
            </a:r>
            <a:r>
              <a:rPr sz="33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FF0000"/>
                </a:solidFill>
                <a:latin typeface="Calibri"/>
                <a:cs typeface="Calibri"/>
              </a:rPr>
              <a:t>&amp; Rearran</a:t>
            </a:r>
            <a:r>
              <a:rPr sz="33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30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33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FF0000"/>
                </a:solidFill>
                <a:latin typeface="Calibri"/>
                <a:cs typeface="Calibri"/>
              </a:rPr>
              <a:t>Correlation</a:t>
            </a:r>
            <a:r>
              <a:rPr sz="33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3888" y="1405126"/>
            <a:ext cx="8584223" cy="53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65549" y="371857"/>
            <a:ext cx="775715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9296" y="761103"/>
            <a:ext cx="31108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Fact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 Analysis</a:t>
            </a:r>
            <a:endParaRPr sz="4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3917" y="1546759"/>
            <a:ext cx="14509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20" dirty="0">
                <a:latin typeface="Calibri"/>
                <a:cs typeface="Calibri"/>
              </a:rPr>
              <a:t>Vari</a:t>
            </a:r>
            <a:r>
              <a:rPr sz="280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1295" y="3595879"/>
            <a:ext cx="205676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20" dirty="0">
                <a:latin typeface="Calibri"/>
                <a:cs typeface="Calibri"/>
              </a:rPr>
              <a:t>Fa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tor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Sc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7614" y="1489624"/>
            <a:ext cx="318389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50" i="1" spc="190" dirty="0">
                <a:latin typeface="Times New Roman"/>
                <a:cs typeface="Times New Roman"/>
              </a:rPr>
              <a:t>X</a:t>
            </a:r>
            <a:r>
              <a:rPr sz="2925" spc="277" baseline="-25641" dirty="0">
                <a:latin typeface="Times New Roman"/>
                <a:cs typeface="Times New Roman"/>
              </a:rPr>
              <a:t>1</a:t>
            </a:r>
            <a:r>
              <a:rPr sz="3650" spc="35" dirty="0">
                <a:latin typeface="Times New Roman"/>
                <a:cs typeface="Times New Roman"/>
              </a:rPr>
              <a:t>,</a:t>
            </a:r>
            <a:r>
              <a:rPr sz="3650" spc="150" dirty="0">
                <a:latin typeface="Times New Roman"/>
                <a:cs typeface="Times New Roman"/>
              </a:rPr>
              <a:t> </a:t>
            </a:r>
            <a:r>
              <a:rPr sz="3650" i="1" spc="85" dirty="0">
                <a:latin typeface="Times New Roman"/>
                <a:cs typeface="Times New Roman"/>
              </a:rPr>
              <a:t>X</a:t>
            </a:r>
            <a:r>
              <a:rPr sz="3650" i="1" spc="-585" dirty="0">
                <a:latin typeface="Times New Roman"/>
                <a:cs typeface="Times New Roman"/>
              </a:rPr>
              <a:t> </a:t>
            </a:r>
            <a:r>
              <a:rPr sz="2925" spc="67" baseline="-25641" dirty="0">
                <a:latin typeface="Times New Roman"/>
                <a:cs typeface="Times New Roman"/>
              </a:rPr>
              <a:t>2</a:t>
            </a:r>
            <a:r>
              <a:rPr sz="2925" spc="-292" baseline="-25641" dirty="0">
                <a:latin typeface="Times New Roman"/>
                <a:cs typeface="Times New Roman"/>
              </a:rPr>
              <a:t> </a:t>
            </a:r>
            <a:r>
              <a:rPr sz="3650" spc="35" dirty="0">
                <a:latin typeface="Times New Roman"/>
                <a:cs typeface="Times New Roman"/>
              </a:rPr>
              <a:t>,</a:t>
            </a:r>
            <a:r>
              <a:rPr sz="3650" spc="150" dirty="0">
                <a:latin typeface="Times New Roman"/>
                <a:cs typeface="Times New Roman"/>
              </a:rPr>
              <a:t> </a:t>
            </a:r>
            <a:r>
              <a:rPr sz="3650" i="1" spc="345" dirty="0">
                <a:latin typeface="Times New Roman"/>
                <a:cs typeface="Times New Roman"/>
              </a:rPr>
              <a:t>X</a:t>
            </a:r>
            <a:r>
              <a:rPr sz="2925" spc="67" baseline="-25641" dirty="0">
                <a:latin typeface="Times New Roman"/>
                <a:cs typeface="Times New Roman"/>
              </a:rPr>
              <a:t>3</a:t>
            </a:r>
            <a:r>
              <a:rPr sz="2925" spc="-375" baseline="-25641" dirty="0">
                <a:latin typeface="Times New Roman"/>
                <a:cs typeface="Times New Roman"/>
              </a:rPr>
              <a:t> </a:t>
            </a:r>
            <a:r>
              <a:rPr sz="3650" spc="-80" dirty="0">
                <a:latin typeface="Times New Roman"/>
                <a:cs typeface="Times New Roman"/>
              </a:rPr>
              <a:t>,...</a:t>
            </a:r>
            <a:r>
              <a:rPr sz="3650" spc="35" dirty="0">
                <a:latin typeface="Times New Roman"/>
                <a:cs typeface="Times New Roman"/>
              </a:rPr>
              <a:t>,</a:t>
            </a:r>
            <a:r>
              <a:rPr sz="3650" spc="15" dirty="0">
                <a:latin typeface="Times New Roman"/>
                <a:cs typeface="Times New Roman"/>
              </a:rPr>
              <a:t> </a:t>
            </a:r>
            <a:r>
              <a:rPr sz="3650" i="1" spc="500" dirty="0">
                <a:latin typeface="Times New Roman"/>
                <a:cs typeface="Times New Roman"/>
              </a:rPr>
              <a:t>X</a:t>
            </a:r>
            <a:r>
              <a:rPr sz="2925" i="1" spc="97" baseline="-25641" dirty="0">
                <a:latin typeface="Times New Roman"/>
                <a:cs typeface="Times New Roman"/>
              </a:rPr>
              <a:t>N</a:t>
            </a:r>
            <a:endParaRPr sz="2925" baseline="-2564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2013" y="3502535"/>
            <a:ext cx="2137410" cy="53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450" i="1" spc="-540" dirty="0">
                <a:latin typeface="Times New Roman"/>
                <a:cs typeface="Times New Roman"/>
              </a:rPr>
              <a:t>F</a:t>
            </a:r>
            <a:r>
              <a:rPr sz="3450" spc="217" baseline="-21739" dirty="0">
                <a:latin typeface="Times New Roman"/>
                <a:cs typeface="Times New Roman"/>
              </a:rPr>
              <a:t>1</a:t>
            </a:r>
            <a:r>
              <a:rPr sz="3450" spc="30" dirty="0">
                <a:latin typeface="Times New Roman"/>
                <a:cs typeface="Times New Roman"/>
              </a:rPr>
              <a:t>,</a:t>
            </a:r>
            <a:r>
              <a:rPr sz="3450" spc="-35" dirty="0">
                <a:latin typeface="Times New Roman"/>
                <a:cs typeface="Times New Roman"/>
              </a:rPr>
              <a:t> </a:t>
            </a:r>
            <a:r>
              <a:rPr sz="3450" i="1" spc="-285" dirty="0">
                <a:latin typeface="Times New Roman"/>
                <a:cs typeface="Times New Roman"/>
              </a:rPr>
              <a:t>F</a:t>
            </a:r>
            <a:r>
              <a:rPr sz="3450" spc="67" baseline="-21739" dirty="0">
                <a:latin typeface="Times New Roman"/>
                <a:cs typeface="Times New Roman"/>
              </a:rPr>
              <a:t>2</a:t>
            </a:r>
            <a:r>
              <a:rPr sz="3450" spc="-442" baseline="-21739" dirty="0">
                <a:latin typeface="Times New Roman"/>
                <a:cs typeface="Times New Roman"/>
              </a:rPr>
              <a:t> </a:t>
            </a:r>
            <a:r>
              <a:rPr sz="3450" spc="30" dirty="0">
                <a:latin typeface="Times New Roman"/>
                <a:cs typeface="Times New Roman"/>
              </a:rPr>
              <a:t>,</a:t>
            </a:r>
            <a:r>
              <a:rPr sz="3450" spc="-36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Times New Roman"/>
                <a:cs typeface="Times New Roman"/>
              </a:rPr>
              <a:t>...</a:t>
            </a:r>
            <a:r>
              <a:rPr sz="3450" spc="30" dirty="0">
                <a:latin typeface="Times New Roman"/>
                <a:cs typeface="Times New Roman"/>
              </a:rPr>
              <a:t>,</a:t>
            </a:r>
            <a:r>
              <a:rPr sz="3450" spc="-360" dirty="0">
                <a:latin typeface="Times New Roman"/>
                <a:cs typeface="Times New Roman"/>
              </a:rPr>
              <a:t> </a:t>
            </a:r>
            <a:r>
              <a:rPr sz="3450" i="1" spc="-204" dirty="0">
                <a:latin typeface="Times New Roman"/>
                <a:cs typeface="Times New Roman"/>
              </a:rPr>
              <a:t>F</a:t>
            </a:r>
            <a:r>
              <a:rPr sz="3450" i="1" spc="75" baseline="-21739" dirty="0">
                <a:latin typeface="Times New Roman"/>
                <a:cs typeface="Times New Roman"/>
              </a:rPr>
              <a:t>L</a:t>
            </a:r>
            <a:endParaRPr sz="3450" baseline="-217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0" y="2273300"/>
            <a:ext cx="533400" cy="1003300"/>
          </a:xfrm>
          <a:custGeom>
            <a:avLst/>
            <a:gdLst/>
            <a:ahLst/>
            <a:cxnLst/>
            <a:rect l="l" t="t" r="r" b="b"/>
            <a:pathLst>
              <a:path w="533400" h="1003300">
                <a:moveTo>
                  <a:pt x="533400" y="774700"/>
                </a:moveTo>
                <a:lnTo>
                  <a:pt x="0" y="774700"/>
                </a:lnTo>
                <a:lnTo>
                  <a:pt x="266700" y="1003300"/>
                </a:lnTo>
                <a:lnTo>
                  <a:pt x="533400" y="774700"/>
                </a:lnTo>
                <a:close/>
              </a:path>
              <a:path w="533400" h="1003300">
                <a:moveTo>
                  <a:pt x="400050" y="0"/>
                </a:moveTo>
                <a:lnTo>
                  <a:pt x="133350" y="0"/>
                </a:lnTo>
                <a:lnTo>
                  <a:pt x="133350" y="774700"/>
                </a:lnTo>
                <a:lnTo>
                  <a:pt x="400050" y="774700"/>
                </a:lnTo>
                <a:lnTo>
                  <a:pt x="40005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0" y="2273300"/>
            <a:ext cx="533400" cy="1003300"/>
          </a:xfrm>
          <a:custGeom>
            <a:avLst/>
            <a:gdLst/>
            <a:ahLst/>
            <a:cxnLst/>
            <a:rect l="l" t="t" r="r" b="b"/>
            <a:pathLst>
              <a:path w="533400" h="1003300">
                <a:moveTo>
                  <a:pt x="0" y="774700"/>
                </a:moveTo>
                <a:lnTo>
                  <a:pt x="133350" y="774700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774700"/>
                </a:lnTo>
                <a:lnTo>
                  <a:pt x="533400" y="774700"/>
                </a:lnTo>
                <a:lnTo>
                  <a:pt x="266700" y="1003300"/>
                </a:lnTo>
                <a:lnTo>
                  <a:pt x="0" y="774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27775" y="2755333"/>
            <a:ext cx="7150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30" dirty="0">
                <a:latin typeface="Bookman Old Style"/>
                <a:cs typeface="Bookman Old Style"/>
              </a:rPr>
              <a:t>N</a:t>
            </a:r>
            <a:r>
              <a:rPr sz="2800" spc="-20" dirty="0">
                <a:latin typeface="Bookman Old Style"/>
                <a:cs typeface="Bookman Old Style"/>
              </a:rPr>
              <a:t>&gt;</a:t>
            </a:r>
            <a:r>
              <a:rPr sz="2800" spc="-20" dirty="0">
                <a:solidFill>
                  <a:srgbClr val="FF0000"/>
                </a:solidFill>
                <a:latin typeface="Bookman Old Style"/>
                <a:cs typeface="Bookman Old Style"/>
              </a:rPr>
              <a:t>L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28681" y="6308852"/>
            <a:ext cx="1028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5829" y="2690367"/>
            <a:ext cx="270573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sz="2800" spc="-21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pic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L!</a:t>
            </a:r>
            <a:r>
              <a:rPr sz="2800" spc="-15" dirty="0">
                <a:latin typeface="Calibri"/>
                <a:cs typeface="Calibri"/>
              </a:rPr>
              <a:t> N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341" y="4357879"/>
            <a:ext cx="78784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u="heavy" spc="-7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b="1" u="heavy" spc="-15" dirty="0">
                <a:solidFill>
                  <a:srgbClr val="006FC0"/>
                </a:solidFill>
                <a:latin typeface="Calibri"/>
                <a:cs typeface="Calibri"/>
              </a:rPr>
              <a:t>ac</a:t>
            </a:r>
            <a:r>
              <a:rPr sz="2400" b="1" u="heavy" spc="-3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b="1" u="heavy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400" b="1" u="heavy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006FC0"/>
                </a:solidFill>
                <a:latin typeface="Calibri"/>
                <a:cs typeface="Calibri"/>
              </a:rPr>
              <a:t>loadi</a:t>
            </a:r>
            <a:r>
              <a:rPr sz="2400" b="1" u="heavy" spc="-2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400" b="1" u="heavy" spc="-20" dirty="0">
                <a:solidFill>
                  <a:srgbClr val="006FC0"/>
                </a:solidFill>
                <a:latin typeface="Calibri"/>
                <a:cs typeface="Calibri"/>
              </a:rPr>
              <a:t>gs</a:t>
            </a:r>
            <a:r>
              <a:rPr sz="2400" b="1" u="heavy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e.</a:t>
            </a:r>
            <a:r>
              <a:rPr sz="2400" spc="-20" dirty="0">
                <a:latin typeface="Calibri"/>
                <a:cs typeface="Calibri"/>
              </a:rPr>
              <a:t> H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20" dirty="0">
                <a:latin typeface="Calibri"/>
                <a:cs typeface="Calibri"/>
              </a:rPr>
              <a:t>desc</a:t>
            </a:r>
            <a:r>
              <a:rPr sz="2400" dirty="0">
                <a:latin typeface="Calibri"/>
                <a:cs typeface="Calibri"/>
              </a:rPr>
              <a:t>ribes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12700"/>
            <a:r>
              <a:rPr sz="2400" b="1" u="heavy" spc="-6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b="1" u="heavy" dirty="0">
                <a:solidFill>
                  <a:srgbClr val="006FC0"/>
                </a:solidFill>
                <a:latin typeface="Calibri"/>
                <a:cs typeface="Calibri"/>
              </a:rPr>
              <a:t>ac</a:t>
            </a:r>
            <a:r>
              <a:rPr sz="2400" b="1" u="heavy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b="1" u="heavy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400" b="1" u="heavy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latin typeface="Calibri"/>
                <a:cs typeface="Calibri"/>
              </a:rPr>
              <a:t>sco</a:t>
            </a:r>
            <a:r>
              <a:rPr sz="2400" b="1" u="heavy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b="1" u="heavy" spc="-5" dirty="0">
                <a:solidFill>
                  <a:srgbClr val="006FC0"/>
                </a:solidFill>
                <a:latin typeface="Calibri"/>
                <a:cs typeface="Calibri"/>
              </a:rPr>
              <a:t>es: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espo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ts’ i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tings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/>
            <a:r>
              <a:rPr sz="2400" dirty="0">
                <a:latin typeface="Calibri"/>
                <a:cs typeface="Calibri"/>
              </a:rPr>
              <a:t>underl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 dim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nsi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g.,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‘</a:t>
            </a:r>
            <a:r>
              <a:rPr sz="2400" dirty="0">
                <a:latin typeface="Calibri"/>
                <a:cs typeface="Calibri"/>
              </a:rPr>
              <a:t>qualit</a:t>
            </a:r>
            <a:r>
              <a:rPr sz="2400" spc="7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ting)</a:t>
            </a:r>
          </a:p>
        </p:txBody>
      </p:sp>
    </p:spTree>
    <p:extLst>
      <p:ext uri="{BB962C8B-B14F-4D97-AF65-F5344CB8AC3E}">
        <p14:creationId xmlns:p14="http://schemas.microsoft.com/office/powerpoint/2010/main" val="427618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1945</Words>
  <Application>Microsoft Office PowerPoint</Application>
  <PresentationFormat>Widescreen</PresentationFormat>
  <Paragraphs>365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Factor Analysis: A Data Reduction Technique</vt:lpstr>
      <vt:lpstr>Factor Analysis</vt:lpstr>
      <vt:lpstr>Factor Analysis</vt:lpstr>
      <vt:lpstr>Intuition</vt:lpstr>
      <vt:lpstr>Intuition: Movie Choice Example</vt:lpstr>
      <vt:lpstr>An Example: Retail Store Choice</vt:lpstr>
      <vt:lpstr>Attribute Evaluations (9 of 40 are shown)</vt:lpstr>
      <vt:lpstr>PowerPoint Presentation</vt:lpstr>
      <vt:lpstr>PowerPoint Presentation</vt:lpstr>
      <vt:lpstr>Example: Attitudes Towards Toothpaste</vt:lpstr>
      <vt:lpstr>Factor Analysis in SPSS: Toothpaste Data</vt:lpstr>
      <vt:lpstr>Factor Analysis in SPSS</vt:lpstr>
      <vt:lpstr>Factor Analysis in SPSS</vt:lpstr>
      <vt:lpstr>Determining the Number of Factors</vt:lpstr>
      <vt:lpstr>Determining the Number of Factors</vt:lpstr>
      <vt:lpstr>Extracting the Factor Solution</vt:lpstr>
      <vt:lpstr>Extracting the Factor Solution</vt:lpstr>
      <vt:lpstr>Factor Analysis: Interpret Solution</vt:lpstr>
      <vt:lpstr>Testing Appropriateness of Data</vt:lpstr>
      <vt:lpstr>Are the Data Appropriate for Factor Analysis?</vt:lpstr>
      <vt:lpstr>Factor Analysis: Are the Data Appropriate?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2020-02-09T01:53:10Z</dcterms:created>
  <dcterms:modified xsi:type="dcterms:W3CDTF">2021-01-05T03:52:00Z</dcterms:modified>
</cp:coreProperties>
</file>