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ource Code Pr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slide" Target="slides/slide20.xml"/><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fdb92ed5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db92ed5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fdb92ed5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db92ed5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fdb92ed5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fdb92ed5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fdb92ed5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fdb92ed5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db92ed5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db92ed5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fdb92ed5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db92ed5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fdb92ed5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db92ed5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fdb92ed5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fdb92ed5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db92ed5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db92ed5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db92ed5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fdb92ed5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fdb92ed5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db92ed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db92ed5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fdb92ed5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db92ed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db92ed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db92ed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db92ed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db92ed5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db92ed5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fdb92ed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fdb92ed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fdb92ed5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fdb92ed5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db92ed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db92ed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fdb92ed5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db92ed5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mysql.com/doc/" TargetMode="External"/><Relationship Id="rId4" Type="http://schemas.openxmlformats.org/officeDocument/2006/relationships/hyperlink" Target="https://www.w3schools.com/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a:t>Art Gallery </a:t>
            </a:r>
            <a:endParaRPr/>
          </a:p>
          <a:p>
            <a:pPr indent="0" lvl="0" marL="0" rtl="0" algn="ctr">
              <a:lnSpc>
                <a:spcPct val="115000"/>
              </a:lnSpc>
              <a:spcBef>
                <a:spcPts val="0"/>
              </a:spcBef>
              <a:spcAft>
                <a:spcPts val="0"/>
              </a:spcAft>
              <a:buNone/>
            </a:pPr>
            <a:r>
              <a:rPr lang="en"/>
              <a:t>Management Database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Database Systems</a:t>
            </a:r>
            <a:endParaRPr/>
          </a:p>
          <a:p>
            <a:pPr indent="0" lvl="0" marL="0" rtl="0" algn="ctr">
              <a:spcBef>
                <a:spcPts val="0"/>
              </a:spcBef>
              <a:spcAft>
                <a:spcPts val="0"/>
              </a:spcAft>
              <a:buNone/>
            </a:pPr>
            <a:r>
              <a:rPr lang="en"/>
              <a:t>By: Damian Barrous-Dume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1</a:t>
            </a:r>
            <a:endParaRPr/>
          </a:p>
        </p:txBody>
      </p:sp>
      <p:pic>
        <p:nvPicPr>
          <p:cNvPr id="121" name="Google Shape;121;p22"/>
          <p:cNvPicPr preferRelativeResize="0"/>
          <p:nvPr/>
        </p:nvPicPr>
        <p:blipFill>
          <a:blip r:embed="rId3">
            <a:alphaModFix/>
          </a:blip>
          <a:stretch>
            <a:fillRect/>
          </a:stretch>
        </p:blipFill>
        <p:spPr>
          <a:xfrm>
            <a:off x="311700" y="1410800"/>
            <a:ext cx="7593233" cy="373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2</a:t>
            </a:r>
            <a:endParaRPr/>
          </a:p>
        </p:txBody>
      </p:sp>
      <p:pic>
        <p:nvPicPr>
          <p:cNvPr id="127" name="Google Shape;127;p23"/>
          <p:cNvPicPr preferRelativeResize="0"/>
          <p:nvPr/>
        </p:nvPicPr>
        <p:blipFill>
          <a:blip r:embed="rId3">
            <a:alphaModFix/>
          </a:blip>
          <a:stretch>
            <a:fillRect/>
          </a:stretch>
        </p:blipFill>
        <p:spPr>
          <a:xfrm>
            <a:off x="311703" y="1584275"/>
            <a:ext cx="5374266" cy="3559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3</a:t>
            </a:r>
            <a:endParaRPr/>
          </a:p>
        </p:txBody>
      </p:sp>
      <p:pic>
        <p:nvPicPr>
          <p:cNvPr id="133" name="Google Shape;133;p24"/>
          <p:cNvPicPr preferRelativeResize="0"/>
          <p:nvPr/>
        </p:nvPicPr>
        <p:blipFill>
          <a:blip r:embed="rId3">
            <a:alphaModFix/>
          </a:blip>
          <a:stretch>
            <a:fillRect/>
          </a:stretch>
        </p:blipFill>
        <p:spPr>
          <a:xfrm>
            <a:off x="311700" y="1258400"/>
            <a:ext cx="6221165" cy="3732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4</a:t>
            </a:r>
            <a:endParaRPr/>
          </a:p>
        </p:txBody>
      </p:sp>
      <p:pic>
        <p:nvPicPr>
          <p:cNvPr id="139" name="Google Shape;139;p25"/>
          <p:cNvPicPr preferRelativeResize="0"/>
          <p:nvPr/>
        </p:nvPicPr>
        <p:blipFill>
          <a:blip r:embed="rId3">
            <a:alphaModFix/>
          </a:blip>
          <a:stretch>
            <a:fillRect/>
          </a:stretch>
        </p:blipFill>
        <p:spPr>
          <a:xfrm>
            <a:off x="152400" y="1258400"/>
            <a:ext cx="5029213" cy="373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5</a:t>
            </a:r>
            <a:endParaRPr/>
          </a:p>
        </p:txBody>
      </p:sp>
      <p:pic>
        <p:nvPicPr>
          <p:cNvPr id="145" name="Google Shape;145;p26"/>
          <p:cNvPicPr preferRelativeResize="0"/>
          <p:nvPr/>
        </p:nvPicPr>
        <p:blipFill>
          <a:blip r:embed="rId3">
            <a:alphaModFix/>
          </a:blip>
          <a:stretch>
            <a:fillRect/>
          </a:stretch>
        </p:blipFill>
        <p:spPr>
          <a:xfrm>
            <a:off x="152400" y="1258400"/>
            <a:ext cx="5580664" cy="373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6</a:t>
            </a:r>
            <a:endParaRPr/>
          </a:p>
        </p:txBody>
      </p:sp>
      <p:pic>
        <p:nvPicPr>
          <p:cNvPr id="151" name="Google Shape;151;p27"/>
          <p:cNvPicPr preferRelativeResize="0"/>
          <p:nvPr/>
        </p:nvPicPr>
        <p:blipFill>
          <a:blip r:embed="rId3">
            <a:alphaModFix/>
          </a:blip>
          <a:stretch>
            <a:fillRect/>
          </a:stretch>
        </p:blipFill>
        <p:spPr>
          <a:xfrm>
            <a:off x="152400" y="1258400"/>
            <a:ext cx="6235675" cy="3732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7</a:t>
            </a:r>
            <a:endParaRPr/>
          </a:p>
        </p:txBody>
      </p:sp>
      <p:pic>
        <p:nvPicPr>
          <p:cNvPr id="157" name="Google Shape;157;p28"/>
          <p:cNvPicPr preferRelativeResize="0"/>
          <p:nvPr/>
        </p:nvPicPr>
        <p:blipFill>
          <a:blip r:embed="rId3">
            <a:alphaModFix/>
          </a:blip>
          <a:stretch>
            <a:fillRect/>
          </a:stretch>
        </p:blipFill>
        <p:spPr>
          <a:xfrm>
            <a:off x="152400" y="1258400"/>
            <a:ext cx="8493653" cy="373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8</a:t>
            </a:r>
            <a:endParaRPr/>
          </a:p>
        </p:txBody>
      </p:sp>
      <p:pic>
        <p:nvPicPr>
          <p:cNvPr id="163" name="Google Shape;163;p29"/>
          <p:cNvPicPr preferRelativeResize="0"/>
          <p:nvPr/>
        </p:nvPicPr>
        <p:blipFill>
          <a:blip r:embed="rId3">
            <a:alphaModFix/>
          </a:blip>
          <a:stretch>
            <a:fillRect/>
          </a:stretch>
        </p:blipFill>
        <p:spPr>
          <a:xfrm>
            <a:off x="152400" y="1258400"/>
            <a:ext cx="6054617" cy="3732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Query # 9</a:t>
            </a:r>
            <a:endParaRPr/>
          </a:p>
        </p:txBody>
      </p:sp>
      <p:pic>
        <p:nvPicPr>
          <p:cNvPr id="169" name="Google Shape;169;p30"/>
          <p:cNvPicPr preferRelativeResize="0"/>
          <p:nvPr/>
        </p:nvPicPr>
        <p:blipFill>
          <a:blip r:embed="rId3">
            <a:alphaModFix/>
          </a:blip>
          <a:stretch>
            <a:fillRect/>
          </a:stretch>
        </p:blipFill>
        <p:spPr>
          <a:xfrm>
            <a:off x="152400" y="1258400"/>
            <a:ext cx="6159976" cy="373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Conclusion</a:t>
            </a:r>
            <a:r>
              <a:rPr lang="en"/>
              <a:t> (Abridged)</a:t>
            </a:r>
            <a:endParaRPr/>
          </a:p>
        </p:txBody>
      </p:sp>
      <p:sp>
        <p:nvSpPr>
          <p:cNvPr id="175" name="Google Shape;175;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 MySQL Database to manage the Art Galleries were successfully executed after extensive planning.</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can be seen that the extensive planning did ensure that the Database System is actually useful and can be used to extract a lot of helpful  and useful information.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Lastly this project was overall a success because it successfully created a system to help a group of Art Galleries to keep track of the Employees of each gallery and those who purchased (Customers) or created (Artists) the Artwork.</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Table Of Content</a:t>
            </a:r>
            <a:endParaRPr>
              <a:solidFill>
                <a:schemeClr val="dk1"/>
              </a:solidFill>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Abstract (Abridged) </a:t>
            </a:r>
            <a:endParaRPr/>
          </a:p>
          <a:p>
            <a:pPr indent="-342900" lvl="0" marL="457200" rtl="0" algn="l">
              <a:spcBef>
                <a:spcPts val="0"/>
              </a:spcBef>
              <a:spcAft>
                <a:spcPts val="0"/>
              </a:spcAft>
              <a:buSzPts val="1800"/>
              <a:buChar char="●"/>
            </a:pPr>
            <a:r>
              <a:rPr lang="en"/>
              <a:t>Project Objective</a:t>
            </a:r>
            <a:endParaRPr/>
          </a:p>
          <a:p>
            <a:pPr indent="-342900" lvl="0" marL="457200" rtl="0" algn="l">
              <a:spcBef>
                <a:spcPts val="0"/>
              </a:spcBef>
              <a:spcAft>
                <a:spcPts val="0"/>
              </a:spcAft>
              <a:buSzPts val="1800"/>
              <a:buChar char="●"/>
            </a:pPr>
            <a:r>
              <a:rPr lang="en"/>
              <a:t>Data Types Used</a:t>
            </a:r>
            <a:endParaRPr/>
          </a:p>
          <a:p>
            <a:pPr indent="-342900" lvl="0" marL="457200" rtl="0" algn="l">
              <a:spcBef>
                <a:spcPts val="0"/>
              </a:spcBef>
              <a:spcAft>
                <a:spcPts val="0"/>
              </a:spcAft>
              <a:buSzPts val="1800"/>
              <a:buChar char="●"/>
            </a:pPr>
            <a:r>
              <a:rPr lang="en"/>
              <a:t>Data Requirements</a:t>
            </a:r>
            <a:endParaRPr/>
          </a:p>
          <a:p>
            <a:pPr indent="-342900" lvl="0" marL="457200" rtl="0" algn="l">
              <a:spcBef>
                <a:spcPts val="0"/>
              </a:spcBef>
              <a:spcAft>
                <a:spcPts val="0"/>
              </a:spcAft>
              <a:buSzPts val="1800"/>
              <a:buChar char="●"/>
            </a:pPr>
            <a:r>
              <a:rPr lang="en"/>
              <a:t>Entity Relationship Diagram</a:t>
            </a:r>
            <a:endParaRPr/>
          </a:p>
          <a:p>
            <a:pPr indent="-342900" lvl="0" marL="457200" rtl="0" algn="l">
              <a:spcBef>
                <a:spcPts val="0"/>
              </a:spcBef>
              <a:spcAft>
                <a:spcPts val="0"/>
              </a:spcAft>
              <a:buSzPts val="1800"/>
              <a:buChar char="●"/>
            </a:pPr>
            <a:r>
              <a:rPr lang="en"/>
              <a:t>Schema Diagram</a:t>
            </a:r>
            <a:endParaRPr/>
          </a:p>
          <a:p>
            <a:pPr indent="-342900" lvl="0" marL="457200" rtl="0" algn="l">
              <a:spcBef>
                <a:spcPts val="0"/>
              </a:spcBef>
              <a:spcAft>
                <a:spcPts val="0"/>
              </a:spcAft>
              <a:buSzPts val="1800"/>
              <a:buChar char="●"/>
            </a:pPr>
            <a:r>
              <a:rPr lang="en"/>
              <a:t>Creating Database using MySql</a:t>
            </a:r>
            <a:endParaRPr/>
          </a:p>
          <a:p>
            <a:pPr indent="-342900" lvl="0" marL="457200" rtl="0" algn="l">
              <a:spcBef>
                <a:spcPts val="0"/>
              </a:spcBef>
              <a:spcAft>
                <a:spcPts val="0"/>
              </a:spcAft>
              <a:buSzPts val="1800"/>
              <a:buChar char="●"/>
            </a:pPr>
            <a:r>
              <a:rPr lang="en"/>
              <a:t>Test-Case Queries</a:t>
            </a:r>
            <a:endParaRPr/>
          </a:p>
          <a:p>
            <a:pPr indent="-342900" lvl="0" marL="457200" rtl="0" algn="l">
              <a:spcBef>
                <a:spcPts val="0"/>
              </a:spcBef>
              <a:spcAft>
                <a:spcPts val="0"/>
              </a:spcAft>
              <a:buSzPts val="1800"/>
              <a:buChar char="●"/>
            </a:pPr>
            <a:r>
              <a:rPr lang="en"/>
              <a:t>Conclusion (Abridged)</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References</a:t>
            </a:r>
            <a:endParaRPr>
              <a:solidFill>
                <a:schemeClr val="dk1"/>
              </a:solidFill>
            </a:endParaRPr>
          </a:p>
        </p:txBody>
      </p:sp>
      <p:sp>
        <p:nvSpPr>
          <p:cNvPr id="181" name="Google Shape;181;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b="1" lang="en">
                <a:solidFill>
                  <a:srgbClr val="000000"/>
                </a:solidFill>
              </a:rPr>
              <a:t>MySQL Documentation</a:t>
            </a:r>
            <a:r>
              <a:rPr lang="en">
                <a:solidFill>
                  <a:srgbClr val="000000"/>
                </a:solidFill>
              </a:rPr>
              <a:t> - </a:t>
            </a:r>
            <a:r>
              <a:rPr lang="en" u="sng">
                <a:solidFill>
                  <a:srgbClr val="1155CC"/>
                </a:solidFill>
                <a:hlinkClick r:id="rId3"/>
              </a:rPr>
              <a:t>https://dev.mysql.com/doc/</a:t>
            </a:r>
            <a:endParaRPr>
              <a:solidFill>
                <a:srgbClr val="000000"/>
              </a:solidFill>
            </a:endParaRPr>
          </a:p>
          <a:p>
            <a:pPr indent="-342900" lvl="0" marL="457200" rtl="0" algn="l">
              <a:lnSpc>
                <a:spcPct val="200000"/>
              </a:lnSpc>
              <a:spcBef>
                <a:spcPts val="0"/>
              </a:spcBef>
              <a:spcAft>
                <a:spcPts val="0"/>
              </a:spcAft>
              <a:buClr>
                <a:srgbClr val="000000"/>
              </a:buClr>
              <a:buSzPts val="1800"/>
              <a:buFont typeface="Times New Roman"/>
              <a:buChar char="●"/>
            </a:pPr>
            <a:r>
              <a:rPr b="1" lang="en">
                <a:solidFill>
                  <a:srgbClr val="000000"/>
                </a:solidFill>
              </a:rPr>
              <a:t>SQL section of W3Schools</a:t>
            </a:r>
            <a:r>
              <a:rPr lang="en">
                <a:solidFill>
                  <a:srgbClr val="000000"/>
                </a:solidFill>
              </a:rPr>
              <a:t> - </a:t>
            </a:r>
            <a:r>
              <a:rPr lang="en" u="sng">
                <a:solidFill>
                  <a:srgbClr val="1155CC"/>
                </a:solidFill>
                <a:hlinkClick r:id="rId4"/>
              </a:rPr>
              <a:t>https://www.w3schools.com/sql/</a:t>
            </a:r>
            <a:endParaRPr>
              <a:solidFill>
                <a:srgbClr val="000000"/>
              </a:solidFill>
            </a:endParaRPr>
          </a:p>
          <a:p>
            <a:pPr indent="-342900" lvl="0" marL="457200" rtl="0" algn="l">
              <a:lnSpc>
                <a:spcPct val="200000"/>
              </a:lnSpc>
              <a:spcBef>
                <a:spcPts val="0"/>
              </a:spcBef>
              <a:spcAft>
                <a:spcPts val="0"/>
              </a:spcAft>
              <a:buClr>
                <a:srgbClr val="000000"/>
              </a:buClr>
              <a:buSzPts val="1800"/>
              <a:buFont typeface="Times New Roman"/>
              <a:buChar char="●"/>
            </a:pPr>
            <a:r>
              <a:rPr b="1" lang="en">
                <a:solidFill>
                  <a:srgbClr val="000000"/>
                </a:solidFill>
              </a:rPr>
              <a:t>Fundamentals of Database Systems 7th Edition</a:t>
            </a:r>
            <a:r>
              <a:rPr lang="en">
                <a:solidFill>
                  <a:srgbClr val="000000"/>
                </a:solidFill>
              </a:rPr>
              <a:t> (Book)</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Abstract</a:t>
            </a:r>
            <a:r>
              <a:rPr lang="en"/>
              <a:t> (Abridged)</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solidFill>
                  <a:schemeClr val="dk1"/>
                </a:solidFill>
              </a:rPr>
              <a:t>The project</a:t>
            </a:r>
            <a:r>
              <a:rPr lang="en" sz="1600">
                <a:solidFill>
                  <a:srgbClr val="000000"/>
                </a:solidFill>
              </a:rPr>
              <a:t> will be creating a database for a fictional Art Gallery that they can use to manage all of the artwork they have in their system as well as those customers who purchase the artwork. The project would be a good example on how a database could improve the organization of a business such as an Art Gallery.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Project Objective</a:t>
            </a:r>
            <a:endParaRPr>
              <a:solidFill>
                <a:schemeClr val="dk1"/>
              </a:solidFill>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900">
                <a:solidFill>
                  <a:srgbClr val="000000"/>
                </a:solidFill>
              </a:rPr>
              <a:t>To create a </a:t>
            </a:r>
            <a:r>
              <a:rPr lang="en" sz="1900">
                <a:solidFill>
                  <a:schemeClr val="dk1"/>
                </a:solidFill>
              </a:rPr>
              <a:t>database management system</a:t>
            </a:r>
            <a:r>
              <a:rPr lang="en" sz="1900">
                <a:solidFill>
                  <a:srgbClr val="000000"/>
                </a:solidFill>
              </a:rPr>
              <a:t> to be used by </a:t>
            </a:r>
            <a:r>
              <a:rPr lang="en" sz="1900">
                <a:solidFill>
                  <a:schemeClr val="dk1"/>
                </a:solidFill>
              </a:rPr>
              <a:t>Art Galleries</a:t>
            </a:r>
            <a:r>
              <a:rPr lang="en" sz="1900">
                <a:solidFill>
                  <a:srgbClr val="000000"/>
                </a:solidFill>
              </a:rPr>
              <a:t> so that they can manage important information that pertains to them including </a:t>
            </a:r>
            <a:r>
              <a:rPr lang="en" sz="1900">
                <a:solidFill>
                  <a:schemeClr val="dk1"/>
                </a:solidFill>
              </a:rPr>
              <a:t>Employees, Customers, Artwork, Artists and the Gallery itself.</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87" name="Google Shape;87;p17"/>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a:t>
            </a:r>
            <a:endParaRPr/>
          </a:p>
        </p:txBody>
      </p:sp>
      <p:sp>
        <p:nvSpPr>
          <p:cNvPr id="88" name="Google Shape;8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Integer</a:t>
            </a:r>
            <a:r>
              <a:rPr lang="en" sz="1400">
                <a:solidFill>
                  <a:srgbClr val="000000"/>
                </a:solidFill>
              </a:rPr>
              <a:t> (INT) - Can contain any whole number ranging from -2147483648 to 2147483647.</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 sz="1400">
                <a:solidFill>
                  <a:srgbClr val="000000"/>
                </a:solidFill>
              </a:rPr>
              <a:t>Decimal</a:t>
            </a:r>
            <a:r>
              <a:rPr lang="en" sz="1400">
                <a:solidFill>
                  <a:srgbClr val="000000"/>
                </a:solidFill>
              </a:rPr>
              <a:t> (FLOAT) - Can contain any decimal number precisely to 23 digits.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 sz="1400">
                <a:solidFill>
                  <a:srgbClr val="000000"/>
                </a:solidFill>
              </a:rPr>
              <a:t>String</a:t>
            </a:r>
            <a:r>
              <a:rPr lang="en" sz="1400">
                <a:solidFill>
                  <a:srgbClr val="000000"/>
                </a:solidFill>
              </a:rPr>
              <a:t> (VARCHAR) - Can contain any alphanumeric string from a length of 0 - 255 characters/numbers.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 sz="1400">
                <a:solidFill>
                  <a:srgbClr val="000000"/>
                </a:solidFill>
              </a:rPr>
              <a:t>String</a:t>
            </a:r>
            <a:r>
              <a:rPr lang="en" sz="1400">
                <a:solidFill>
                  <a:srgbClr val="000000"/>
                </a:solidFill>
              </a:rPr>
              <a:t> (TEXT) - Can contain any string from a length of 0 - 65535 characters.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 sz="1400">
                <a:solidFill>
                  <a:srgbClr val="000000"/>
                </a:solidFill>
              </a:rPr>
              <a:t>Calendar Date</a:t>
            </a:r>
            <a:r>
              <a:rPr lang="en" sz="1400">
                <a:solidFill>
                  <a:srgbClr val="000000"/>
                </a:solidFill>
              </a:rPr>
              <a:t> (DATE) - Contains a calendar date in the format of YYYY-MM-DD.</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Requirement</a:t>
            </a:r>
            <a:endParaRPr/>
          </a:p>
        </p:txBody>
      </p:sp>
      <p:sp>
        <p:nvSpPr>
          <p:cNvPr id="94" name="Google Shape;94;p1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Entities</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Business Rules + Cardinality</a:t>
            </a:r>
            <a:endParaRPr/>
          </a:p>
        </p:txBody>
      </p:sp>
      <p:sp>
        <p:nvSpPr>
          <p:cNvPr id="95" name="Google Shape;95;p18"/>
          <p:cNvSpPr txBox="1"/>
          <p:nvPr>
            <p:ph idx="2" type="body"/>
          </p:nvPr>
        </p:nvSpPr>
        <p:spPr>
          <a:xfrm>
            <a:off x="4939500" y="571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Entities:</a:t>
            </a:r>
            <a:endParaRPr sz="1200"/>
          </a:p>
          <a:p>
            <a:pPr indent="-304800" lvl="0" marL="457200" rtl="0" algn="l">
              <a:spcBef>
                <a:spcPts val="1600"/>
              </a:spcBef>
              <a:spcAft>
                <a:spcPts val="0"/>
              </a:spcAft>
              <a:buSzPts val="1200"/>
              <a:buChar char="●"/>
            </a:pPr>
            <a:r>
              <a:rPr lang="en" sz="1200"/>
              <a:t>Gallery</a:t>
            </a:r>
            <a:endParaRPr sz="1200"/>
          </a:p>
          <a:p>
            <a:pPr indent="-304800" lvl="0" marL="457200" rtl="0" algn="l">
              <a:spcBef>
                <a:spcPts val="0"/>
              </a:spcBef>
              <a:spcAft>
                <a:spcPts val="0"/>
              </a:spcAft>
              <a:buSzPts val="1200"/>
              <a:buChar char="●"/>
            </a:pPr>
            <a:r>
              <a:rPr lang="en" sz="1200"/>
              <a:t>Artwork</a:t>
            </a:r>
            <a:endParaRPr sz="1200"/>
          </a:p>
          <a:p>
            <a:pPr indent="-304800" lvl="0" marL="457200" rtl="0" algn="l">
              <a:spcBef>
                <a:spcPts val="0"/>
              </a:spcBef>
              <a:spcAft>
                <a:spcPts val="0"/>
              </a:spcAft>
              <a:buSzPts val="1200"/>
              <a:buChar char="●"/>
            </a:pPr>
            <a:r>
              <a:rPr lang="en" sz="1200"/>
              <a:t>Artist</a:t>
            </a:r>
            <a:endParaRPr sz="1200"/>
          </a:p>
          <a:p>
            <a:pPr indent="-304800" lvl="0" marL="457200" rtl="0" algn="l">
              <a:spcBef>
                <a:spcPts val="0"/>
              </a:spcBef>
              <a:spcAft>
                <a:spcPts val="0"/>
              </a:spcAft>
              <a:buSzPts val="1200"/>
              <a:buChar char="●"/>
            </a:pPr>
            <a:r>
              <a:rPr lang="en" sz="1200"/>
              <a:t>Customer</a:t>
            </a:r>
            <a:endParaRPr sz="1200"/>
          </a:p>
          <a:p>
            <a:pPr indent="-304800" lvl="0" marL="457200" rtl="0" algn="l">
              <a:spcBef>
                <a:spcPts val="0"/>
              </a:spcBef>
              <a:spcAft>
                <a:spcPts val="0"/>
              </a:spcAft>
              <a:buSzPts val="1200"/>
              <a:buChar char="●"/>
            </a:pPr>
            <a:r>
              <a:rPr lang="en" sz="1200"/>
              <a:t>Employee</a:t>
            </a:r>
            <a:endParaRPr sz="1200"/>
          </a:p>
          <a:p>
            <a:pPr indent="0" lvl="0" marL="0" rtl="0" algn="l">
              <a:spcBef>
                <a:spcPts val="1600"/>
              </a:spcBef>
              <a:spcAft>
                <a:spcPts val="0"/>
              </a:spcAft>
              <a:buNone/>
            </a:pPr>
            <a:r>
              <a:rPr lang="en" sz="1200"/>
              <a:t>B.R + Cardinality:</a:t>
            </a:r>
            <a:endParaRPr sz="1200"/>
          </a:p>
          <a:p>
            <a:pPr indent="-304800" lvl="0" marL="457200" rtl="0" algn="l">
              <a:spcBef>
                <a:spcPts val="1600"/>
              </a:spcBef>
              <a:spcAft>
                <a:spcPts val="0"/>
              </a:spcAft>
              <a:buClr>
                <a:srgbClr val="000000"/>
              </a:buClr>
              <a:buSzPts val="1200"/>
              <a:buChar char="●"/>
            </a:pPr>
            <a:r>
              <a:rPr lang="en" sz="1200">
                <a:solidFill>
                  <a:srgbClr val="000000"/>
                </a:solidFill>
              </a:rPr>
              <a:t>One and only one Gallery displays at least one to many Artwork (1:M)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At least one to many Employees works for one and only one Gallery (M:1)</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One and only one Artwork may have zero to one Customers (1:1)</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One and only one Artists may have at least one to many Artwork (1:M)</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9887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Entity Relation Diagram</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1257000" y="932375"/>
            <a:ext cx="6630000" cy="403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9887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Schema Diagram</a:t>
            </a:r>
            <a:endParaRPr>
              <a:solidFill>
                <a:schemeClr val="dk1"/>
              </a:solidFill>
            </a:endParaRPr>
          </a:p>
        </p:txBody>
      </p:sp>
      <p:pic>
        <p:nvPicPr>
          <p:cNvPr id="107" name="Google Shape;107;p20"/>
          <p:cNvPicPr preferRelativeResize="0"/>
          <p:nvPr/>
        </p:nvPicPr>
        <p:blipFill>
          <a:blip r:embed="rId3">
            <a:alphaModFix/>
          </a:blip>
          <a:stretch>
            <a:fillRect/>
          </a:stretch>
        </p:blipFill>
        <p:spPr>
          <a:xfrm>
            <a:off x="1931175" y="1106000"/>
            <a:ext cx="5281644" cy="373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83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Creation of Database</a:t>
            </a:r>
            <a:endParaRPr>
              <a:solidFill>
                <a:schemeClr val="dk1"/>
              </a:solidFill>
            </a:endParaRPr>
          </a:p>
        </p:txBody>
      </p:sp>
      <p:pic>
        <p:nvPicPr>
          <p:cNvPr id="113" name="Google Shape;113;p21"/>
          <p:cNvPicPr preferRelativeResize="0"/>
          <p:nvPr/>
        </p:nvPicPr>
        <p:blipFill>
          <a:blip r:embed="rId3">
            <a:alphaModFix/>
          </a:blip>
          <a:stretch>
            <a:fillRect/>
          </a:stretch>
        </p:blipFill>
        <p:spPr>
          <a:xfrm>
            <a:off x="311700" y="1528506"/>
            <a:ext cx="2297201" cy="2958045"/>
          </a:xfrm>
          <a:prstGeom prst="rect">
            <a:avLst/>
          </a:prstGeom>
          <a:noFill/>
          <a:ln>
            <a:noFill/>
          </a:ln>
        </p:spPr>
      </p:pic>
      <p:pic>
        <p:nvPicPr>
          <p:cNvPr id="114" name="Google Shape;114;p21"/>
          <p:cNvPicPr preferRelativeResize="0"/>
          <p:nvPr/>
        </p:nvPicPr>
        <p:blipFill>
          <a:blip r:embed="rId4">
            <a:alphaModFix/>
          </a:blip>
          <a:stretch>
            <a:fillRect/>
          </a:stretch>
        </p:blipFill>
        <p:spPr>
          <a:xfrm>
            <a:off x="3154127" y="1528600"/>
            <a:ext cx="2297200" cy="2957825"/>
          </a:xfrm>
          <a:prstGeom prst="rect">
            <a:avLst/>
          </a:prstGeom>
          <a:noFill/>
          <a:ln>
            <a:noFill/>
          </a:ln>
        </p:spPr>
      </p:pic>
      <p:pic>
        <p:nvPicPr>
          <p:cNvPr id="115" name="Google Shape;115;p21"/>
          <p:cNvPicPr preferRelativeResize="0"/>
          <p:nvPr/>
        </p:nvPicPr>
        <p:blipFill>
          <a:blip r:embed="rId5">
            <a:alphaModFix/>
          </a:blip>
          <a:stretch>
            <a:fillRect/>
          </a:stretch>
        </p:blipFill>
        <p:spPr>
          <a:xfrm>
            <a:off x="5603727" y="1633925"/>
            <a:ext cx="3387872" cy="2747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