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58" r:id="rId3"/>
    <p:sldId id="259" r:id="rId4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49"/>
    <p:restoredTop sz="94681"/>
  </p:normalViewPr>
  <p:slideViewPr>
    <p:cSldViewPr snapToGrid="0">
      <p:cViewPr varScale="1">
        <p:scale>
          <a:sx n="204" d="100"/>
          <a:sy n="204" d="100"/>
        </p:scale>
        <p:origin x="232" y="4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257B03-A07B-D2E8-8FEF-A9AEDA0975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54909BB-9410-A172-0075-04919F6834C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CA84EB-03C4-8E95-6145-687B3C1A63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A9B-876F-754C-8520-48DC1482EE89}" type="datetimeFigureOut">
              <a:rPr lang="en-IL" smtClean="0"/>
              <a:t>30/05/2024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40699A-D77D-2EE3-0081-3702CD8FEE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282E2D-32AA-7FBF-5676-A5619AD12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297-4AAD-5948-87B7-AC1C7D1D3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593191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433AF4-EA1C-671E-8D79-CCC76F5CED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9B734FE-FEEF-1B23-E737-13732D251AA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54EAA3-1598-9274-0C42-E29551C3A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A9B-876F-754C-8520-48DC1482EE89}" type="datetimeFigureOut">
              <a:rPr lang="en-IL" smtClean="0"/>
              <a:t>30/05/2024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E246DF-1D4B-C5C5-BDA8-F44595BD4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72F15-795A-1658-4F3E-589AE61017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297-4AAD-5948-87B7-AC1C7D1D3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4451982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E171F50-4136-B84F-DC89-7A18FB18DA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971F32-2099-5F09-0CBF-E3E3ED83B0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6598B6-C427-3B1A-D7D8-944EAC5E2E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A9B-876F-754C-8520-48DC1482EE89}" type="datetimeFigureOut">
              <a:rPr lang="en-IL" smtClean="0"/>
              <a:t>30/05/2024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6EA3B9-CDD4-3B13-2711-AAF2391C98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76D4C2-B4A7-9374-434C-507C948B7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297-4AAD-5948-87B7-AC1C7D1D3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5265765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74A11-495A-9CB1-9B33-3413F26AE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9AC2D4-5924-E5B4-8F8C-B063FC326ED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459A7-BB66-6A22-C839-E379EC6597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A9B-876F-754C-8520-48DC1482EE89}" type="datetimeFigureOut">
              <a:rPr lang="en-IL" smtClean="0"/>
              <a:t>30/05/2024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4266EC-E37D-BC03-259C-0314F09B3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2B2604-B4D6-C473-591D-5B795A7CF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297-4AAD-5948-87B7-AC1C7D1D3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061324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43E3AF-1544-1232-4E4C-3EC9CD094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4C86FB-0719-E291-6985-5D7D586E4F6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2967F0-FF51-F07C-2EAD-1B24C2B7EF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A9B-876F-754C-8520-48DC1482EE89}" type="datetimeFigureOut">
              <a:rPr lang="en-IL" smtClean="0"/>
              <a:t>30/05/2024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18174A-6E9F-B5E6-05BE-72E428B5BE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54B40F-A486-3D7A-8F2F-87B0C875E9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297-4AAD-5948-87B7-AC1C7D1D3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2573149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B9B0-689C-9DFF-9568-12819A5831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C46ED-6FCF-201C-3633-402859D83B3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5D52C3-AA36-A082-16F7-439A7C4CFC0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DDEA1E-4ABE-794E-8828-EB48673AD8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A9B-876F-754C-8520-48DC1482EE89}" type="datetimeFigureOut">
              <a:rPr lang="en-IL" smtClean="0"/>
              <a:t>30/05/2024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CAEC16-E8AE-1F4B-328B-263CBFD7D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341D87-5340-0E43-9891-856BA69B06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297-4AAD-5948-87B7-AC1C7D1D3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769467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733C0-E8A3-C25B-237C-D2C38B2B42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24A84D-3E99-CD2B-8AD4-5A90F6510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6A046-76C7-6406-13BB-4C1A44472E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1C3C0D-B907-FC15-BB74-CEAE07DC40F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CEA484-49E0-2F36-F331-F4EB80CF11A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65DA092-3DF4-D761-E6CC-3B568EE662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A9B-876F-754C-8520-48DC1482EE89}" type="datetimeFigureOut">
              <a:rPr lang="en-IL" smtClean="0"/>
              <a:t>30/05/2024</a:t>
            </a:fld>
            <a:endParaRPr lang="en-I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1360ED8-40A4-673C-2A95-C559DA72B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7CE438-F6A7-2ED7-19E1-90F89D36C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297-4AAD-5948-87B7-AC1C7D1D3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5687729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A7AFE-08C8-66B0-7E6F-B1650F9AF8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89C9C00-9762-C736-A9C5-4CDD49BFB2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A9B-876F-754C-8520-48DC1482EE89}" type="datetimeFigureOut">
              <a:rPr lang="en-IL" smtClean="0"/>
              <a:t>30/05/2024</a:t>
            </a:fld>
            <a:endParaRPr lang="en-I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674B27-FBB6-374C-7247-18FA65F6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9B85511-8F17-9649-92A5-C4E382C50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297-4AAD-5948-87B7-AC1C7D1D3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071390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644FA0B-5064-6389-72A4-3051EC4F50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A9B-876F-754C-8520-48DC1482EE89}" type="datetimeFigureOut">
              <a:rPr lang="en-IL" smtClean="0"/>
              <a:t>30/05/2024</a:t>
            </a:fld>
            <a:endParaRPr lang="en-I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D91EFD-8B32-2A92-146C-AD4A5115A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78B9CC-E93B-C8B1-6899-4F3ACFE342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297-4AAD-5948-87B7-AC1C7D1D3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99740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9E509-A6EC-B1E2-E474-E5235D28DE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FF9FD9-A6C0-340C-882F-15A1F9EF28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0CC5F-BFA7-EF2D-DFD5-AD036583C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07BD66-02DC-84C1-800D-E80A7523E6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A9B-876F-754C-8520-48DC1482EE89}" type="datetimeFigureOut">
              <a:rPr lang="en-IL" smtClean="0"/>
              <a:t>30/05/2024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4453CEF-E8D6-A20C-B32B-707F926295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E86C1A-A647-5014-6790-6B8DF4510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297-4AAD-5948-87B7-AC1C7D1D3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22000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01FA02-1B98-076A-EE47-7E55DCE1F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0B16EDC-8803-595F-D8B1-0931E37E26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72561F-5591-731B-B3E8-2B009F5C75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CBDFB91-CDE8-D5C8-61D0-A6183A50E5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662A9B-876F-754C-8520-48DC1482EE89}" type="datetimeFigureOut">
              <a:rPr lang="en-IL" smtClean="0"/>
              <a:t>30/05/2024</a:t>
            </a:fld>
            <a:endParaRPr lang="en-I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A9ED968-D7AD-4AB6-7270-6569252A3B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36EF57-6A50-551C-0673-A37F6A97A9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000297-4AAD-5948-87B7-AC1C7D1D3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697743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152BF1-4639-73DA-BA7C-A8FEC4096B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EE9DAE-8523-1F98-A308-834FE01502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310B51-4431-AAD6-9345-B4DC2F6233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1662A9B-876F-754C-8520-48DC1482EE89}" type="datetimeFigureOut">
              <a:rPr lang="en-IL" smtClean="0"/>
              <a:t>30/05/2024</a:t>
            </a:fld>
            <a:endParaRPr lang="en-I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9E1370-BC9D-3A7F-4993-0F4527E35B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79CD7E-F199-EDB6-2C14-162D4D3BA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B000297-4AAD-5948-87B7-AC1C7D1D367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44060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1FAE8C3-A8F0-8825-5B38-E46ECA3D42A6}"/>
              </a:ext>
            </a:extLst>
          </p:cNvPr>
          <p:cNvSpPr txBox="1"/>
          <p:nvPr/>
        </p:nvSpPr>
        <p:spPr>
          <a:xfrm>
            <a:off x="10337470" y="605642"/>
            <a:ext cx="74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cs typeface="+mj-cs"/>
              </a:rPr>
              <a:t>הקהל</a:t>
            </a:r>
            <a:endParaRPr lang="en-IL" sz="2000" dirty="0">
              <a:cs typeface="+mj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E07635E-8F3C-DA97-E9A1-142526D437B2}"/>
              </a:ext>
            </a:extLst>
          </p:cNvPr>
          <p:cNvSpPr txBox="1"/>
          <p:nvPr/>
        </p:nvSpPr>
        <p:spPr>
          <a:xfrm>
            <a:off x="8178633" y="1865840"/>
            <a:ext cx="1318161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bg1"/>
                </a:solidFill>
              </a:rPr>
              <a:t>נפטרים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A3A5E0F-463D-4B38-B37E-7ECE2F8D3E4C}"/>
              </a:ext>
            </a:extLst>
          </p:cNvPr>
          <p:cNvSpPr txBox="1"/>
          <p:nvPr/>
        </p:nvSpPr>
        <p:spPr>
          <a:xfrm>
            <a:off x="6728111" y="1865840"/>
            <a:ext cx="1318161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bg1"/>
                </a:solidFill>
              </a:rPr>
              <a:t>אנשי קשר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2CB72EC-38DE-5910-11DB-FA2E6EB0E13C}"/>
              </a:ext>
            </a:extLst>
          </p:cNvPr>
          <p:cNvSpPr txBox="1"/>
          <p:nvPr/>
        </p:nvSpPr>
        <p:spPr>
          <a:xfrm>
            <a:off x="7582398" y="1124583"/>
            <a:ext cx="1318161" cy="369332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bg1"/>
                </a:solidFill>
              </a:rPr>
              <a:t>בתי כנסת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76BD2A-4D74-5805-623A-F7AA953AD14A}"/>
              </a:ext>
            </a:extLst>
          </p:cNvPr>
          <p:cNvSpPr txBox="1"/>
          <p:nvPr/>
        </p:nvSpPr>
        <p:spPr>
          <a:xfrm>
            <a:off x="5277589" y="1879616"/>
            <a:ext cx="1318161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bg1"/>
                </a:solidFill>
              </a:rPr>
              <a:t>בתי קברות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F5AF19-5AB8-8078-978D-D09E4D80E560}"/>
              </a:ext>
            </a:extLst>
          </p:cNvPr>
          <p:cNvSpPr txBox="1"/>
          <p:nvPr/>
        </p:nvSpPr>
        <p:spPr>
          <a:xfrm>
            <a:off x="8993040" y="1124583"/>
            <a:ext cx="2017122" cy="369332"/>
          </a:xfrm>
          <a:prstGeom prst="rect">
            <a:avLst/>
          </a:prstGeom>
          <a:gradFill flip="none" rotWithShape="1">
            <a:gsLst>
              <a:gs pos="0">
                <a:schemeClr val="accent2">
                  <a:lumMod val="40000"/>
                  <a:lumOff val="60000"/>
                </a:schemeClr>
              </a:gs>
              <a:gs pos="46000">
                <a:schemeClr val="accent2">
                  <a:lumMod val="95000"/>
                  <a:lumOff val="5000"/>
                </a:schemeClr>
              </a:gs>
              <a:gs pos="100000">
                <a:schemeClr val="accent2">
                  <a:lumMod val="60000"/>
                </a:schemeClr>
              </a:gs>
            </a:gsLst>
            <a:path path="circle">
              <a:fillToRect l="50000" t="130000" r="50000" b="-30000"/>
            </a:path>
            <a:tileRect/>
          </a:gra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bg1"/>
                </a:solidFill>
              </a:rPr>
              <a:t>בית כנסת כפר ורדים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EE457D-FCE5-9CF8-A00F-2E5028FB48B6}"/>
              </a:ext>
            </a:extLst>
          </p:cNvPr>
          <p:cNvSpPr txBox="1"/>
          <p:nvPr/>
        </p:nvSpPr>
        <p:spPr>
          <a:xfrm>
            <a:off x="3694705" y="1879616"/>
            <a:ext cx="1450523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bg1"/>
                </a:solidFill>
              </a:rPr>
              <a:t>הודעות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35BF1A1-1014-0B24-6683-C813B58E9F91}"/>
              </a:ext>
            </a:extLst>
          </p:cNvPr>
          <p:cNvSpPr txBox="1"/>
          <p:nvPr/>
        </p:nvSpPr>
        <p:spPr>
          <a:xfrm>
            <a:off x="2623987" y="2607097"/>
            <a:ext cx="8386175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1600" dirty="0">
                <a:cs typeface="+mj-cs"/>
              </a:rPr>
              <a:t>ברוך הבא לאתר </a:t>
            </a:r>
            <a:r>
              <a:rPr lang="he-IL" sz="1600" b="1" dirty="0">
                <a:cs typeface="+mj-cs"/>
              </a:rPr>
              <a:t>הקהל</a:t>
            </a:r>
            <a:r>
              <a:rPr lang="he-IL" sz="1600" dirty="0">
                <a:cs typeface="+mj-cs"/>
              </a:rPr>
              <a:t> של בית כנסת כפר ורדים.</a:t>
            </a:r>
          </a:p>
          <a:p>
            <a:pPr marL="0" algn="r" defTabSz="914400" rtl="1" eaLnBrk="1" latinLnBrk="0" hangingPunct="1"/>
            <a:r>
              <a:rPr lang="he-IL" sz="1600" dirty="0">
                <a:cs typeface="+mj-cs"/>
              </a:rPr>
              <a:t>כאן אפשר לנהל את הקהילה, למלא מידע על נפטרים ואנשי קשר, לקבוע את תזמון שליחת תזכורות והודעות על יום השנה של נפטר, ולעקוב אחר ההודעות שנשלחות לקהילה או לאנשי הקשר</a:t>
            </a:r>
            <a:r>
              <a:rPr lang="he-IL" dirty="0"/>
              <a:t>.</a:t>
            </a:r>
          </a:p>
          <a:p>
            <a:pPr marL="0" algn="r" defTabSz="914400" rtl="1" eaLnBrk="1" latinLnBrk="0" hangingPunct="1"/>
            <a:endParaRPr lang="en-IL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1DC726E-E4F8-71D6-1FBD-A14EE4C8F86D}"/>
              </a:ext>
            </a:extLst>
          </p:cNvPr>
          <p:cNvSpPr txBox="1"/>
          <p:nvPr/>
        </p:nvSpPr>
        <p:spPr>
          <a:xfrm>
            <a:off x="1195558" y="611585"/>
            <a:ext cx="7422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sz="2000" dirty="0">
                <a:cs typeface="+mj-cs"/>
              </a:rPr>
              <a:t>בס״ד</a:t>
            </a:r>
            <a:endParaRPr lang="en-IL" sz="2000" dirty="0">
              <a:cs typeface="+mj-cs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A38CADC-5EAE-53B1-4E28-3CD6016536F7}"/>
              </a:ext>
            </a:extLst>
          </p:cNvPr>
          <p:cNvSpPr txBox="1"/>
          <p:nvPr/>
        </p:nvSpPr>
        <p:spPr>
          <a:xfrm>
            <a:off x="9629155" y="1879616"/>
            <a:ext cx="1450523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bg1"/>
                </a:solidFill>
              </a:rPr>
              <a:t>לוח בקרה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57F6692-22DF-FD96-AA67-2BD9C516DADC}"/>
              </a:ext>
            </a:extLst>
          </p:cNvPr>
          <p:cNvSpPr txBox="1"/>
          <p:nvPr/>
        </p:nvSpPr>
        <p:spPr>
          <a:xfrm>
            <a:off x="2111821" y="1879616"/>
            <a:ext cx="1450524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bg1"/>
                </a:solidFill>
              </a:rPr>
              <a:t>מדיניות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35018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01EC55E-D1B1-6393-0976-12BB0384FA43}"/>
              </a:ext>
            </a:extLst>
          </p:cNvPr>
          <p:cNvSpPr txBox="1"/>
          <p:nvPr/>
        </p:nvSpPr>
        <p:spPr>
          <a:xfrm>
            <a:off x="2549455" y="612451"/>
            <a:ext cx="8386174" cy="369332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bg1"/>
                </a:solidFill>
              </a:rPr>
              <a:t>לוח בקרה</a:t>
            </a:r>
            <a:endParaRPr lang="en-IL" dirty="0">
              <a:solidFill>
                <a:schemeClr val="bg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5DFED24-DBDF-D116-A572-CB55194FFD25}"/>
              </a:ext>
            </a:extLst>
          </p:cNvPr>
          <p:cNvSpPr txBox="1"/>
          <p:nvPr/>
        </p:nvSpPr>
        <p:spPr>
          <a:xfrm>
            <a:off x="2549454" y="1344097"/>
            <a:ext cx="83861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algn="r" defTabSz="914400" rtl="1" eaLnBrk="1" latinLnBrk="0" hangingPunct="1"/>
            <a:r>
              <a:rPr lang="he-IL" dirty="0"/>
              <a:t>רשימת ימי השנה השבוע: י״ח אייר 26 מאי</a:t>
            </a:r>
            <a:endParaRPr lang="en-IL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8C9548E0-E45D-1470-71BA-6DA70C468A9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2167980"/>
              </p:ext>
            </p:extLst>
          </p:nvPr>
        </p:nvGraphicFramePr>
        <p:xfrm>
          <a:off x="2549454" y="1886912"/>
          <a:ext cx="8325191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22665">
                  <a:extLst>
                    <a:ext uri="{9D8B030D-6E8A-4147-A177-3AD203B41FA5}">
                      <a16:colId xmlns:a16="http://schemas.microsoft.com/office/drawing/2014/main" val="3949744874"/>
                    </a:ext>
                  </a:extLst>
                </a:gridCol>
                <a:gridCol w="3639930">
                  <a:extLst>
                    <a:ext uri="{9D8B030D-6E8A-4147-A177-3AD203B41FA5}">
                      <a16:colId xmlns:a16="http://schemas.microsoft.com/office/drawing/2014/main" val="2539684128"/>
                    </a:ext>
                  </a:extLst>
                </a:gridCol>
                <a:gridCol w="2281116">
                  <a:extLst>
                    <a:ext uri="{9D8B030D-6E8A-4147-A177-3AD203B41FA5}">
                      <a16:colId xmlns:a16="http://schemas.microsoft.com/office/drawing/2014/main" val="1422166068"/>
                    </a:ext>
                  </a:extLst>
                </a:gridCol>
                <a:gridCol w="481480">
                  <a:extLst>
                    <a:ext uri="{9D8B030D-6E8A-4147-A177-3AD203B41FA5}">
                      <a16:colId xmlns:a16="http://schemas.microsoft.com/office/drawing/2014/main" val="42365668"/>
                    </a:ext>
                  </a:extLst>
                </a:gridCol>
              </a:tblGrid>
              <a:tr h="36902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200" dirty="0"/>
                        <a:t>מספר הודעות שנשלחו</a:t>
                      </a:r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r" defTabSz="914400" rtl="1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e-IL" sz="1200" dirty="0"/>
                        <a:t>נפטרים בלי אנשי קשר</a:t>
                      </a:r>
                      <a:endParaRPr lang="en-IL" sz="1200" dirty="0"/>
                    </a:p>
                    <a:p>
                      <a:pPr marL="0" algn="r" defTabSz="914400" rtl="1" eaLnBrk="1" latinLnBrk="0" hangingPunct="1"/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200" dirty="0"/>
                        <a:t>נפטרים עם אנשי קשר פעילים</a:t>
                      </a:r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200" dirty="0"/>
                        <a:t>יום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4717334"/>
                  </a:ext>
                </a:extLst>
              </a:tr>
              <a:tr h="445928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200" dirty="0"/>
                        <a:t>ימימה </a:t>
                      </a:r>
                      <a:r>
                        <a:rPr lang="he-IL" sz="1200" dirty="0" err="1"/>
                        <a:t>נבלוסק</a:t>
                      </a:r>
                      <a:r>
                        <a:rPr lang="he-IL" sz="1200" dirty="0"/>
                        <a:t>, שי אמיתי</a:t>
                      </a:r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200" dirty="0"/>
                        <a:t>שלמה בן </a:t>
                      </a:r>
                      <a:r>
                        <a:rPr lang="he-IL" sz="1200" dirty="0" err="1"/>
                        <a:t>אבויה</a:t>
                      </a:r>
                      <a:r>
                        <a:rPr lang="he-IL" sz="1200" dirty="0"/>
                        <a:t>, קרינה </a:t>
                      </a:r>
                      <a:r>
                        <a:rPr lang="he-IL" sz="1200" dirty="0" err="1"/>
                        <a:t>קישינסקי</a:t>
                      </a:r>
                      <a:r>
                        <a:rPr lang="he-IL" sz="1200" dirty="0"/>
                        <a:t>, אבי בן שלום</a:t>
                      </a:r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200" dirty="0"/>
                        <a:t>א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03935"/>
                  </a:ext>
                </a:extLst>
              </a:tr>
              <a:tr h="2675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200" dirty="0"/>
                        <a:t>ב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6628173"/>
                  </a:ext>
                </a:extLst>
              </a:tr>
              <a:tr h="267557">
                <a:tc>
                  <a:txBody>
                    <a:bodyPr/>
                    <a:lstStyle/>
                    <a:p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200" dirty="0"/>
                        <a:t>ג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4395671"/>
                  </a:ext>
                </a:extLst>
              </a:tr>
              <a:tr h="2675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200" dirty="0"/>
                        <a:t>ד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3220182"/>
                  </a:ext>
                </a:extLst>
              </a:tr>
              <a:tr h="267557">
                <a:tc>
                  <a:txBody>
                    <a:bodyPr/>
                    <a:lstStyle/>
                    <a:p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200" dirty="0"/>
                        <a:t>ה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57778950"/>
                  </a:ext>
                </a:extLst>
              </a:tr>
              <a:tr h="267557">
                <a:tc>
                  <a:txBody>
                    <a:bodyPr/>
                    <a:lstStyle/>
                    <a:p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200" dirty="0"/>
                        <a:t>ו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0972649"/>
                  </a:ext>
                </a:extLst>
              </a:tr>
              <a:tr h="267557"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r>
                        <a:rPr lang="he-IL" sz="1200" dirty="0"/>
                        <a:t>שבת</a:t>
                      </a:r>
                      <a:endParaRPr lang="en-IL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7169613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7954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E84D262-35C5-8564-F918-7A488B5C5D56}"/>
              </a:ext>
            </a:extLst>
          </p:cNvPr>
          <p:cNvSpPr txBox="1"/>
          <p:nvPr/>
        </p:nvSpPr>
        <p:spPr>
          <a:xfrm>
            <a:off x="2549455" y="725185"/>
            <a:ext cx="8386174" cy="369332"/>
          </a:xfrm>
          <a:prstGeom prst="rect">
            <a:avLst/>
          </a:prstGeom>
          <a:solidFill>
            <a:schemeClr val="accent2"/>
          </a:solidFill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bg1"/>
                </a:solidFill>
              </a:rPr>
              <a:t>נפטרים</a:t>
            </a:r>
            <a:endParaRPr lang="en-IL" dirty="0">
              <a:solidFill>
                <a:schemeClr val="bg1"/>
              </a:solidFill>
            </a:endParaRP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C5C38F5E-1422-6484-F164-ED52D060A1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058112"/>
              </p:ext>
            </p:extLst>
          </p:nvPr>
        </p:nvGraphicFramePr>
        <p:xfrm>
          <a:off x="2549455" y="1906855"/>
          <a:ext cx="8379504" cy="3703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5709">
                  <a:extLst>
                    <a:ext uri="{9D8B030D-6E8A-4147-A177-3AD203B41FA5}">
                      <a16:colId xmlns:a16="http://schemas.microsoft.com/office/drawing/2014/main" val="3980464918"/>
                    </a:ext>
                  </a:extLst>
                </a:gridCol>
                <a:gridCol w="825709">
                  <a:extLst>
                    <a:ext uri="{9D8B030D-6E8A-4147-A177-3AD203B41FA5}">
                      <a16:colId xmlns:a16="http://schemas.microsoft.com/office/drawing/2014/main" val="602720697"/>
                    </a:ext>
                  </a:extLst>
                </a:gridCol>
                <a:gridCol w="825709">
                  <a:extLst>
                    <a:ext uri="{9D8B030D-6E8A-4147-A177-3AD203B41FA5}">
                      <a16:colId xmlns:a16="http://schemas.microsoft.com/office/drawing/2014/main" val="1369705912"/>
                    </a:ext>
                  </a:extLst>
                </a:gridCol>
                <a:gridCol w="825709">
                  <a:extLst>
                    <a:ext uri="{9D8B030D-6E8A-4147-A177-3AD203B41FA5}">
                      <a16:colId xmlns:a16="http://schemas.microsoft.com/office/drawing/2014/main" val="3465404645"/>
                    </a:ext>
                  </a:extLst>
                </a:gridCol>
                <a:gridCol w="825709">
                  <a:extLst>
                    <a:ext uri="{9D8B030D-6E8A-4147-A177-3AD203B41FA5}">
                      <a16:colId xmlns:a16="http://schemas.microsoft.com/office/drawing/2014/main" val="1852752375"/>
                    </a:ext>
                  </a:extLst>
                </a:gridCol>
                <a:gridCol w="825709">
                  <a:extLst>
                    <a:ext uri="{9D8B030D-6E8A-4147-A177-3AD203B41FA5}">
                      <a16:colId xmlns:a16="http://schemas.microsoft.com/office/drawing/2014/main" val="1102616430"/>
                    </a:ext>
                  </a:extLst>
                </a:gridCol>
                <a:gridCol w="825709">
                  <a:extLst>
                    <a:ext uri="{9D8B030D-6E8A-4147-A177-3AD203B41FA5}">
                      <a16:colId xmlns:a16="http://schemas.microsoft.com/office/drawing/2014/main" val="3616989687"/>
                    </a:ext>
                  </a:extLst>
                </a:gridCol>
                <a:gridCol w="825709">
                  <a:extLst>
                    <a:ext uri="{9D8B030D-6E8A-4147-A177-3AD203B41FA5}">
                      <a16:colId xmlns:a16="http://schemas.microsoft.com/office/drawing/2014/main" val="3426014739"/>
                    </a:ext>
                  </a:extLst>
                </a:gridCol>
                <a:gridCol w="825709">
                  <a:extLst>
                    <a:ext uri="{9D8B030D-6E8A-4147-A177-3AD203B41FA5}">
                      <a16:colId xmlns:a16="http://schemas.microsoft.com/office/drawing/2014/main" val="3044751553"/>
                    </a:ext>
                  </a:extLst>
                </a:gridCol>
                <a:gridCol w="948123">
                  <a:extLst>
                    <a:ext uri="{9D8B030D-6E8A-4147-A177-3AD203B41FA5}">
                      <a16:colId xmlns:a16="http://schemas.microsoft.com/office/drawing/2014/main" val="273783160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70731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839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57098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082887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IL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17906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07718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172809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792488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8658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r" defTabSz="914400" rtl="1" eaLnBrk="1" latinLnBrk="0" hangingPunct="1"/>
                      <a:endParaRPr lang="en-IL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5120872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4C754217-BEA2-CE60-07D4-2B0095D211B8}"/>
              </a:ext>
            </a:extLst>
          </p:cNvPr>
          <p:cNvSpPr txBox="1"/>
          <p:nvPr/>
        </p:nvSpPr>
        <p:spPr>
          <a:xfrm>
            <a:off x="9485106" y="1298716"/>
            <a:ext cx="1450523" cy="369332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marL="0" algn="ctr" defTabSz="914400" rtl="1" eaLnBrk="1" latinLnBrk="0" hangingPunct="1"/>
            <a:r>
              <a:rPr lang="he-IL" dirty="0">
                <a:solidFill>
                  <a:schemeClr val="bg1"/>
                </a:solidFill>
              </a:rPr>
              <a:t>נפטר חדש</a:t>
            </a:r>
            <a:endParaRPr lang="en-IL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89053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114</Words>
  <Application>Microsoft Macintosh PowerPoint</Application>
  <PresentationFormat>Widescreen</PresentationFormat>
  <Paragraphs>29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Barta</dc:creator>
  <cp:lastModifiedBy>David Barta</cp:lastModifiedBy>
  <cp:revision>2</cp:revision>
  <dcterms:created xsi:type="dcterms:W3CDTF">2024-05-30T12:08:55Z</dcterms:created>
  <dcterms:modified xsi:type="dcterms:W3CDTF">2024-05-30T12:52:54Z</dcterms:modified>
</cp:coreProperties>
</file>