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32" r:id="rId2"/>
    <p:sldMasterId id="2147483744" r:id="rId3"/>
    <p:sldMasterId id="2147483756" r:id="rId4"/>
  </p:sldMasterIdLst>
  <p:notesMasterIdLst>
    <p:notesMasterId r:id="rId20"/>
  </p:notesMasterIdLst>
  <p:sldIdLst>
    <p:sldId id="256" r:id="rId5"/>
    <p:sldId id="257" r:id="rId6"/>
    <p:sldId id="258" r:id="rId7"/>
    <p:sldId id="259" r:id="rId8"/>
    <p:sldId id="268" r:id="rId9"/>
    <p:sldId id="260" r:id="rId10"/>
    <p:sldId id="270" r:id="rId11"/>
    <p:sldId id="261" r:id="rId12"/>
    <p:sldId id="262" r:id="rId13"/>
    <p:sldId id="267" r:id="rId14"/>
    <p:sldId id="265" r:id="rId15"/>
    <p:sldId id="263" r:id="rId16"/>
    <p:sldId id="264" r:id="rId17"/>
    <p:sldId id="266" r:id="rId18"/>
    <p:sldId id="269" r:id="rId19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0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2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vid\Dropbox\BME6\Onlab\presentation\Runtimes_2015-05-04_16-07-44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vid\Dropbox\BME6\Onlab\presentation\Runtimes_2015-05-03_11-37-05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5509524493653279E-2"/>
          <c:y val="2.4953335298162883E-2"/>
          <c:w val="0.92449047550634678"/>
          <c:h val="0.85281658316141074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-3.3966074248698362E-3"/>
                  <c:y val="0.10605167501719226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1.7009073464136343E-3"/>
                  <c:y val="9.981334119265142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u-H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'Runtimes_2015-05-04_16-07-44'!$A$1:$B$1</c:f>
              <c:strCache>
                <c:ptCount val="2"/>
                <c:pt idx="0">
                  <c:v>Base version</c:v>
                </c:pt>
                <c:pt idx="1">
                  <c:v>Fail first</c:v>
                </c:pt>
              </c:strCache>
            </c:strRef>
          </c:cat>
          <c:val>
            <c:numRef>
              <c:f>'Runtimes_2015-05-04_16-07-44'!$A$53:$B$53</c:f>
              <c:numCache>
                <c:formatCode>General</c:formatCode>
                <c:ptCount val="2"/>
                <c:pt idx="0">
                  <c:v>2.4236800000000009</c:v>
                </c:pt>
                <c:pt idx="1">
                  <c:v>1.3389599999999999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-563189392"/>
        <c:axId val="-563201904"/>
      </c:barChart>
      <c:catAx>
        <c:axId val="-563189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-563201904"/>
        <c:crosses val="autoZero"/>
        <c:auto val="1"/>
        <c:lblAlgn val="ctr"/>
        <c:lblOffset val="100"/>
        <c:noMultiLvlLbl val="0"/>
      </c:catAx>
      <c:valAx>
        <c:axId val="-563201904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 sz="1600" b="1"/>
                  <a:t>Runtime 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u-HU"/>
            </a:p>
          </c:txPr>
        </c:title>
        <c:numFmt formatCode="General" sourceLinked="1"/>
        <c:majorTickMark val="none"/>
        <c:minorTickMark val="none"/>
        <c:tickLblPos val="nextTo"/>
        <c:crossAx val="-563189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u-H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'Runtimes_2015-05-02_23-27-06'!$A$1:$C$1</c:f>
              <c:strCache>
                <c:ptCount val="3"/>
                <c:pt idx="0">
                  <c:v>Fail first</c:v>
                </c:pt>
                <c:pt idx="1">
                  <c:v>PM sorting</c:v>
                </c:pt>
                <c:pt idx="2">
                  <c:v>Symmetry breaking</c:v>
                </c:pt>
              </c:strCache>
            </c:strRef>
          </c:cat>
          <c:val>
            <c:numRef>
              <c:f>'Runtimes_2015-05-02_23-27-06'!$A$53:$C$53</c:f>
              <c:numCache>
                <c:formatCode>General</c:formatCode>
                <c:ptCount val="3"/>
                <c:pt idx="0">
                  <c:v>1.7488200000000003</c:v>
                </c:pt>
                <c:pt idx="1">
                  <c:v>1.7398199999999995</c:v>
                </c:pt>
                <c:pt idx="2">
                  <c:v>0.49998000000000004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563196464"/>
        <c:axId val="-563187760"/>
      </c:barChart>
      <c:catAx>
        <c:axId val="-563196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-563187760"/>
        <c:crosses val="autoZero"/>
        <c:auto val="1"/>
        <c:lblAlgn val="ctr"/>
        <c:lblOffset val="100"/>
        <c:noMultiLvlLbl val="0"/>
      </c:catAx>
      <c:valAx>
        <c:axId val="-563187760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 sz="1600" b="1"/>
                  <a:t>Runtime 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u-HU"/>
            </a:p>
          </c:txPr>
        </c:title>
        <c:numFmt formatCode="General" sourceLinked="1"/>
        <c:majorTickMark val="none"/>
        <c:minorTickMark val="none"/>
        <c:tickLblPos val="nextTo"/>
        <c:crossAx val="-563196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27A6F-B28B-41D6-A380-B64C7BFDFA10}" type="datetimeFigureOut">
              <a:rPr lang="hu-HU" smtClean="0"/>
              <a:t>2015.05.18.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8B61C-2A84-4D29-B564-97F18F6540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5787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8B61C-2A84-4D29-B564-97F18F654079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5749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Initial PM First említve csak.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8B61C-2A84-4D29-B564-97F18F654079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33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E05AC-A42B-4498-98DC-A4A7606CFB6B}" type="datetimeFigureOut">
              <a:rPr lang="hu-HU" smtClean="0"/>
              <a:t>2015.05.18.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E69E-1534-4520-8726-62AF5814AB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5567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E05AC-A42B-4498-98DC-A4A7606CFB6B}" type="datetimeFigureOut">
              <a:rPr lang="hu-HU" smtClean="0"/>
              <a:t>2015.05.18.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E69E-1534-4520-8726-62AF5814AB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797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E05AC-A42B-4498-98DC-A4A7606CFB6B}" type="datetimeFigureOut">
              <a:rPr lang="hu-HU" smtClean="0"/>
              <a:t>2015.05.18.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E69E-1534-4520-8726-62AF5814AB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0934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E05AC-A42B-4498-98DC-A4A7606CFB6B}" type="datetimeFigureOut">
              <a:rPr lang="hu-HU" smtClean="0"/>
              <a:t>2015.05.18.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E69E-1534-4520-8726-62AF5814AB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9130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E05AC-A42B-4498-98DC-A4A7606CFB6B}" type="datetimeFigureOut">
              <a:rPr lang="hu-HU" smtClean="0"/>
              <a:t>2015.05.18.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E69E-1534-4520-8726-62AF5814AB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8713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E05AC-A42B-4498-98DC-A4A7606CFB6B}" type="datetimeFigureOut">
              <a:rPr lang="hu-HU" smtClean="0"/>
              <a:t>2015.05.18.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E69E-1534-4520-8726-62AF5814AB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1716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E05AC-A42B-4498-98DC-A4A7606CFB6B}" type="datetimeFigureOut">
              <a:rPr lang="hu-HU" smtClean="0"/>
              <a:t>2015.05.18.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E69E-1534-4520-8726-62AF5814AB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0283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E05AC-A42B-4498-98DC-A4A7606CFB6B}" type="datetimeFigureOut">
              <a:rPr lang="hu-HU" smtClean="0"/>
              <a:t>2015.05.18.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E69E-1534-4520-8726-62AF5814ABEA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023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E05AC-A42B-4498-98DC-A4A7606CFB6B}" type="datetimeFigureOut">
              <a:rPr lang="hu-HU" smtClean="0"/>
              <a:t>2015.05.18.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E69E-1534-4520-8726-62AF5814ABEA}" type="slidenum">
              <a:rPr lang="hu-HU" smtClean="0"/>
              <a:t>‹#›</a:t>
            </a:fld>
            <a:endParaRPr lang="hu-H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184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E05AC-A42B-4498-98DC-A4A7606CFB6B}" type="datetimeFigureOut">
              <a:rPr lang="hu-HU" smtClean="0"/>
              <a:t>2015.05.18.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E69E-1534-4520-8726-62AF5814AB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80864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E05AC-A42B-4498-98DC-A4A7606CFB6B}" type="datetimeFigureOut">
              <a:rPr lang="hu-HU" smtClean="0"/>
              <a:t>2015.05.18.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E69E-1534-4520-8726-62AF5814AB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926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E05AC-A42B-4498-98DC-A4A7606CFB6B}" type="datetimeFigureOut">
              <a:rPr lang="hu-HU" smtClean="0"/>
              <a:t>2015.05.18.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E69E-1534-4520-8726-62AF5814AB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19743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E05AC-A42B-4498-98DC-A4A7606CFB6B}" type="datetimeFigureOut">
              <a:rPr lang="hu-HU" smtClean="0"/>
              <a:t>2015.05.18.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E69E-1534-4520-8726-62AF5814AB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2030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E05AC-A42B-4498-98DC-A4A7606CFB6B}" type="datetimeFigureOut">
              <a:rPr lang="hu-HU" smtClean="0"/>
              <a:t>2015.05.18.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E69E-1534-4520-8726-62AF5814AB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98843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E05AC-A42B-4498-98DC-A4A7606CFB6B}" type="datetimeFigureOut">
              <a:rPr lang="hu-HU" smtClean="0"/>
              <a:t>2015.05.18.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E69E-1534-4520-8726-62AF5814AB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73224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E05AC-A42B-4498-98DC-A4A7606CFB6B}" type="datetimeFigureOut">
              <a:rPr lang="hu-HU" smtClean="0"/>
              <a:t>2015.05.18.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E69E-1534-4520-8726-62AF5814AB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23362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E05AC-A42B-4498-98DC-A4A7606CFB6B}" type="datetimeFigureOut">
              <a:rPr lang="hu-HU" smtClean="0"/>
              <a:t>2015.05.18.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E69E-1534-4520-8726-62AF5814AB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67856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E05AC-A42B-4498-98DC-A4A7606CFB6B}" type="datetimeFigureOut">
              <a:rPr lang="hu-HU" smtClean="0"/>
              <a:t>2015.05.18.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E69E-1534-4520-8726-62AF5814AB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93832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E05AC-A42B-4498-98DC-A4A7606CFB6B}" type="datetimeFigureOut">
              <a:rPr lang="hu-HU" smtClean="0"/>
              <a:t>2015.05.18.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E69E-1534-4520-8726-62AF5814AB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71869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E05AC-A42B-4498-98DC-A4A7606CFB6B}" type="datetimeFigureOut">
              <a:rPr lang="hu-HU" smtClean="0"/>
              <a:t>2015.05.18.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E69E-1534-4520-8726-62AF5814ABEA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1911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E05AC-A42B-4498-98DC-A4A7606CFB6B}" type="datetimeFigureOut">
              <a:rPr lang="hu-HU" smtClean="0"/>
              <a:t>2015.05.18.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E69E-1534-4520-8726-62AF5814ABEA}" type="slidenum">
              <a:rPr lang="hu-HU" smtClean="0"/>
              <a:t>‹#›</a:t>
            </a:fld>
            <a:endParaRPr lang="hu-H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744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E05AC-A42B-4498-98DC-A4A7606CFB6B}" type="datetimeFigureOut">
              <a:rPr lang="hu-HU" smtClean="0"/>
              <a:t>2015.05.18.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E69E-1534-4520-8726-62AF5814AB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7258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E05AC-A42B-4498-98DC-A4A7606CFB6B}" type="datetimeFigureOut">
              <a:rPr lang="hu-HU" smtClean="0"/>
              <a:t>2015.05.18.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E69E-1534-4520-8726-62AF5814AB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02747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E05AC-A42B-4498-98DC-A4A7606CFB6B}" type="datetimeFigureOut">
              <a:rPr lang="hu-HU" smtClean="0"/>
              <a:t>2015.05.18.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E69E-1534-4520-8726-62AF5814AB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40800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E05AC-A42B-4498-98DC-A4A7606CFB6B}" type="datetimeFigureOut">
              <a:rPr lang="hu-HU" smtClean="0"/>
              <a:t>2015.05.18.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E69E-1534-4520-8726-62AF5814AB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92421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E05AC-A42B-4498-98DC-A4A7606CFB6B}" type="datetimeFigureOut">
              <a:rPr lang="hu-HU" smtClean="0"/>
              <a:t>2015.05.18.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E69E-1534-4520-8726-62AF5814AB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56624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E05AC-A42B-4498-98DC-A4A7606CFB6B}" type="datetimeFigureOut">
              <a:rPr lang="hu-HU" smtClean="0"/>
              <a:t>2015.05.18.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E69E-1534-4520-8726-62AF5814AB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66257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E05AC-A42B-4498-98DC-A4A7606CFB6B}" type="datetimeFigureOut">
              <a:rPr lang="hu-HU" smtClean="0"/>
              <a:t>2015.05.18.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E69E-1534-4520-8726-62AF5814AB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9437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E05AC-A42B-4498-98DC-A4A7606CFB6B}" type="datetimeFigureOut">
              <a:rPr lang="hu-HU" smtClean="0"/>
              <a:t>2015.05.18.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E69E-1534-4520-8726-62AF5814AB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73166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E05AC-A42B-4498-98DC-A4A7606CFB6B}" type="datetimeFigureOut">
              <a:rPr lang="hu-HU" smtClean="0"/>
              <a:t>2015.05.18.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E69E-1534-4520-8726-62AF5814AB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08500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E05AC-A42B-4498-98DC-A4A7606CFB6B}" type="datetimeFigureOut">
              <a:rPr lang="hu-HU" smtClean="0"/>
              <a:t>2015.05.18.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E69E-1534-4520-8726-62AF5814AB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21571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E05AC-A42B-4498-98DC-A4A7606CFB6B}" type="datetimeFigureOut">
              <a:rPr lang="hu-HU" smtClean="0"/>
              <a:t>2015.05.18.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E69E-1534-4520-8726-62AF5814ABEA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61773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E05AC-A42B-4498-98DC-A4A7606CFB6B}" type="datetimeFigureOut">
              <a:rPr lang="hu-HU" smtClean="0"/>
              <a:t>2015.05.18.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E69E-1534-4520-8726-62AF5814ABEA}" type="slidenum">
              <a:rPr lang="hu-HU" smtClean="0"/>
              <a:t>‹#›</a:t>
            </a:fld>
            <a:endParaRPr lang="hu-H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71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E05AC-A42B-4498-98DC-A4A7606CFB6B}" type="datetimeFigureOut">
              <a:rPr lang="hu-HU" smtClean="0"/>
              <a:t>2015.05.18.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E69E-1534-4520-8726-62AF5814AB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952498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E05AC-A42B-4498-98DC-A4A7606CFB6B}" type="datetimeFigureOut">
              <a:rPr lang="hu-HU" smtClean="0"/>
              <a:t>2015.05.18.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E69E-1534-4520-8726-62AF5814AB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194243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E05AC-A42B-4498-98DC-A4A7606CFB6B}" type="datetimeFigureOut">
              <a:rPr lang="hu-HU" smtClean="0"/>
              <a:t>2015.05.18.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E69E-1534-4520-8726-62AF5814AB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083390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E05AC-A42B-4498-98DC-A4A7606CFB6B}" type="datetimeFigureOut">
              <a:rPr lang="hu-HU" smtClean="0"/>
              <a:t>2015.05.18.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E69E-1534-4520-8726-62AF5814AB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575404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E05AC-A42B-4498-98DC-A4A7606CFB6B}" type="datetimeFigureOut">
              <a:rPr lang="hu-HU" smtClean="0"/>
              <a:t>2015.05.18.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E69E-1534-4520-8726-62AF5814AB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974548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E05AC-A42B-4498-98DC-A4A7606CFB6B}" type="datetimeFigureOut">
              <a:rPr lang="hu-HU" smtClean="0"/>
              <a:t>2015.05.18.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E69E-1534-4520-8726-62AF5814AB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06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E05AC-A42B-4498-98DC-A4A7606CFB6B}" type="datetimeFigureOut">
              <a:rPr lang="hu-HU" smtClean="0"/>
              <a:t>2015.05.18.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E69E-1534-4520-8726-62AF5814ABEA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74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E05AC-A42B-4498-98DC-A4A7606CFB6B}" type="datetimeFigureOut">
              <a:rPr lang="hu-HU" smtClean="0"/>
              <a:t>2015.05.18.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E69E-1534-4520-8726-62AF5814ABEA}" type="slidenum">
              <a:rPr lang="hu-HU" smtClean="0"/>
              <a:t>‹#›</a:t>
            </a:fld>
            <a:endParaRPr lang="hu-H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38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E05AC-A42B-4498-98DC-A4A7606CFB6B}" type="datetimeFigureOut">
              <a:rPr lang="hu-HU" smtClean="0"/>
              <a:t>2015.05.18.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E69E-1534-4520-8726-62AF5814AB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6521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E05AC-A42B-4498-98DC-A4A7606CFB6B}" type="datetimeFigureOut">
              <a:rPr lang="hu-HU" smtClean="0"/>
              <a:t>2015.05.18.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E69E-1534-4520-8726-62AF5814AB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4839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E05AC-A42B-4498-98DC-A4A7606CFB6B}" type="datetimeFigureOut">
              <a:rPr lang="hu-HU" smtClean="0"/>
              <a:t>2015.05.18.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E69E-1534-4520-8726-62AF5814AB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242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01E05AC-A42B-4498-98DC-A4A7606CFB6B}" type="datetimeFigureOut">
              <a:rPr lang="hu-HU" smtClean="0"/>
              <a:t>2015.05.18.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8E69E-1534-4520-8726-62AF5814AB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0641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01E05AC-A42B-4498-98DC-A4A7606CFB6B}" type="datetimeFigureOut">
              <a:rPr lang="hu-HU" smtClean="0"/>
              <a:t>2015.05.18.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8E69E-1534-4520-8726-62AF5814AB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1700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01E05AC-A42B-4498-98DC-A4A7606CFB6B}" type="datetimeFigureOut">
              <a:rPr lang="hu-HU" smtClean="0"/>
              <a:t>2015.05.18.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8E69E-1534-4520-8726-62AF5814AB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4156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01E05AC-A42B-4498-98DC-A4A7606CFB6B}" type="datetimeFigureOut">
              <a:rPr lang="hu-HU" smtClean="0"/>
              <a:t>2015.05.18.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8E69E-1534-4520-8726-62AF5814AB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083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387600"/>
          </a:xfrm>
        </p:spPr>
        <p:txBody>
          <a:bodyPr/>
          <a:lstStyle/>
          <a:p>
            <a:r>
              <a:rPr lang="en-US" dirty="0"/>
              <a:t>Allocating virtual machines in </a:t>
            </a:r>
            <a:r>
              <a:rPr lang="hu-HU" dirty="0" smtClean="0"/>
              <a:t>the</a:t>
            </a:r>
            <a:r>
              <a:rPr lang="en-US" dirty="0" smtClean="0"/>
              <a:t> cloud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202238"/>
            <a:ext cx="9144000" cy="1655762"/>
          </a:xfrm>
        </p:spPr>
        <p:txBody>
          <a:bodyPr/>
          <a:lstStyle/>
          <a:p>
            <a:r>
              <a:rPr lang="hu-HU" dirty="0"/>
              <a:t>Dávid Bartók</a:t>
            </a:r>
            <a:endParaRPr lang="hu-HU" dirty="0" smtClean="0"/>
          </a:p>
          <a:p>
            <a:r>
              <a:rPr lang="hu-HU" dirty="0" smtClean="0"/>
              <a:t>Advisor: </a:t>
            </a:r>
            <a:r>
              <a:rPr lang="hu-HU" dirty="0" smtClean="0"/>
              <a:t>Dr</a:t>
            </a:r>
            <a:r>
              <a:rPr lang="hu-HU" dirty="0"/>
              <a:t>. Zoltán Ádám </a:t>
            </a:r>
            <a:r>
              <a:rPr lang="hu-HU" dirty="0" smtClean="0"/>
              <a:t>Mann</a:t>
            </a:r>
            <a:endParaRPr lang="hu-HU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00" b="1898"/>
          <a:stretch/>
        </p:blipFill>
        <p:spPr>
          <a:xfrm>
            <a:off x="3143053" y="2721769"/>
            <a:ext cx="2857893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Fail first</a:t>
            </a:r>
            <a:endParaRPr lang="hu-HU" dirty="0"/>
          </a:p>
        </p:txBody>
      </p:sp>
      <p:grpSp>
        <p:nvGrpSpPr>
          <p:cNvPr id="9" name="Group 8"/>
          <p:cNvGrpSpPr/>
          <p:nvPr/>
        </p:nvGrpSpPr>
        <p:grpSpPr>
          <a:xfrm>
            <a:off x="3314556" y="2239630"/>
            <a:ext cx="3643732" cy="2011912"/>
            <a:chOff x="3314556" y="2239630"/>
            <a:chExt cx="3643732" cy="2011912"/>
          </a:xfrm>
        </p:grpSpPr>
        <p:sp>
          <p:nvSpPr>
            <p:cNvPr id="40" name="Rectangle 39"/>
            <p:cNvSpPr/>
            <p:nvPr/>
          </p:nvSpPr>
          <p:spPr>
            <a:xfrm>
              <a:off x="3999271" y="2239630"/>
              <a:ext cx="1568772" cy="7067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464789" y="2390374"/>
              <a:ext cx="6333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000" dirty="0"/>
                <a:t>VM</a:t>
              </a:r>
              <a:r>
                <a:rPr lang="hu-HU" sz="2000" baseline="-25000" dirty="0"/>
                <a:t>1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H="1">
              <a:off x="3624943" y="2946400"/>
              <a:ext cx="552450" cy="9207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40" idx="2"/>
            </p:cNvCxnSpPr>
            <p:nvPr/>
          </p:nvCxnSpPr>
          <p:spPr>
            <a:xfrm>
              <a:off x="4783657" y="2946401"/>
              <a:ext cx="41436" cy="89278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383652" y="2955926"/>
              <a:ext cx="466966" cy="84137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4612547" y="3728322"/>
              <a:ext cx="5171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800" dirty="0"/>
                <a:t>...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88288" y="3728322"/>
              <a:ext cx="127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800" dirty="0"/>
                <a:t>...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314556" y="3141315"/>
              <a:ext cx="731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/>
                <a:t>PM</a:t>
              </a:r>
              <a:r>
                <a:rPr lang="hu-HU" baseline="-25000" dirty="0"/>
                <a:t>1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247005" y="3172296"/>
              <a:ext cx="731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/>
                <a:t>PM</a:t>
              </a:r>
              <a:r>
                <a:rPr lang="hu-HU" baseline="-25000" dirty="0"/>
                <a:t>2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586691" y="3141315"/>
              <a:ext cx="731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/>
                <a:t>PM</a:t>
              </a:r>
              <a:r>
                <a:rPr lang="hu-HU" baseline="-25000" dirty="0"/>
                <a:t>3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388934" y="3839188"/>
            <a:ext cx="2519543" cy="2249350"/>
            <a:chOff x="2388934" y="3839188"/>
            <a:chExt cx="2519543" cy="2249350"/>
          </a:xfrm>
        </p:grpSpPr>
        <p:sp>
          <p:nvSpPr>
            <p:cNvPr id="47" name="Rectangle 46"/>
            <p:cNvSpPr/>
            <p:nvPr/>
          </p:nvSpPr>
          <p:spPr>
            <a:xfrm>
              <a:off x="3028043" y="3839188"/>
              <a:ext cx="1149350" cy="1283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301228" y="4280653"/>
              <a:ext cx="6333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000" dirty="0"/>
                <a:t>VM</a:t>
              </a:r>
              <a:r>
                <a:rPr lang="hu-HU" sz="2000" baseline="-25000" dirty="0"/>
                <a:t>2</a:t>
              </a:r>
            </a:p>
          </p:txBody>
        </p:sp>
        <p:cxnSp>
          <p:nvCxnSpPr>
            <p:cNvPr id="49" name="Straight Connector 48"/>
            <p:cNvCxnSpPr/>
            <p:nvPr/>
          </p:nvCxnSpPr>
          <p:spPr>
            <a:xfrm flipH="1">
              <a:off x="2813105" y="5135305"/>
              <a:ext cx="327442" cy="95323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553510" y="5135305"/>
              <a:ext cx="14074" cy="95323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007531" y="5135303"/>
              <a:ext cx="295067" cy="95323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2388934" y="5563693"/>
              <a:ext cx="731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/>
                <a:t>PM</a:t>
              </a:r>
              <a:r>
                <a:rPr lang="hu-HU" baseline="-25000" dirty="0"/>
                <a:t>1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056473" y="5563693"/>
              <a:ext cx="731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solidFill>
                    <a:schemeClr val="bg1">
                      <a:lumMod val="50000"/>
                    </a:schemeClr>
                  </a:solidFill>
                </a:rPr>
                <a:t>PM</a:t>
              </a:r>
              <a:r>
                <a:rPr lang="hu-HU" baseline="-25000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177393" y="5563693"/>
              <a:ext cx="731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solidFill>
                    <a:schemeClr val="bg1">
                      <a:lumMod val="50000"/>
                    </a:schemeClr>
                  </a:solidFill>
                </a:rPr>
                <a:t>PM</a:t>
              </a:r>
              <a:r>
                <a:rPr lang="hu-HU" baseline="-25000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642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11111E-6 L 0.22309 -0.3166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46" y="-1583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85185E-6 L -0.05521 0.2421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1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Results</a:t>
            </a:r>
            <a:endParaRPr lang="hu-HU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3126291"/>
              </p:ext>
            </p:extLst>
          </p:nvPr>
        </p:nvGraphicFramePr>
        <p:xfrm>
          <a:off x="2204357" y="1393200"/>
          <a:ext cx="4735286" cy="407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92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PM </a:t>
            </a:r>
            <a:r>
              <a:rPr lang="hu-HU" dirty="0" smtClean="0"/>
              <a:t>sorting</a:t>
            </a:r>
            <a:endParaRPr lang="hu-HU" dirty="0"/>
          </a:p>
        </p:txBody>
      </p:sp>
      <p:sp>
        <p:nvSpPr>
          <p:cNvPr id="4" name="Rectangle 3"/>
          <p:cNvSpPr/>
          <p:nvPr/>
        </p:nvSpPr>
        <p:spPr>
          <a:xfrm>
            <a:off x="3628457" y="1925767"/>
            <a:ext cx="1098873" cy="550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/>
          </a:p>
        </p:txBody>
      </p:sp>
      <p:sp>
        <p:nvSpPr>
          <p:cNvPr id="5" name="TextBox 4"/>
          <p:cNvSpPr txBox="1"/>
          <p:nvPr/>
        </p:nvSpPr>
        <p:spPr>
          <a:xfrm>
            <a:off x="3861215" y="2001139"/>
            <a:ext cx="633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smtClean="0"/>
              <a:t>VM</a:t>
            </a:r>
            <a:endParaRPr lang="hu-HU" sz="2000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7137633" y="4030488"/>
            <a:ext cx="1160668" cy="19203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/>
          </a:p>
        </p:txBody>
      </p:sp>
      <p:sp>
        <p:nvSpPr>
          <p:cNvPr id="9" name="TextBox 8"/>
          <p:cNvSpPr txBox="1"/>
          <p:nvPr/>
        </p:nvSpPr>
        <p:spPr>
          <a:xfrm>
            <a:off x="7401289" y="4790617"/>
            <a:ext cx="633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smtClean="0"/>
              <a:t>PM</a:t>
            </a:r>
            <a:r>
              <a:rPr lang="hu-HU" sz="2000" baseline="-25000" dirty="0" smtClean="0"/>
              <a:t>4</a:t>
            </a:r>
            <a:endParaRPr lang="hu-HU" sz="2000" baseline="-250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905583" y="4030488"/>
            <a:ext cx="1537929" cy="1586540"/>
            <a:chOff x="905583" y="4030488"/>
            <a:chExt cx="1537929" cy="158654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0" name="Rectangle 9"/>
            <p:cNvSpPr/>
            <p:nvPr/>
          </p:nvSpPr>
          <p:spPr>
            <a:xfrm>
              <a:off x="905583" y="4030488"/>
              <a:ext cx="1537929" cy="1586540"/>
            </a:xfrm>
            <a:prstGeom prst="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57869" y="4623703"/>
              <a:ext cx="633355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hu-HU" sz="2000" dirty="0" smtClean="0"/>
                <a:t>PM</a:t>
              </a:r>
              <a:r>
                <a:rPr lang="hu-HU" sz="2000" baseline="-25000" dirty="0" smtClean="0"/>
                <a:t>1</a:t>
              </a:r>
              <a:endParaRPr lang="hu-HU" sz="2000" baseline="-250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859465" y="4030488"/>
            <a:ext cx="3849516" cy="1368826"/>
            <a:chOff x="2859465" y="4030488"/>
            <a:chExt cx="3849516" cy="136882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6" name="Rectangle 5"/>
            <p:cNvSpPr/>
            <p:nvPr/>
          </p:nvSpPr>
          <p:spPr>
            <a:xfrm>
              <a:off x="4938348" y="4030488"/>
              <a:ext cx="1770633" cy="1368826"/>
            </a:xfrm>
            <a:prstGeom prst="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06986" y="4537520"/>
              <a:ext cx="633355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hu-HU" sz="2000" dirty="0" smtClean="0"/>
                <a:t>PM</a:t>
              </a:r>
              <a:r>
                <a:rPr lang="hu-HU" sz="2000" baseline="-25000" dirty="0" smtClean="0"/>
                <a:t>3</a:t>
              </a:r>
              <a:endParaRPr lang="hu-HU" sz="2000" baseline="-250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59465" y="4030488"/>
              <a:ext cx="1650231" cy="993325"/>
            </a:xfrm>
            <a:prstGeom prst="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367902" y="4327095"/>
              <a:ext cx="633355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hu-HU" sz="2000" dirty="0" smtClean="0"/>
                <a:t>PM</a:t>
              </a:r>
              <a:r>
                <a:rPr lang="hu-HU" sz="2000" baseline="-25000" dirty="0" smtClean="0"/>
                <a:t>2</a:t>
              </a:r>
              <a:endParaRPr lang="hu-HU" sz="20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957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11022E-16 L -0.21042 0.0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21" y="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7.40741E-7 L 0.46614 -0.0009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9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Symmetry breaking</a:t>
            </a:r>
            <a:endParaRPr lang="hu-HU" dirty="0"/>
          </a:p>
        </p:txBody>
      </p:sp>
      <p:sp>
        <p:nvSpPr>
          <p:cNvPr id="7" name="Rectangle 6"/>
          <p:cNvSpPr/>
          <p:nvPr/>
        </p:nvSpPr>
        <p:spPr>
          <a:xfrm>
            <a:off x="630269" y="4036870"/>
            <a:ext cx="1016792" cy="10204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/>
          </a:p>
        </p:txBody>
      </p:sp>
      <p:sp>
        <p:nvSpPr>
          <p:cNvPr id="8" name="TextBox 7"/>
          <p:cNvSpPr txBox="1"/>
          <p:nvPr/>
        </p:nvSpPr>
        <p:spPr>
          <a:xfrm>
            <a:off x="821987" y="4347056"/>
            <a:ext cx="63335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hu-HU" sz="2000" dirty="0" smtClean="0"/>
              <a:t>PM</a:t>
            </a:r>
            <a:r>
              <a:rPr lang="hu-HU" sz="2000" baseline="-25000" dirty="0" smtClean="0"/>
              <a:t>1</a:t>
            </a:r>
            <a:endParaRPr lang="hu-HU" sz="2000" baseline="-250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4678499" y="4036870"/>
            <a:ext cx="711048" cy="1499455"/>
            <a:chOff x="4678499" y="4036870"/>
            <a:chExt cx="711048" cy="1499455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4678499" y="4036870"/>
              <a:ext cx="711048" cy="1499455"/>
            </a:xfrm>
            <a:prstGeom prst="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17345" y="4586542"/>
              <a:ext cx="633355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hu-HU" sz="2000" dirty="0" smtClean="0"/>
                <a:t>PM</a:t>
              </a:r>
              <a:r>
                <a:rPr lang="hu-HU" sz="2000" baseline="-25000" dirty="0" smtClean="0"/>
                <a:t>4</a:t>
              </a:r>
              <a:endParaRPr lang="hu-HU" sz="2000" baseline="-25000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5722165" y="4040960"/>
            <a:ext cx="711048" cy="14994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/>
          </a:p>
        </p:txBody>
      </p:sp>
      <p:sp>
        <p:nvSpPr>
          <p:cNvPr id="15" name="TextBox 14"/>
          <p:cNvSpPr txBox="1"/>
          <p:nvPr/>
        </p:nvSpPr>
        <p:spPr>
          <a:xfrm>
            <a:off x="5761011" y="4590632"/>
            <a:ext cx="63335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hu-HU" sz="2000" dirty="0" smtClean="0"/>
              <a:t>PM</a:t>
            </a:r>
            <a:r>
              <a:rPr lang="hu-HU" sz="2000" baseline="-25000" dirty="0" smtClean="0"/>
              <a:t>5</a:t>
            </a:r>
            <a:endParaRPr lang="hu-HU" sz="2000" baseline="-25000" dirty="0"/>
          </a:p>
        </p:txBody>
      </p:sp>
      <p:sp>
        <p:nvSpPr>
          <p:cNvPr id="16" name="Rectangle 15"/>
          <p:cNvSpPr/>
          <p:nvPr/>
        </p:nvSpPr>
        <p:spPr>
          <a:xfrm>
            <a:off x="6765831" y="4036870"/>
            <a:ext cx="711048" cy="14994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/>
          </a:p>
        </p:txBody>
      </p:sp>
      <p:sp>
        <p:nvSpPr>
          <p:cNvPr id="17" name="TextBox 16"/>
          <p:cNvSpPr txBox="1"/>
          <p:nvPr/>
        </p:nvSpPr>
        <p:spPr>
          <a:xfrm>
            <a:off x="6804677" y="4586542"/>
            <a:ext cx="63335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hu-HU" sz="2000" dirty="0" smtClean="0"/>
              <a:t>PM</a:t>
            </a:r>
            <a:r>
              <a:rPr lang="hu-HU" sz="2000" baseline="-25000" dirty="0" smtClean="0"/>
              <a:t>6</a:t>
            </a:r>
            <a:endParaRPr lang="hu-HU" sz="2000" baseline="-25000" dirty="0"/>
          </a:p>
        </p:txBody>
      </p:sp>
      <p:sp>
        <p:nvSpPr>
          <p:cNvPr id="18" name="Rectangle 17"/>
          <p:cNvSpPr/>
          <p:nvPr/>
        </p:nvSpPr>
        <p:spPr>
          <a:xfrm>
            <a:off x="7809497" y="4036870"/>
            <a:ext cx="711048" cy="14994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/>
          </a:p>
        </p:txBody>
      </p:sp>
      <p:sp>
        <p:nvSpPr>
          <p:cNvPr id="19" name="TextBox 18"/>
          <p:cNvSpPr txBox="1"/>
          <p:nvPr/>
        </p:nvSpPr>
        <p:spPr>
          <a:xfrm>
            <a:off x="7848343" y="4586542"/>
            <a:ext cx="63335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hu-HU" sz="2000" dirty="0" smtClean="0"/>
              <a:t>PM</a:t>
            </a:r>
            <a:r>
              <a:rPr lang="hu-HU" sz="2000" baseline="-25000" dirty="0" smtClean="0"/>
              <a:t>7</a:t>
            </a:r>
            <a:endParaRPr lang="hu-HU" sz="2000" baseline="-25000" dirty="0"/>
          </a:p>
        </p:txBody>
      </p:sp>
      <p:sp>
        <p:nvSpPr>
          <p:cNvPr id="20" name="Rectangle 19"/>
          <p:cNvSpPr/>
          <p:nvPr/>
        </p:nvSpPr>
        <p:spPr>
          <a:xfrm>
            <a:off x="1979679" y="4036870"/>
            <a:ext cx="1016792" cy="10204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/>
          </a:p>
        </p:txBody>
      </p:sp>
      <p:sp>
        <p:nvSpPr>
          <p:cNvPr id="21" name="TextBox 20"/>
          <p:cNvSpPr txBox="1"/>
          <p:nvPr/>
        </p:nvSpPr>
        <p:spPr>
          <a:xfrm>
            <a:off x="2171397" y="4347056"/>
            <a:ext cx="63335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hu-HU" sz="2000" dirty="0" smtClean="0"/>
              <a:t>PM</a:t>
            </a:r>
            <a:r>
              <a:rPr lang="hu-HU" sz="2000" baseline="-25000" dirty="0" smtClean="0"/>
              <a:t>2</a:t>
            </a:r>
            <a:endParaRPr lang="hu-HU" sz="2000" baseline="-25000" dirty="0"/>
          </a:p>
        </p:txBody>
      </p:sp>
      <p:sp>
        <p:nvSpPr>
          <p:cNvPr id="22" name="Rectangle 21"/>
          <p:cNvSpPr/>
          <p:nvPr/>
        </p:nvSpPr>
        <p:spPr>
          <a:xfrm>
            <a:off x="3329089" y="4042448"/>
            <a:ext cx="1016792" cy="10204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/>
          </a:p>
        </p:txBody>
      </p:sp>
      <p:sp>
        <p:nvSpPr>
          <p:cNvPr id="23" name="TextBox 22"/>
          <p:cNvSpPr txBox="1"/>
          <p:nvPr/>
        </p:nvSpPr>
        <p:spPr>
          <a:xfrm>
            <a:off x="3520807" y="4352634"/>
            <a:ext cx="63335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hu-HU" sz="2000" dirty="0" smtClean="0"/>
              <a:t>PM</a:t>
            </a:r>
            <a:r>
              <a:rPr lang="hu-HU" sz="2000" baseline="-25000" dirty="0" smtClean="0"/>
              <a:t>3</a:t>
            </a:r>
            <a:endParaRPr lang="hu-HU" sz="2000" baseline="-25000" dirty="0"/>
          </a:p>
        </p:txBody>
      </p:sp>
      <p:sp>
        <p:nvSpPr>
          <p:cNvPr id="24" name="Rectangle 23"/>
          <p:cNvSpPr/>
          <p:nvPr/>
        </p:nvSpPr>
        <p:spPr>
          <a:xfrm>
            <a:off x="3628457" y="1925767"/>
            <a:ext cx="1098873" cy="550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/>
          </a:p>
        </p:txBody>
      </p:sp>
      <p:sp>
        <p:nvSpPr>
          <p:cNvPr id="27" name="TextBox 26"/>
          <p:cNvSpPr txBox="1"/>
          <p:nvPr/>
        </p:nvSpPr>
        <p:spPr>
          <a:xfrm>
            <a:off x="3861215" y="2001139"/>
            <a:ext cx="633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smtClean="0"/>
              <a:t>VM</a:t>
            </a:r>
            <a:endParaRPr lang="hu-HU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377366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33333E-6 L -0.29496 0.0011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57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Result</a:t>
            </a:r>
            <a:endParaRPr lang="hu-HU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551189"/>
              </p:ext>
            </p:extLst>
          </p:nvPr>
        </p:nvGraphicFramePr>
        <p:xfrm>
          <a:off x="1097357" y="1393200"/>
          <a:ext cx="6949286" cy="407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7947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Thank you for your attention</a:t>
            </a:r>
            <a:endParaRPr lang="hu-HU" dirty="0"/>
          </a:p>
        </p:txBody>
      </p:sp>
      <p:pic>
        <p:nvPicPr>
          <p:cNvPr id="1030" name="Picture 6" descr="http://blog.inf.ed.ac.uk/sapm/files/2014/02/cc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770" y="1691322"/>
            <a:ext cx="5276850" cy="490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7195" y="6629828"/>
            <a:ext cx="47507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 smtClean="0"/>
              <a:t>Source: </a:t>
            </a:r>
            <a:r>
              <a:rPr lang="hu-HU" sz="800" u="sng" dirty="0" smtClean="0"/>
              <a:t>https</a:t>
            </a:r>
            <a:r>
              <a:rPr lang="hu-HU" sz="800" u="sng" dirty="0"/>
              <a:t>://s-media-cache-ak0.pinimg.com/736x/81/47/75/8147753751f3f80df35222d8b85b0626.jpg</a:t>
            </a:r>
          </a:p>
        </p:txBody>
      </p:sp>
    </p:spTree>
    <p:extLst>
      <p:ext uri="{BB962C8B-B14F-4D97-AF65-F5344CB8AC3E}">
        <p14:creationId xmlns:p14="http://schemas.microsoft.com/office/powerpoint/2010/main" val="21642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Allocating virtual machines in </a:t>
            </a:r>
            <a:r>
              <a:rPr lang="hu-HU" dirty="0"/>
              <a:t>the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cloud</a:t>
            </a:r>
            <a:endParaRPr lang="hu-HU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459" y="1828800"/>
            <a:ext cx="5801783" cy="4351338"/>
          </a:xfrm>
        </p:spPr>
      </p:pic>
    </p:spTree>
    <p:extLst>
      <p:ext uri="{BB962C8B-B14F-4D97-AF65-F5344CB8AC3E}">
        <p14:creationId xmlns:p14="http://schemas.microsoft.com/office/powerpoint/2010/main" val="295225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Allocating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 machines</a:t>
            </a:r>
            <a:r>
              <a:rPr lang="en-US" dirty="0"/>
              <a:t> in </a:t>
            </a:r>
            <a:r>
              <a:rPr lang="hu-HU" dirty="0"/>
              <a:t>the</a:t>
            </a:r>
            <a:r>
              <a:rPr lang="en-US" dirty="0"/>
              <a:t> cloud</a:t>
            </a:r>
            <a:endParaRPr lang="hu-HU" dirty="0"/>
          </a:p>
        </p:txBody>
      </p:sp>
      <p:sp>
        <p:nvSpPr>
          <p:cNvPr id="9" name="Rectangle 8"/>
          <p:cNvSpPr/>
          <p:nvPr/>
        </p:nvSpPr>
        <p:spPr>
          <a:xfrm>
            <a:off x="2379861" y="2391144"/>
            <a:ext cx="4968231" cy="2262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/>
          </a:p>
        </p:txBody>
      </p:sp>
      <p:sp>
        <p:nvSpPr>
          <p:cNvPr id="10" name="TextBox 9"/>
          <p:cNvSpPr txBox="1"/>
          <p:nvPr/>
        </p:nvSpPr>
        <p:spPr>
          <a:xfrm>
            <a:off x="4371431" y="3241837"/>
            <a:ext cx="1006557" cy="65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/>
              <a:t>VM</a:t>
            </a:r>
            <a:r>
              <a:rPr lang="hu-HU" sz="3600" baseline="-25000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3009" y="3241837"/>
            <a:ext cx="1422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RAM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78697" y="5353945"/>
            <a:ext cx="79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CPU</a:t>
            </a:r>
          </a:p>
        </p:txBody>
      </p:sp>
      <p:sp>
        <p:nvSpPr>
          <p:cNvPr id="14" name="Left Brace 13"/>
          <p:cNvSpPr/>
          <p:nvPr/>
        </p:nvSpPr>
        <p:spPr>
          <a:xfrm>
            <a:off x="1668393" y="2454443"/>
            <a:ext cx="554079" cy="213638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/>
          </a:p>
        </p:txBody>
      </p:sp>
      <p:sp>
        <p:nvSpPr>
          <p:cNvPr id="15" name="Left Brace 14"/>
          <p:cNvSpPr/>
          <p:nvPr/>
        </p:nvSpPr>
        <p:spPr>
          <a:xfrm rot="16200000">
            <a:off x="4626599" y="2673822"/>
            <a:ext cx="474752" cy="480201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257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206" y="2008226"/>
            <a:ext cx="1124251" cy="14866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Allocating</a:t>
            </a:r>
            <a:r>
              <a:rPr lang="en-US" dirty="0"/>
              <a:t> virtual machines in </a:t>
            </a:r>
            <a:r>
              <a:rPr lang="hu-HU" dirty="0"/>
              <a:t>the</a:t>
            </a:r>
            <a:r>
              <a:rPr lang="en-US" dirty="0"/>
              <a:t> cloud</a:t>
            </a:r>
            <a:endParaRPr lang="hu-HU" dirty="0"/>
          </a:p>
        </p:txBody>
      </p:sp>
      <p:sp>
        <p:nvSpPr>
          <p:cNvPr id="7" name="Rectangle 6"/>
          <p:cNvSpPr/>
          <p:nvPr/>
        </p:nvSpPr>
        <p:spPr>
          <a:xfrm>
            <a:off x="996629" y="2056387"/>
            <a:ext cx="1294440" cy="625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/>
          </a:p>
        </p:txBody>
      </p:sp>
      <p:sp>
        <p:nvSpPr>
          <p:cNvPr id="8" name="TextBox 7"/>
          <p:cNvSpPr txBox="1"/>
          <p:nvPr/>
        </p:nvSpPr>
        <p:spPr>
          <a:xfrm>
            <a:off x="1343384" y="2169032"/>
            <a:ext cx="668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VM</a:t>
            </a:r>
            <a:r>
              <a:rPr lang="hu-HU" sz="2000" baseline="-25000" dirty="0"/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1301370" y="2875025"/>
            <a:ext cx="663844" cy="868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/>
          </a:p>
        </p:txBody>
      </p:sp>
      <p:sp>
        <p:nvSpPr>
          <p:cNvPr id="10" name="Rectangle 9"/>
          <p:cNvSpPr/>
          <p:nvPr/>
        </p:nvSpPr>
        <p:spPr>
          <a:xfrm>
            <a:off x="1027943" y="3969556"/>
            <a:ext cx="1231810" cy="600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/>
          </a:p>
        </p:txBody>
      </p:sp>
      <p:sp>
        <p:nvSpPr>
          <p:cNvPr id="11" name="Rectangle 10"/>
          <p:cNvSpPr/>
          <p:nvPr/>
        </p:nvSpPr>
        <p:spPr>
          <a:xfrm>
            <a:off x="1209571" y="4796290"/>
            <a:ext cx="868556" cy="548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821264" y="5601455"/>
            <a:ext cx="1645168" cy="85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/>
          </a:p>
        </p:txBody>
      </p:sp>
      <p:sp>
        <p:nvSpPr>
          <p:cNvPr id="13" name="TextBox 12"/>
          <p:cNvSpPr txBox="1"/>
          <p:nvPr/>
        </p:nvSpPr>
        <p:spPr>
          <a:xfrm>
            <a:off x="1343384" y="3109323"/>
            <a:ext cx="650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VM</a:t>
            </a:r>
            <a:r>
              <a:rPr lang="hu-HU" sz="2000" baseline="-25000" dirty="0"/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43384" y="4059197"/>
            <a:ext cx="668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VM</a:t>
            </a:r>
            <a:r>
              <a:rPr lang="hu-HU" sz="2000" baseline="-25000" dirty="0"/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43384" y="4872882"/>
            <a:ext cx="668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VM</a:t>
            </a:r>
            <a:r>
              <a:rPr lang="hu-HU" sz="2000" baseline="-25000" dirty="0"/>
              <a:t>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99188" y="5826746"/>
            <a:ext cx="668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VM</a:t>
            </a:r>
            <a:r>
              <a:rPr lang="hu-HU" sz="2000" baseline="-25000" dirty="0"/>
              <a:t>5</a:t>
            </a:r>
          </a:p>
        </p:txBody>
      </p:sp>
      <p:cxnSp>
        <p:nvCxnSpPr>
          <p:cNvPr id="18" name="Straight Arrow Connector 17"/>
          <p:cNvCxnSpPr>
            <a:stCxn id="12" idx="3"/>
            <a:endCxn id="36" idx="1"/>
          </p:cNvCxnSpPr>
          <p:nvPr/>
        </p:nvCxnSpPr>
        <p:spPr>
          <a:xfrm>
            <a:off x="2466432" y="6026802"/>
            <a:ext cx="3985555" cy="534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466432" y="4697053"/>
            <a:ext cx="3985555" cy="13297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3"/>
          </p:cNvCxnSpPr>
          <p:nvPr/>
        </p:nvCxnSpPr>
        <p:spPr>
          <a:xfrm>
            <a:off x="2291069" y="2369087"/>
            <a:ext cx="4160918" cy="3127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3"/>
          </p:cNvCxnSpPr>
          <p:nvPr/>
        </p:nvCxnSpPr>
        <p:spPr>
          <a:xfrm flipV="1">
            <a:off x="1965215" y="2875026"/>
            <a:ext cx="4486773" cy="4343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3"/>
          </p:cNvCxnSpPr>
          <p:nvPr/>
        </p:nvCxnSpPr>
        <p:spPr>
          <a:xfrm flipV="1">
            <a:off x="2259753" y="4077705"/>
            <a:ext cx="4192234" cy="1923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3"/>
            <a:endCxn id="32" idx="1"/>
          </p:cNvCxnSpPr>
          <p:nvPr/>
        </p:nvCxnSpPr>
        <p:spPr>
          <a:xfrm flipV="1">
            <a:off x="2078127" y="4415870"/>
            <a:ext cx="4373860" cy="6545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987" y="3672563"/>
            <a:ext cx="1124251" cy="1486613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987" y="5336900"/>
            <a:ext cx="1124251" cy="1486613"/>
          </a:xfrm>
          <a:prstGeom prst="rect">
            <a:avLst/>
          </a:prstGeom>
        </p:spPr>
      </p:pic>
      <p:grpSp>
        <p:nvGrpSpPr>
          <p:cNvPr id="46" name="Group 45"/>
          <p:cNvGrpSpPr/>
          <p:nvPr/>
        </p:nvGrpSpPr>
        <p:grpSpPr>
          <a:xfrm>
            <a:off x="7752598" y="5108736"/>
            <a:ext cx="1724462" cy="1054038"/>
            <a:chOff x="9737704" y="4827846"/>
            <a:chExt cx="1724462" cy="1054038"/>
          </a:xfrm>
        </p:grpSpPr>
        <p:sp>
          <p:nvSpPr>
            <p:cNvPr id="45" name="Cloud Callout 44"/>
            <p:cNvSpPr/>
            <p:nvPr/>
          </p:nvSpPr>
          <p:spPr>
            <a:xfrm>
              <a:off x="9737704" y="4827846"/>
              <a:ext cx="1177039" cy="1054038"/>
            </a:xfrm>
            <a:prstGeom prst="cloudCallout">
              <a:avLst>
                <a:gd name="adj1" fmla="val -89491"/>
                <a:gd name="adj2" fmla="val 339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928841" y="5081732"/>
              <a:ext cx="1533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400" dirty="0"/>
                <a:t>Zzzzz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48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Resource constraints</a:t>
            </a:r>
            <a:endParaRPr lang="hu-HU" dirty="0"/>
          </a:p>
        </p:txBody>
      </p:sp>
      <p:sp>
        <p:nvSpPr>
          <p:cNvPr id="4" name="Rectangle 3"/>
          <p:cNvSpPr/>
          <p:nvPr/>
        </p:nvSpPr>
        <p:spPr>
          <a:xfrm>
            <a:off x="2416057" y="2526018"/>
            <a:ext cx="4968231" cy="22629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/>
          </a:p>
        </p:txBody>
      </p:sp>
      <p:sp>
        <p:nvSpPr>
          <p:cNvPr id="5" name="TextBox 4"/>
          <p:cNvSpPr txBox="1"/>
          <p:nvPr/>
        </p:nvSpPr>
        <p:spPr>
          <a:xfrm>
            <a:off x="4396893" y="1782101"/>
            <a:ext cx="1006557" cy="65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 smtClean="0"/>
              <a:t>PM</a:t>
            </a:r>
            <a:r>
              <a:rPr lang="hu-HU" sz="3600" baseline="-25000" dirty="0" smtClean="0"/>
              <a:t>1</a:t>
            </a:r>
            <a:endParaRPr lang="hu-HU" sz="3600" baseline="-25000" dirty="0"/>
          </a:p>
        </p:txBody>
      </p:sp>
      <p:grpSp>
        <p:nvGrpSpPr>
          <p:cNvPr id="3" name="Group 2"/>
          <p:cNvGrpSpPr/>
          <p:nvPr/>
        </p:nvGrpSpPr>
        <p:grpSpPr>
          <a:xfrm>
            <a:off x="2418081" y="4008771"/>
            <a:ext cx="1237950" cy="780228"/>
            <a:chOff x="2410579" y="4011153"/>
            <a:chExt cx="1237950" cy="780228"/>
          </a:xfrm>
        </p:grpSpPr>
        <p:sp>
          <p:nvSpPr>
            <p:cNvPr id="6" name="Rectangle 5"/>
            <p:cNvSpPr/>
            <p:nvPr/>
          </p:nvSpPr>
          <p:spPr>
            <a:xfrm>
              <a:off x="2410579" y="4011153"/>
              <a:ext cx="1237950" cy="780228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34279" y="4214219"/>
              <a:ext cx="5905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hu-HU" dirty="0" smtClean="0"/>
                <a:t>VM</a:t>
              </a:r>
              <a:r>
                <a:rPr lang="hu-HU" baseline="-25000" dirty="0" smtClean="0"/>
                <a:t>1</a:t>
              </a:r>
              <a:endParaRPr lang="hu-HU" baseline="-250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495867" y="3355633"/>
            <a:ext cx="1422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RAM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30661" y="4816593"/>
            <a:ext cx="79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CPU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656031" y="3366548"/>
            <a:ext cx="711268" cy="642223"/>
            <a:chOff x="2410579" y="4008771"/>
            <a:chExt cx="1317334" cy="780228"/>
          </a:xfrm>
        </p:grpSpPr>
        <p:sp>
          <p:nvSpPr>
            <p:cNvPr id="20" name="Rectangle 19"/>
            <p:cNvSpPr/>
            <p:nvPr/>
          </p:nvSpPr>
          <p:spPr>
            <a:xfrm>
              <a:off x="2410579" y="4008771"/>
              <a:ext cx="1237950" cy="780228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479819" y="4199784"/>
              <a:ext cx="1248094" cy="4486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hu-HU" dirty="0" smtClean="0"/>
                <a:t>VM</a:t>
              </a:r>
              <a:r>
                <a:rPr lang="hu-HU" baseline="-25000" dirty="0" smtClean="0"/>
                <a:t>2</a:t>
              </a:r>
              <a:endParaRPr lang="hu-HU" baseline="-250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324437" y="2849880"/>
            <a:ext cx="1285172" cy="516668"/>
            <a:chOff x="2410579" y="4008771"/>
            <a:chExt cx="1237950" cy="780228"/>
          </a:xfrm>
        </p:grpSpPr>
        <p:sp>
          <p:nvSpPr>
            <p:cNvPr id="23" name="Rectangle 22"/>
            <p:cNvSpPr/>
            <p:nvPr/>
          </p:nvSpPr>
          <p:spPr>
            <a:xfrm>
              <a:off x="2410579" y="4008771"/>
              <a:ext cx="1237950" cy="780228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717458" y="4120018"/>
              <a:ext cx="624192" cy="5577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hu-HU" dirty="0" smtClean="0"/>
                <a:t>VM</a:t>
              </a:r>
              <a:r>
                <a:rPr lang="hu-HU" baseline="-25000" dirty="0" smtClean="0"/>
                <a:t>3</a:t>
              </a:r>
              <a:endParaRPr lang="hu-HU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68174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Cost of an allocation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633845" y="2218203"/>
            <a:ext cx="8187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C = </a:t>
            </a:r>
            <a:r>
              <a:rPr lang="el-GR" sz="2400" dirty="0"/>
              <a:t>α</a:t>
            </a:r>
            <a:r>
              <a:rPr lang="hu-HU" sz="2400" dirty="0"/>
              <a:t> * </a:t>
            </a:r>
            <a:r>
              <a:rPr lang="hu-HU" sz="2400" dirty="0" smtClean="0"/>
              <a:t>(number of PMs turned on) </a:t>
            </a:r>
            <a:r>
              <a:rPr lang="hu-HU" sz="2400" dirty="0"/>
              <a:t>+ </a:t>
            </a:r>
            <a:r>
              <a:rPr lang="el-GR" sz="2400" dirty="0"/>
              <a:t>β</a:t>
            </a:r>
            <a:r>
              <a:rPr lang="hu-HU" sz="2400" dirty="0"/>
              <a:t> * </a:t>
            </a:r>
            <a:r>
              <a:rPr lang="hu-HU" sz="2400" dirty="0" smtClean="0"/>
              <a:t>(number of migrations)</a:t>
            </a:r>
            <a:endParaRPr lang="hu-HU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570" y="3206750"/>
            <a:ext cx="61912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6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Tasks done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Implementing a „branch </a:t>
            </a:r>
            <a:r>
              <a:rPr lang="hu-HU" dirty="0" smtClean="0"/>
              <a:t>and bound” </a:t>
            </a:r>
            <a:r>
              <a:rPr lang="hu-HU" dirty="0" smtClean="0"/>
              <a:t>allocation algorithm</a:t>
            </a:r>
            <a:endParaRPr lang="hu-HU" dirty="0" smtClean="0"/>
          </a:p>
          <a:p>
            <a:r>
              <a:rPr lang="hu-HU" dirty="0" smtClean="0"/>
              <a:t>Experimenting with heuristics</a:t>
            </a:r>
            <a:endParaRPr lang="hu-HU" dirty="0" smtClean="0"/>
          </a:p>
          <a:p>
            <a:r>
              <a:rPr lang="hu-HU" dirty="0" smtClean="0"/>
              <a:t>Comparing variants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6188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Branch and bound</a:t>
            </a:r>
            <a:endParaRPr lang="hu-HU" dirty="0"/>
          </a:p>
        </p:txBody>
      </p:sp>
      <p:sp>
        <p:nvSpPr>
          <p:cNvPr id="4" name="Rectangle 3"/>
          <p:cNvSpPr/>
          <p:nvPr/>
        </p:nvSpPr>
        <p:spPr>
          <a:xfrm>
            <a:off x="3999271" y="2239630"/>
            <a:ext cx="1568772" cy="706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/>
          </a:p>
        </p:txBody>
      </p:sp>
      <p:sp>
        <p:nvSpPr>
          <p:cNvPr id="5" name="TextBox 4"/>
          <p:cNvSpPr txBox="1"/>
          <p:nvPr/>
        </p:nvSpPr>
        <p:spPr>
          <a:xfrm>
            <a:off x="4464789" y="2390374"/>
            <a:ext cx="633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VM</a:t>
            </a:r>
            <a:r>
              <a:rPr lang="hu-HU" sz="2000" baseline="-25000" dirty="0"/>
              <a:t>1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3624943" y="2946400"/>
            <a:ext cx="552450" cy="9207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2"/>
          </p:cNvCxnSpPr>
          <p:nvPr/>
        </p:nvCxnSpPr>
        <p:spPr>
          <a:xfrm>
            <a:off x="4783657" y="2946401"/>
            <a:ext cx="41436" cy="8927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383652" y="2955926"/>
            <a:ext cx="466966" cy="8413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12547" y="3728322"/>
            <a:ext cx="517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...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88288" y="3728322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...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028043" y="3839188"/>
            <a:ext cx="1149350" cy="1283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/>
          </a:p>
        </p:txBody>
      </p:sp>
      <p:sp>
        <p:nvSpPr>
          <p:cNvPr id="21" name="TextBox 20"/>
          <p:cNvSpPr txBox="1"/>
          <p:nvPr/>
        </p:nvSpPr>
        <p:spPr>
          <a:xfrm>
            <a:off x="3301228" y="4280653"/>
            <a:ext cx="633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VM</a:t>
            </a:r>
            <a:r>
              <a:rPr lang="hu-HU" sz="2000" baseline="-25000" dirty="0"/>
              <a:t>2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2813105" y="5135305"/>
            <a:ext cx="327442" cy="9532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553510" y="5135305"/>
            <a:ext cx="14074" cy="9532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007531" y="5135303"/>
            <a:ext cx="295067" cy="9532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314556" y="3141315"/>
            <a:ext cx="731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PM</a:t>
            </a:r>
            <a:r>
              <a:rPr lang="hu-HU" baseline="-25000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247005" y="3172296"/>
            <a:ext cx="731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PM</a:t>
            </a:r>
            <a:r>
              <a:rPr lang="hu-HU" baseline="-25000" dirty="0"/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586691" y="3141315"/>
            <a:ext cx="731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PM</a:t>
            </a:r>
            <a:r>
              <a:rPr lang="hu-HU" baseline="-25000" dirty="0"/>
              <a:t>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388934" y="5563693"/>
            <a:ext cx="731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PM</a:t>
            </a:r>
            <a:r>
              <a:rPr lang="hu-HU" baseline="-25000" dirty="0"/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056473" y="5563693"/>
            <a:ext cx="731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PM</a:t>
            </a:r>
            <a:r>
              <a:rPr lang="hu-HU" baseline="-25000" dirty="0"/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177393" y="5563693"/>
            <a:ext cx="731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PM</a:t>
            </a:r>
            <a:r>
              <a:rPr lang="hu-HU" baseline="-25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9887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Fail first</a:t>
            </a:r>
            <a:endParaRPr lang="hu-HU" dirty="0"/>
          </a:p>
        </p:txBody>
      </p:sp>
      <p:sp>
        <p:nvSpPr>
          <p:cNvPr id="40" name="Rectangle 39"/>
          <p:cNvSpPr/>
          <p:nvPr/>
        </p:nvSpPr>
        <p:spPr>
          <a:xfrm>
            <a:off x="3999271" y="2239630"/>
            <a:ext cx="1568772" cy="706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/>
          </a:p>
        </p:txBody>
      </p:sp>
      <p:sp>
        <p:nvSpPr>
          <p:cNvPr id="41" name="TextBox 40"/>
          <p:cNvSpPr txBox="1"/>
          <p:nvPr/>
        </p:nvSpPr>
        <p:spPr>
          <a:xfrm>
            <a:off x="4464789" y="2390374"/>
            <a:ext cx="633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VM</a:t>
            </a:r>
            <a:r>
              <a:rPr lang="hu-HU" sz="2000" baseline="-25000" dirty="0"/>
              <a:t>1</a:t>
            </a:r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3624943" y="2946400"/>
            <a:ext cx="552450" cy="9207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0" idx="2"/>
          </p:cNvCxnSpPr>
          <p:nvPr/>
        </p:nvCxnSpPr>
        <p:spPr>
          <a:xfrm>
            <a:off x="4783657" y="2946401"/>
            <a:ext cx="41436" cy="8927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383652" y="2955926"/>
            <a:ext cx="466966" cy="8413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12547" y="3728322"/>
            <a:ext cx="517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...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688288" y="3728322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...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028043" y="3839188"/>
            <a:ext cx="1149350" cy="1283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/>
          </a:p>
        </p:txBody>
      </p:sp>
      <p:sp>
        <p:nvSpPr>
          <p:cNvPr id="48" name="TextBox 47"/>
          <p:cNvSpPr txBox="1"/>
          <p:nvPr/>
        </p:nvSpPr>
        <p:spPr>
          <a:xfrm>
            <a:off x="3301228" y="4280653"/>
            <a:ext cx="633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VM</a:t>
            </a:r>
            <a:r>
              <a:rPr lang="hu-HU" sz="2000" baseline="-25000" dirty="0"/>
              <a:t>2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2813105" y="5135305"/>
            <a:ext cx="327442" cy="9532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553510" y="5135305"/>
            <a:ext cx="14074" cy="9532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007531" y="5135303"/>
            <a:ext cx="295067" cy="9532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314556" y="3141315"/>
            <a:ext cx="731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PM</a:t>
            </a:r>
            <a:r>
              <a:rPr lang="hu-HU" baseline="-25000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247005" y="3172296"/>
            <a:ext cx="731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PM</a:t>
            </a:r>
            <a:r>
              <a:rPr lang="hu-HU" baseline="-25000" dirty="0"/>
              <a:t>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586691" y="3141315"/>
            <a:ext cx="731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PM</a:t>
            </a:r>
            <a:r>
              <a:rPr lang="hu-HU" baseline="-25000" dirty="0"/>
              <a:t>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388934" y="5563693"/>
            <a:ext cx="731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PM</a:t>
            </a:r>
            <a:r>
              <a:rPr lang="hu-HU" baseline="-25000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056473" y="5563693"/>
            <a:ext cx="731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PM</a:t>
            </a:r>
            <a:r>
              <a:rPr lang="hu-HU" baseline="-25000" dirty="0"/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177393" y="5563693"/>
            <a:ext cx="731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PM</a:t>
            </a:r>
            <a:r>
              <a:rPr lang="hu-HU" baseline="-25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725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</p:bld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596</TotalTime>
  <Words>173</Words>
  <Application>Microsoft Office PowerPoint</Application>
  <PresentationFormat>On-screen Show (4:3)</PresentationFormat>
  <Paragraphs>87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Calibri Light</vt:lpstr>
      <vt:lpstr>Wingdings 2</vt:lpstr>
      <vt:lpstr>HDOfficeLightV0</vt:lpstr>
      <vt:lpstr>1_HDOfficeLightV0</vt:lpstr>
      <vt:lpstr>2_HDOfficeLightV0</vt:lpstr>
      <vt:lpstr>3_HDOfficeLightV0</vt:lpstr>
      <vt:lpstr>Allocating virtual machines in the cloud</vt:lpstr>
      <vt:lpstr>Allocating virtual machines in the cloud</vt:lpstr>
      <vt:lpstr>Allocating virtual machines in the cloud</vt:lpstr>
      <vt:lpstr>Allocating virtual machines in the cloud</vt:lpstr>
      <vt:lpstr>Resource constraints</vt:lpstr>
      <vt:lpstr>Cost of an allocation</vt:lpstr>
      <vt:lpstr>Tasks done</vt:lpstr>
      <vt:lpstr>Branch and bound</vt:lpstr>
      <vt:lpstr>Fail first</vt:lpstr>
      <vt:lpstr>Fail first</vt:lpstr>
      <vt:lpstr>Results</vt:lpstr>
      <vt:lpstr>PM sorting</vt:lpstr>
      <vt:lpstr>Symmetry breaking</vt:lpstr>
      <vt:lpstr>Result</vt:lpstr>
      <vt:lpstr>Thank you for your attention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Virtuális gépek allokálása felhőben</dc:title>
  <dc:creator>David</dc:creator>
  <cp:lastModifiedBy>David</cp:lastModifiedBy>
  <cp:revision>144</cp:revision>
  <dcterms:created xsi:type="dcterms:W3CDTF">2015-05-12T17:20:29Z</dcterms:created>
  <dcterms:modified xsi:type="dcterms:W3CDTF">2015-05-18T17:40:37Z</dcterms:modified>
</cp:coreProperties>
</file>