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Gadugi" panose="020B0502040204020203" pitchFamily="34"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7" d="100"/>
          <a:sy n="47" d="100"/>
        </p:scale>
        <p:origin x="46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340838"/>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9" name="TextBox 18">
            <a:extLst>
              <a:ext uri="{FF2B5EF4-FFF2-40B4-BE49-F238E27FC236}">
                <a16:creationId xmlns:a16="http://schemas.microsoft.com/office/drawing/2014/main" id="{77A8F89A-4297-E228-0956-DD458D5030D8}"/>
              </a:ext>
            </a:extLst>
          </p:cNvPr>
          <p:cNvSpPr txBox="1"/>
          <p:nvPr/>
        </p:nvSpPr>
        <p:spPr>
          <a:xfrm>
            <a:off x="11021786" y="1580430"/>
            <a:ext cx="6961414" cy="7940635"/>
          </a:xfrm>
          <a:prstGeom prst="rect">
            <a:avLst/>
          </a:prstGeom>
          <a:noFill/>
        </p:spPr>
        <p:txBody>
          <a:bodyPr wrap="square" rtlCol="0">
            <a:spAutoFit/>
          </a:bodyPr>
          <a:lstStyle/>
          <a:p>
            <a:r>
              <a:rPr lang="en-US" sz="2400" spc="-21" dirty="0">
                <a:latin typeface="Gadugi" panose="020B0502040204020203" pitchFamily="34" charset="0"/>
                <a:ea typeface="Gadugi" panose="020B0502040204020203" pitchFamily="34" charset="0"/>
              </a:rPr>
              <a:t>ANALYSIS</a:t>
            </a:r>
          </a:p>
          <a:p>
            <a:r>
              <a:rPr lang="en-US" sz="24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a:p>
            <a:endParaRPr lang="en-US" sz="2400" spc="-19" dirty="0">
              <a:latin typeface="Gadugi" panose="020B0502040204020203" pitchFamily="34" charset="0"/>
              <a:ea typeface="Gadugi" panose="020B0502040204020203" pitchFamily="34" charset="0"/>
            </a:endParaRPr>
          </a:p>
          <a:p>
            <a:endParaRPr lang="en-IN" sz="2400" dirty="0"/>
          </a:p>
          <a:p>
            <a:r>
              <a:rPr lang="en-US" sz="2400" spc="-21" dirty="0">
                <a:latin typeface="Gadugi" panose="020B0502040204020203" pitchFamily="34" charset="0"/>
                <a:ea typeface="Gadugi" panose="020B0502040204020203" pitchFamily="34" charset="0"/>
              </a:rPr>
              <a:t>INSIGHT</a:t>
            </a:r>
          </a:p>
          <a:p>
            <a:r>
              <a:rPr lang="en-US" sz="24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a:p>
            <a:endParaRPr lang="en-US" sz="2400" spc="-19" dirty="0">
              <a:latin typeface="Gadugi" panose="020B0502040204020203" pitchFamily="34" charset="0"/>
              <a:ea typeface="Gadugi" panose="020B0502040204020203" pitchFamily="34" charset="0"/>
            </a:endParaRPr>
          </a:p>
          <a:p>
            <a:r>
              <a:rPr lang="en-US" sz="2400" spc="-21" dirty="0">
                <a:latin typeface="Gadugi" panose="020B0502040204020203" pitchFamily="34" charset="0"/>
                <a:ea typeface="Gadugi" panose="020B0502040204020203" pitchFamily="34" charset="0"/>
              </a:rPr>
              <a:t>NEXT STEPS</a:t>
            </a:r>
          </a:p>
          <a:p>
            <a:r>
              <a:rPr lang="en-US" sz="24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a:p>
            <a:endParaRPr lang="en-US" sz="1800" spc="-19" dirty="0">
              <a:latin typeface="Gadugi" panose="020B0502040204020203" pitchFamily="34" charset="0"/>
              <a:ea typeface="Gadugi" panose="020B0502040204020203" pitchFamily="34" charset="0"/>
            </a:endParaRP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433024" y="1813752"/>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52FC6031-AD43-D178-93E0-118AD13005AD}"/>
              </a:ext>
            </a:extLst>
          </p:cNvPr>
          <p:cNvSpPr txBox="1"/>
          <p:nvPr/>
        </p:nvSpPr>
        <p:spPr>
          <a:xfrm>
            <a:off x="7733983" y="2870252"/>
            <a:ext cx="8191272" cy="2793072"/>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r>
              <a:rPr lang="en-AU" dirty="0" err="1"/>
              <a:t>OIn</a:t>
            </a:r>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09EC2710-10A9-4983-185D-333A526B1CD7}"/>
              </a:ext>
            </a:extLst>
          </p:cNvPr>
          <p:cNvSpPr txBox="1"/>
          <p:nvPr/>
        </p:nvSpPr>
        <p:spPr>
          <a:xfrm>
            <a:off x="2507003" y="5600700"/>
            <a:ext cx="7120051" cy="584775"/>
          </a:xfrm>
          <a:prstGeom prst="rect">
            <a:avLst/>
          </a:prstGeom>
          <a:noFill/>
        </p:spPr>
        <p:txBody>
          <a:bodyPr wrap="square" rtlCol="0">
            <a:spAutoFit/>
          </a:bodyPr>
          <a:lstStyle/>
          <a:p>
            <a:r>
              <a:rPr lang="en-IN" sz="3200" dirty="0">
                <a:solidFill>
                  <a:schemeClr val="bg1"/>
                </a:solidFill>
              </a:rPr>
              <a:t>Over </a:t>
            </a:r>
            <a:r>
              <a:rPr lang="en-IN" sz="3200" u="sng" dirty="0">
                <a:solidFill>
                  <a:schemeClr val="bg1"/>
                </a:solidFill>
              </a:rPr>
              <a:t>100000</a:t>
            </a:r>
            <a:r>
              <a:rPr lang="en-IN" sz="3200" dirty="0">
                <a:solidFill>
                  <a:schemeClr val="bg1"/>
                </a:solidFill>
              </a:rPr>
              <a:t> posts per day</a:t>
            </a:r>
          </a:p>
        </p:txBody>
      </p:sp>
      <p:sp>
        <p:nvSpPr>
          <p:cNvPr id="23" name="TextBox 22">
            <a:extLst>
              <a:ext uri="{FF2B5EF4-FFF2-40B4-BE49-F238E27FC236}">
                <a16:creationId xmlns:a16="http://schemas.microsoft.com/office/drawing/2014/main" id="{AF9CA262-63F3-92DD-A6EA-3EF8B54A892B}"/>
              </a:ext>
            </a:extLst>
          </p:cNvPr>
          <p:cNvSpPr txBox="1"/>
          <p:nvPr/>
        </p:nvSpPr>
        <p:spPr>
          <a:xfrm>
            <a:off x="2631245" y="6667500"/>
            <a:ext cx="7120051" cy="584775"/>
          </a:xfrm>
          <a:prstGeom prst="rect">
            <a:avLst/>
          </a:prstGeom>
          <a:noFill/>
        </p:spPr>
        <p:txBody>
          <a:bodyPr wrap="square" rtlCol="0">
            <a:spAutoFit/>
          </a:bodyPr>
          <a:lstStyle/>
          <a:p>
            <a:r>
              <a:rPr lang="en-IN" sz="3200" u="sng" dirty="0">
                <a:solidFill>
                  <a:schemeClr val="bg1"/>
                </a:solidFill>
                <a:latin typeface="Gadugi" panose="020B0502040204020203" pitchFamily="34" charset="0"/>
                <a:ea typeface="Gadugi" panose="020B0502040204020203" pitchFamily="34" charset="0"/>
              </a:rPr>
              <a:t>36,500,000</a:t>
            </a:r>
            <a:r>
              <a:rPr lang="en-IN" sz="3200" dirty="0">
                <a:solidFill>
                  <a:schemeClr val="bg1"/>
                </a:solidFill>
                <a:latin typeface="Gadugi" panose="020B0502040204020203" pitchFamily="34" charset="0"/>
                <a:ea typeface="Gadugi" panose="020B0502040204020203" pitchFamily="34" charset="0"/>
              </a:rPr>
              <a:t> pieces of content per year!</a:t>
            </a:r>
          </a:p>
        </p:txBody>
      </p:sp>
      <p:sp>
        <p:nvSpPr>
          <p:cNvPr id="24" name="TextBox 23">
            <a:extLst>
              <a:ext uri="{FF2B5EF4-FFF2-40B4-BE49-F238E27FC236}">
                <a16:creationId xmlns:a16="http://schemas.microsoft.com/office/drawing/2014/main" id="{05E4FF51-F084-34F3-3830-EA618A55486F}"/>
              </a:ext>
            </a:extLst>
          </p:cNvPr>
          <p:cNvSpPr txBox="1"/>
          <p:nvPr/>
        </p:nvSpPr>
        <p:spPr>
          <a:xfrm>
            <a:off x="2543555" y="7993129"/>
            <a:ext cx="5786992" cy="677108"/>
          </a:xfrm>
          <a:prstGeom prst="rect">
            <a:avLst/>
          </a:prstGeom>
          <a:noFill/>
        </p:spPr>
        <p:txBody>
          <a:bodyPr wrap="square" rtlCol="0">
            <a:spAutoFit/>
          </a:bodyPr>
          <a:lstStyle/>
          <a:p>
            <a:r>
              <a:rPr lang="en-US" sz="2000" spc="-19" dirty="0">
                <a:solidFill>
                  <a:srgbClr val="FFFFFF"/>
                </a:solidFill>
                <a:latin typeface="Gadugi" panose="020B0502040204020203" pitchFamily="34" charset="0"/>
                <a:ea typeface="Gadugi" panose="020B0502040204020203" pitchFamily="34" charset="0"/>
              </a:rPr>
              <a:t>But how to capitalize on it when there is so much?</a:t>
            </a:r>
          </a:p>
          <a:p>
            <a:endParaRPr lang="en-IN" dirty="0">
              <a:latin typeface="Gaudogi"/>
            </a:endParaRPr>
          </a:p>
        </p:txBody>
      </p:sp>
      <p:sp>
        <p:nvSpPr>
          <p:cNvPr id="25" name="TextBox 24">
            <a:extLst>
              <a:ext uri="{FF2B5EF4-FFF2-40B4-BE49-F238E27FC236}">
                <a16:creationId xmlns:a16="http://schemas.microsoft.com/office/drawing/2014/main" id="{11FA2315-91BC-2799-615E-721C3CF7D6B8}"/>
              </a:ext>
            </a:extLst>
          </p:cNvPr>
          <p:cNvSpPr txBox="1"/>
          <p:nvPr/>
        </p:nvSpPr>
        <p:spPr>
          <a:xfrm>
            <a:off x="2920973" y="9258300"/>
            <a:ext cx="6297090" cy="984885"/>
          </a:xfrm>
          <a:prstGeom prst="rect">
            <a:avLst/>
          </a:prstGeom>
          <a:noFill/>
        </p:spPr>
        <p:txBody>
          <a:bodyPr wrap="square" rtlCol="0">
            <a:spAutoFit/>
          </a:bodyPr>
          <a:lstStyle/>
          <a:p>
            <a:r>
              <a:rPr lang="en-US" sz="20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4" name="Picture 6" descr="Avatar, male, man, mature, old, person, user icon - Free download">
            <a:extLst>
              <a:ext uri="{FF2B5EF4-FFF2-40B4-BE49-F238E27FC236}">
                <a16:creationId xmlns:a16="http://schemas.microsoft.com/office/drawing/2014/main" id="{FF45DD09-0A58-D082-C3B7-F1C4C912FD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C8857BB5-E453-2B09-022F-61845F4AE1AA}"/>
              </a:ext>
            </a:extLst>
          </p:cNvPr>
          <p:cNvSpPr txBox="1"/>
          <p:nvPr/>
        </p:nvSpPr>
        <p:spPr>
          <a:xfrm>
            <a:off x="14482934" y="1522768"/>
            <a:ext cx="2438400" cy="646331"/>
          </a:xfrm>
          <a:prstGeom prst="rect">
            <a:avLst/>
          </a:prstGeom>
          <a:noFill/>
        </p:spPr>
        <p:txBody>
          <a:bodyPr wrap="square" rtlCol="0">
            <a:spAutoFit/>
          </a:bodyPr>
          <a:lstStyle/>
          <a:p>
            <a:r>
              <a:rPr lang="en-US" sz="1800" spc="-21" dirty="0">
                <a:latin typeface="Gadugi" panose="020B0502040204020203" pitchFamily="34" charset="0"/>
                <a:ea typeface="Gadugi" panose="020B0502040204020203" pitchFamily="34" charset="0"/>
              </a:rPr>
              <a:t>ANDREW FLEMING</a:t>
            </a:r>
          </a:p>
          <a:p>
            <a:endParaRPr lang="en-IN" dirty="0"/>
          </a:p>
        </p:txBody>
      </p:sp>
      <p:sp>
        <p:nvSpPr>
          <p:cNvPr id="36" name="TextBox 33">
            <a:extLst>
              <a:ext uri="{FF2B5EF4-FFF2-40B4-BE49-F238E27FC236}">
                <a16:creationId xmlns:a16="http://schemas.microsoft.com/office/drawing/2014/main" id="{C5F7EA77-2287-1FCE-37D3-59FAF065F8D3}"/>
              </a:ext>
            </a:extLst>
          </p:cNvPr>
          <p:cNvSpPr txBox="1"/>
          <p:nvPr/>
        </p:nvSpPr>
        <p:spPr>
          <a:xfrm>
            <a:off x="14523609" y="2019300"/>
            <a:ext cx="2616047" cy="692497"/>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Chief Technology Architect</a:t>
            </a:r>
          </a:p>
        </p:txBody>
      </p:sp>
      <p:pic>
        <p:nvPicPr>
          <p:cNvPr id="37" name="Picture 4" descr="Avatar Male Boy - Free vector graphic on Pixabay">
            <a:extLst>
              <a:ext uri="{FF2B5EF4-FFF2-40B4-BE49-F238E27FC236}">
                <a16:creationId xmlns:a16="http://schemas.microsoft.com/office/drawing/2014/main" id="{7E11826C-D97A-3DC0-19CD-B280DEE658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5">
            <a:extLst>
              <a:ext uri="{FF2B5EF4-FFF2-40B4-BE49-F238E27FC236}">
                <a16:creationId xmlns:a16="http://schemas.microsoft.com/office/drawing/2014/main" id="{31C38D43-1225-266C-767D-79D2827A0DE4}"/>
              </a:ext>
            </a:extLst>
          </p:cNvPr>
          <p:cNvGrpSpPr/>
          <p:nvPr/>
        </p:nvGrpSpPr>
        <p:grpSpPr>
          <a:xfrm>
            <a:off x="14510148" y="4741024"/>
            <a:ext cx="2616047" cy="805710"/>
            <a:chOff x="0" y="-47625"/>
            <a:chExt cx="3488063" cy="1074279"/>
          </a:xfrm>
        </p:grpSpPr>
        <p:sp>
          <p:nvSpPr>
            <p:cNvPr id="39" name="TextBox 36">
              <a:extLst>
                <a:ext uri="{FF2B5EF4-FFF2-40B4-BE49-F238E27FC236}">
                  <a16:creationId xmlns:a16="http://schemas.microsoft.com/office/drawing/2014/main" id="{3FC5883A-966D-7D97-57C1-27530BA3865D}"/>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40" name="TextBox 37">
              <a:extLst>
                <a:ext uri="{FF2B5EF4-FFF2-40B4-BE49-F238E27FC236}">
                  <a16:creationId xmlns:a16="http://schemas.microsoft.com/office/drawing/2014/main" id="{4374889E-DCF6-5F4B-B1F4-5651559E112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pic>
        <p:nvPicPr>
          <p:cNvPr id="1026" name="Picture 2" descr="Young man face cartoon design Royalty Free Vector Image">
            <a:extLst>
              <a:ext uri="{FF2B5EF4-FFF2-40B4-BE49-F238E27FC236}">
                <a16:creationId xmlns:a16="http://schemas.microsoft.com/office/drawing/2014/main" id="{8631B9FE-85F0-E11A-5D23-7EB2A498C5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03452" y="7104900"/>
            <a:ext cx="1724025" cy="265747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38">
            <a:extLst>
              <a:ext uri="{FF2B5EF4-FFF2-40B4-BE49-F238E27FC236}">
                <a16:creationId xmlns:a16="http://schemas.microsoft.com/office/drawing/2014/main" id="{27568F1A-12CC-438E-A96F-E0FDFC068E8F}"/>
              </a:ext>
            </a:extLst>
          </p:cNvPr>
          <p:cNvGrpSpPr/>
          <p:nvPr/>
        </p:nvGrpSpPr>
        <p:grpSpPr>
          <a:xfrm>
            <a:off x="14510148" y="7692240"/>
            <a:ext cx="2616047" cy="774355"/>
            <a:chOff x="0" y="-47625"/>
            <a:chExt cx="3488063" cy="1032473"/>
          </a:xfrm>
        </p:grpSpPr>
        <p:sp>
          <p:nvSpPr>
            <p:cNvPr id="42" name="TextBox 39">
              <a:extLst>
                <a:ext uri="{FF2B5EF4-FFF2-40B4-BE49-F238E27FC236}">
                  <a16:creationId xmlns:a16="http://schemas.microsoft.com/office/drawing/2014/main" id="{917E60A2-83D2-680D-FF0B-C45BF1720DC0}"/>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3" name="TextBox 40">
              <a:extLst>
                <a:ext uri="{FF2B5EF4-FFF2-40B4-BE49-F238E27FC236}">
                  <a16:creationId xmlns:a16="http://schemas.microsoft.com/office/drawing/2014/main" id="{9189D142-8680-9237-3AE2-2E1D7B893FB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9DC63805-44DE-4460-B077-509B07368EC0}"/>
              </a:ext>
            </a:extLst>
          </p:cNvPr>
          <p:cNvSpPr txBox="1"/>
          <p:nvPr/>
        </p:nvSpPr>
        <p:spPr>
          <a:xfrm>
            <a:off x="3965347" y="1638300"/>
            <a:ext cx="2664053" cy="400110"/>
          </a:xfrm>
          <a:prstGeom prst="rect">
            <a:avLst/>
          </a:prstGeom>
          <a:noFill/>
        </p:spPr>
        <p:txBody>
          <a:bodyPr wrap="square" rtlCol="0">
            <a:spAutoFit/>
          </a:bodyPr>
          <a:lstStyle/>
          <a:p>
            <a:r>
              <a:rPr lang="en-IN" sz="2000" dirty="0">
                <a:solidFill>
                  <a:schemeClr val="bg1"/>
                </a:solidFill>
              </a:rPr>
              <a:t>Data Understanding</a:t>
            </a:r>
          </a:p>
        </p:txBody>
      </p:sp>
      <p:sp>
        <p:nvSpPr>
          <p:cNvPr id="40" name="TextBox 39">
            <a:extLst>
              <a:ext uri="{FF2B5EF4-FFF2-40B4-BE49-F238E27FC236}">
                <a16:creationId xmlns:a16="http://schemas.microsoft.com/office/drawing/2014/main" id="{88EB03E8-B53F-F403-6CDE-004C0A604A7C}"/>
              </a:ext>
            </a:extLst>
          </p:cNvPr>
          <p:cNvSpPr txBox="1"/>
          <p:nvPr/>
        </p:nvSpPr>
        <p:spPr>
          <a:xfrm>
            <a:off x="5764133" y="3314700"/>
            <a:ext cx="2664053" cy="400110"/>
          </a:xfrm>
          <a:prstGeom prst="rect">
            <a:avLst/>
          </a:prstGeom>
          <a:noFill/>
        </p:spPr>
        <p:txBody>
          <a:bodyPr wrap="square" rtlCol="0">
            <a:spAutoFit/>
          </a:bodyPr>
          <a:lstStyle/>
          <a:p>
            <a:r>
              <a:rPr lang="en-IN" sz="2000" dirty="0">
                <a:solidFill>
                  <a:schemeClr val="bg1"/>
                </a:solidFill>
              </a:rPr>
              <a:t>Data Cleaning</a:t>
            </a:r>
          </a:p>
        </p:txBody>
      </p:sp>
      <p:sp>
        <p:nvSpPr>
          <p:cNvPr id="41" name="TextBox 40">
            <a:extLst>
              <a:ext uri="{FF2B5EF4-FFF2-40B4-BE49-F238E27FC236}">
                <a16:creationId xmlns:a16="http://schemas.microsoft.com/office/drawing/2014/main" id="{759D6A87-4EC5-77DB-5DFF-4B0CAC2C4843}"/>
              </a:ext>
            </a:extLst>
          </p:cNvPr>
          <p:cNvSpPr txBox="1"/>
          <p:nvPr/>
        </p:nvSpPr>
        <p:spPr>
          <a:xfrm>
            <a:off x="7626237" y="4961740"/>
            <a:ext cx="2023190" cy="400110"/>
          </a:xfrm>
          <a:prstGeom prst="rect">
            <a:avLst/>
          </a:prstGeom>
          <a:noFill/>
        </p:spPr>
        <p:txBody>
          <a:bodyPr wrap="square" rtlCol="0">
            <a:spAutoFit/>
          </a:bodyPr>
          <a:lstStyle/>
          <a:p>
            <a:r>
              <a:rPr lang="en-IN" sz="2000" dirty="0">
                <a:solidFill>
                  <a:schemeClr val="bg1"/>
                </a:solidFill>
              </a:rPr>
              <a:t>Data Modelling </a:t>
            </a:r>
          </a:p>
        </p:txBody>
      </p:sp>
      <p:sp>
        <p:nvSpPr>
          <p:cNvPr id="42" name="TextBox 41">
            <a:extLst>
              <a:ext uri="{FF2B5EF4-FFF2-40B4-BE49-F238E27FC236}">
                <a16:creationId xmlns:a16="http://schemas.microsoft.com/office/drawing/2014/main" id="{04581EA4-ADE5-268F-ABD2-2A8810463AA4}"/>
              </a:ext>
            </a:extLst>
          </p:cNvPr>
          <p:cNvSpPr txBox="1"/>
          <p:nvPr/>
        </p:nvSpPr>
        <p:spPr>
          <a:xfrm>
            <a:off x="9473318" y="6352656"/>
            <a:ext cx="2023190" cy="400110"/>
          </a:xfrm>
          <a:prstGeom prst="rect">
            <a:avLst/>
          </a:prstGeom>
          <a:noFill/>
        </p:spPr>
        <p:txBody>
          <a:bodyPr wrap="square" rtlCol="0">
            <a:spAutoFit/>
          </a:bodyPr>
          <a:lstStyle/>
          <a:p>
            <a:r>
              <a:rPr lang="en-IN" sz="2000" dirty="0">
                <a:solidFill>
                  <a:schemeClr val="bg1"/>
                </a:solidFill>
              </a:rPr>
              <a:t>Data Analysis</a:t>
            </a:r>
          </a:p>
        </p:txBody>
      </p:sp>
      <p:sp>
        <p:nvSpPr>
          <p:cNvPr id="43" name="TextBox 42">
            <a:extLst>
              <a:ext uri="{FF2B5EF4-FFF2-40B4-BE49-F238E27FC236}">
                <a16:creationId xmlns:a16="http://schemas.microsoft.com/office/drawing/2014/main" id="{4D67392F-CBC5-94B0-3D8D-F9DD28F60780}"/>
              </a:ext>
            </a:extLst>
          </p:cNvPr>
          <p:cNvSpPr txBox="1"/>
          <p:nvPr/>
        </p:nvSpPr>
        <p:spPr>
          <a:xfrm>
            <a:off x="11179806" y="8015727"/>
            <a:ext cx="2023190" cy="400110"/>
          </a:xfrm>
          <a:prstGeom prst="rect">
            <a:avLst/>
          </a:prstGeom>
          <a:noFill/>
        </p:spPr>
        <p:txBody>
          <a:bodyPr wrap="square" rtlCol="0">
            <a:spAutoFit/>
          </a:bodyPr>
          <a:lstStyle/>
          <a:p>
            <a:r>
              <a:rPr lang="en-IN" sz="20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E8641BA7-A7C9-B9DB-1C20-392098044021}"/>
              </a:ext>
            </a:extLst>
          </p:cNvPr>
          <p:cNvSpPr txBox="1"/>
          <p:nvPr/>
        </p:nvSpPr>
        <p:spPr>
          <a:xfrm>
            <a:off x="3095138" y="4497169"/>
            <a:ext cx="1047785" cy="646331"/>
          </a:xfrm>
          <a:prstGeom prst="rect">
            <a:avLst/>
          </a:prstGeom>
          <a:noFill/>
        </p:spPr>
        <p:txBody>
          <a:bodyPr wrap="square" rtlCol="0">
            <a:spAutoFit/>
          </a:bodyPr>
          <a:lstStyle/>
          <a:p>
            <a:r>
              <a:rPr lang="en-IN" sz="3600" dirty="0"/>
              <a:t>16</a:t>
            </a:r>
          </a:p>
        </p:txBody>
      </p:sp>
      <p:sp>
        <p:nvSpPr>
          <p:cNvPr id="19" name="TextBox 18">
            <a:extLst>
              <a:ext uri="{FF2B5EF4-FFF2-40B4-BE49-F238E27FC236}">
                <a16:creationId xmlns:a16="http://schemas.microsoft.com/office/drawing/2014/main" id="{9CBFBC77-9C29-97E9-FF39-2C9CE0D6F4AD}"/>
              </a:ext>
            </a:extLst>
          </p:cNvPr>
          <p:cNvSpPr txBox="1"/>
          <p:nvPr/>
        </p:nvSpPr>
        <p:spPr>
          <a:xfrm>
            <a:off x="2686015" y="5524500"/>
            <a:ext cx="1657385" cy="646331"/>
          </a:xfrm>
          <a:prstGeom prst="rect">
            <a:avLst/>
          </a:prstGeom>
          <a:noFill/>
        </p:spPr>
        <p:txBody>
          <a:bodyPr wrap="square" rtlCol="0">
            <a:spAutoFit/>
          </a:bodyPr>
          <a:lstStyle/>
          <a:p>
            <a:r>
              <a:rPr lang="en-IN" dirty="0"/>
              <a:t>UNIQUE CATEGORIES</a:t>
            </a:r>
          </a:p>
        </p:txBody>
      </p:sp>
      <p:sp>
        <p:nvSpPr>
          <p:cNvPr id="20" name="TextBox 19">
            <a:extLst>
              <a:ext uri="{FF2B5EF4-FFF2-40B4-BE49-F238E27FC236}">
                <a16:creationId xmlns:a16="http://schemas.microsoft.com/office/drawing/2014/main" id="{ADF9522F-15DA-AF93-CD35-9ECA1C070053}"/>
              </a:ext>
            </a:extLst>
          </p:cNvPr>
          <p:cNvSpPr txBox="1"/>
          <p:nvPr/>
        </p:nvSpPr>
        <p:spPr>
          <a:xfrm>
            <a:off x="8059549" y="4558725"/>
            <a:ext cx="1084451" cy="584775"/>
          </a:xfrm>
          <a:prstGeom prst="rect">
            <a:avLst/>
          </a:prstGeom>
          <a:noFill/>
        </p:spPr>
        <p:txBody>
          <a:bodyPr wrap="square" rtlCol="0">
            <a:spAutoFit/>
          </a:bodyPr>
          <a:lstStyle/>
          <a:p>
            <a:r>
              <a:rPr lang="en-IN" sz="3200" dirty="0"/>
              <a:t>1897</a:t>
            </a:r>
          </a:p>
        </p:txBody>
      </p:sp>
      <p:sp>
        <p:nvSpPr>
          <p:cNvPr id="22" name="TextBox 21">
            <a:extLst>
              <a:ext uri="{FF2B5EF4-FFF2-40B4-BE49-F238E27FC236}">
                <a16:creationId xmlns:a16="http://schemas.microsoft.com/office/drawing/2014/main" id="{D3F1F4E0-00A6-E9E8-89A0-0A35E69F3AC7}"/>
              </a:ext>
            </a:extLst>
          </p:cNvPr>
          <p:cNvSpPr txBox="1"/>
          <p:nvPr/>
        </p:nvSpPr>
        <p:spPr>
          <a:xfrm>
            <a:off x="8059549" y="5524500"/>
            <a:ext cx="1541651" cy="923330"/>
          </a:xfrm>
          <a:prstGeom prst="rect">
            <a:avLst/>
          </a:prstGeom>
          <a:noFill/>
        </p:spPr>
        <p:txBody>
          <a:bodyPr wrap="square" rtlCol="0">
            <a:spAutoFit/>
          </a:bodyPr>
          <a:lstStyle/>
          <a:p>
            <a:r>
              <a:rPr lang="en-IN" dirty="0"/>
              <a:t>REACTIONS TO “ANIMAL” POSTS</a:t>
            </a:r>
          </a:p>
        </p:txBody>
      </p:sp>
      <p:sp>
        <p:nvSpPr>
          <p:cNvPr id="23" name="TextBox 22">
            <a:extLst>
              <a:ext uri="{FF2B5EF4-FFF2-40B4-BE49-F238E27FC236}">
                <a16:creationId xmlns:a16="http://schemas.microsoft.com/office/drawing/2014/main" id="{797827B6-575A-D63D-9E70-BE13DEEEA985}"/>
              </a:ext>
            </a:extLst>
          </p:cNvPr>
          <p:cNvSpPr txBox="1"/>
          <p:nvPr/>
        </p:nvSpPr>
        <p:spPr>
          <a:xfrm>
            <a:off x="13087839" y="4820334"/>
            <a:ext cx="2168903" cy="523220"/>
          </a:xfrm>
          <a:prstGeom prst="rect">
            <a:avLst/>
          </a:prstGeom>
          <a:noFill/>
        </p:spPr>
        <p:txBody>
          <a:bodyPr wrap="square" rtlCol="0">
            <a:spAutoFit/>
          </a:bodyPr>
          <a:lstStyle/>
          <a:p>
            <a:r>
              <a:rPr lang="en-IN" sz="2800" dirty="0"/>
              <a:t>JANUARY</a:t>
            </a:r>
          </a:p>
        </p:txBody>
      </p:sp>
      <p:sp>
        <p:nvSpPr>
          <p:cNvPr id="24" name="TextBox 23">
            <a:extLst>
              <a:ext uri="{FF2B5EF4-FFF2-40B4-BE49-F238E27FC236}">
                <a16:creationId xmlns:a16="http://schemas.microsoft.com/office/drawing/2014/main" id="{5113A873-68C3-72EB-08E2-3BDFC3D31A64}"/>
              </a:ext>
            </a:extLst>
          </p:cNvPr>
          <p:cNvSpPr txBox="1"/>
          <p:nvPr/>
        </p:nvSpPr>
        <p:spPr>
          <a:xfrm>
            <a:off x="13087839" y="5524500"/>
            <a:ext cx="1999761" cy="646331"/>
          </a:xfrm>
          <a:prstGeom prst="rect">
            <a:avLst/>
          </a:prstGeom>
          <a:noFill/>
        </p:spPr>
        <p:txBody>
          <a:bodyPr wrap="square" rtlCol="0">
            <a:spAutoFit/>
          </a:bodyPr>
          <a:lstStyle/>
          <a:p>
            <a:r>
              <a:rPr lang="en-IN" dirty="0"/>
              <a:t>MONTH WITH MOSTS POST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8101718F-4B16-81D6-1E02-B9F5BD21AD05}"/>
              </a:ext>
            </a:extLst>
          </p:cNvPr>
          <p:cNvPicPr>
            <a:picLocks noChangeAspect="1"/>
          </p:cNvPicPr>
          <p:nvPr/>
        </p:nvPicPr>
        <p:blipFill>
          <a:blip r:embed="rId7"/>
          <a:srcRect/>
          <a:stretch>
            <a:fillRect/>
          </a:stretch>
        </p:blipFill>
        <p:spPr>
          <a:xfrm>
            <a:off x="5308891" y="1306841"/>
            <a:ext cx="8283945" cy="5114488"/>
          </a:xfrm>
          <a:prstGeom prst="rect">
            <a:avLst/>
          </a:prstGeom>
        </p:spPr>
      </p:pic>
      <p:sp>
        <p:nvSpPr>
          <p:cNvPr id="28" name="TextBox 27">
            <a:extLst>
              <a:ext uri="{FF2B5EF4-FFF2-40B4-BE49-F238E27FC236}">
                <a16:creationId xmlns:a16="http://schemas.microsoft.com/office/drawing/2014/main" id="{57912FFC-97D4-1A9B-AD30-9790377DA3DA}"/>
              </a:ext>
            </a:extLst>
          </p:cNvPr>
          <p:cNvSpPr txBox="1"/>
          <p:nvPr/>
        </p:nvSpPr>
        <p:spPr>
          <a:xfrm>
            <a:off x="4082933" y="6628663"/>
            <a:ext cx="13258800" cy="2862322"/>
          </a:xfrm>
          <a:prstGeom prst="rect">
            <a:avLst/>
          </a:prstGeom>
          <a:noFill/>
        </p:spPr>
        <p:txBody>
          <a:bodyPr wrap="square" rtlCol="0">
            <a:spAutoFit/>
          </a:bodyPr>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3223355A-7E27-343D-8229-158435492E96}"/>
              </a:ext>
            </a:extLst>
          </p:cNvPr>
          <p:cNvPicPr>
            <a:picLocks noChangeAspect="1"/>
          </p:cNvPicPr>
          <p:nvPr/>
        </p:nvPicPr>
        <p:blipFill>
          <a:blip r:embed="rId7"/>
          <a:srcRect/>
          <a:stretch>
            <a:fillRect/>
          </a:stretch>
        </p:blipFill>
        <p:spPr>
          <a:xfrm>
            <a:off x="6400800" y="850319"/>
            <a:ext cx="7010400" cy="5848439"/>
          </a:xfrm>
          <a:prstGeom prst="rect">
            <a:avLst/>
          </a:prstGeom>
        </p:spPr>
      </p:pic>
      <p:sp>
        <p:nvSpPr>
          <p:cNvPr id="28" name="TextBox 27">
            <a:extLst>
              <a:ext uri="{FF2B5EF4-FFF2-40B4-BE49-F238E27FC236}">
                <a16:creationId xmlns:a16="http://schemas.microsoft.com/office/drawing/2014/main" id="{91EF6CF6-5BE4-C442-A0C3-42D109457427}"/>
              </a:ext>
            </a:extLst>
          </p:cNvPr>
          <p:cNvSpPr txBox="1"/>
          <p:nvPr/>
        </p:nvSpPr>
        <p:spPr>
          <a:xfrm>
            <a:off x="3352800" y="6972300"/>
            <a:ext cx="14706600" cy="2031325"/>
          </a:xfrm>
          <a:prstGeom prst="rect">
            <a:avLst/>
          </a:prstGeom>
          <a:noFill/>
        </p:spPr>
        <p:txBody>
          <a:bodyPr wrap="square" rtlCol="0">
            <a:spAutoFit/>
          </a:bodyPr>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endParaRPr lang="en-IN" dirty="0"/>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557</Words>
  <Application>Microsoft Office PowerPoint</Application>
  <PresentationFormat>Custom</PresentationFormat>
  <Paragraphs>88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Gadugi</vt:lpstr>
      <vt:lpstr>Graphik Regular</vt:lpstr>
      <vt:lpstr>Arial</vt:lpstr>
      <vt:lpstr>Calibri</vt:lpstr>
      <vt:lpstr>Clear Sans Regular Bold</vt:lpstr>
      <vt:lpstr>Gaudogi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saurav d bavar</cp:lastModifiedBy>
  <cp:revision>9</cp:revision>
  <dcterms:created xsi:type="dcterms:W3CDTF">2006-08-16T00:00:00Z</dcterms:created>
  <dcterms:modified xsi:type="dcterms:W3CDTF">2023-06-19T11:25:13Z</dcterms:modified>
  <dc:identifier>DAEhDyfaYKE</dc:identifier>
</cp:coreProperties>
</file>