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73cb04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73cb04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162046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162046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73cb040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73cb040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73cb040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173cb04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73cb040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73cb040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162046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162046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173cb040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173cb040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0ff70a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0ff70a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73cb040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73cb040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0ff70a6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0ff70a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73cb04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73cb04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162046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162046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73cb04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73cb04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73cb04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73cb04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73cb040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73cb040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8wJSb5-OYGd-fzVXoXZRKMnAmFD-ofjR/view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16575" y="696075"/>
            <a:ext cx="50175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Εφαρμογή</a:t>
            </a:r>
            <a:r>
              <a:rPr lang="el"/>
              <a:t> πρόβλεψης ύπαρξης συντρόφου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Εξόρυξη Δεδομένων 2018-2019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59425" y="3694325"/>
            <a:ext cx="34707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Σπαθάρας Άγγελος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Διονύσης Μπασδάνης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Πειράματα</a:t>
            </a:r>
            <a:endParaRPr sz="3000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263325"/>
            <a:ext cx="70389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Λαμβάνοντας υπόψην όλα τα προηγούμενα ευρήματα, ακολουθήσαμε μια </a:t>
            </a:r>
            <a:r>
              <a:rPr lang="el"/>
              <a:t>σειρά</a:t>
            </a:r>
            <a:r>
              <a:rPr lang="el"/>
              <a:t> πειραμάτων με στόχο την εύρεση του μέγιστου ποσοστού επιτυχίας κατηγοριοποίησης.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l"/>
              <a:t>Καταλήξαμε στον αλγόριθμο J48 και με την αφαίρεση των γνωρισμάτων του ζωδίου και του χρώματος ματιών χτίσαμε το μοντέλο που χρησιμοποιήσαμε στην εφαρμογή μας. Τα αποτελέσματα </a:t>
            </a:r>
            <a:r>
              <a:rPr lang="el"/>
              <a:t>είναι</a:t>
            </a:r>
            <a:r>
              <a:rPr lang="el"/>
              <a:t> τα εξής:</a:t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5825"/>
            <a:ext cx="2409575" cy="17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318" y="2815825"/>
            <a:ext cx="4760370" cy="17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9450" y="3218288"/>
            <a:ext cx="1754575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304575" y="22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Δένδρο Αναζήτησης 2 (J48)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5125"/>
            <a:ext cx="9143998" cy="41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Απλοποίηση Δεδομένων</a:t>
            </a:r>
            <a:endParaRPr sz="3000"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1068300" y="1079375"/>
            <a:ext cx="80757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Σε μία προσπάθεια να </a:t>
            </a:r>
            <a:r>
              <a:rPr lang="el" sz="1800"/>
              <a:t>εκμεταλλευτούμε</a:t>
            </a:r>
            <a:r>
              <a:rPr lang="el" sz="1800"/>
              <a:t> όλα μας τα γνωρίσματα, καταφύγαμε στην απλοποίηση ορισμένων από αυτών ως εξής: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l" sz="1600"/>
              <a:t>Ηλικία</a:t>
            </a:r>
            <a:r>
              <a:rPr lang="el" sz="1400"/>
              <a:t> :    numeric       -&gt;      {18-, 19-23, 24-29, 30+}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 sz="1600"/>
              <a:t>Χρώμα ματιών:  </a:t>
            </a:r>
            <a:r>
              <a:rPr lang="el" sz="1400"/>
              <a:t>	{Brown, Black, Blue, Green} 	  -&gt;	{Light, Dark}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 sz="1600"/>
              <a:t>Ζώδιο: </a:t>
            </a:r>
            <a:r>
              <a:rPr lang="el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400"/>
              <a:t>	</a:t>
            </a:r>
            <a:r>
              <a:rPr lang="el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24"/>
          <p:cNvSpPr txBox="1"/>
          <p:nvPr/>
        </p:nvSpPr>
        <p:spPr>
          <a:xfrm>
            <a:off x="0" y="2921975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{Aquarius, Aries, Cancer, Capricorn, Gemini, Leo, Libra, Pisces, Sagittarius, Scorpio, Taurus, Vigro}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-&gt; </a:t>
            </a:r>
            <a:r>
              <a:rPr lang="e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{Winter, Spring, Summer, Autumn}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3555575"/>
            <a:ext cx="4009277" cy="14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427" y="3863763"/>
            <a:ext cx="18288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297500" y="393750"/>
            <a:ext cx="70389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Δέντρο Αναζήτησης 3 (J48)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3025"/>
            <a:ext cx="9144002" cy="38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0425" y="202725"/>
            <a:ext cx="70389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Εφαρμογή</a:t>
            </a:r>
            <a:endParaRPr sz="3000"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150000" y="963600"/>
            <a:ext cx="7927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Για την παραπάνω ιδέα υλοποιήσαμε ένα γραφικό περιβάλλον σε python (tkinter).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0" y="2965700"/>
            <a:ext cx="3763900" cy="11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375" y="2200875"/>
            <a:ext cx="4672626" cy="29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297150" y="2514200"/>
            <a:ext cx="3579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Σύνδεση του Weka με την Python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5017738" y="1749375"/>
            <a:ext cx="3579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Υλοποίηση Κατηγοριοποιητή &amp; Πρόβλεψη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125" y="4353750"/>
            <a:ext cx="11239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 title="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450" y="1699350"/>
            <a:ext cx="5151100" cy="29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1340250" y="485525"/>
            <a:ext cx="64635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4918850" y="1756150"/>
            <a:ext cx="35853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/>
              <a:t>Ευχαριστούμε για τη</a:t>
            </a:r>
            <a:r>
              <a:rPr lang="el" sz="3600"/>
              <a:t>ν </a:t>
            </a:r>
            <a:r>
              <a:rPr lang="el" sz="3600"/>
              <a:t>προσοχή σας!</a:t>
            </a:r>
            <a:endParaRPr sz="3600"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44087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16350"/>
            <a:ext cx="70389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/>
              <a:t>Έρευνα &amp; Δειγματοληψία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34775" y="987650"/>
            <a:ext cx="77583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Σκοπός της όλης έρευνας ήταν να εξετάσουμε κατά πόσο και πως επηρεάζουν ορισμένα χαρακτηριστικά του ανθρώπου, τον παράγοντα σχέση.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Η συλλογή δεδομένων έγινε με τη χρήση μιας φόρμας Google την οποία συμπλήρωσαν 140  άτομα, 70 άνδρες κι 70 γυναίκες.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Το δείγμα περιλαμβάνει άτομα ηλικίας από 16 έως 55, με το μεγαλύτερο μέρος να σημειώνεται στις ηλικίες 20-22.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Η δειγματοληψία έγινε στο χρονικό διάστημα μεταξύ 28/3  έως 2/4 κι ως εκ τούτου η πρόβλεψη αφορά κυρίως εκείνες τις ημερομηνίες.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12600" y="144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/>
              <a:t>Γνωρίσματα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11725" y="930900"/>
            <a:ext cx="4386600" cy="4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/>
              <a:t>Συλλέχθηκαν</a:t>
            </a:r>
            <a:r>
              <a:rPr lang="el" sz="1600"/>
              <a:t> 9 γνωρίσματα: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Φύλο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Ηλικία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Ύψος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Βάρος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Δείκτης Μάζας Σώματος (BMI)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Χρώμα Ματιών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Προσωπικότητα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Κοινωνικότητα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Σταθερότητα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Ζώδιο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" sz="1600"/>
              <a:t>Σχέση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l" sz="1600"/>
              <a:t>Όπου το τελευταίο γνώρισμα είναι η κλάση μας.</a:t>
            </a:r>
            <a:endParaRPr sz="1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654" y="0"/>
            <a:ext cx="194249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200" y="0"/>
            <a:ext cx="17958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117825"/>
            <a:ext cx="70389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Στατιστικά Weka</a:t>
            </a:r>
            <a:endParaRPr sz="30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8725"/>
            <a:ext cx="9144001" cy="44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4634100" y="3742650"/>
            <a:ext cx="44784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latin typeface="Lato"/>
                <a:ea typeface="Lato"/>
                <a:cs typeface="Lato"/>
                <a:sym typeface="Lato"/>
              </a:rPr>
              <a:t>Το μπλε χρώμα συμβολίζει τα άτομα που είναι σε σχέση (</a:t>
            </a:r>
            <a:r>
              <a:rPr lang="el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Ναι</a:t>
            </a:r>
            <a:r>
              <a:rPr lang="el" sz="1600"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latin typeface="Lato"/>
                <a:ea typeface="Lato"/>
                <a:cs typeface="Lato"/>
                <a:sym typeface="Lato"/>
              </a:rPr>
              <a:t>Το κόκκινο χρώμα </a:t>
            </a:r>
            <a:r>
              <a:rPr lang="el" sz="1600">
                <a:latin typeface="Lato"/>
                <a:ea typeface="Lato"/>
                <a:cs typeface="Lato"/>
                <a:sym typeface="Lato"/>
              </a:rPr>
              <a:t>συμβολίζει τα άτομα που δεν είναι σε σχέση (</a:t>
            </a:r>
            <a:r>
              <a:rPr lang="el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Όχι</a:t>
            </a:r>
            <a:r>
              <a:rPr lang="el" sz="1600"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099400" y="195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Κατηγοριοποίηση</a:t>
            </a:r>
            <a:endParaRPr sz="30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508925" y="990050"/>
            <a:ext cx="20427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ZeroR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NaiveBayes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J48</a:t>
            </a:r>
            <a:endParaRPr sz="18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500" y="906538"/>
            <a:ext cx="3344325" cy="1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050" y="1183250"/>
            <a:ext cx="1593825" cy="7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496" y="2338338"/>
            <a:ext cx="3344328" cy="1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1038" y="2576975"/>
            <a:ext cx="1658812" cy="7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1500" y="3770151"/>
            <a:ext cx="3344325" cy="129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1050" y="4048803"/>
            <a:ext cx="1658800" cy="73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Δένδρο Αναζήτησης 1 (J48)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38" y="1679575"/>
            <a:ext cx="72866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Κανόνες Συσχέτισης</a:t>
            </a:r>
            <a:endParaRPr sz="3000"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9200" y="3199875"/>
            <a:ext cx="91056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Όπως φαίνεται από την παραπάνω εικόνα σημαντικό ρόλο στη συνεπαγωγή της κλάσης παίζουν: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Το φύλο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Η ηλικία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Τα χαρακτηριστικά της προσωπικότητας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Τα χαρακτηριστικά του σώματος</a:t>
            </a:r>
            <a:endParaRPr sz="180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88" y="1460250"/>
            <a:ext cx="7963430" cy="17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0425" y="273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Συσταδοποίηση</a:t>
            </a:r>
            <a:endParaRPr sz="300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55050" y="912675"/>
            <a:ext cx="7038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Τρέχοντας τον αλγόριθμο SimpleKMeans (k=2) παρατηρούμε ότι οι συνδυασμοί </a:t>
            </a:r>
            <a:r>
              <a:rPr lang="el" sz="1400"/>
              <a:t>των γνωρισμάτων που αναφέραμε στην προηγούμενη διαφάνεια</a:t>
            </a:r>
            <a:r>
              <a:rPr lang="el"/>
              <a:t> συσταδοποιούν σε καλό βαθμό τα δεδομένα μας.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Μερικά παραδείγματα: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1200"/>
            <a:ext cx="2998599" cy="1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3375600" y="4805575"/>
            <a:ext cx="2392800" cy="29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cluster0 (Yes)               </a:t>
            </a:r>
            <a:r>
              <a:rPr lang="el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cluster1 (</a:t>
            </a:r>
            <a:r>
              <a:rPr lang="el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No)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02900" y="2374400"/>
            <a:ext cx="2392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Sociability/Gender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700" y="2849900"/>
            <a:ext cx="2998600" cy="19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400" y="2849900"/>
            <a:ext cx="2998599" cy="1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3375600" y="2374400"/>
            <a:ext cx="2392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/Height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6448300" y="2374400"/>
            <a:ext cx="2392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Weight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/BMI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Επιλογή Γνωρισμάτων</a:t>
            </a:r>
            <a:endParaRPr sz="3000"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052550" y="4291400"/>
            <a:ext cx="7854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600"/>
              <a:t>Παρατηρούμε ότι όλα τα γνωρίσματα εκτός του ζωδίου, παραμένουν στην ίδια σειρά.</a:t>
            </a:r>
            <a:endParaRPr sz="1600"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925" y="1693738"/>
            <a:ext cx="29337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700" y="1708025"/>
            <a:ext cx="29051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6088400" y="1247950"/>
            <a:ext cx="2525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GainRatioAttributeEval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728913" y="1247950"/>
            <a:ext cx="2525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GainAttributeEval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