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0" r:id="rId8"/>
    <p:sldId id="271" r:id="rId9"/>
    <p:sldId id="269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assen" initials="DB" lastIdx="1" clrIdx="0">
    <p:extLst>
      <p:ext uri="{19B8F6BF-5375-455C-9EA6-DF929625EA0E}">
        <p15:presenceInfo xmlns:p15="http://schemas.microsoft.com/office/powerpoint/2012/main" userId="3911e6d97605e1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 autoAdjust="0"/>
    <p:restoredTop sz="94660"/>
  </p:normalViewPr>
  <p:slideViewPr>
    <p:cSldViewPr snapToGrid="0">
      <p:cViewPr>
        <p:scale>
          <a:sx n="111" d="100"/>
          <a:sy n="111" d="100"/>
        </p:scale>
        <p:origin x="230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19:14:15.879" idx="1">
    <p:pos x="10" y="10"/>
    <p:text>Before pursing more experimental work, we wanted to flesh out our understanding of YAP signaling in silico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8938-E980-4BCA-86C6-7F9B51674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0FD86-13BC-4FCA-9CD6-9032641C8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2F02-42B9-442B-A9F4-E13E00A0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55BD-38E3-4626-9986-5CA9FEA8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674E-AAA3-49FF-8E9A-A75DE1AC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F91-3561-4054-AEED-45175D44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2A25-3529-4077-8A79-F2FAFE797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EC47-3D91-4162-99D0-05294D8D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7B15-3AF7-46A3-946F-62D5422C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00F1-897F-4F92-9C4F-B019681C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56E1C-5390-4EE0-8B8E-BABE93C84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11BCC-6FE0-4F78-BD33-BC788E73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E175-AB58-4424-85A3-D205098C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B9FD8-F8BA-4DE2-BBE7-0557031C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B54C-D69E-4C31-A7D2-71375CF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A547-893E-487B-A9F3-AC6765A2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0820-9A73-42C3-BD8E-A1E07E09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49A79-4F42-41CB-9BF8-C3665205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787B-A9EA-4702-BD7E-75A50556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2055-C510-4153-932E-0F4A05AD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909F-3255-4ADE-AC43-0B4C4D1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6CBAB-5DD9-4B5A-AE2A-104A1477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7DDD-E9E7-4F17-8741-6624FD56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345C-5B28-460B-A6C5-EF72F1E0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2381-07CE-4C97-AF12-C18BD379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FE8C-F03F-4C67-865E-CD588B57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E40D-FC61-4022-B0A5-E331B6A16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73ABA-7AA0-472C-A748-396ACDC08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C714-59E2-4E47-A972-C666AADB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215DE-2FB3-4202-9EA3-4DD9BFC8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88B99-5520-43CD-A6DD-CC7D4A7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2292-7F19-47BF-BBC8-E915A955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2A4D8-53D0-4652-959F-14C2D7F3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A90D9-A2C7-4865-9607-DF7B5A47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67D74-03DC-4228-8130-F20A96799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7BA91-9C64-4AD4-80BB-54D9F4F1D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C1D6A-1A55-4711-B34F-E75CCF28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F503A-FEB9-451D-B66B-98520069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61302-40F7-4010-A426-6AC6A3DC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CB8D-1E9E-486D-AD7B-603E7E0F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84BBA-43BB-4E55-BED6-E434AD7F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0B589-44C7-4C33-87E0-4B835B7B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1EFE-7100-4060-AD25-A74458C9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8D814-0D87-4C33-B20E-28CF2C36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9B7FD-A52C-41DB-9836-DB69A81D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DBB5B-C762-4A65-9480-BC65C8AF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D3F6-4DFE-421E-872C-714CA90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2922-76FB-4E1C-BABB-22ABEC7C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09496-A246-4AED-9047-F2227F3C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2B26-3BB9-4C2E-9F2C-57920D28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A1015-5CF7-4213-A671-E4DC9C53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4EA6-3DBE-4CA5-9BC7-917766DB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B97F-7315-402E-812A-438615EA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3C43D-9001-4CBE-95F5-9FD207A73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54ACC-BECE-4AE2-B59A-01E3D1A9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0855B-1CDF-471D-B11C-FC876CFF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5C9D7-74A3-4ECD-874E-FE4371A2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75A42-BC26-43B4-AEC4-A6A23CF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F0B01-7FFE-4690-A28F-43C71C12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9DC98-5C70-4C44-A62F-53461C38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A076-B057-4AAF-85DB-6D8EF6341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7055-8122-41CC-A1D7-872D863B36C5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2014-AEBB-442C-9521-BE69CB4B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358A-0DD5-47B7-B696-94CC9DD6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00594-8B8E-41EF-82A5-0C2C7EC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bc.org/content/280/12/11185.short#fn-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cs.biologists.org/content/112/18/3005.sh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731A-E36C-4D37-96A7-D8D8E1D69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Gen_3 model objective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F4B70-983B-45FE-A17C-184144DF5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95A3-8348-48C7-B471-F53D0D7E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Cilia </a:t>
            </a:r>
          </a:p>
        </p:txBody>
      </p:sp>
    </p:spTree>
    <p:extLst>
      <p:ext uri="{BB962C8B-B14F-4D97-AF65-F5344CB8AC3E}">
        <p14:creationId xmlns:p14="http://schemas.microsoft.com/office/powerpoint/2010/main" val="31131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C4AB8-99E0-4DC8-A5BA-8A30263D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" y="1690688"/>
            <a:ext cx="2842577" cy="48920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F897B8-8F42-4238-B3DF-89FF73217DCF}"/>
              </a:ext>
            </a:extLst>
          </p:cNvPr>
          <p:cNvSpPr txBox="1">
            <a:spLocks/>
          </p:cNvSpPr>
          <p:nvPr/>
        </p:nvSpPr>
        <p:spPr>
          <a:xfrm>
            <a:off x="589844" y="252236"/>
            <a:ext cx="10515600" cy="504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Egorova</a:t>
            </a:r>
            <a:r>
              <a:rPr lang="en-US" sz="2000" b="1" dirty="0"/>
              <a:t>, A.  2011 Lack of primary cilia primes shear-induced endothelial-to-mesenchymal transition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E5CEDB-918C-45B6-8D3C-1256953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75" y="702116"/>
            <a:ext cx="9829800" cy="1244953"/>
          </a:xfrm>
        </p:spPr>
        <p:txBody>
          <a:bodyPr>
            <a:normAutofit/>
          </a:bodyPr>
          <a:lstStyle/>
          <a:p>
            <a:r>
              <a:rPr lang="en-US" sz="1800" dirty="0"/>
              <a:t>Figure 1 shows endothelial disruption after loss of cilia and exposure to shear ; Figure 2 shows responses to shear stress (0.5 Pa SS / 5 </a:t>
            </a:r>
            <a:r>
              <a:rPr lang="en-US" sz="1800" dirty="0" err="1"/>
              <a:t>dyn</a:t>
            </a:r>
            <a:r>
              <a:rPr lang="en-US" sz="1800" dirty="0"/>
              <a:t>/cm^2)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7AA00-2BA9-40D1-B844-00BB35BD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90" y="1488546"/>
            <a:ext cx="4570037" cy="5181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00AFDD-A42B-43F6-A352-EC6D6C7D566E}"/>
              </a:ext>
            </a:extLst>
          </p:cNvPr>
          <p:cNvSpPr txBox="1">
            <a:spLocks/>
          </p:cNvSpPr>
          <p:nvPr/>
        </p:nvSpPr>
        <p:spPr>
          <a:xfrm>
            <a:off x="8215087" y="4439003"/>
            <a:ext cx="3793067" cy="167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Panels show CD34, ACTA2(</a:t>
            </a:r>
            <a:r>
              <a:rPr lang="en-US" sz="1800" dirty="0" err="1"/>
              <a:t>aSMA</a:t>
            </a:r>
            <a:r>
              <a:rPr lang="en-US" sz="1800" dirty="0"/>
              <a:t>), and snai1 expression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0F1A7-654D-40FA-AADA-735D292BDEE8}"/>
              </a:ext>
            </a:extLst>
          </p:cNvPr>
          <p:cNvSpPr/>
          <p:nvPr/>
        </p:nvSpPr>
        <p:spPr>
          <a:xfrm>
            <a:off x="9678491" y="67570"/>
            <a:ext cx="251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MOUSE EMBRYONIC ECs</a:t>
            </a:r>
          </a:p>
        </p:txBody>
      </p:sp>
    </p:spTree>
    <p:extLst>
      <p:ext uri="{BB962C8B-B14F-4D97-AF65-F5344CB8AC3E}">
        <p14:creationId xmlns:p14="http://schemas.microsoft.com/office/powerpoint/2010/main" val="407676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F897B8-8F42-4238-B3DF-89FF73217DCF}"/>
              </a:ext>
            </a:extLst>
          </p:cNvPr>
          <p:cNvSpPr txBox="1">
            <a:spLocks/>
          </p:cNvSpPr>
          <p:nvPr/>
        </p:nvSpPr>
        <p:spPr>
          <a:xfrm>
            <a:off x="589844" y="252236"/>
            <a:ext cx="10515600" cy="504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Egorova</a:t>
            </a:r>
            <a:r>
              <a:rPr lang="en-US" sz="2000" b="1" dirty="0"/>
              <a:t>, A.  2011 Lack of primary cilia primes shear-induced endothelial-to-mesenchymal transition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E5CEDB-918C-45B6-8D3C-1256953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75" y="702116"/>
            <a:ext cx="8983419" cy="1244953"/>
          </a:xfrm>
        </p:spPr>
        <p:txBody>
          <a:bodyPr>
            <a:normAutofit/>
          </a:bodyPr>
          <a:lstStyle/>
          <a:p>
            <a:r>
              <a:rPr lang="en-US" sz="1800" dirty="0"/>
              <a:t>Figure 3 (right column) elevation in klf2 expression under WT shear (this is associated with the stable phenotype</a:t>
            </a:r>
          </a:p>
          <a:p>
            <a:r>
              <a:rPr lang="en-US" sz="1800" dirty="0"/>
              <a:t>Figure 4 (below) KLf4 is protective against shear induced </a:t>
            </a:r>
            <a:r>
              <a:rPr lang="en-US" sz="1800" dirty="0" err="1"/>
              <a:t>EndMT</a:t>
            </a:r>
            <a:r>
              <a:rPr lang="en-US" sz="1800" dirty="0"/>
              <a:t> / it prevents SS induced EMT</a:t>
            </a:r>
          </a:p>
          <a:p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00AFDD-A42B-43F6-A352-EC6D6C7D566E}"/>
              </a:ext>
            </a:extLst>
          </p:cNvPr>
          <p:cNvSpPr txBox="1">
            <a:spLocks/>
          </p:cNvSpPr>
          <p:nvPr/>
        </p:nvSpPr>
        <p:spPr>
          <a:xfrm>
            <a:off x="6404897" y="1974708"/>
            <a:ext cx="3687059" cy="94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Panels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D74A4-A86D-46FC-94F4-ED07E814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795" y="581400"/>
            <a:ext cx="2621629" cy="627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326E8-4B5E-4D65-AB13-9E407656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43" y="2418712"/>
            <a:ext cx="8058150" cy="406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B1DD5-BD7C-4CB3-B5C3-C9C91BC76783}"/>
              </a:ext>
            </a:extLst>
          </p:cNvPr>
          <p:cNvSpPr txBox="1"/>
          <p:nvPr/>
        </p:nvSpPr>
        <p:spPr>
          <a:xfrm>
            <a:off x="11660697" y="756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1F9F5-6433-4076-8C86-61E6AD416BF1}"/>
              </a:ext>
            </a:extLst>
          </p:cNvPr>
          <p:cNvSpPr txBox="1"/>
          <p:nvPr/>
        </p:nvSpPr>
        <p:spPr>
          <a:xfrm>
            <a:off x="329566" y="244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0489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F897B8-8F42-4238-B3DF-89FF73217DCF}"/>
              </a:ext>
            </a:extLst>
          </p:cNvPr>
          <p:cNvSpPr txBox="1">
            <a:spLocks/>
          </p:cNvSpPr>
          <p:nvPr/>
        </p:nvSpPr>
        <p:spPr>
          <a:xfrm>
            <a:off x="589844" y="252236"/>
            <a:ext cx="10515600" cy="504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Egorova</a:t>
            </a:r>
            <a:r>
              <a:rPr lang="en-US" sz="2000" b="1" dirty="0"/>
              <a:t>, A. D. 2011 (2) </a:t>
            </a:r>
            <a:r>
              <a:rPr lang="en-US" sz="2000" b="1" dirty="0" err="1"/>
              <a:t>Tgf</a:t>
            </a:r>
            <a:r>
              <a:rPr lang="el-GR" sz="2000" b="1" dirty="0"/>
              <a:t>β/</a:t>
            </a:r>
            <a:r>
              <a:rPr lang="en-US" sz="2000" b="1" dirty="0"/>
              <a:t>Alk5 signaling is required for shear stress induced klf2 expression in embryonic endothelial cells.’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E5CEDB-918C-45B6-8D3C-1256953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109" y="517449"/>
            <a:ext cx="8983419" cy="1244953"/>
          </a:xfrm>
        </p:spPr>
        <p:txBody>
          <a:bodyPr>
            <a:normAutofit/>
          </a:bodyPr>
          <a:lstStyle/>
          <a:p>
            <a:r>
              <a:rPr lang="en-US" sz="1800" dirty="0"/>
              <a:t>Figure 1 </a:t>
            </a:r>
            <a:r>
              <a:rPr lang="en-US" sz="1800" dirty="0" err="1"/>
              <a:t>pSmad</a:t>
            </a:r>
            <a:r>
              <a:rPr lang="en-US" sz="1800" dirty="0"/>
              <a:t> nuclear localization with steady state flow, decreasing at 2.5Pa</a:t>
            </a:r>
          </a:p>
          <a:p>
            <a:r>
              <a:rPr lang="en-US" sz="1800" dirty="0"/>
              <a:t>Figure 2 </a:t>
            </a:r>
            <a:r>
              <a:rPr lang="en-US" sz="1800" dirty="0" err="1"/>
              <a:t>pSmad</a:t>
            </a:r>
            <a:r>
              <a:rPr lang="en-US" sz="1800" dirty="0"/>
              <a:t> and </a:t>
            </a:r>
            <a:r>
              <a:rPr lang="en-US" sz="1800" dirty="0" err="1"/>
              <a:t>Erk</a:t>
            </a:r>
            <a:r>
              <a:rPr lang="en-US" sz="1800" dirty="0"/>
              <a:t> activation reduced with </a:t>
            </a:r>
            <a:r>
              <a:rPr lang="en-US" sz="1800" dirty="0" err="1"/>
              <a:t>alk</a:t>
            </a:r>
            <a:r>
              <a:rPr lang="en-US" sz="1800" dirty="0"/>
              <a:t> inhibitor (SB)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69D18-B6DF-4D43-8044-3116AA5E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7" y="1004377"/>
            <a:ext cx="3573773" cy="5667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2D9161-E373-4DE9-ADA2-D591AC3597C2}"/>
              </a:ext>
            </a:extLst>
          </p:cNvPr>
          <p:cNvSpPr txBox="1"/>
          <p:nvPr/>
        </p:nvSpPr>
        <p:spPr>
          <a:xfrm>
            <a:off x="1190" y="1139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D893F-AC00-42E9-9967-12A441CC3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60" y="1324592"/>
            <a:ext cx="5926115" cy="5230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908E31-944A-4168-B2A1-50C975172FBF}"/>
              </a:ext>
            </a:extLst>
          </p:cNvPr>
          <p:cNvSpPr txBox="1"/>
          <p:nvPr/>
        </p:nvSpPr>
        <p:spPr>
          <a:xfrm>
            <a:off x="5340887" y="120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269F8-D494-4825-A0D5-D1F6939CDE12}"/>
              </a:ext>
            </a:extLst>
          </p:cNvPr>
          <p:cNvSpPr/>
          <p:nvPr/>
        </p:nvSpPr>
        <p:spPr>
          <a:xfrm>
            <a:off x="856548" y="6555128"/>
            <a:ext cx="251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MOUSE EMBRYONIC ECs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756EB5-8A5E-4ED3-AD1E-ACDCA3D82AA3}"/>
              </a:ext>
            </a:extLst>
          </p:cNvPr>
          <p:cNvSpPr/>
          <p:nvPr/>
        </p:nvSpPr>
        <p:spPr>
          <a:xfrm>
            <a:off x="7905404" y="6486997"/>
            <a:ext cx="465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CHICK EMBRYONIC </a:t>
            </a:r>
            <a:r>
              <a:rPr lang="en-US" b="1" dirty="0" err="1"/>
              <a:t>Ecs</a:t>
            </a:r>
            <a:r>
              <a:rPr lang="en-US" b="1" dirty="0"/>
              <a:t> (source check methods)</a:t>
            </a:r>
          </a:p>
        </p:txBody>
      </p:sp>
    </p:spTree>
    <p:extLst>
      <p:ext uri="{BB962C8B-B14F-4D97-AF65-F5344CB8AC3E}">
        <p14:creationId xmlns:p14="http://schemas.microsoft.com/office/powerpoint/2010/main" val="106752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F897B8-8F42-4238-B3DF-89FF73217DCF}"/>
              </a:ext>
            </a:extLst>
          </p:cNvPr>
          <p:cNvSpPr txBox="1">
            <a:spLocks/>
          </p:cNvSpPr>
          <p:nvPr/>
        </p:nvSpPr>
        <p:spPr>
          <a:xfrm>
            <a:off x="589844" y="252236"/>
            <a:ext cx="10515600" cy="504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Egorova</a:t>
            </a:r>
            <a:r>
              <a:rPr lang="en-US" sz="2000" b="1" dirty="0"/>
              <a:t>, A. D. 2011 (2) </a:t>
            </a:r>
            <a:r>
              <a:rPr lang="en-US" sz="2000" b="1" dirty="0" err="1"/>
              <a:t>Tgf</a:t>
            </a:r>
            <a:r>
              <a:rPr lang="el-GR" sz="2000" b="1" dirty="0"/>
              <a:t>β/</a:t>
            </a:r>
            <a:r>
              <a:rPr lang="en-US" sz="2000" b="1" dirty="0"/>
              <a:t>Alk5 signaling is required for shear stress induced klf2 expression in embryonic endothelial cells.’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E5CEDB-918C-45B6-8D3C-1256953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109" y="517449"/>
            <a:ext cx="8983419" cy="1244953"/>
          </a:xfrm>
        </p:spPr>
        <p:txBody>
          <a:bodyPr>
            <a:normAutofit/>
          </a:bodyPr>
          <a:lstStyle/>
          <a:p>
            <a:r>
              <a:rPr lang="en-US" sz="1800" dirty="0"/>
              <a:t>Figure 3 alk5 inhibitor effects on Klf2 and Smad7 </a:t>
            </a:r>
          </a:p>
          <a:p>
            <a:r>
              <a:rPr lang="en-US" sz="1800" dirty="0"/>
              <a:t>Figure 4 alk5 specificity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00AFDD-A42B-43F6-A352-EC6D6C7D566E}"/>
              </a:ext>
            </a:extLst>
          </p:cNvPr>
          <p:cNvSpPr txBox="1">
            <a:spLocks/>
          </p:cNvSpPr>
          <p:nvPr/>
        </p:nvSpPr>
        <p:spPr>
          <a:xfrm>
            <a:off x="7604505" y="1324592"/>
            <a:ext cx="2884382" cy="59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Panels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D9161-E373-4DE9-ADA2-D591AC3597C2}"/>
              </a:ext>
            </a:extLst>
          </p:cNvPr>
          <p:cNvSpPr txBox="1"/>
          <p:nvPr/>
        </p:nvSpPr>
        <p:spPr>
          <a:xfrm>
            <a:off x="1190" y="1139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08E31-944A-4168-B2A1-50C975172FBF}"/>
              </a:ext>
            </a:extLst>
          </p:cNvPr>
          <p:cNvSpPr txBox="1"/>
          <p:nvPr/>
        </p:nvSpPr>
        <p:spPr>
          <a:xfrm>
            <a:off x="6562936" y="1557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2DC4AA-84D0-4A6D-ABEE-FA9F27B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4" y="1565876"/>
            <a:ext cx="6194303" cy="51787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27AD74-52F9-4172-B00A-19915E3226AC}"/>
              </a:ext>
            </a:extLst>
          </p:cNvPr>
          <p:cNvSpPr/>
          <p:nvPr/>
        </p:nvSpPr>
        <p:spPr>
          <a:xfrm>
            <a:off x="9763949" y="-50788"/>
            <a:ext cx="251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MOUSE EMBRYONIC ECs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A444E-7842-4745-B2BD-16C31DF1C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762" y="1623199"/>
            <a:ext cx="32956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1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F897B8-8F42-4238-B3DF-89FF73217DCF}"/>
              </a:ext>
            </a:extLst>
          </p:cNvPr>
          <p:cNvSpPr txBox="1">
            <a:spLocks/>
          </p:cNvSpPr>
          <p:nvPr/>
        </p:nvSpPr>
        <p:spPr>
          <a:xfrm>
            <a:off x="589844" y="252236"/>
            <a:ext cx="10515600" cy="504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/>
              <a:t>Egorova</a:t>
            </a:r>
            <a:r>
              <a:rPr lang="en-US" sz="2000" b="1" dirty="0"/>
              <a:t>, A. D. 2011 (2) </a:t>
            </a:r>
            <a:r>
              <a:rPr lang="en-US" sz="2000" b="1" dirty="0" err="1"/>
              <a:t>Tgf</a:t>
            </a:r>
            <a:r>
              <a:rPr lang="el-GR" sz="2000" b="1" dirty="0"/>
              <a:t>β/</a:t>
            </a:r>
            <a:r>
              <a:rPr lang="en-US" sz="2000" b="1" dirty="0"/>
              <a:t>Alk5 signaling is required for shear stress induced klf2 expression in embryonic endothelial cells.’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E5CEDB-918C-45B6-8D3C-1256953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110" y="517449"/>
            <a:ext cx="7908222" cy="1244953"/>
          </a:xfrm>
        </p:spPr>
        <p:txBody>
          <a:bodyPr>
            <a:normAutofit/>
          </a:bodyPr>
          <a:lstStyle/>
          <a:p>
            <a:r>
              <a:rPr lang="en-US" sz="1800" dirty="0"/>
              <a:t>Figure 5 </a:t>
            </a:r>
            <a:r>
              <a:rPr lang="en-US" sz="1800" dirty="0" err="1"/>
              <a:t>alk</a:t>
            </a:r>
            <a:r>
              <a:rPr lang="en-US" sz="1800" dirty="0"/>
              <a:t> 5 dependent klf2 activation by shear stress, </a:t>
            </a:r>
            <a:r>
              <a:rPr lang="en-US" sz="1800" dirty="0" err="1"/>
              <a:t>TGFb</a:t>
            </a:r>
            <a:r>
              <a:rPr lang="en-US" sz="1800" dirty="0"/>
              <a:t> also induces klf2 directly</a:t>
            </a:r>
          </a:p>
          <a:p>
            <a:r>
              <a:rPr lang="en-US" sz="1800" dirty="0"/>
              <a:t>Figure 6 </a:t>
            </a:r>
            <a:r>
              <a:rPr lang="en-US" sz="1800" dirty="0" err="1"/>
              <a:t>TGFb</a:t>
            </a:r>
            <a:r>
              <a:rPr lang="en-US" sz="1800" dirty="0"/>
              <a:t> induces klf2 </a:t>
            </a:r>
            <a:r>
              <a:rPr lang="en-US" sz="1800"/>
              <a:t>via MAPK </a:t>
            </a:r>
            <a:r>
              <a:rPr lang="en-US" sz="1800" dirty="0"/>
              <a:t>(Mek5/Erk5)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00AFDD-A42B-43F6-A352-EC6D6C7D566E}"/>
              </a:ext>
            </a:extLst>
          </p:cNvPr>
          <p:cNvSpPr txBox="1">
            <a:spLocks/>
          </p:cNvSpPr>
          <p:nvPr/>
        </p:nvSpPr>
        <p:spPr>
          <a:xfrm>
            <a:off x="7604505" y="1324592"/>
            <a:ext cx="2884382" cy="59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Panels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D9161-E373-4DE9-ADA2-D591AC3597C2}"/>
              </a:ext>
            </a:extLst>
          </p:cNvPr>
          <p:cNvSpPr txBox="1"/>
          <p:nvPr/>
        </p:nvSpPr>
        <p:spPr>
          <a:xfrm>
            <a:off x="1190" y="1139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08E31-944A-4168-B2A1-50C975172FBF}"/>
              </a:ext>
            </a:extLst>
          </p:cNvPr>
          <p:cNvSpPr txBox="1"/>
          <p:nvPr/>
        </p:nvSpPr>
        <p:spPr>
          <a:xfrm>
            <a:off x="6562936" y="1557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7AD74-52F9-4172-B00A-19915E3226AC}"/>
              </a:ext>
            </a:extLst>
          </p:cNvPr>
          <p:cNvSpPr/>
          <p:nvPr/>
        </p:nvSpPr>
        <p:spPr>
          <a:xfrm>
            <a:off x="9763949" y="-50788"/>
            <a:ext cx="3006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MIXED CELL SOURCES, </a:t>
            </a:r>
          </a:p>
          <a:p>
            <a:r>
              <a:rPr lang="en-US" b="1" dirty="0"/>
              <a:t>         CEC either at HH40 or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9DDB4-C0D9-4B68-8A35-7E9F9EB5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" y="1762402"/>
            <a:ext cx="6318339" cy="3775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329CF-15FC-4148-86FC-34E250A6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06" y="1775300"/>
            <a:ext cx="3314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9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E809-7ABE-4CCA-8E8D-30D42D50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Mechanics, yap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CF6CC-0FB0-44E6-A771-77D40905E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74" y="1917413"/>
            <a:ext cx="5497447" cy="39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2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4AD5-BDB2-4873-A83E-A9831CF6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4" y="252236"/>
            <a:ext cx="10515600" cy="504119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Zhang H 2014</a:t>
            </a:r>
            <a:r>
              <a:rPr lang="en-US" sz="2000" dirty="0"/>
              <a:t>, Yap1 is required for endothelial to mesenchymal transition of the atrioventricular cushion.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E443-4D3C-4D80-9683-E48DD47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866070"/>
            <a:ext cx="9829800" cy="1244953"/>
          </a:xfrm>
        </p:spPr>
        <p:txBody>
          <a:bodyPr>
            <a:normAutofit/>
          </a:bodyPr>
          <a:lstStyle/>
          <a:p>
            <a:r>
              <a:rPr lang="en-US" sz="1800" dirty="0"/>
              <a:t>Figure 4 Loss of YAP1 leads to reduced expression of endocardial EMT markers.</a:t>
            </a:r>
          </a:p>
          <a:p>
            <a:r>
              <a:rPr lang="en-US" sz="1800" dirty="0"/>
              <a:t>qPCR with yap1 loss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81890-6D34-49E1-B856-4166827D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4" y="2111023"/>
            <a:ext cx="10744279" cy="16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7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4AD5-BDB2-4873-A83E-A9831CF6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4" y="252236"/>
            <a:ext cx="10515600" cy="504119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Zhang H 2014</a:t>
            </a:r>
            <a:r>
              <a:rPr lang="en-US" sz="2000" dirty="0"/>
              <a:t>, Yap1 is required for endothelial to mesenchymal transition of the atrioventricular cushion.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E443-4D3C-4D80-9683-E48DD47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866070"/>
            <a:ext cx="9829800" cy="1244953"/>
          </a:xfrm>
        </p:spPr>
        <p:txBody>
          <a:bodyPr>
            <a:normAutofit/>
          </a:bodyPr>
          <a:lstStyle/>
          <a:p>
            <a:r>
              <a:rPr lang="en-US" sz="1800" dirty="0"/>
              <a:t>Figure 5 YAP1 regulates cell migration in vitro and mediates Smad2/3/4 nuclear entry</a:t>
            </a:r>
          </a:p>
          <a:p>
            <a:r>
              <a:rPr lang="en-US" sz="1800" dirty="0"/>
              <a:t>Loss of </a:t>
            </a:r>
            <a:r>
              <a:rPr lang="en-US" sz="1800" dirty="0" err="1"/>
              <a:t>psmad</a:t>
            </a:r>
            <a:r>
              <a:rPr lang="en-US" sz="1800" dirty="0"/>
              <a:t> 2/3 localization (no effect on 1/5/8 shown in J)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9B0BD-D46C-4C2E-801E-58C39469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88" y="2220738"/>
            <a:ext cx="335280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27B2F-7F7A-40BE-8769-D5AD7BF3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0" y="2220738"/>
            <a:ext cx="2428875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6208E-F7EE-F248-9FA8-13366E36B585}"/>
              </a:ext>
            </a:extLst>
          </p:cNvPr>
          <p:cNvSpPr txBox="1"/>
          <p:nvPr/>
        </p:nvSpPr>
        <p:spPr>
          <a:xfrm>
            <a:off x="6589643" y="5138531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data?</a:t>
            </a:r>
          </a:p>
        </p:txBody>
      </p:sp>
    </p:spTree>
    <p:extLst>
      <p:ext uri="{BB962C8B-B14F-4D97-AF65-F5344CB8AC3E}">
        <p14:creationId xmlns:p14="http://schemas.microsoft.com/office/powerpoint/2010/main" val="406274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4AD5-BDB2-4873-A83E-A9831CF6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4" y="252236"/>
            <a:ext cx="10515600" cy="504119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Zhang H 2014</a:t>
            </a:r>
            <a:r>
              <a:rPr lang="en-US" sz="2000" dirty="0"/>
              <a:t>, Yap1 is required for endothelial to mesenchymal transition of the atrioventricular cushion.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E443-4D3C-4D80-9683-E48DD47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866070"/>
            <a:ext cx="9829800" cy="1244953"/>
          </a:xfrm>
        </p:spPr>
        <p:txBody>
          <a:bodyPr>
            <a:normAutofit/>
          </a:bodyPr>
          <a:lstStyle/>
          <a:p>
            <a:r>
              <a:rPr lang="en-US" sz="1800" dirty="0"/>
              <a:t>Figure 6 YAP1 interacts with Smad2/3/4 to regulate EMT genes</a:t>
            </a:r>
          </a:p>
          <a:p>
            <a:r>
              <a:rPr lang="en-US" sz="1800" dirty="0"/>
              <a:t>Immunoblot &amp; </a:t>
            </a:r>
            <a:r>
              <a:rPr lang="en-US" sz="1800" dirty="0" err="1"/>
              <a:t>ChIP</a:t>
            </a:r>
            <a:r>
              <a:rPr lang="en-US" sz="1800" dirty="0"/>
              <a:t> promoter activation with snail slug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9853D-2A25-4A58-834E-B6D6BCC5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852"/>
            <a:ext cx="12192000" cy="2316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A6FFA-979D-4F07-B5A8-6BB33CDE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3" y="4125121"/>
            <a:ext cx="7868684" cy="27328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A6E05-E51F-4DB4-8314-F4E347A3D072}"/>
              </a:ext>
            </a:extLst>
          </p:cNvPr>
          <p:cNvSpPr txBox="1">
            <a:spLocks/>
          </p:cNvSpPr>
          <p:nvPr/>
        </p:nvSpPr>
        <p:spPr>
          <a:xfrm>
            <a:off x="8215087" y="4439003"/>
            <a:ext cx="3793067" cy="167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Panel C shows transcriptional regulation of YAP1 by TGFB1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F3F42-4B3B-8F4E-B76A-A5B09D96D346}"/>
              </a:ext>
            </a:extLst>
          </p:cNvPr>
          <p:cNvSpPr txBox="1"/>
          <p:nvPr/>
        </p:nvSpPr>
        <p:spPr>
          <a:xfrm>
            <a:off x="8060297" y="5472246"/>
            <a:ext cx="382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describe refs 42,43, smad2/3/4</a:t>
            </a:r>
          </a:p>
          <a:p>
            <a:r>
              <a:rPr lang="en-US" dirty="0"/>
              <a:t>Activating snail/slug </a:t>
            </a:r>
          </a:p>
        </p:txBody>
      </p:sp>
    </p:spTree>
    <p:extLst>
      <p:ext uri="{BB962C8B-B14F-4D97-AF65-F5344CB8AC3E}">
        <p14:creationId xmlns:p14="http://schemas.microsoft.com/office/powerpoint/2010/main" val="81698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4AD5-BDB2-4873-A83E-A9831CF6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4" y="252236"/>
            <a:ext cx="10515600" cy="504119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</a:rPr>
              <a:t>Dupont S, 2011 </a:t>
            </a:r>
            <a:r>
              <a:rPr lang="en-US" sz="2000" dirty="0">
                <a:effectLst/>
              </a:rPr>
              <a:t>Role of YAP/TAZ in </a:t>
            </a:r>
            <a:r>
              <a:rPr lang="en-US" sz="2000" dirty="0" err="1">
                <a:effectLst/>
              </a:rPr>
              <a:t>mechanotransduction</a:t>
            </a:r>
            <a:r>
              <a:rPr lang="en-US" sz="2000" dirty="0">
                <a:effectLst/>
              </a:rPr>
              <a:t>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E443-4D3C-4D80-9683-E48DD47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22" y="866070"/>
            <a:ext cx="9829800" cy="1244953"/>
          </a:xfrm>
        </p:spPr>
        <p:txBody>
          <a:bodyPr>
            <a:normAutofit/>
          </a:bodyPr>
          <a:lstStyle/>
          <a:p>
            <a:r>
              <a:rPr lang="en-US" sz="1800" dirty="0"/>
              <a:t>Figure 2: YAP/TAZ activity requires Rho and tension of the actin cytoskeleton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F3525-A8B4-4F3E-88BA-ED6F0C52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10" y="4469265"/>
            <a:ext cx="477202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1A21D-837D-428F-B1FC-A0C0FE1A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41" y="4278765"/>
            <a:ext cx="1695450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2CC37-AEED-4C1D-B2AD-549C05525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66" y="1751442"/>
            <a:ext cx="6791325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5C746-B147-49B2-AE23-44591ED9DFB6}"/>
              </a:ext>
            </a:extLst>
          </p:cNvPr>
          <p:cNvSpPr txBox="1"/>
          <p:nvPr/>
        </p:nvSpPr>
        <p:spPr>
          <a:xfrm>
            <a:off x="6231467" y="6062133"/>
            <a:ext cx="17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Yap/</a:t>
            </a:r>
            <a:r>
              <a:rPr lang="en-US" dirty="0" err="1"/>
              <a:t>taz</a:t>
            </a:r>
            <a:r>
              <a:rPr lang="en-US" dirty="0"/>
              <a:t> reporter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187C6-20E2-49D9-B67F-2B78FD96D49F}"/>
              </a:ext>
            </a:extLst>
          </p:cNvPr>
          <p:cNvSpPr txBox="1"/>
          <p:nvPr/>
        </p:nvSpPr>
        <p:spPr>
          <a:xfrm>
            <a:off x="9482667" y="4030132"/>
            <a:ext cx="2359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find evidence of Yap activity varying </a:t>
            </a:r>
            <a:r>
              <a:rPr lang="en-US"/>
              <a:t>with mechanical 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2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4209-3DEB-434C-9AFD-925B52F3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PECAM YAP1 THROUGH AKT?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897AC-B1D2-A34E-818F-AD59B4C6F45E}"/>
              </a:ext>
            </a:extLst>
          </p:cNvPr>
          <p:cNvSpPr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251F1C"/>
                </a:solidFill>
              </a:rPr>
              <a:t>Sphingosine kinase-1 enhances endothelial cell survival through a PECAM-1–dependent activation of PI-3K/</a:t>
            </a:r>
            <a:r>
              <a:rPr lang="en-US" b="1" dirty="0" err="1">
                <a:solidFill>
                  <a:srgbClr val="251F1C"/>
                </a:solidFill>
              </a:rPr>
              <a:t>Akt</a:t>
            </a:r>
            <a:r>
              <a:rPr lang="en-US" b="1" dirty="0">
                <a:solidFill>
                  <a:srgbClr val="251F1C"/>
                </a:solidFill>
              </a:rPr>
              <a:t> and regulation of Bcl-2 family members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78A6A-EC24-D943-BDB5-5575F4552E56}"/>
              </a:ext>
            </a:extLst>
          </p:cNvPr>
          <p:cNvSpPr/>
          <p:nvPr/>
        </p:nvSpPr>
        <p:spPr>
          <a:xfrm>
            <a:off x="838200" y="26930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www.bloodjournal.org</a:t>
            </a:r>
            <a:r>
              <a:rPr lang="en-US" dirty="0"/>
              <a:t>/content/105/8/3169.short?sso-checked=true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A8AEE-A426-AA49-8631-36CCAA7C1867}"/>
              </a:ext>
            </a:extLst>
          </p:cNvPr>
          <p:cNvSpPr/>
          <p:nvPr/>
        </p:nvSpPr>
        <p:spPr>
          <a:xfrm>
            <a:off x="4073865" y="5467989"/>
            <a:ext cx="5720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pubmed</a:t>
            </a:r>
            <a:r>
              <a:rPr lang="en-US" dirty="0"/>
              <a:t>/?term=14-3-3+YAP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6103-AB25-924F-867B-4958931EC401}"/>
              </a:ext>
            </a:extLst>
          </p:cNvPr>
          <p:cNvSpPr txBox="1"/>
          <p:nvPr/>
        </p:nvSpPr>
        <p:spPr>
          <a:xfrm>
            <a:off x="7980218" y="1506022"/>
            <a:ext cx="874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scholar.google.com</a:t>
            </a:r>
            <a:r>
              <a:rPr lang="en-US" dirty="0"/>
              <a:t>/</a:t>
            </a:r>
            <a:r>
              <a:rPr lang="en-US" dirty="0" err="1"/>
              <a:t>scholar?hl</a:t>
            </a:r>
            <a:r>
              <a:rPr lang="en-US" dirty="0"/>
              <a:t>=</a:t>
            </a:r>
            <a:r>
              <a:rPr lang="en-US" dirty="0" err="1"/>
              <a:t>en&amp;as_sdt</a:t>
            </a:r>
            <a:r>
              <a:rPr lang="en-US" dirty="0"/>
              <a:t>=0%2C33&amp;q=%22PECAM%22+akt&amp;btnG=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DEC6A-62F9-484F-8C51-5BC5A4AA4BAE}"/>
              </a:ext>
            </a:extLst>
          </p:cNvPr>
          <p:cNvSpPr/>
          <p:nvPr/>
        </p:nvSpPr>
        <p:spPr>
          <a:xfrm>
            <a:off x="820881" y="4420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www.sciencedirect.com</a:t>
            </a:r>
            <a:r>
              <a:rPr lang="en-US" dirty="0"/>
              <a:t>/science/article/</a:t>
            </a:r>
            <a:r>
              <a:rPr lang="en-US" dirty="0" err="1"/>
              <a:t>pii</a:t>
            </a:r>
            <a:r>
              <a:rPr lang="en-US" dirty="0"/>
              <a:t>/S1097276502007761?via%3Dihub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361A8-954A-084A-A4D7-4710362B50AE}"/>
              </a:ext>
            </a:extLst>
          </p:cNvPr>
          <p:cNvSpPr/>
          <p:nvPr/>
        </p:nvSpPr>
        <p:spPr>
          <a:xfrm>
            <a:off x="820881" y="34970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Akt</a:t>
            </a:r>
            <a:r>
              <a:rPr lang="en-US" b="1" dirty="0"/>
              <a:t> Phosphorylates the Yes-Associated Protein, YAP, to Induce Interaction with 14-3-3 and Attenuation of p73-Mediated Apoptosis</a:t>
            </a:r>
          </a:p>
        </p:txBody>
      </p:sp>
    </p:spTree>
    <p:extLst>
      <p:ext uri="{BB962C8B-B14F-4D97-AF65-F5344CB8AC3E}">
        <p14:creationId xmlns:p14="http://schemas.microsoft.com/office/powerpoint/2010/main" val="187972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9018-5CB6-4F44-B9E8-DF921C5B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Shear stress drives PECAM more evidence + PECAM </a:t>
            </a:r>
            <a:br>
              <a:rPr lang="en-US" sz="3600" dirty="0"/>
            </a:br>
            <a:r>
              <a:rPr lang="en-US" sz="3600" dirty="0"/>
              <a:t>-&gt;</a:t>
            </a:r>
            <a:r>
              <a:rPr lang="en-US" sz="3600" dirty="0" err="1"/>
              <a:t>akt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819FE-FCF5-C443-BCEE-EC368CDF9041}"/>
              </a:ext>
            </a:extLst>
          </p:cNvPr>
          <p:cNvSpPr/>
          <p:nvPr/>
        </p:nvSpPr>
        <p:spPr>
          <a:xfrm>
            <a:off x="1679969" y="2318359"/>
            <a:ext cx="4804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www.jbc.org</a:t>
            </a:r>
            <a:r>
              <a:rPr lang="en-US" dirty="0"/>
              <a:t>/content/280/12/11185.short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10D42-B4C4-5949-8741-C7F3602E7E83}"/>
              </a:ext>
            </a:extLst>
          </p:cNvPr>
          <p:cNvSpPr/>
          <p:nvPr/>
        </p:nvSpPr>
        <p:spPr>
          <a:xfrm>
            <a:off x="1566440" y="13950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000000"/>
                </a:solidFill>
                <a:latin typeface="open sans"/>
              </a:rPr>
              <a:t>MAPKs (ERK½, p38) and AKT Can Be Phosphorylated by Shear Stress Independently of Platelet Endothelial Cell Adhesion Molecule-1 (CD31) in Vascular Endothelial Cells</a:t>
            </a:r>
            <a:r>
              <a:rPr lang="en-US" b="1" baseline="30000" dirty="0">
                <a:solidFill>
                  <a:srgbClr val="0079C2"/>
                </a:solidFill>
                <a:latin typeface="inherit"/>
                <a:hlinkClick r:id="rId2"/>
              </a:rPr>
              <a:t>*</a:t>
            </a:r>
            <a:endParaRPr lang="en-US" b="1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4FD6F-BAEB-0942-B8A2-E230948BB653}"/>
              </a:ext>
            </a:extLst>
          </p:cNvPr>
          <p:cNvSpPr/>
          <p:nvPr/>
        </p:nvSpPr>
        <p:spPr>
          <a:xfrm>
            <a:off x="1187669" y="4471250"/>
            <a:ext cx="4908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pubmed</a:t>
            </a:r>
            <a:r>
              <a:rPr lang="en-US" dirty="0"/>
              <a:t>/16118242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CA29-65B8-0B40-B194-A23426ABCB2C}"/>
              </a:ext>
            </a:extLst>
          </p:cNvPr>
          <p:cNvSpPr/>
          <p:nvPr/>
        </p:nvSpPr>
        <p:spPr>
          <a:xfrm>
            <a:off x="1034005" y="34742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Role of PECAM-1 in the shear-stress-induced activation of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Akt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and the endothelial nitric oxide synthase (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eNOS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) in endothelial cells.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7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683-B3D5-AB4B-B85D-6717D1E4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PECAM also sequesters </a:t>
            </a:r>
            <a:r>
              <a:rPr lang="en-US" dirty="0" err="1"/>
              <a:t>Bcat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953D-C8FB-CB45-8FC4-88DE16C6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PECAM</a:t>
            </a:r>
            <a:r>
              <a:rPr lang="en-US" dirty="0">
                <a:hlinkClick r:id="rId2"/>
              </a:rPr>
              <a:t>-1 (</a:t>
            </a:r>
            <a:r>
              <a:rPr lang="en-US" b="1" dirty="0">
                <a:hlinkClick r:id="rId2"/>
              </a:rPr>
              <a:t>CD31</a:t>
            </a:r>
            <a:r>
              <a:rPr lang="en-US" dirty="0">
                <a:hlinkClick r:id="rId2"/>
              </a:rPr>
              <a:t>) functions as a reservoir for and a modulator of tyrosine-phosphorylated beta-catenin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5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14137</TotalTime>
  <Words>725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inherit</vt:lpstr>
      <vt:lpstr>open sans</vt:lpstr>
      <vt:lpstr>Office Theme</vt:lpstr>
      <vt:lpstr>Gen_3 model objective functions</vt:lpstr>
      <vt:lpstr>Mechanics, yap</vt:lpstr>
      <vt:lpstr>Zhang H 2014, Yap1 is required for endothelial to mesenchymal transition of the atrioventricular cushion. </vt:lpstr>
      <vt:lpstr>Zhang H 2014, Yap1 is required for endothelial to mesenchymal transition of the atrioventricular cushion. </vt:lpstr>
      <vt:lpstr>Zhang H 2014, Yap1 is required for endothelial to mesenchymal transition of the atrioventricular cushion. </vt:lpstr>
      <vt:lpstr>Dupont S, 2011 Role of YAP/TAZ in mechanotransduction.</vt:lpstr>
      <vt:lpstr>PECAM YAP1 THROUGH AKT?</vt:lpstr>
      <vt:lpstr>Shear stress drives PECAM more evidence + PECAM  -&gt;akt</vt:lpstr>
      <vt:lpstr>PECAM also sequesters Bcat?</vt:lpstr>
      <vt:lpstr>Cilia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Gen_3 model objective functions</dc:title>
  <dc:creator>David Bassen</dc:creator>
  <cp:lastModifiedBy>David Bassen</cp:lastModifiedBy>
  <cp:revision>47</cp:revision>
  <dcterms:created xsi:type="dcterms:W3CDTF">2017-12-21T15:33:45Z</dcterms:created>
  <dcterms:modified xsi:type="dcterms:W3CDTF">2018-06-28T04:04:50Z</dcterms:modified>
</cp:coreProperties>
</file>