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311" r:id="rId2"/>
    <p:sldId id="312" r:id="rId3"/>
    <p:sldId id="313" r:id="rId4"/>
    <p:sldId id="262" r:id="rId5"/>
    <p:sldId id="314" r:id="rId6"/>
    <p:sldId id="315" r:id="rId7"/>
    <p:sldId id="316" r:id="rId8"/>
    <p:sldId id="318" r:id="rId9"/>
    <p:sldId id="319" r:id="rId10"/>
    <p:sldId id="322" r:id="rId11"/>
    <p:sldId id="320" r:id="rId12"/>
    <p:sldId id="321" r:id="rId13"/>
  </p:sldIdLst>
  <p:sldSz cx="9144000" cy="5143500" type="screen16x9"/>
  <p:notesSz cx="6858000" cy="9144000"/>
  <p:embeddedFontLst>
    <p:embeddedFont>
      <p:font typeface="Libre Franklin" pitchFamily="2" charset="77"/>
      <p:regular r:id="rId15"/>
      <p:bold r:id="rId16"/>
      <p:italic r:id="rId17"/>
      <p:boldItalic r:id="rId18"/>
    </p:embeddedFont>
    <p:embeddedFont>
      <p:font typeface="Libre Franklin Medium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Montserrat Medium" pitchFamily="2" charset="77"/>
      <p:regular r:id="rId27"/>
      <p: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aleway Medium" pitchFamily="2" charset="77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F22022-6159-40C5-8B76-6C64AD23BB6E}">
  <a:tblStyle styleId="{B4F22022-6159-40C5-8B76-6C64AD23B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3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3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28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3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67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1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06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0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nb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375387" y="330420"/>
            <a:ext cx="3932596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it-IT" b="1" dirty="0" err="1">
                <a:latin typeface="Raleway" pitchFamily="2" charset="77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br>
              <a:rPr lang="it-IT" b="1" dirty="0">
                <a:latin typeface="Raleway" pitchFamily="2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b="1" dirty="0">
                <a:latin typeface="Raleway" pitchFamily="2" charset="77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br>
              <a:rPr lang="it-IT" dirty="0">
                <a:latin typeface=""/>
              </a:rPr>
            </a:br>
            <a:r>
              <a:rPr lang="it-IT" sz="1800" i="1" dirty="0">
                <a:latin typeface="Montserrat" pitchFamily="2" charset="77"/>
                <a:ea typeface="Tahoma" panose="020B0604030504040204" pitchFamily="34" charset="0"/>
                <a:cs typeface="Tahoma" panose="020B0604030504040204" pitchFamily="34" charset="0"/>
              </a:rPr>
              <a:t>for an Information </a:t>
            </a:r>
            <a:r>
              <a:rPr lang="it-IT" sz="1800" i="1" dirty="0" err="1">
                <a:latin typeface="Montserrat" pitchFamily="2" charset="77"/>
                <a:ea typeface="Tahoma" panose="020B0604030504040204" pitchFamily="34" charset="0"/>
                <a:cs typeface="Tahoma" panose="020B0604030504040204" pitchFamily="34" charset="0"/>
              </a:rPr>
              <a:t>Retrieval</a:t>
            </a:r>
            <a:r>
              <a:rPr lang="it-IT" sz="1800" i="1" dirty="0">
                <a:latin typeface="Montserrat" pitchFamily="2" charset="77"/>
                <a:ea typeface="Tahoma" panose="020B0604030504040204" pitchFamily="34" charset="0"/>
                <a:cs typeface="Tahoma" panose="020B0604030504040204" pitchFamily="34" charset="0"/>
              </a:rPr>
              <a:t> System</a:t>
            </a:r>
            <a:br>
              <a:rPr lang="it-IT" dirty="0">
                <a:latin typeface=""/>
              </a:rPr>
            </a:br>
            <a:endParaRPr dirty="0">
              <a:latin typeface=""/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375387" y="4167347"/>
            <a:ext cx="2122200" cy="39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Montserrat Medium" pitchFamily="2" charset="77"/>
                <a:sym typeface="Be Vietnam"/>
              </a:rPr>
              <a:t>Davide Basso</a:t>
            </a:r>
            <a:endParaRPr sz="1800" dirty="0">
              <a:solidFill>
                <a:srgbClr val="000000"/>
              </a:solidFill>
              <a:latin typeface="Montserrat Medium" pitchFamily="2" charset="77"/>
              <a:sym typeface="Be Vietnam"/>
            </a:endParaRP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752306" y="742754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04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1" y="559447"/>
            <a:ext cx="3612525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Boolean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IR System </a:t>
            </a: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cont</a:t>
            </a: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.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i="1" dirty="0">
                <a:solidFill>
                  <a:schemeClr val="dk1"/>
                </a:solidFill>
                <a:latin typeface="Raleway" pitchFamily="2" charset="77"/>
              </a:rPr>
              <a:t>Spelling</a:t>
            </a:r>
            <a:br>
              <a:rPr lang="it-IT" sz="3600" b="1" i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i="1" dirty="0" err="1">
                <a:solidFill>
                  <a:schemeClr val="dk1"/>
                </a:solidFill>
                <a:latin typeface="Raleway" pitchFamily="2" charset="77"/>
              </a:rPr>
              <a:t>Correction</a:t>
            </a:r>
            <a:endParaRPr sz="3600" b="1" i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766695"/>
            <a:ext cx="4475409" cy="361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lvl="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Edit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(or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Levenshtein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)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Distance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measures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the 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"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distance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"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between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two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terms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 </a:t>
            </a:r>
          </a:p>
          <a:p>
            <a:pPr marL="285750" lvl="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Counts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the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minimum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number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of</a:t>
            </a:r>
          </a:p>
          <a:p>
            <a:pPr marL="742950" lvl="1" indent="-285750">
              <a:spcBef>
                <a:spcPts val="4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Insertion</a:t>
            </a:r>
            <a:endParaRPr lang="it-IT" sz="1800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742950" lvl="1" indent="-285750">
              <a:spcBef>
                <a:spcPts val="4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Deletion</a:t>
            </a:r>
            <a:endParaRPr lang="it-IT" sz="1800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742950" lvl="1" indent="-285750">
              <a:spcBef>
                <a:spcPts val="4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Update</a:t>
            </a:r>
          </a:p>
          <a:p>
            <a:pPr marL="0" indent="0">
              <a:spcBef>
                <a:spcPts val="1000"/>
              </a:spcBef>
              <a:buClr>
                <a:schemeClr val="dk2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    of a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character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that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needed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to</a:t>
            </a: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   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transform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one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word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into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another</a:t>
            </a:r>
            <a:endParaRPr lang="it-IT" sz="1800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0" indent="0">
              <a:buClr>
                <a:schemeClr val="dk2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   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one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endParaRPr lang="it-IT" sz="16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56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05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Query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Definitions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1404200"/>
            <a:ext cx="4320861" cy="2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lvl="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Each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function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defines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the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approach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for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executing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specific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query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E.g. for </a:t>
            </a:r>
            <a:r>
              <a:rPr lang="it-IT" b="1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queryWithParentheses</a:t>
            </a:r>
            <a:r>
              <a:rPr lang="it-IT" b="1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it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has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been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implemented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 way to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answer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Boolean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with multiple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parentheses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,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even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nested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ones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endParaRPr lang="it-IT" sz="19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15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06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Test Procedure and </a:t>
            </a: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Results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1144241"/>
            <a:ext cx="4018208" cy="285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Procedure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Retrieve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answer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using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Boolean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IR System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defined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function</a:t>
            </a:r>
            <a:endParaRPr lang="it-IT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Retrieve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answer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"by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hand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"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Compare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the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results</a:t>
            </a:r>
            <a:endParaRPr lang="it-IT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  <a:p>
            <a:pPr marL="28575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Results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All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the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answers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matched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4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22000" y="24934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latin typeface="Raleway Medium" pitchFamily="2" charset="77"/>
              </a:rPr>
              <a:t>What is</a:t>
            </a:r>
            <a:endParaRPr sz="4800" b="1" dirty="0">
              <a:latin typeface="Raleway Medium" pitchFamily="2" charset="77"/>
            </a:endParaRPr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679650" y="970832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Document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representation</a:t>
            </a:r>
            <a:endParaRPr lang="it-IT" sz="1800" b="1" dirty="0">
              <a:solidFill>
                <a:schemeClr val="dk1"/>
              </a:solidFill>
              <a:latin typeface="Montserrat" pitchFamily="2" charset="77"/>
            </a:endParaRP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</a:rPr>
              <a:t>As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set of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terms</a:t>
            </a:r>
            <a:endParaRPr lang="it-IT" b="1" dirty="0">
              <a:solidFill>
                <a:schemeClr val="dk1"/>
              </a:solidFill>
              <a:latin typeface="Montserrat" pitchFamily="2" charset="77"/>
            </a:endParaRP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Query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formulation</a:t>
            </a:r>
            <a:endParaRPr lang="it-IT" sz="1800" b="1" dirty="0">
              <a:solidFill>
                <a:schemeClr val="dk1"/>
              </a:solidFill>
              <a:latin typeface="Montserrat" pitchFamily="2" charset="77"/>
            </a:endParaRP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Boolean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 Formula</a:t>
            </a: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Exact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matching</a:t>
            </a:r>
            <a:endParaRPr lang="it-IT" sz="1800" b="1" dirty="0">
              <a:solidFill>
                <a:schemeClr val="dk1"/>
              </a:solidFill>
              <a:latin typeface="Montserrat" pitchFamily="2" charset="77"/>
            </a:endParaRP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Retrieved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documents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 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are just the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relevant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ones</a:t>
            </a:r>
            <a:endParaRPr lang="it-IT" dirty="0">
              <a:solidFill>
                <a:schemeClr val="dk1"/>
              </a:solidFill>
              <a:latin typeface="Montserrat Medium" pitchFamily="2" charset="77"/>
              <a:cs typeface="Agency FB" panose="020F0502020204030204" pitchFamily="34" charset="0"/>
            </a:endParaRP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No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ranking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provided</a:t>
            </a:r>
            <a:endParaRPr lang="it-IT" sz="1800" dirty="0">
              <a:solidFill>
                <a:schemeClr val="dk1"/>
              </a:solidFill>
              <a:latin typeface="Montserrat Medium" pitchFamily="2" charset="7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>
            <a:spLocks noGrp="1"/>
          </p:cNvSpPr>
          <p:nvPr>
            <p:ph type="title"/>
          </p:nvPr>
        </p:nvSpPr>
        <p:spPr>
          <a:xfrm>
            <a:off x="522000" y="249937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4800" b="1" dirty="0">
                <a:latin typeface="Raleway Medium" pitchFamily="2" charset="77"/>
              </a:rPr>
              <a:t>What is implemented</a:t>
            </a:r>
            <a:endParaRPr sz="4800" b="1" dirty="0">
              <a:latin typeface="Raleway Medium" pitchFamily="2" charset="77"/>
            </a:endParaRPr>
          </a:p>
        </p:txBody>
      </p:sp>
      <p:sp>
        <p:nvSpPr>
          <p:cNvPr id="20" name="Google Shape;517;p42">
            <a:extLst>
              <a:ext uri="{FF2B5EF4-FFF2-40B4-BE49-F238E27FC236}">
                <a16:creationId xmlns:a16="http://schemas.microsoft.com/office/drawing/2014/main" id="{1B70CDD5-901D-604A-ABDE-E35AC1C40C07}"/>
              </a:ext>
            </a:extLst>
          </p:cNvPr>
          <p:cNvSpPr txBox="1">
            <a:spLocks/>
          </p:cNvSpPr>
          <p:nvPr/>
        </p:nvSpPr>
        <p:spPr>
          <a:xfrm>
            <a:off x="679650" y="1133342"/>
            <a:ext cx="7784700" cy="31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2200" b="0" i="0" u="none" strike="noStrike" cap="none">
                <a:solidFill>
                  <a:srgbClr val="000000"/>
                </a:solidFill>
                <a:latin typeface=""/>
                <a:ea typeface=""/>
                <a:cs typeface="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System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able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to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answer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:</a:t>
            </a: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Boolean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Queries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(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using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AND, OR, NOT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operators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)</a:t>
            </a: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Phrase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Queries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(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also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"Term1 /k Term2"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queries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)</a:t>
            </a: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Wildcard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Queries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(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Leading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,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Trailing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, General 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and</a:t>
            </a:r>
            <a:r>
              <a:rPr lang="it-IT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</a:rPr>
              <a:t>Multiple</a:t>
            </a:r>
            <a:r>
              <a:rPr lang="it-IT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ones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)</a:t>
            </a:r>
          </a:p>
          <a:p>
            <a:pPr marL="457200" lvl="1" indent="0">
              <a:buClr>
                <a:schemeClr val="dk2"/>
              </a:buClr>
              <a:buSzPts val="1100"/>
            </a:pPr>
            <a:endParaRPr lang="it-IT" sz="1050" dirty="0">
              <a:solidFill>
                <a:schemeClr val="dk1"/>
              </a:solidFill>
              <a:latin typeface="Montserrat Medium" pitchFamily="2" charset="77"/>
              <a:cs typeface="Agency FB" panose="020F0502020204030204" pitchFamily="34" charset="0"/>
            </a:endParaRPr>
          </a:p>
          <a:p>
            <a:pPr marL="285750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Moreover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,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Spelling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Correction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given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as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a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feature</a:t>
            </a:r>
            <a:endParaRPr lang="it-IT" sz="1800" dirty="0">
              <a:solidFill>
                <a:schemeClr val="dk1"/>
              </a:solidFill>
              <a:latin typeface="Montserrat Medium" pitchFamily="2" charset="77"/>
              <a:cs typeface="Agency FB" panose="020F0502020204030204" pitchFamily="34" charset="0"/>
            </a:endParaRP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</a:rPr>
              <a:t>Edit</a:t>
            </a:r>
            <a:r>
              <a:rPr lang="it-IT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Distance</a:t>
            </a:r>
            <a:r>
              <a:rPr lang="it-IT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is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used</a:t>
            </a:r>
            <a:endParaRPr lang="it-IT" dirty="0">
              <a:solidFill>
                <a:schemeClr val="dk1"/>
              </a:solidFill>
              <a:latin typeface="Montserrat Medium" pitchFamily="2" charset="77"/>
              <a:cs typeface="Agency FB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16;p42">
            <a:extLst>
              <a:ext uri="{FF2B5EF4-FFF2-40B4-BE49-F238E27FC236}">
                <a16:creationId xmlns:a16="http://schemas.microsoft.com/office/drawing/2014/main" id="{484721D3-ADBE-7E4E-B38F-3C9175EE5AFA}"/>
              </a:ext>
            </a:extLst>
          </p:cNvPr>
          <p:cNvSpPr txBox="1">
            <a:spLocks/>
          </p:cNvSpPr>
          <p:nvPr/>
        </p:nvSpPr>
        <p:spPr>
          <a:xfrm>
            <a:off x="522000" y="249349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GB" sz="4800" b="1" dirty="0">
                <a:latin typeface="Raleway Medium" pitchFamily="2" charset="77"/>
              </a:rPr>
              <a:t>The dataset</a:t>
            </a:r>
          </a:p>
        </p:txBody>
      </p:sp>
      <p:sp>
        <p:nvSpPr>
          <p:cNvPr id="16" name="Google Shape;517;p42">
            <a:extLst>
              <a:ext uri="{FF2B5EF4-FFF2-40B4-BE49-F238E27FC236}">
                <a16:creationId xmlns:a16="http://schemas.microsoft.com/office/drawing/2014/main" id="{A0B73CBD-0D68-CA43-A31A-4F13D8D0B122}"/>
              </a:ext>
            </a:extLst>
          </p:cNvPr>
          <p:cNvSpPr txBox="1">
            <a:spLocks/>
          </p:cNvSpPr>
          <p:nvPr/>
        </p:nvSpPr>
        <p:spPr>
          <a:xfrm>
            <a:off x="679650" y="1637270"/>
            <a:ext cx="7784700" cy="1868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It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made of the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posts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present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in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famous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cs typeface="Agency FB" panose="020F0502020204030204" pitchFamily="34" charset="0"/>
              </a:rPr>
              <a:t>subreddit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 </a:t>
            </a:r>
            <a:r>
              <a:rPr lang="it-IT" sz="1800" b="1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  <a:hlinkClick r:id="rId3"/>
              </a:rPr>
              <a:t>r/nba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cs typeface="Agency FB" panose="020F0502020204030204" pitchFamily="34" charset="0"/>
              </a:rPr>
              <a:t>.</a:t>
            </a: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Retrieved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by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using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Reddit's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built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 in API .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</a:rPr>
              <a:t>json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functionality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to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scrape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post data.</a:t>
            </a: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It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counts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b="1" i="1" dirty="0">
                <a:solidFill>
                  <a:schemeClr val="dk1"/>
                </a:solidFill>
                <a:latin typeface="Montserrat" pitchFamily="2" charset="77"/>
              </a:rPr>
              <a:t>2315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posts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 in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</a:rPr>
              <a:t>total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</a:rPr>
              <a:t>.</a:t>
            </a:r>
          </a:p>
          <a:p>
            <a:pPr marL="28575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dk1"/>
              </a:solidFill>
              <a:latin typeface="Montserrat Medium" pitchFamily="2" charset="77"/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4140600" y="1540884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  <p:sp>
        <p:nvSpPr>
          <p:cNvPr id="523" name="Google Shape;523;p43"/>
          <p:cNvSpPr/>
          <p:nvPr/>
        </p:nvSpPr>
        <p:spPr>
          <a:xfrm flipH="1">
            <a:off x="7062319" y="154387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  <p:sp>
        <p:nvSpPr>
          <p:cNvPr id="524" name="Google Shape;524;p43"/>
          <p:cNvSpPr/>
          <p:nvPr/>
        </p:nvSpPr>
        <p:spPr>
          <a:xfrm flipH="1">
            <a:off x="1357781" y="1507758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22000" y="23831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1" dirty="0" err="1">
                <a:solidFill>
                  <a:srgbClr val="000000"/>
                </a:solidFill>
                <a:latin typeface="Raleway Medium" pitchFamily="2" charset="77"/>
              </a:rPr>
              <a:t>Implementation</a:t>
            </a:r>
            <a:r>
              <a:rPr lang="it-IT" sz="4400" b="1" dirty="0">
                <a:solidFill>
                  <a:srgbClr val="000000"/>
                </a:solidFill>
                <a:latin typeface="Raleway Medium" pitchFamily="2" charset="77"/>
              </a:rPr>
              <a:t> </a:t>
            </a:r>
            <a:r>
              <a:rPr lang="it-IT" sz="4400" b="1" dirty="0" err="1">
                <a:solidFill>
                  <a:srgbClr val="000000"/>
                </a:solidFill>
                <a:latin typeface="Raleway Medium" pitchFamily="2" charset="77"/>
              </a:rPr>
              <a:t>steps</a:t>
            </a:r>
            <a:endParaRPr sz="4400" b="1" dirty="0">
              <a:solidFill>
                <a:srgbClr val="000000"/>
              </a:solidFill>
              <a:latin typeface="Raleway Medium" pitchFamily="2" charset="77"/>
            </a:endParaRPr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2"/>
          </p:nvPr>
        </p:nvSpPr>
        <p:spPr>
          <a:xfrm>
            <a:off x="683381" y="2187939"/>
            <a:ext cx="227416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latin typeface="Montserrat Medium" pitchFamily="2" charset="77"/>
              </a:rPr>
              <a:t>Posting</a:t>
            </a:r>
            <a:r>
              <a:rPr lang="it-IT" sz="1200" dirty="0">
                <a:latin typeface="Montserrat Medium" pitchFamily="2" charset="77"/>
              </a:rPr>
              <a:t>, </a:t>
            </a:r>
            <a:r>
              <a:rPr lang="it-IT" sz="1200" dirty="0" err="1">
                <a:latin typeface="Montserrat Medium" pitchFamily="2" charset="77"/>
              </a:rPr>
              <a:t>Posting</a:t>
            </a:r>
            <a:r>
              <a:rPr lang="it-IT" sz="1200" dirty="0">
                <a:latin typeface="Montserrat Medium" pitchFamily="2" charset="77"/>
              </a:rPr>
              <a:t> List, </a:t>
            </a:r>
            <a:r>
              <a:rPr lang="it-IT" sz="1200" dirty="0" err="1">
                <a:latin typeface="Montserrat Medium" pitchFamily="2" charset="77"/>
              </a:rPr>
              <a:t>Term</a:t>
            </a:r>
            <a:endParaRPr lang="it-IT" sz="1200" dirty="0">
              <a:latin typeface="Montserrat Medium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latin typeface="Montserrat Medium" pitchFamily="2" charset="77"/>
              </a:rPr>
              <a:t>definition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27" name="Google Shape;527;p43"/>
          <p:cNvSpPr txBox="1">
            <a:spLocks noGrp="1"/>
          </p:cNvSpPr>
          <p:nvPr>
            <p:ph type="subTitle" idx="1"/>
          </p:nvPr>
        </p:nvSpPr>
        <p:spPr>
          <a:xfrm>
            <a:off x="683381" y="3728682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Montserrat Medium" pitchFamily="2" charset="77"/>
              </a:rPr>
              <a:t>How to </a:t>
            </a:r>
            <a:r>
              <a:rPr lang="it-IT" sz="1200" dirty="0" err="1">
                <a:latin typeface="Montserrat Medium" pitchFamily="2" charset="77"/>
              </a:rPr>
              <a:t>answer</a:t>
            </a:r>
            <a:r>
              <a:rPr lang="it-IT" sz="1200" dirty="0">
                <a:latin typeface="Montserrat Medium" pitchFamily="2" charset="77"/>
              </a:rPr>
              <a:t> </a:t>
            </a:r>
            <a:r>
              <a:rPr lang="it-IT" sz="1200" dirty="0" err="1">
                <a:latin typeface="Montserrat Medium" pitchFamily="2" charset="77"/>
              </a:rPr>
              <a:t>queries</a:t>
            </a:r>
            <a:r>
              <a:rPr lang="it-IT" sz="1200" dirty="0">
                <a:latin typeface="Montserrat Medium" pitchFamily="2" charset="77"/>
              </a:rPr>
              <a:t>, Spelling </a:t>
            </a:r>
            <a:r>
              <a:rPr lang="it-IT" sz="1200" dirty="0" err="1">
                <a:latin typeface="Montserrat Medium" pitchFamily="2" charset="77"/>
              </a:rPr>
              <a:t>Correction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817781" y="1572720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ontserrat Medium" pitchFamily="2" charset="77"/>
              </a:rPr>
              <a:t>01</a:t>
            </a:r>
            <a:endParaRPr sz="2000" dirty="0">
              <a:latin typeface="Montserrat Medium" pitchFamily="2" charset="77"/>
            </a:endParaRPr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79030" y="1914247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BASIC COMPONENTS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492149" y="1914470"/>
            <a:ext cx="2440289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PRE-PROCESSING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439819" y="1909859"/>
            <a:ext cx="2159700" cy="33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INDEX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6"/>
          </p:nvPr>
        </p:nvSpPr>
        <p:spPr>
          <a:xfrm>
            <a:off x="689231" y="3258273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BOOLEAN IR SYSTEM &amp; features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subTitle" idx="7"/>
          </p:nvPr>
        </p:nvSpPr>
        <p:spPr>
          <a:xfrm>
            <a:off x="3492150" y="3258496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QUERY DEFINITIONS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8"/>
          </p:nvPr>
        </p:nvSpPr>
        <p:spPr>
          <a:xfrm>
            <a:off x="6439819" y="3258496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1" dirty="0">
                <a:latin typeface="Raleway" pitchFamily="2" charset="77"/>
              </a:rPr>
              <a:t>TESTING</a:t>
            </a:r>
            <a:endParaRPr sz="1400" b="1" dirty="0">
              <a:latin typeface="Raleway" pitchFamily="2" charset="77"/>
            </a:endParaRPr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626550" y="1605846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ontserrat Medium" pitchFamily="2" charset="77"/>
              </a:rPr>
              <a:t>02</a:t>
            </a:r>
            <a:endParaRPr sz="2000" dirty="0">
              <a:latin typeface="Montserrat Medium" pitchFamily="2" charset="77"/>
            </a:endParaRPr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574219" y="1608837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ontserrat Medium" pitchFamily="2" charset="77"/>
              </a:rPr>
              <a:t>03</a:t>
            </a:r>
            <a:endParaRPr sz="2000" dirty="0">
              <a:latin typeface="Montserrat Medium" pitchFamily="2" charset="77"/>
            </a:endParaRPr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817781" y="2916746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 Medium" pitchFamily="2" charset="77"/>
              </a:rPr>
              <a:t>04</a:t>
            </a:r>
            <a:endParaRPr sz="2000">
              <a:latin typeface="Montserrat Medium" pitchFamily="2" charset="77"/>
            </a:endParaRPr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3626550" y="2949872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ontserrat Medium" pitchFamily="2" charset="77"/>
              </a:rPr>
              <a:t>05</a:t>
            </a:r>
            <a:endParaRPr sz="2000" dirty="0">
              <a:latin typeface="Montserrat Medium" pitchFamily="2" charset="77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16"/>
          </p:nvPr>
        </p:nvSpPr>
        <p:spPr>
          <a:xfrm>
            <a:off x="6574219" y="2916746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 Medium" pitchFamily="2" charset="77"/>
              </a:rPr>
              <a:t>06</a:t>
            </a:r>
            <a:endParaRPr sz="2000">
              <a:latin typeface="Montserrat Medium" pitchFamily="2" charset="77"/>
            </a:endParaRP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8"/>
          </p:nvPr>
        </p:nvSpPr>
        <p:spPr>
          <a:xfrm>
            <a:off x="3492150" y="2221065"/>
            <a:ext cx="2354411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latin typeface="Montserrat Medium" pitchFamily="2" charset="77"/>
              </a:rPr>
              <a:t>Normalization</a:t>
            </a:r>
            <a:r>
              <a:rPr lang="it-IT" sz="1200" dirty="0">
                <a:latin typeface="Montserrat Medium" pitchFamily="2" charset="77"/>
              </a:rPr>
              <a:t>, </a:t>
            </a:r>
            <a:r>
              <a:rPr lang="it-IT" sz="1200" dirty="0" err="1">
                <a:latin typeface="Montserrat Medium" pitchFamily="2" charset="77"/>
              </a:rPr>
              <a:t>Tokenization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19"/>
          </p:nvPr>
        </p:nvSpPr>
        <p:spPr>
          <a:xfrm>
            <a:off x="6439819" y="2165010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latin typeface="Montserrat Medium" pitchFamily="2" charset="77"/>
              </a:rPr>
              <a:t>Inverted</a:t>
            </a:r>
            <a:r>
              <a:rPr lang="it-IT" sz="1200" dirty="0">
                <a:latin typeface="Montserrat Medium" pitchFamily="2" charset="77"/>
              </a:rPr>
              <a:t>, </a:t>
            </a:r>
            <a:r>
              <a:rPr lang="it-IT" sz="1200" dirty="0" err="1">
                <a:latin typeface="Montserrat Medium" pitchFamily="2" charset="77"/>
              </a:rPr>
              <a:t>Positional</a:t>
            </a:r>
            <a:r>
              <a:rPr lang="it-IT" sz="1200" dirty="0">
                <a:latin typeface="Montserrat Medium" pitchFamily="2" charset="77"/>
              </a:rPr>
              <a:t> and </a:t>
            </a:r>
            <a:r>
              <a:rPr lang="it-IT" sz="1200" dirty="0" err="1">
                <a:latin typeface="Montserrat Medium" pitchFamily="2" charset="77"/>
              </a:rPr>
              <a:t>Permuterm</a:t>
            </a:r>
            <a:r>
              <a:rPr lang="it-IT" sz="1200" dirty="0">
                <a:latin typeface="Montserrat Medium" pitchFamily="2" charset="77"/>
              </a:rPr>
              <a:t> Index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20"/>
          </p:nvPr>
        </p:nvSpPr>
        <p:spPr>
          <a:xfrm>
            <a:off x="3492149" y="3761808"/>
            <a:ext cx="2354411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latin typeface="Montserrat Medium" pitchFamily="2" charset="77"/>
              </a:rPr>
              <a:t>Execution</a:t>
            </a:r>
            <a:r>
              <a:rPr lang="it-IT" sz="1200" dirty="0">
                <a:latin typeface="Montserrat Medium" pitchFamily="2" charset="77"/>
              </a:rPr>
              <a:t> of a </a:t>
            </a:r>
            <a:r>
              <a:rPr lang="it-IT" sz="1200" dirty="0" err="1">
                <a:latin typeface="Montserrat Medium" pitchFamily="2" charset="77"/>
              </a:rPr>
              <a:t>query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43" name="Google Shape;543;p43"/>
          <p:cNvSpPr txBox="1">
            <a:spLocks noGrp="1"/>
          </p:cNvSpPr>
          <p:nvPr>
            <p:ph type="subTitle" idx="21"/>
          </p:nvPr>
        </p:nvSpPr>
        <p:spPr>
          <a:xfrm>
            <a:off x="6438908" y="3728682"/>
            <a:ext cx="2061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Montserrat Medium" pitchFamily="2" charset="77"/>
              </a:rPr>
              <a:t>Test </a:t>
            </a:r>
            <a:r>
              <a:rPr lang="it-IT" sz="1200" dirty="0" err="1">
                <a:latin typeface="Montserrat Medium" pitchFamily="2" charset="77"/>
              </a:rPr>
              <a:t>overall</a:t>
            </a:r>
            <a:r>
              <a:rPr lang="it-IT" sz="1200" dirty="0">
                <a:latin typeface="Montserrat Medium" pitchFamily="2" charset="77"/>
              </a:rPr>
              <a:t> </a:t>
            </a:r>
            <a:r>
              <a:rPr lang="it-IT" sz="1200" dirty="0" err="1">
                <a:latin typeface="Montserrat Medium" pitchFamily="2" charset="77"/>
              </a:rPr>
              <a:t>system</a:t>
            </a:r>
            <a:r>
              <a:rPr lang="it-IT" sz="1200" dirty="0">
                <a:latin typeface="Montserrat Medium" pitchFamily="2" charset="77"/>
              </a:rPr>
              <a:t> </a:t>
            </a:r>
            <a:r>
              <a:rPr lang="it-IT" sz="1200" dirty="0" err="1">
                <a:latin typeface="Montserrat Medium" pitchFamily="2" charset="77"/>
              </a:rPr>
              <a:t>correctness</a:t>
            </a:r>
            <a:endParaRPr sz="1200" dirty="0">
              <a:latin typeface="Montserrat Medium" pitchFamily="2" charset="77"/>
            </a:endParaRPr>
          </a:p>
        </p:txBody>
      </p:sp>
      <p:sp>
        <p:nvSpPr>
          <p:cNvPr id="544" name="Google Shape;544;p43"/>
          <p:cNvSpPr/>
          <p:nvPr/>
        </p:nvSpPr>
        <p:spPr>
          <a:xfrm flipH="1">
            <a:off x="4140600" y="2887660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  <p:sp>
        <p:nvSpPr>
          <p:cNvPr id="545" name="Google Shape;545;p43"/>
          <p:cNvSpPr/>
          <p:nvPr/>
        </p:nvSpPr>
        <p:spPr>
          <a:xfrm flipH="1">
            <a:off x="7062319" y="2854534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  <p:sp>
        <p:nvSpPr>
          <p:cNvPr id="546" name="Google Shape;546;p43"/>
          <p:cNvSpPr/>
          <p:nvPr/>
        </p:nvSpPr>
        <p:spPr>
          <a:xfrm flipH="1">
            <a:off x="1357781" y="2854534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 pitchFamily="2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01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Basic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Components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941964"/>
            <a:ext cx="4333741" cy="325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Posting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, the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atomic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element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of a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Posting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List: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contains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docID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Positions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list</a:t>
            </a:r>
          </a:p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Posting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List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 list of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Postings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related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to a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specific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Term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Term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, an entry of the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Dictionary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contains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word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itself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associated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Posting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List</a:t>
            </a:r>
            <a:endParaRPr lang="it-IT" b="1" dirty="0">
              <a:solidFill>
                <a:schemeClr val="dk1"/>
              </a:solidFill>
              <a:latin typeface="Montserrat" pitchFamily="2" charset="77"/>
            </a:endParaRPr>
          </a:p>
          <a:p>
            <a:pPr marL="742950" lvl="1" indent="-285750"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02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Pre</a:t>
            </a: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-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Processing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1345940"/>
            <a:ext cx="4333741" cy="24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Normalization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Removes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punctuation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,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accents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capitalization</a:t>
            </a:r>
            <a:endParaRPr lang="it-IT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285750" lvl="0" indent="-2857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Tokenization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  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Subdivides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text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into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tokens</a:t>
            </a:r>
            <a:endParaRPr lang="it-IT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6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03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Index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Object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865299"/>
            <a:ext cx="4333741" cy="34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Combines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multiple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indices</a:t>
            </a:r>
            <a:endParaRPr lang="it-IT" sz="1800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171450" lvl="0" indent="-171450">
              <a:spcBef>
                <a:spcPts val="16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Inverted</a:t>
            </a:r>
            <a:r>
              <a:rPr lang="it-IT" sz="14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Index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used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to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answer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trivial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Boolean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endParaRPr lang="it-IT" sz="14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  <a:p>
            <a:pPr marL="171450" lvl="0" indent="-171450">
              <a:spcBef>
                <a:spcPts val="4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Positional</a:t>
            </a:r>
            <a:r>
              <a:rPr lang="it-IT" sz="14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Index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used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to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answer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Phrase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endParaRPr lang="it-IT" sz="14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  <a:p>
            <a:pPr marL="171450" lvl="0" indent="-171450">
              <a:spcBef>
                <a:spcPts val="4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Permuterm</a:t>
            </a:r>
            <a:r>
              <a:rPr lang="it-IT" sz="14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Index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used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to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answer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Wildcard</a:t>
            </a:r>
            <a:r>
              <a:rPr lang="it-IT" sz="14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endParaRPr lang="it-IT" sz="14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  <a:p>
            <a:pPr marL="0" lvl="0" indent="0">
              <a:spcBef>
                <a:spcPts val="400"/>
              </a:spcBef>
              <a:buClr>
                <a:schemeClr val="dk2"/>
              </a:buClr>
              <a:buSzPts val="1100"/>
              <a:buNone/>
            </a:pPr>
            <a:r>
              <a:rPr lang="it-IT" sz="1400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Deatils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of the </a:t>
            </a:r>
            <a:r>
              <a:rPr lang="it-IT" sz="1400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implementation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400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will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be </a:t>
            </a:r>
            <a:r>
              <a:rPr lang="it-IT" sz="1400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shown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inside the </a:t>
            </a:r>
            <a:r>
              <a:rPr lang="it-IT" sz="1400" b="1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fromCorpus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400" i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function</a:t>
            </a:r>
            <a:r>
              <a:rPr lang="it-IT" sz="1400" i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.</a:t>
            </a:r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Saving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loading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of the Index to/from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disk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through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Pickle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0" lv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endParaRPr lang="it-IT" sz="1600" dirty="0">
              <a:solidFill>
                <a:schemeClr val="dk1"/>
              </a:solidFill>
              <a:latin typeface="Montserrat Medium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315849" y="3595553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Montserrat" pitchFamily="2" charset="77"/>
              </a:rPr>
              <a:t>04</a:t>
            </a:r>
            <a:endParaRPr dirty="0">
              <a:latin typeface="Montserrat" pitchFamily="2" charset="77"/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09092" y="559447"/>
            <a:ext cx="3284114" cy="132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solidFill>
                  <a:schemeClr val="dk1"/>
                </a:solidFill>
                <a:latin typeface="Raleway" pitchFamily="2" charset="77"/>
              </a:rPr>
              <a:t>Boolean</a:t>
            </a:r>
            <a:br>
              <a:rPr lang="it-IT" sz="3600" b="1" dirty="0">
                <a:solidFill>
                  <a:schemeClr val="dk1"/>
                </a:solidFill>
                <a:latin typeface="Raleway" pitchFamily="2" charset="77"/>
              </a:rPr>
            </a:br>
            <a:r>
              <a:rPr lang="it-IT" sz="3600" b="1" dirty="0">
                <a:solidFill>
                  <a:schemeClr val="dk1"/>
                </a:solidFill>
                <a:latin typeface="Raleway" pitchFamily="2" charset="77"/>
              </a:rPr>
              <a:t>IR System</a:t>
            </a:r>
            <a:endParaRPr sz="3600" b="1" dirty="0">
              <a:solidFill>
                <a:schemeClr val="dk1"/>
              </a:solidFill>
              <a:latin typeface="Raleway" pitchFamily="2" charset="77"/>
            </a:endParaRPr>
          </a:p>
        </p:txBody>
      </p:sp>
      <p:sp>
        <p:nvSpPr>
          <p:cNvPr id="4" name="Google Shape;517;p42">
            <a:extLst>
              <a:ext uri="{FF2B5EF4-FFF2-40B4-BE49-F238E27FC236}">
                <a16:creationId xmlns:a16="http://schemas.microsoft.com/office/drawing/2014/main" id="{62F74C9B-F6C1-D64F-9B76-518368E63507}"/>
              </a:ext>
            </a:extLst>
          </p:cNvPr>
          <p:cNvSpPr txBox="1">
            <a:spLocks noGrp="1"/>
          </p:cNvSpPr>
          <p:nvPr/>
        </p:nvSpPr>
        <p:spPr>
          <a:xfrm>
            <a:off x="4572000" y="667219"/>
            <a:ext cx="4391696" cy="38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1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rabi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AutoNum type="alpha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AutoNum type="romanLcPeriod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Made of a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Cropus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an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Index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Answers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:</a:t>
            </a:r>
          </a:p>
          <a:p>
            <a:pPr marL="285750" lvl="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AND, OR, NOT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Intersection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, 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union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and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difference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of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Posting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Lists</a:t>
            </a:r>
            <a:endParaRPr lang="it-IT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28575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Phrase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queries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and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queries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that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specify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maximum </a:t>
            </a:r>
            <a:r>
              <a:rPr lang="it-IT" sz="1800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number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dirty="0">
                <a:solidFill>
                  <a:schemeClr val="dk1"/>
                </a:solidFill>
                <a:latin typeface="Montserrat" pitchFamily="2" charset="77"/>
                <a:sym typeface="Arial"/>
              </a:rPr>
              <a:t>of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words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between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two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terms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  <a:p>
            <a:pPr marL="742950" lvl="1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dk1"/>
                </a:solidFill>
                <a:latin typeface="Montserrat Medium" pitchFamily="2" charset="77"/>
                <a:sym typeface="Arial"/>
              </a:rPr>
              <a:t>Performing</a:t>
            </a:r>
            <a:r>
              <a:rPr lang="it-IT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a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Positional</a:t>
            </a:r>
            <a:r>
              <a:rPr lang="it-IT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Search</a:t>
            </a:r>
            <a:endParaRPr lang="it-IT" b="1" dirty="0">
              <a:solidFill>
                <a:schemeClr val="dk1"/>
              </a:solidFill>
              <a:latin typeface="Montserrat" pitchFamily="2" charset="77"/>
              <a:sym typeface="Arial"/>
            </a:endParaRPr>
          </a:p>
          <a:p>
            <a:pPr marL="285750" indent="-285750">
              <a:spcBef>
                <a:spcPts val="10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Trailing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,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Leading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, General 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and </a:t>
            </a:r>
            <a:r>
              <a:rPr lang="it-IT" sz="1800" b="1" dirty="0">
                <a:solidFill>
                  <a:schemeClr val="dk1"/>
                </a:solidFill>
                <a:latin typeface="Montserrat" pitchFamily="2" charset="77"/>
                <a:sym typeface="Arial"/>
              </a:rPr>
              <a:t>Multiple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Wildcard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 </a:t>
            </a:r>
            <a:r>
              <a:rPr lang="it-IT" sz="1800" b="1" dirty="0" err="1">
                <a:solidFill>
                  <a:schemeClr val="dk1"/>
                </a:solidFill>
                <a:latin typeface="Montserrat" pitchFamily="2" charset="77"/>
                <a:sym typeface="Arial"/>
              </a:rPr>
              <a:t>queries</a:t>
            </a:r>
            <a:r>
              <a:rPr lang="it-IT" sz="1800" dirty="0">
                <a:solidFill>
                  <a:schemeClr val="dk1"/>
                </a:solidFill>
                <a:latin typeface="Montserrat Medium" pitchFamily="2" charset="77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509110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484</Words>
  <Application>Microsoft Macintosh PowerPoint</Application>
  <PresentationFormat>Presentazione su schermo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Montserrat Medium</vt:lpstr>
      <vt:lpstr>Libre Franklin</vt:lpstr>
      <vt:lpstr>Libre Franklin Medium</vt:lpstr>
      <vt:lpstr>Montserrat</vt:lpstr>
      <vt:lpstr>Raleway Medium</vt:lpstr>
      <vt:lpstr>Be Vietnam</vt:lpstr>
      <vt:lpstr>Arial</vt:lpstr>
      <vt:lpstr>Raleway</vt:lpstr>
      <vt:lpstr>Isometric SEO Strategy by Slidesgo</vt:lpstr>
      <vt:lpstr>Boolean Model  for an Information Retrieval System </vt:lpstr>
      <vt:lpstr>What is</vt:lpstr>
      <vt:lpstr>What is implemented</vt:lpstr>
      <vt:lpstr>Presentazione standard di PowerPoint</vt:lpstr>
      <vt:lpstr>Implementation steps</vt:lpstr>
      <vt:lpstr>01</vt:lpstr>
      <vt:lpstr>02</vt:lpstr>
      <vt:lpstr>03</vt:lpstr>
      <vt:lpstr>04</vt:lpstr>
      <vt:lpstr>04</vt:lpstr>
      <vt:lpstr>05</vt:lpstr>
      <vt:lpstr>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  for an Information Retrieval System  </dc:title>
  <cp:lastModifiedBy>BASSO DAVIDE [SM3500450]</cp:lastModifiedBy>
  <cp:revision>30</cp:revision>
  <dcterms:modified xsi:type="dcterms:W3CDTF">2021-12-20T15:08:46Z</dcterms:modified>
</cp:coreProperties>
</file>