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Quattrocento Sans" panose="020B0502050000020003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vaUK0MO4zuZjiRXaexIoR19B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217242" y="1709739"/>
            <a:ext cx="8659800" cy="4642800"/>
          </a:xfrm>
          <a:prstGeom prst="rect">
            <a:avLst/>
          </a:prstGeom>
          <a:noFill/>
          <a:ln w="19050" cap="flat" cmpd="sng">
            <a:solidFill>
              <a:srgbClr val="0021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75050" y="1908646"/>
            <a:ext cx="70413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 Trees are a logical tool used to break down problem statements to provide a 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logical map for you to follow as you analyse data.</a:t>
            </a:r>
            <a:b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common technique used to breakdown problems is the use of </a:t>
            </a:r>
            <a:r>
              <a:rPr lang="en-AU" sz="1050" b="1">
                <a:solidFill>
                  <a:srgbClr val="7F7F7F"/>
                </a:solidFill>
              </a:rPr>
              <a:t>o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pposite </a:t>
            </a:r>
            <a:r>
              <a:rPr lang="en-AU" sz="1050" b="1">
                <a:solidFill>
                  <a:srgbClr val="7F7F7F"/>
                </a:solidFill>
              </a:rPr>
              <a:t>w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ords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when you create your first branches in your analysis.</a:t>
            </a:r>
            <a:endParaRPr/>
          </a:p>
          <a:p>
            <a:pPr marL="214313" marR="0" lvl="0" indent="-147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 whole purpose of using </a:t>
            </a:r>
            <a:r>
              <a:rPr lang="en-AU" sz="1050" b="1">
                <a:solidFill>
                  <a:srgbClr val="7F7F7F"/>
                </a:solidFill>
              </a:rPr>
              <a:t>o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pposite </a:t>
            </a:r>
            <a:r>
              <a:rPr lang="en-AU" sz="1050" b="1">
                <a:solidFill>
                  <a:srgbClr val="7F7F7F"/>
                </a:solidFill>
              </a:rPr>
              <a:t>w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ords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to guide your analysis is to help structure your thinking into 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one of two viable analysis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paths which is important from a time critical perspective as you can’t possibly examine all pathways. </a:t>
            </a:r>
            <a:endParaRPr/>
          </a:p>
          <a:p>
            <a:pPr marL="214313" marR="0" lvl="0" indent="-147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 Trees can be combined with 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values to help size up the </a:t>
            </a:r>
            <a:r>
              <a:rPr lang="en-AU" sz="1050" b="1">
                <a:solidFill>
                  <a:srgbClr val="7F7F7F"/>
                </a:solidFill>
              </a:rPr>
              <a:t>merit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of investigating an </a:t>
            </a:r>
            <a:r>
              <a:rPr lang="en-AU" sz="1050" b="1">
                <a:solidFill>
                  <a:srgbClr val="7F7F7F"/>
                </a:solidFill>
              </a:rPr>
              <a:t>i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ssue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; This is useful when there are </a:t>
            </a:r>
            <a:r>
              <a:rPr lang="en-AU" sz="1050">
                <a:solidFill>
                  <a:srgbClr val="7F7F7F"/>
                </a:solidFill>
              </a:rPr>
              <a:t>multiple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exploration paths </a:t>
            </a:r>
            <a:r>
              <a:rPr lang="en-AU" sz="1050">
                <a:solidFill>
                  <a:srgbClr val="7F7F7F"/>
                </a:solidFill>
              </a:rPr>
              <a:t>that you could investigate.</a:t>
            </a:r>
            <a:endParaRPr/>
          </a:p>
          <a:p>
            <a:pPr marL="214313" marR="0" lvl="0" indent="-147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 Trees are particularly useful when working </a:t>
            </a:r>
            <a:r>
              <a:rPr lang="en-AU" sz="105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within a data analytics team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and allocating work / exploration avenues to other team members</a:t>
            </a:r>
            <a:endParaRPr/>
          </a:p>
          <a:p>
            <a:pPr marL="214313" marR="0" lvl="0" indent="-1476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Lastly, </a:t>
            </a:r>
            <a:r>
              <a:rPr lang="en-AU" sz="1050" b="1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there is no RIGHT Issue Tree</a:t>
            </a:r>
            <a:r>
              <a:rPr lang="en-AU" sz="1050" b="1" u="sng">
                <a:solidFill>
                  <a:srgbClr val="7F7F7F"/>
                </a:solidFill>
              </a:rPr>
              <a:t>.</a:t>
            </a:r>
            <a:r>
              <a:rPr lang="en-AU" sz="1050" b="1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Provided the Issue Tree helps break down your problem into micro</a:t>
            </a:r>
            <a:r>
              <a:rPr lang="en-AU" sz="1050" b="1" u="sng">
                <a:solidFill>
                  <a:srgbClr val="7F7F7F"/>
                </a:solidFill>
              </a:rPr>
              <a:t>-</a:t>
            </a:r>
            <a:r>
              <a:rPr lang="en-AU" sz="1050" b="1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issues you can analyse - then it has served its purpose.</a:t>
            </a:r>
            <a:endParaRPr sz="1050" u="sng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28" name="Google Shape;28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9" name="Google Shape;29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1" name="Google Shape;31;p1"/>
          <p:cNvSpPr txBox="1"/>
          <p:nvPr/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Tree Refresher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171451" y="356092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b="0" dirty="0" err="1"/>
              <a:t>Monalco</a:t>
            </a:r>
            <a:r>
              <a:rPr lang="en-US" b="0" dirty="0"/>
              <a:t> Issue Tree [</a:t>
            </a:r>
            <a:r>
              <a:rPr lang="en-US" b="0" dirty="0" err="1"/>
              <a:t>Divya</a:t>
            </a:r>
            <a:r>
              <a:rPr lang="en-US" b="0" dirty="0"/>
              <a:t> </a:t>
            </a:r>
            <a:r>
              <a:rPr lang="en-US" b="0" dirty="0" err="1"/>
              <a:t>Bastola</a:t>
            </a:r>
            <a:r>
              <a:rPr lang="en-US" b="0" dirty="0"/>
              <a:t>]</a:t>
            </a:r>
            <a:endParaRPr dirty="0"/>
          </a:p>
        </p:txBody>
      </p:sp>
      <p:sp>
        <p:nvSpPr>
          <p:cNvPr id="38" name="Google Shape;38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40" name="Google Shape;40;p2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" name="Google Shape;42;p2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43" name="Google Shape;43;p2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171451" y="2617958"/>
            <a:ext cx="1483582" cy="199161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AU" sz="1200" b="1" dirty="0">
                <a:solidFill>
                  <a:schemeClr val="bg1"/>
                </a:solidFill>
              </a:rPr>
              <a:t>How can </a:t>
            </a:r>
            <a:r>
              <a:rPr lang="en-AU" sz="1200" b="1" dirty="0" err="1">
                <a:solidFill>
                  <a:schemeClr val="bg1"/>
                </a:solidFill>
              </a:rPr>
              <a:t>Monalco</a:t>
            </a:r>
            <a:r>
              <a:rPr lang="en-AU" sz="1200" b="1" dirty="0">
                <a:solidFill>
                  <a:schemeClr val="bg1"/>
                </a:solidFill>
              </a:rPr>
              <a:t> Mining Company shave off nearly 20% worth of cost over the year by reducing the operating or maintenance cost of an iron ore crusher?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378130" y="1630027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Reducing operating cost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378130" y="3333989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AU" sz="1200" b="1" dirty="0">
                <a:solidFill>
                  <a:schemeClr val="bg1"/>
                </a:solidFill>
              </a:rPr>
              <a:t>Reducing maintenance cost</a:t>
            </a:r>
            <a:endParaRPr sz="12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4701766" y="1079152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within the limit of crusher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4701766" y="2014293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Operating only few machines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stCxn id="49" idx="3"/>
            <a:endCxn id="53" idx="1"/>
          </p:cNvCxnSpPr>
          <p:nvPr/>
        </p:nvCxnSpPr>
        <p:spPr>
          <a:xfrm flipV="1">
            <a:off x="3896200" y="1315553"/>
            <a:ext cx="805566" cy="5508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2"/>
          <p:cNvCxnSpPr>
            <a:stCxn id="49" idx="3"/>
            <a:endCxn id="54" idx="1"/>
          </p:cNvCxnSpPr>
          <p:nvPr/>
        </p:nvCxnSpPr>
        <p:spPr>
          <a:xfrm>
            <a:off x="3896200" y="1866428"/>
            <a:ext cx="805566" cy="3842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2"/>
          <p:cNvSpPr/>
          <p:nvPr/>
        </p:nvSpPr>
        <p:spPr>
          <a:xfrm>
            <a:off x="4701766" y="2901653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Maintaining once in 3 years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704462" y="3825476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</a:rPr>
              <a:t>Maintaining only the operating machines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2"/>
          <p:cNvCxnSpPr>
            <a:cxnSpLocks/>
            <a:stCxn id="50" idx="3"/>
          </p:cNvCxnSpPr>
          <p:nvPr/>
        </p:nvCxnSpPr>
        <p:spPr>
          <a:xfrm flipV="1">
            <a:off x="3896200" y="3103974"/>
            <a:ext cx="800911" cy="4664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2"/>
          <p:cNvCxnSpPr>
            <a:cxnSpLocks/>
          </p:cNvCxnSpPr>
          <p:nvPr/>
        </p:nvCxnSpPr>
        <p:spPr>
          <a:xfrm>
            <a:off x="4058881" y="3567024"/>
            <a:ext cx="642885" cy="467717"/>
          </a:xfrm>
          <a:prstGeom prst="bentConnector3">
            <a:avLst>
              <a:gd name="adj1" fmla="val 36361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DF0FB39-C18B-9649-9B92-F8FCCC2676F3}"/>
              </a:ext>
            </a:extLst>
          </p:cNvPr>
          <p:cNvSpPr/>
          <p:nvPr/>
        </p:nvSpPr>
        <p:spPr>
          <a:xfrm>
            <a:off x="2378130" y="4497812"/>
            <a:ext cx="1642117" cy="56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Ignoring operating and maintenance cost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85942D4-70CC-954B-8009-0269E2805469}"/>
              </a:ext>
            </a:extLst>
          </p:cNvPr>
          <p:cNvCxnSpPr>
            <a:cxnSpLocks/>
          </p:cNvCxnSpPr>
          <p:nvPr/>
        </p:nvCxnSpPr>
        <p:spPr>
          <a:xfrm>
            <a:off x="1576037" y="3613766"/>
            <a:ext cx="868293" cy="1163954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9E6C2A-1CB8-3D43-9846-262572FE7758}"/>
              </a:ext>
            </a:extLst>
          </p:cNvPr>
          <p:cNvCxnSpPr/>
          <p:nvPr/>
        </p:nvCxnSpPr>
        <p:spPr>
          <a:xfrm>
            <a:off x="2011531" y="3616406"/>
            <a:ext cx="510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102C924-DF16-B44B-9DAB-8E6107DB6009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655033" y="1866428"/>
            <a:ext cx="723097" cy="1747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255</Words>
  <Application>Microsoft Macintosh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Quattrocento Sans</vt:lpstr>
      <vt:lpstr>Synergy_CF_YNR002</vt:lpstr>
      <vt:lpstr>PowerPoint Presentation</vt:lpstr>
      <vt:lpstr>Monalco Issue Tree [Divya Bastola]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Chris</dc:creator>
  <cp:lastModifiedBy>divya.bastola20@gmail.com</cp:lastModifiedBy>
  <cp:revision>4</cp:revision>
  <dcterms:created xsi:type="dcterms:W3CDTF">2019-05-15T15:57:18Z</dcterms:created>
  <dcterms:modified xsi:type="dcterms:W3CDTF">2022-02-15T22:33:35Z</dcterms:modified>
</cp:coreProperties>
</file>