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7" r:id="rId2"/>
    <p:sldId id="386" r:id="rId3"/>
    <p:sldId id="389" r:id="rId4"/>
    <p:sldId id="388" r:id="rId5"/>
    <p:sldId id="3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B6F34-37AA-4467-9EEE-EF5284D85341}" v="24" dt="2022-02-17T03:51:31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480" autoAdjust="0"/>
  </p:normalViewPr>
  <p:slideViewPr>
    <p:cSldViewPr snapToGrid="0">
      <p:cViewPr varScale="1">
        <p:scale>
          <a:sx n="101" d="100"/>
          <a:sy n="101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Bastola" userId="a5430d42875d4616" providerId="Windows Live" clId="Web-{C42B6F34-37AA-4467-9EEE-EF5284D85341}"/>
    <pc:docChg chg="modSld">
      <pc:chgData name="Divya Bastola" userId="a5430d42875d4616" providerId="Windows Live" clId="Web-{C42B6F34-37AA-4467-9EEE-EF5284D85341}" dt="2022-02-17T03:51:30.326" v="10" actId="20577"/>
      <pc:docMkLst>
        <pc:docMk/>
      </pc:docMkLst>
      <pc:sldChg chg="modSp">
        <pc:chgData name="Divya Bastola" userId="a5430d42875d4616" providerId="Windows Live" clId="Web-{C42B6F34-37AA-4467-9EEE-EF5284D85341}" dt="2022-02-17T03:51:30.326" v="10" actId="20577"/>
        <pc:sldMkLst>
          <pc:docMk/>
          <pc:sldMk cId="2505743593" sldId="267"/>
        </pc:sldMkLst>
        <pc:spChg chg="mod">
          <ac:chgData name="Divya Bastola" userId="a5430d42875d4616" providerId="Windows Live" clId="Web-{C42B6F34-37AA-4467-9EEE-EF5284D85341}" dt="2022-02-17T03:51:30.326" v="10" actId="20577"/>
          <ac:spMkLst>
            <pc:docMk/>
            <pc:sldMk cId="2505743593" sldId="267"/>
            <ac:spMk id="7" creationId="{49C6297A-39C4-4A4D-AEA3-09D7B0A92B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CA47-F6EE-4269-87AD-87F5AEE46F5D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78406-E899-4FEE-9A66-3B65095E42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1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DFB-4250-4591-8F0D-895B7AD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23937-B7C7-467A-BA83-77A705DD8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95F04-5EE5-483B-A262-859F7A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C9B-B280-4EDA-9B6F-9E69993FCB4D}" type="datetimeFigureOut">
              <a:rPr lang="en-AU" smtClean="0"/>
              <a:t>16/02/2022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039-59DE-4748-AABA-5AAFDF4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EEB-3362-42E4-BE99-83E8F9E5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4E23-8D5E-4B20-814C-3B4936BE6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51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5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3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7028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41661" y="508946"/>
            <a:ext cx="8123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the following problem statement – how would you create an Issue Tree for Monalco Mining?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1257526"/>
            <a:ext cx="8123108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135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135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135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135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135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135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135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135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1350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135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1350" dirty="0" err="1">
                <a:ea typeface="+mn-lt"/>
                <a:cs typeface="+mn-lt"/>
              </a:rPr>
              <a:t>Monalco</a:t>
            </a:r>
            <a:r>
              <a:rPr lang="en-AU" sz="1350" dirty="0">
                <a:ea typeface="+mn-lt"/>
                <a:cs typeface="+mn-lt"/>
              </a:rPr>
              <a:t> Value Driver Tree [Divya Bastola]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7C850C-5919-484E-BDE3-785254337A07}"/>
              </a:ext>
            </a:extLst>
          </p:cNvPr>
          <p:cNvSpPr/>
          <p:nvPr/>
        </p:nvSpPr>
        <p:spPr>
          <a:xfrm>
            <a:off x="2018461" y="3276834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Recurring Costs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8B1E6-702E-40AB-A50A-DE01E9E8ADAB}"/>
              </a:ext>
            </a:extLst>
          </p:cNvPr>
          <p:cNvSpPr/>
          <p:nvPr/>
        </p:nvSpPr>
        <p:spPr>
          <a:xfrm>
            <a:off x="3404347" y="3276833"/>
            <a:ext cx="925200" cy="34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800" b="1" dirty="0">
                <a:solidFill>
                  <a:schemeClr val="tx1"/>
                </a:solidFill>
              </a:rPr>
              <a:t>Non Recurring Costs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CF0A3-837E-48D3-96A0-C97C7EBDBBCA}"/>
              </a:ext>
            </a:extLst>
          </p:cNvPr>
          <p:cNvSpPr txBox="1"/>
          <p:nvPr/>
        </p:nvSpPr>
        <p:spPr>
          <a:xfrm>
            <a:off x="641661" y="1885667"/>
            <a:ext cx="81231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insights team has done some brainstorming and provided a high level summary of the </a:t>
            </a:r>
            <a:r>
              <a:rPr lang="en-AU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costs 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– can you structure an Issue Tree using these provisioned ‘issues’ below? Hint: Think about the Opposite Words and how you might use this to help structure your Issue Tree!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CA027-BE1A-4CB3-992E-99C33A30B794}"/>
              </a:ext>
            </a:extLst>
          </p:cNvPr>
          <p:cNvSpPr/>
          <p:nvPr/>
        </p:nvSpPr>
        <p:spPr>
          <a:xfrm>
            <a:off x="2017844" y="4113039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Maintenance Related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ECFB7-5F9E-40CA-AC0C-C0D3CB9AFBED}"/>
              </a:ext>
            </a:extLst>
          </p:cNvPr>
          <p:cNvSpPr/>
          <p:nvPr/>
        </p:nvSpPr>
        <p:spPr>
          <a:xfrm>
            <a:off x="3404347" y="5064290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Maintenance Related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866646-FCAA-403B-9FEF-2A481D4578A2}"/>
              </a:ext>
            </a:extLst>
          </p:cNvPr>
          <p:cNvSpPr/>
          <p:nvPr/>
        </p:nvSpPr>
        <p:spPr>
          <a:xfrm>
            <a:off x="3404347" y="4091930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Scheduled Maintenance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A8145-6250-4DF0-994A-D4CDB3C30E8D}"/>
              </a:ext>
            </a:extLst>
          </p:cNvPr>
          <p:cNvSpPr/>
          <p:nvPr/>
        </p:nvSpPr>
        <p:spPr>
          <a:xfrm>
            <a:off x="4831380" y="4091930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Scheduled Maintenance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A0AD2-535D-46D4-A280-DF6C28A9535B}"/>
              </a:ext>
            </a:extLst>
          </p:cNvPr>
          <p:cNvSpPr/>
          <p:nvPr/>
        </p:nvSpPr>
        <p:spPr>
          <a:xfrm>
            <a:off x="4831380" y="5062333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Facility Costs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ED015B-325D-4CD5-B72F-4F0C8ECEE9C6}"/>
              </a:ext>
            </a:extLst>
          </p:cNvPr>
          <p:cNvSpPr/>
          <p:nvPr/>
        </p:nvSpPr>
        <p:spPr>
          <a:xfrm>
            <a:off x="6363187" y="3276832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Facility Related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D7268D-5F7A-4FF1-9DCE-E3E7B31B6B46}"/>
              </a:ext>
            </a:extLst>
          </p:cNvPr>
          <p:cNvSpPr/>
          <p:nvPr/>
        </p:nvSpPr>
        <p:spPr>
          <a:xfrm>
            <a:off x="4831380" y="3283003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Ore Crusher Related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26339-9322-4A71-8941-171ABDCD3706}"/>
              </a:ext>
            </a:extLst>
          </p:cNvPr>
          <p:cNvSpPr/>
          <p:nvPr/>
        </p:nvSpPr>
        <p:spPr>
          <a:xfrm>
            <a:off x="2018461" y="5064290"/>
            <a:ext cx="925200" cy="34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Non Ore Crusher Related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4A67C3-AADF-4637-91B1-04B3E8907FB6}"/>
              </a:ext>
            </a:extLst>
          </p:cNvPr>
          <p:cNvSpPr/>
          <p:nvPr/>
        </p:nvSpPr>
        <p:spPr>
          <a:xfrm>
            <a:off x="1023938" y="2824163"/>
            <a:ext cx="7391400" cy="2776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06F476-FEE2-4E0B-A763-C57D4308A8F6}"/>
              </a:ext>
            </a:extLst>
          </p:cNvPr>
          <p:cNvSpPr txBox="1"/>
          <p:nvPr/>
        </p:nvSpPr>
        <p:spPr>
          <a:xfrm>
            <a:off x="1098857" y="2876402"/>
            <a:ext cx="1182381" cy="21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Operations Related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6DC699-F040-46BE-9AEA-19C3B0F60B05}"/>
              </a:ext>
            </a:extLst>
          </p:cNvPr>
          <p:cNvSpPr txBox="1"/>
          <p:nvPr/>
        </p:nvSpPr>
        <p:spPr>
          <a:xfrm>
            <a:off x="2427594" y="2876402"/>
            <a:ext cx="1382406" cy="21544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800" b="1" dirty="0"/>
              <a:t>Non Operations Related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6C2897-3DFF-4710-B36E-D26D7F160F86}"/>
              </a:ext>
            </a:extLst>
          </p:cNvPr>
          <p:cNvSpPr/>
          <p:nvPr/>
        </p:nvSpPr>
        <p:spPr>
          <a:xfrm>
            <a:off x="6363188" y="5062333"/>
            <a:ext cx="925200" cy="3385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sz="800" b="1" dirty="0">
                <a:solidFill>
                  <a:schemeClr val="tx1"/>
                </a:solidFill>
              </a:rPr>
              <a:t>Non People Costs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17236D-37AE-4D39-AC2C-D6F614F1149D}"/>
              </a:ext>
            </a:extLst>
          </p:cNvPr>
          <p:cNvSpPr/>
          <p:nvPr/>
        </p:nvSpPr>
        <p:spPr>
          <a:xfrm>
            <a:off x="6363187" y="4088640"/>
            <a:ext cx="925200" cy="34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People Costs</a:t>
            </a:r>
          </a:p>
        </p:txBody>
      </p:sp>
    </p:spTree>
    <p:extLst>
      <p:ext uri="{BB962C8B-B14F-4D97-AF65-F5344CB8AC3E}">
        <p14:creationId xmlns:p14="http://schemas.microsoft.com/office/powerpoint/2010/main" val="25057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in the blanks with the relevant ‘issues’ that have been provided to you by your team – how might you structure the Issues?</a:t>
            </a: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worry about the $9M for now – we’ll combine this with the Value Driver Tree Analysis later to close this exercise out.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3431894"/>
            <a:ext cx="16877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700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Practice Monalco Mining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8" y="2903530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Recurring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586038" y="4465137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</a:rPr>
              <a:t>Non-recurring cost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133600" y="3078496"/>
            <a:ext cx="452438" cy="722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00" y="3801226"/>
            <a:ext cx="452438" cy="838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219328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Maintenance cost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37190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Non-maintenance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509963" y="2386016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509963" y="3078496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181113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Scheduled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52385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Non-scheduled Maintenance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1977822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386016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81626" y="3094390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Facility cost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3730563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Non-facility cost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261078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538593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996113" y="131979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Ore related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996113" y="1997171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/>
              <a:t>Non-ore related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6410326" y="1486483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6410326" y="1977822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8CD2BB-398A-491A-87C6-AB0C54FD36E3}"/>
              </a:ext>
            </a:extLst>
          </p:cNvPr>
          <p:cNvSpPr txBox="1"/>
          <p:nvPr/>
        </p:nvSpPr>
        <p:spPr>
          <a:xfrm>
            <a:off x="2460932" y="2615275"/>
            <a:ext cx="118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Operations Related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02A53-5337-4268-8961-7A079688873E}"/>
              </a:ext>
            </a:extLst>
          </p:cNvPr>
          <p:cNvSpPr txBox="1"/>
          <p:nvPr/>
        </p:nvSpPr>
        <p:spPr>
          <a:xfrm>
            <a:off x="2489507" y="4141969"/>
            <a:ext cx="1535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Non Operations Related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141969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  <a:latin typeface="+mj-lt"/>
              </a:rPr>
              <a:t>People cost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2400" y="4881431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tx1"/>
                </a:solidFill>
                <a:latin typeface="+mj-lt"/>
              </a:rPr>
              <a:t>Non-people cost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3509963" y="4308657"/>
            <a:ext cx="452438" cy="331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3509963" y="4640103"/>
            <a:ext cx="452437" cy="4080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3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to close out our exercise and work out how to </a:t>
            </a:r>
            <a:r>
              <a:rPr lang="en-AU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up</a:t>
            </a:r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our analysis. We know we need to save ~ $9M from our costs – can we flesh out the Issue Tree and revisit this exercise using the Values supplied in the table below? (Please use the </a:t>
            </a:r>
            <a:r>
              <a:rPr lang="en-AU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Cost Reduction Column for your calculations. Don’t worry about if your rounding is off by 0.1M)</a:t>
            </a:r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199" y="91710"/>
            <a:ext cx="7099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+ Value Driver Tree Practice Monalco Mining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CEB2E-F765-4CC6-A9CE-E8109E7E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6" y="1616224"/>
            <a:ext cx="7753505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Table of Values provided by the Monalco Mining insights team – can we identify $9M worth of potential savings?</a:t>
            </a: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put the relevant symbols (+) showing how all the different drivers are connected.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included an example of what you should be showing below.</a:t>
            </a: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out the costs in the next slide and close out this Value Driver Tree Exercise!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3705435"/>
            <a:ext cx="16877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700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6249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+ Value Driver Tree Practice Monalco Mining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8" y="3177071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Cost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586038" y="4748885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Cost B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133600" y="3352037"/>
            <a:ext cx="452438" cy="722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00" y="4074767"/>
            <a:ext cx="452438" cy="849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492869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64544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509963" y="2659557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509963" y="3352037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208467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79739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2251363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659557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81626" y="3367931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4004104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534619"/>
            <a:ext cx="376238" cy="2775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812134"/>
            <a:ext cx="380107" cy="3586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996113" y="159333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996113" y="2270712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 flipV="1">
            <a:off x="6410326" y="1760024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>
            <a:off x="6410326" y="2251363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8CD2BB-398A-491A-87C6-AB0C54FD36E3}"/>
              </a:ext>
            </a:extLst>
          </p:cNvPr>
          <p:cNvSpPr txBox="1"/>
          <p:nvPr/>
        </p:nvSpPr>
        <p:spPr>
          <a:xfrm>
            <a:off x="2460932" y="2888816"/>
            <a:ext cx="118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Operations Related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02A53-5337-4268-8961-7A079688873E}"/>
              </a:ext>
            </a:extLst>
          </p:cNvPr>
          <p:cNvSpPr txBox="1"/>
          <p:nvPr/>
        </p:nvSpPr>
        <p:spPr>
          <a:xfrm>
            <a:off x="2489507" y="4415510"/>
            <a:ext cx="1535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Non Operations Related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415510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2400" y="5154972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b="1" dirty="0">
              <a:latin typeface="+mj-lt"/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3509963" y="4582198"/>
            <a:ext cx="452438" cy="3416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3509963" y="4923851"/>
            <a:ext cx="452437" cy="397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E1F1056-EACA-4EAE-97E1-AC4628BCBCDA}"/>
              </a:ext>
            </a:extLst>
          </p:cNvPr>
          <p:cNvSpPr/>
          <p:nvPr/>
        </p:nvSpPr>
        <p:spPr>
          <a:xfrm>
            <a:off x="2270861" y="3978821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605B1E-07F6-41DA-B8F8-0F62BF04CFBF}"/>
              </a:ext>
            </a:extLst>
          </p:cNvPr>
          <p:cNvSpPr/>
          <p:nvPr/>
        </p:nvSpPr>
        <p:spPr>
          <a:xfrm>
            <a:off x="2726532" y="3452364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$5.0M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131E0A-EB79-4B6C-BE86-1C4031168492}"/>
              </a:ext>
            </a:extLst>
          </p:cNvPr>
          <p:cNvSpPr/>
          <p:nvPr/>
        </p:nvSpPr>
        <p:spPr>
          <a:xfrm>
            <a:off x="2761731" y="504637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$2.0M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D7EE8-ED19-4313-8E93-7408902C04B5}"/>
              </a:ext>
            </a:extLst>
          </p:cNvPr>
          <p:cNvSpPr/>
          <p:nvPr/>
        </p:nvSpPr>
        <p:spPr>
          <a:xfrm>
            <a:off x="4167188" y="2758612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$3.0M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13C546-F343-4DF0-9D9E-0731A25D38CF}"/>
              </a:ext>
            </a:extLst>
          </p:cNvPr>
          <p:cNvSpPr/>
          <p:nvPr/>
        </p:nvSpPr>
        <p:spPr>
          <a:xfrm>
            <a:off x="4162592" y="390249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$2.0M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9F4690-E3B4-4AFD-BA9C-88B2B9B5ACA1}"/>
              </a:ext>
            </a:extLst>
          </p:cNvPr>
          <p:cNvSpPr/>
          <p:nvPr/>
        </p:nvSpPr>
        <p:spPr>
          <a:xfrm>
            <a:off x="4167188" y="466018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$1.0M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AAEA87B-4020-4522-BE41-E3592C6C91C3}"/>
              </a:ext>
            </a:extLst>
          </p:cNvPr>
          <p:cNvSpPr/>
          <p:nvPr/>
        </p:nvSpPr>
        <p:spPr>
          <a:xfrm>
            <a:off x="4167188" y="5372516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$1.0M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F3DCFF-6FC6-48D1-B5D5-A55BB7E73613}"/>
              </a:ext>
            </a:extLst>
          </p:cNvPr>
          <p:cNvSpPr/>
          <p:nvPr/>
        </p:nvSpPr>
        <p:spPr>
          <a:xfrm>
            <a:off x="5591175" y="2334806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$1.5M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C40D09-10C5-404C-B221-6E976BED859B}"/>
              </a:ext>
            </a:extLst>
          </p:cNvPr>
          <p:cNvSpPr/>
          <p:nvPr/>
        </p:nvSpPr>
        <p:spPr>
          <a:xfrm>
            <a:off x="5591175" y="3051407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$1.5M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FAA826-DFBC-4C58-8465-38FED31B7756}"/>
              </a:ext>
            </a:extLst>
          </p:cNvPr>
          <p:cNvSpPr/>
          <p:nvPr/>
        </p:nvSpPr>
        <p:spPr>
          <a:xfrm>
            <a:off x="7186613" y="1837458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$1.0M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80981DB-6F22-42AF-BA0C-9DA27D7B4DF3}"/>
              </a:ext>
            </a:extLst>
          </p:cNvPr>
          <p:cNvSpPr/>
          <p:nvPr/>
        </p:nvSpPr>
        <p:spPr>
          <a:xfrm>
            <a:off x="7205662" y="2492869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$0.5M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B725E9-4A27-4F00-BC4F-A8F5249D9317}"/>
              </a:ext>
            </a:extLst>
          </p:cNvPr>
          <p:cNvSpPr/>
          <p:nvPr/>
        </p:nvSpPr>
        <p:spPr>
          <a:xfrm>
            <a:off x="5572126" y="3627762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$1.0M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F781C9-93C5-49E8-8CCC-4C8BC4BFB775}"/>
              </a:ext>
            </a:extLst>
          </p:cNvPr>
          <p:cNvSpPr/>
          <p:nvPr/>
        </p:nvSpPr>
        <p:spPr>
          <a:xfrm>
            <a:off x="5590988" y="427411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$1.0M</a:t>
            </a:r>
          </a:p>
        </p:txBody>
      </p:sp>
    </p:spTree>
    <p:extLst>
      <p:ext uri="{BB962C8B-B14F-4D97-AF65-F5344CB8AC3E}">
        <p14:creationId xmlns:p14="http://schemas.microsoft.com/office/powerpoint/2010/main" val="427267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B8BDAB-CFC6-4A72-93AB-45C55F5E566B}"/>
              </a:ext>
            </a:extLst>
          </p:cNvPr>
          <p:cNvSpPr txBox="1"/>
          <p:nvPr/>
        </p:nvSpPr>
        <p:spPr>
          <a:xfrm>
            <a:off x="651186" y="505461"/>
            <a:ext cx="81231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Table of Values provided by the Monalco Mining insights team – can we identify $9M worth of potential savings?</a:t>
            </a: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put the relevant symbols (+) showing how all the different drivers are connected.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included an example of what you should be showing below.</a:t>
            </a:r>
          </a:p>
          <a:p>
            <a:endParaRPr lang="en-AU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9E757-9AB8-4617-BCB2-18DF6BB315A0}"/>
              </a:ext>
            </a:extLst>
          </p:cNvPr>
          <p:cNvSpPr/>
          <p:nvPr/>
        </p:nvSpPr>
        <p:spPr>
          <a:xfrm>
            <a:off x="445842" y="3705435"/>
            <a:ext cx="1687758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an Data Analyst for Monalco Mining, how can we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our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20% ($9M)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reductions in either Recurring or Non Recurring costs </a:t>
            </a:r>
            <a:r>
              <a:rPr lang="en-AU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AU" sz="700" b="1" baseline="30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December 2020?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25C11-424B-45E0-8037-3FF5AC9CE071}"/>
              </a:ext>
            </a:extLst>
          </p:cNvPr>
          <p:cNvSpPr/>
          <p:nvPr/>
        </p:nvSpPr>
        <p:spPr>
          <a:xfrm>
            <a:off x="242089" y="492867"/>
            <a:ext cx="8659822" cy="6216770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297A-39C4-4A4D-AEA3-09D7B0A92BE8}"/>
              </a:ext>
            </a:extLst>
          </p:cNvPr>
          <p:cNvSpPr txBox="1"/>
          <p:nvPr/>
        </p:nvSpPr>
        <p:spPr>
          <a:xfrm>
            <a:off x="161200" y="91710"/>
            <a:ext cx="45994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b="1" dirty="0">
                <a:solidFill>
                  <a:srgbClr val="2FBE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Tree Practice Monalco Mining Template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9B678-CD6C-447E-8D72-4FEAB43BAB1D}"/>
              </a:ext>
            </a:extLst>
          </p:cNvPr>
          <p:cNvSpPr/>
          <p:nvPr/>
        </p:nvSpPr>
        <p:spPr>
          <a:xfrm>
            <a:off x="2586038" y="3177071"/>
            <a:ext cx="923925" cy="34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Recurring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C3776-EBBE-4FD0-85F2-756B5A0B8D56}"/>
              </a:ext>
            </a:extLst>
          </p:cNvPr>
          <p:cNvSpPr/>
          <p:nvPr/>
        </p:nvSpPr>
        <p:spPr>
          <a:xfrm>
            <a:off x="2586038" y="4748885"/>
            <a:ext cx="923925" cy="3499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Non-recurring cost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D3E4D4-D42F-43E3-8C89-7AC949D64252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133600" y="3352037"/>
            <a:ext cx="452438" cy="7227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683762-9015-47AC-8385-872557F7FCE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133600" y="4074767"/>
            <a:ext cx="452438" cy="8490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0BBF1-64B3-4216-9AB0-39D1D27A4D33}"/>
              </a:ext>
            </a:extLst>
          </p:cNvPr>
          <p:cNvSpPr/>
          <p:nvPr/>
        </p:nvSpPr>
        <p:spPr>
          <a:xfrm>
            <a:off x="3976688" y="2492869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Maintenance cost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A6BCD-12FA-4E61-AF46-0EE7353CE7D2}"/>
              </a:ext>
            </a:extLst>
          </p:cNvPr>
          <p:cNvSpPr/>
          <p:nvPr/>
        </p:nvSpPr>
        <p:spPr>
          <a:xfrm>
            <a:off x="3976688" y="364544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Non-maintenance cost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153048-B457-4B43-BED5-892116D5A2D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3509963" y="2659557"/>
            <a:ext cx="466725" cy="6924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69FCA16-BC7A-4800-A566-1281F5D71230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509963" y="3352037"/>
            <a:ext cx="466725" cy="4600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FEBB0B-D1CF-4C38-9CFD-65C4E8EEC2A8}"/>
              </a:ext>
            </a:extLst>
          </p:cNvPr>
          <p:cNvSpPr/>
          <p:nvPr/>
        </p:nvSpPr>
        <p:spPr>
          <a:xfrm>
            <a:off x="5381626" y="208467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Scheduled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DE54F-5E2E-48C1-856C-6DE30CD6AA19}"/>
              </a:ext>
            </a:extLst>
          </p:cNvPr>
          <p:cNvSpPr/>
          <p:nvPr/>
        </p:nvSpPr>
        <p:spPr>
          <a:xfrm>
            <a:off x="5381626" y="279739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Non-scheduled maintenance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85188A4-7376-4430-AADF-5AA1326B88C3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5005388" y="2251363"/>
            <a:ext cx="376238" cy="408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9DD0710-FBBE-4FA0-90B0-E91C6E0CB6D8}"/>
              </a:ext>
            </a:extLst>
          </p:cNvPr>
          <p:cNvCxnSpPr>
            <a:stCxn id="18" idx="3"/>
            <a:endCxn id="29" idx="1"/>
          </p:cNvCxnSpPr>
          <p:nvPr/>
        </p:nvCxnSpPr>
        <p:spPr>
          <a:xfrm>
            <a:off x="5005388" y="2659557"/>
            <a:ext cx="376238" cy="304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E070461-FEF6-42E7-94D6-C93595F7B245}"/>
              </a:ext>
            </a:extLst>
          </p:cNvPr>
          <p:cNvSpPr/>
          <p:nvPr/>
        </p:nvSpPr>
        <p:spPr>
          <a:xfrm>
            <a:off x="5367338" y="3435798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Facility cost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5E055A-FA74-48D9-BCEA-28E580BBA9C3}"/>
              </a:ext>
            </a:extLst>
          </p:cNvPr>
          <p:cNvSpPr/>
          <p:nvPr/>
        </p:nvSpPr>
        <p:spPr>
          <a:xfrm>
            <a:off x="5385495" y="4082135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Non-facility cost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4F6BED-27B4-4C4A-99E0-39A0D3C663FE}"/>
              </a:ext>
            </a:extLst>
          </p:cNvPr>
          <p:cNvCxnSpPr>
            <a:stCxn id="22" idx="3"/>
            <a:endCxn id="38" idx="1"/>
          </p:cNvCxnSpPr>
          <p:nvPr/>
        </p:nvCxnSpPr>
        <p:spPr>
          <a:xfrm flipV="1">
            <a:off x="5005388" y="3602486"/>
            <a:ext cx="361950" cy="2096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68554C4-6C69-40CD-BBA7-73F90DD765F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05388" y="3812134"/>
            <a:ext cx="380107" cy="4366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E0816C-FD55-4507-A380-713111E8B6BF}"/>
              </a:ext>
            </a:extLst>
          </p:cNvPr>
          <p:cNvSpPr/>
          <p:nvPr/>
        </p:nvSpPr>
        <p:spPr>
          <a:xfrm>
            <a:off x="6996113" y="1593336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Ore crusher related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60EBEF-9016-45C7-9C57-5CD23DC4C450}"/>
              </a:ext>
            </a:extLst>
          </p:cNvPr>
          <p:cNvSpPr/>
          <p:nvPr/>
        </p:nvSpPr>
        <p:spPr>
          <a:xfrm>
            <a:off x="6996113" y="2270712"/>
            <a:ext cx="10287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/>
              <a:t>Non-ore crusher related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866152D-02C8-4478-9CCF-9464DF4DD2F0}"/>
              </a:ext>
            </a:extLst>
          </p:cNvPr>
          <p:cNvCxnSpPr>
            <a:cxnSpLocks/>
          </p:cNvCxnSpPr>
          <p:nvPr/>
        </p:nvCxnSpPr>
        <p:spPr>
          <a:xfrm flipV="1">
            <a:off x="6407945" y="1697569"/>
            <a:ext cx="585787" cy="491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3A622AC-E58F-43C4-AD3D-890E870A74B7}"/>
              </a:ext>
            </a:extLst>
          </p:cNvPr>
          <p:cNvCxnSpPr>
            <a:cxnSpLocks/>
          </p:cNvCxnSpPr>
          <p:nvPr/>
        </p:nvCxnSpPr>
        <p:spPr>
          <a:xfrm>
            <a:off x="6410326" y="2189988"/>
            <a:ext cx="585787" cy="18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8CD2BB-398A-491A-87C6-AB0C54FD36E3}"/>
              </a:ext>
            </a:extLst>
          </p:cNvPr>
          <p:cNvSpPr txBox="1"/>
          <p:nvPr/>
        </p:nvSpPr>
        <p:spPr>
          <a:xfrm>
            <a:off x="2460932" y="2888816"/>
            <a:ext cx="118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Operations Related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A02A53-5337-4268-8961-7A079688873E}"/>
              </a:ext>
            </a:extLst>
          </p:cNvPr>
          <p:cNvSpPr txBox="1"/>
          <p:nvPr/>
        </p:nvSpPr>
        <p:spPr>
          <a:xfrm>
            <a:off x="2489507" y="4415510"/>
            <a:ext cx="1535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/>
              <a:t>Non Operations Related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358EC7-D132-40D4-A0F0-2EF0474D444E}"/>
              </a:ext>
            </a:extLst>
          </p:cNvPr>
          <p:cNvSpPr/>
          <p:nvPr/>
        </p:nvSpPr>
        <p:spPr>
          <a:xfrm>
            <a:off x="3962401" y="4415510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  <a:latin typeface="+mj-lt"/>
              </a:rPr>
              <a:t>People cost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EAB6F2-BA55-42BD-8DC2-DE6F12AAB474}"/>
              </a:ext>
            </a:extLst>
          </p:cNvPr>
          <p:cNvSpPr/>
          <p:nvPr/>
        </p:nvSpPr>
        <p:spPr>
          <a:xfrm>
            <a:off x="3962400" y="5154972"/>
            <a:ext cx="1042987" cy="3333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  <a:latin typeface="+mj-lt"/>
              </a:rPr>
              <a:t>Non-people cost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298FFB-765A-40E3-82B1-A57D3DD3BCA1}"/>
              </a:ext>
            </a:extLst>
          </p:cNvPr>
          <p:cNvCxnSpPr>
            <a:stCxn id="12" idx="3"/>
            <a:endCxn id="57" idx="1"/>
          </p:cNvCxnSpPr>
          <p:nvPr/>
        </p:nvCxnSpPr>
        <p:spPr>
          <a:xfrm flipV="1">
            <a:off x="3509963" y="4582198"/>
            <a:ext cx="452438" cy="3416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4F02151-BC18-4426-BE5C-857253CE40B6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>
            <a:off x="3509963" y="4923851"/>
            <a:ext cx="452437" cy="397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E1F1056-EACA-4EAE-97E1-AC4628BCBCDA}"/>
              </a:ext>
            </a:extLst>
          </p:cNvPr>
          <p:cNvSpPr/>
          <p:nvPr/>
        </p:nvSpPr>
        <p:spPr>
          <a:xfrm>
            <a:off x="2270861" y="3978821"/>
            <a:ext cx="190071" cy="191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605B1E-07F6-41DA-B8F8-0F62BF04CFBF}"/>
              </a:ext>
            </a:extLst>
          </p:cNvPr>
          <p:cNvSpPr/>
          <p:nvPr/>
        </p:nvSpPr>
        <p:spPr>
          <a:xfrm>
            <a:off x="2726531" y="3452364"/>
            <a:ext cx="682899" cy="248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$8,060,400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131E0A-EB79-4B6C-BE86-1C4031168492}"/>
              </a:ext>
            </a:extLst>
          </p:cNvPr>
          <p:cNvSpPr/>
          <p:nvPr/>
        </p:nvSpPr>
        <p:spPr>
          <a:xfrm>
            <a:off x="2761731" y="504637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$939,600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7D7EE8-ED19-4313-8E93-7408902C04B5}"/>
              </a:ext>
            </a:extLst>
          </p:cNvPr>
          <p:cNvSpPr/>
          <p:nvPr/>
        </p:nvSpPr>
        <p:spPr>
          <a:xfrm>
            <a:off x="4160043" y="2791901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$7,434,000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13C546-F343-4DF0-9D9E-0731A25D38CF}"/>
              </a:ext>
            </a:extLst>
          </p:cNvPr>
          <p:cNvSpPr/>
          <p:nvPr/>
        </p:nvSpPr>
        <p:spPr>
          <a:xfrm>
            <a:off x="4162592" y="3902490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$626,400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9F4690-E3B4-4AFD-BA9C-88B2B9B5ACA1}"/>
              </a:ext>
            </a:extLst>
          </p:cNvPr>
          <p:cNvSpPr/>
          <p:nvPr/>
        </p:nvSpPr>
        <p:spPr>
          <a:xfrm>
            <a:off x="4167188" y="466018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$629,532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AAEA87B-4020-4522-BE41-E3592C6C91C3}"/>
              </a:ext>
            </a:extLst>
          </p:cNvPr>
          <p:cNvSpPr/>
          <p:nvPr/>
        </p:nvSpPr>
        <p:spPr>
          <a:xfrm>
            <a:off x="4167188" y="5372516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$310,068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F3DCFF-6FC6-48D1-B5D5-A55BB7E73613}"/>
              </a:ext>
            </a:extLst>
          </p:cNvPr>
          <p:cNvSpPr/>
          <p:nvPr/>
        </p:nvSpPr>
        <p:spPr>
          <a:xfrm>
            <a:off x="5591175" y="2334806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$5,947,200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C40D09-10C5-404C-B221-6E976BED859B}"/>
              </a:ext>
            </a:extLst>
          </p:cNvPr>
          <p:cNvSpPr/>
          <p:nvPr/>
        </p:nvSpPr>
        <p:spPr>
          <a:xfrm>
            <a:off x="5590988" y="3102423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$1,486,800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FAA826-DFBC-4C58-8465-38FED31B7756}"/>
              </a:ext>
            </a:extLst>
          </p:cNvPr>
          <p:cNvSpPr/>
          <p:nvPr/>
        </p:nvSpPr>
        <p:spPr>
          <a:xfrm>
            <a:off x="7186613" y="1893129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$5,352480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80981DB-6F22-42AF-BA0C-9DA27D7B4DF3}"/>
              </a:ext>
            </a:extLst>
          </p:cNvPr>
          <p:cNvSpPr/>
          <p:nvPr/>
        </p:nvSpPr>
        <p:spPr>
          <a:xfrm>
            <a:off x="7224017" y="2573702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$594720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B725E9-4A27-4F00-BC4F-A8F5249D9317}"/>
              </a:ext>
            </a:extLst>
          </p:cNvPr>
          <p:cNvSpPr/>
          <p:nvPr/>
        </p:nvSpPr>
        <p:spPr>
          <a:xfrm>
            <a:off x="5572126" y="3706581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$324,400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DF781C9-93C5-49E8-8CCC-4C8BC4BFB775}"/>
              </a:ext>
            </a:extLst>
          </p:cNvPr>
          <p:cNvSpPr/>
          <p:nvPr/>
        </p:nvSpPr>
        <p:spPr>
          <a:xfrm>
            <a:off x="5590988" y="4351739"/>
            <a:ext cx="647700" cy="217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/>
              <a:t>$302,000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BC91FD1C-1DA1-6C4A-AF8C-1D7181F53588}"/>
              </a:ext>
            </a:extLst>
          </p:cNvPr>
          <p:cNvSpPr/>
          <p:nvPr/>
        </p:nvSpPr>
        <p:spPr>
          <a:xfrm>
            <a:off x="6596854" y="2084675"/>
            <a:ext cx="210349" cy="2103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>
            <a:extLst>
              <a:ext uri="{FF2B5EF4-FFF2-40B4-BE49-F238E27FC236}">
                <a16:creationId xmlns:a16="http://schemas.microsoft.com/office/drawing/2014/main" id="{EAD68AF6-9DE4-7F4E-AAD2-D663AE6E3023}"/>
              </a:ext>
            </a:extLst>
          </p:cNvPr>
          <p:cNvSpPr/>
          <p:nvPr/>
        </p:nvSpPr>
        <p:spPr>
          <a:xfrm>
            <a:off x="5087970" y="2535309"/>
            <a:ext cx="210312" cy="2103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474BABD4-D6BA-8F44-9A61-A6F065170586}"/>
              </a:ext>
            </a:extLst>
          </p:cNvPr>
          <p:cNvSpPr/>
          <p:nvPr/>
        </p:nvSpPr>
        <p:spPr>
          <a:xfrm>
            <a:off x="3617431" y="3246880"/>
            <a:ext cx="210312" cy="2103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77C75805-964A-B442-85D2-04C32C86B255}"/>
              </a:ext>
            </a:extLst>
          </p:cNvPr>
          <p:cNvSpPr/>
          <p:nvPr/>
        </p:nvSpPr>
        <p:spPr>
          <a:xfrm>
            <a:off x="5075551" y="3714127"/>
            <a:ext cx="210312" cy="20965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EE82F636-F8F9-9A44-8318-761EDB88AD76}"/>
              </a:ext>
            </a:extLst>
          </p:cNvPr>
          <p:cNvSpPr/>
          <p:nvPr/>
        </p:nvSpPr>
        <p:spPr>
          <a:xfrm>
            <a:off x="3629664" y="4821066"/>
            <a:ext cx="210312" cy="2055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5538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3294</TotalTime>
  <Words>654</Words>
  <Application>Microsoft Office PowerPoint</Application>
  <PresentationFormat>On-screen Show (4:3)</PresentationFormat>
  <Paragraphs>101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Synergy_CF_YNR002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divya.bastola20@gmail.com</cp:lastModifiedBy>
  <cp:revision>65</cp:revision>
  <dcterms:created xsi:type="dcterms:W3CDTF">2019-05-15T15:57:18Z</dcterms:created>
  <dcterms:modified xsi:type="dcterms:W3CDTF">2022-02-17T03:51:31Z</dcterms:modified>
</cp:coreProperties>
</file>