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397" r:id="rId2"/>
    <p:sldId id="402" r:id="rId3"/>
    <p:sldId id="399" r:id="rId4"/>
    <p:sldId id="403" r:id="rId5"/>
    <p:sldId id="392" r:id="rId6"/>
    <p:sldId id="404" r:id="rId7"/>
    <p:sldId id="400" r:id="rId8"/>
    <p:sldId id="405" r:id="rId9"/>
    <p:sldId id="401" r:id="rId10"/>
    <p:sldId id="406" r:id="rId11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2798" autoAdjust="0"/>
  </p:normalViewPr>
  <p:slideViewPr>
    <p:cSldViewPr snapToGrid="0">
      <p:cViewPr>
        <p:scale>
          <a:sx n="135" d="100"/>
          <a:sy n="135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vyabastola/Downloads/Southern%20Water%20Corp%20Economics%20Case%20Study%20MCU%20Student%20Facing%20300520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Average Water Balancing</a:t>
            </a:r>
            <a:r>
              <a:rPr lang="en-AU" b="1" baseline="0"/>
              <a:t> Market Price vs. Market Demand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'What-If Analysis'!$B$14</c:f>
              <c:strCache>
                <c:ptCount val="1"/>
                <c:pt idx="0">
                  <c:v>Market Water Demand (Mega-Litres)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val>
            <c:numRef>
              <c:f>'What-If Analysis'!$E$14:$P$14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510375824"/>
        <c:axId val="510369920"/>
      </c:barChart>
      <c:lineChart>
        <c:grouping val="standard"/>
        <c:varyColors val="0"/>
        <c:ser>
          <c:idx val="0"/>
          <c:order val="0"/>
          <c:tx>
            <c:strRef>
              <c:f>'What-If Analysis'!$B$13</c:f>
              <c:strCache>
                <c:ptCount val="1"/>
                <c:pt idx="0">
                  <c:v>Average Water Balancing Market Price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'What-If Analysis'!$E$11:$P$11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'What-If Analysis'!$E$13:$P$13</c:f>
              <c:numCache>
                <c:formatCode>"$"#,##0.00_);[Red]\("$"#,##0.00\)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324128"/>
        <c:axId val="578329376"/>
      </c:lineChart>
      <c:dateAx>
        <c:axId val="5783241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9376"/>
        <c:crosses val="autoZero"/>
        <c:auto val="1"/>
        <c:lblOffset val="100"/>
        <c:baseTimeUnit val="months"/>
      </c:dateAx>
      <c:valAx>
        <c:axId val="578329376"/>
        <c:scaling>
          <c:orientation val="minMax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4128"/>
        <c:crosses val="autoZero"/>
        <c:crossBetween val="between"/>
      </c:valAx>
      <c:valAx>
        <c:axId val="510369920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75824"/>
        <c:crosses val="max"/>
        <c:crossBetween val="between"/>
      </c:valAx>
      <c:catAx>
        <c:axId val="510375824"/>
        <c:scaling>
          <c:orientation val="minMax"/>
        </c:scaling>
        <c:delete val="1"/>
        <c:axPos val="b"/>
        <c:majorTickMark val="out"/>
        <c:minorTickMark val="none"/>
        <c:tickLblPos val="nextTo"/>
        <c:crossAx val="510369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Hardwater and Soft Water Vs</a:t>
            </a:r>
            <a:r>
              <a:rPr lang="en-US" b="0" baseline="0"/>
              <a:t> Price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'Economic Market Analysis'!$C$15:$N$15</c:f>
              <c:numCache>
                <c:formatCode>"$"#,##0.00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'Economic Market Analysis'!$C$16:$N$16</c:f>
              <c:numCache>
                <c:formatCode>_(* #,##0.00_);_(* \(#,##0.00\);_(* "-"??_);_(@_)</c:formatCode>
                <c:ptCount val="12"/>
                <c:pt idx="0" formatCode="0.0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E1-1F4F-9244-11A5E1678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5017408"/>
        <c:axId val="1335019504"/>
      </c:scatterChart>
      <c:valAx>
        <c:axId val="1335017408"/>
        <c:scaling>
          <c:orientation val="minMax"/>
          <c:min val="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019504"/>
        <c:crosses val="autoZero"/>
        <c:crossBetween val="midCat"/>
      </c:valAx>
      <c:valAx>
        <c:axId val="133501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01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Hardwater Demand Vs Price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'Economic Market Analysis'!$C$18:$N$18</c:f>
              <c:numCache>
                <c:formatCode>"$"#,##0.00</c:formatCode>
                <c:ptCount val="12"/>
                <c:pt idx="0">
                  <c:v>110.48381542382315</c:v>
                </c:pt>
                <c:pt idx="1">
                  <c:v>110.62720422979757</c:v>
                </c:pt>
                <c:pt idx="2">
                  <c:v>110.55818806730868</c:v>
                </c:pt>
                <c:pt idx="3">
                  <c:v>93.17518584656078</c:v>
                </c:pt>
                <c:pt idx="4">
                  <c:v>93.408910429176501</c:v>
                </c:pt>
                <c:pt idx="5">
                  <c:v>92.851211447811423</c:v>
                </c:pt>
                <c:pt idx="6">
                  <c:v>92.809567652329747</c:v>
                </c:pt>
                <c:pt idx="7">
                  <c:v>93.14548020527856</c:v>
                </c:pt>
                <c:pt idx="8">
                  <c:v>92.989220833333306</c:v>
                </c:pt>
                <c:pt idx="9">
                  <c:v>92.823577188940064</c:v>
                </c:pt>
                <c:pt idx="10">
                  <c:v>93.029854347041791</c:v>
                </c:pt>
                <c:pt idx="11">
                  <c:v>93.232935483870918</c:v>
                </c:pt>
              </c:numCache>
            </c:numRef>
          </c:xVal>
          <c:yVal>
            <c:numRef>
              <c:f>'Economic Market Analysis'!$C$19:$N$19</c:f>
              <c:numCache>
                <c:formatCode>#,##0.00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CA-224C-ACEB-311093894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4988144"/>
        <c:axId val="1403813872"/>
      </c:scatterChart>
      <c:valAx>
        <c:axId val="132498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813872"/>
        <c:crosses val="autoZero"/>
        <c:crossBetween val="midCat"/>
      </c:valAx>
      <c:valAx>
        <c:axId val="1403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8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 Water </a:t>
            </a:r>
            <a:r>
              <a:rPr lang="en-US" sz="1400" b="0" i="0" u="none" strike="noStrike" baseline="0">
                <a:effectLst/>
              </a:rPr>
              <a:t>Demand Vs Price 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'Economic Market Analysis'!$C$21:$N$21</c:f>
              <c:numCache>
                <c:formatCode>"$"#,##0.00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'Economic Market Analysis'!$C$22:$N$22</c:f>
              <c:numCache>
                <c:formatCode>#,##0.00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83-6E42-A2DF-E15546B7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741408"/>
        <c:axId val="1406569664"/>
      </c:scatterChart>
      <c:valAx>
        <c:axId val="1355741408"/>
        <c:scaling>
          <c:orientation val="minMax"/>
          <c:min val="4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569664"/>
        <c:crosses val="autoZero"/>
        <c:crossBetween val="midCat"/>
      </c:valAx>
      <c:valAx>
        <c:axId val="14065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741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Water Demand (Giga-Litres) </a:t>
            </a:r>
            <a:r>
              <a:rPr lang="en-US" sz="1400" b="0" i="0" u="none" strike="noStrike" baseline="0">
                <a:effectLst/>
              </a:rPr>
              <a:t>Demand Vs Price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'Water Trading Repository Table'!$H$1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'Water Trading Repository Table'!$G$2:$G$1462</c:f>
              <c:numCache>
                <c:formatCode>"$"#,##0.00</c:formatCode>
                <c:ptCount val="1461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'Water Trading Repository Table'!$H$2:$H$1462</c:f>
              <c:numCache>
                <c:formatCode>0.00</c:formatCode>
                <c:ptCount val="1461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BA-0E43-8B72-56E63F291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769088"/>
        <c:axId val="1326216512"/>
      </c:scatterChart>
      <c:valAx>
        <c:axId val="132576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216512"/>
        <c:crosses val="autoZero"/>
        <c:crossBetween val="midCat"/>
      </c:valAx>
      <c:valAx>
        <c:axId val="132621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76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Hard Water Demand (Giga-Litres) </a:t>
            </a:r>
            <a:r>
              <a:rPr lang="en-US" sz="1400" b="0" i="0" u="none" strike="noStrike" baseline="0">
                <a:effectLst/>
              </a:rPr>
              <a:t>Demand Vs Price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'Water Trading Repository Table'!$K$1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'Water Trading Repository Table'!$J$2:$J$1462</c:f>
              <c:numCache>
                <c:formatCode>"$"#,##0.00</c:formatCode>
                <c:ptCount val="1461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'Water Trading Repository Table'!$K$2:$K$1462</c:f>
              <c:numCache>
                <c:formatCode>0.00</c:formatCode>
                <c:ptCount val="1461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62-B841-AC80-FCBF06286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5827360"/>
        <c:axId val="1365357072"/>
      </c:scatterChart>
      <c:valAx>
        <c:axId val="1365827360"/>
        <c:scaling>
          <c:orientation val="minMax"/>
          <c:min val="8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357072"/>
        <c:crosses val="autoZero"/>
        <c:crossBetween val="midCat"/>
      </c:valAx>
      <c:valAx>
        <c:axId val="1365357072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82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 Water Demand (Giga-Litres) </a:t>
            </a:r>
            <a:r>
              <a:rPr lang="en-US" sz="1400" b="0" i="0" u="none" strike="noStrike" baseline="0">
                <a:effectLst/>
              </a:rPr>
              <a:t>Demand Vs Price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'Water Trading Repository Table'!$O$1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'Water Trading Repository Table'!$N$2:$N$1462</c:f>
              <c:numCache>
                <c:formatCode>"$"#,##0.00</c:formatCode>
                <c:ptCount val="1461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'Water Trading Repository Table'!$O$2:$O$1462</c:f>
              <c:numCache>
                <c:formatCode>0.00</c:formatCode>
                <c:ptCount val="1461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6A-EC43-AA99-037288EFE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908208"/>
        <c:axId val="1356277984"/>
      </c:scatterChart>
      <c:valAx>
        <c:axId val="135590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277984"/>
        <c:crosses val="autoZero"/>
        <c:crossBetween val="midCat"/>
      </c:valAx>
      <c:valAx>
        <c:axId val="1356277984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08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after the outage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33464566929133"/>
          <c:y val="0.16708333333333336"/>
          <c:w val="0.74222090988626421"/>
          <c:h val="0.7311574074074074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08-9B47-9F5A-29A747B27A2E}"/>
              </c:ext>
            </c:extLst>
          </c:dPt>
          <c:cat>
            <c:strRef>
              <c:f>'What-If Analysis'!$D$60:$D$63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'What-If Analysis'!$Q$60:$Q$63</c:f>
              <c:numCache>
                <c:formatCode>"$"#,##0.00;[Red]\-"$"#,##0.00</c:formatCode>
                <c:ptCount val="4"/>
                <c:pt idx="0">
                  <c:v>141675660.03799999</c:v>
                </c:pt>
                <c:pt idx="1">
                  <c:v>153195448.35699999</c:v>
                </c:pt>
                <c:pt idx="2">
                  <c:v>154187083.64099997</c:v>
                </c:pt>
                <c:pt idx="3">
                  <c:v>157707855.47099999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9B47-9F5A-29A747B27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186047"/>
        <c:axId val="494382831"/>
      </c:barChart>
      <c:catAx>
        <c:axId val="48818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82831"/>
        <c:crosses val="autoZero"/>
        <c:auto val="1"/>
        <c:lblAlgn val="ctr"/>
        <c:lblOffset val="100"/>
        <c:noMultiLvlLbl val="0"/>
      </c:catAx>
      <c:valAx>
        <c:axId val="49438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18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Average WBMP</a:t>
            </a:r>
            <a:r>
              <a:rPr lang="en-US" b="1" baseline="0"/>
              <a:t> and Market Water Demand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'What-If Analysis'!$E$15:$P$15</c:f>
              <c:numCache>
                <c:formatCode>"$"#,##0.00;[Red]\-"$"#,##0.00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D-C647-9444-39A682752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454431"/>
        <c:axId val="127298671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'What-If Analysis'!$E$13:$P$13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'What-If Analysis'!$E$16:$P$16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DD-C647-9444-39A682752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737024"/>
        <c:axId val="2133777520"/>
      </c:lineChart>
      <c:dateAx>
        <c:axId val="21337370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77520"/>
        <c:crosses val="autoZero"/>
        <c:auto val="1"/>
        <c:lblOffset val="100"/>
        <c:baseTimeUnit val="months"/>
      </c:dateAx>
      <c:valAx>
        <c:axId val="21337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37024"/>
        <c:crosses val="autoZero"/>
        <c:crossBetween val="between"/>
      </c:valAx>
      <c:valAx>
        <c:axId val="127298671"/>
        <c:scaling>
          <c:orientation val="minMax"/>
        </c:scaling>
        <c:delete val="0"/>
        <c:axPos val="r"/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54431"/>
        <c:crosses val="max"/>
        <c:crossBetween val="between"/>
      </c:valAx>
      <c:catAx>
        <c:axId val="127454431"/>
        <c:scaling>
          <c:orientation val="minMax"/>
        </c:scaling>
        <c:delete val="1"/>
        <c:axPos val="b"/>
        <c:majorTickMark val="out"/>
        <c:minorTickMark val="none"/>
        <c:tickLblPos val="nextTo"/>
        <c:crossAx val="1272986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Cost</a:t>
            </a:r>
            <a:r>
              <a:rPr lang="en-AU" b="1" baseline="0"/>
              <a:t> to Produce vs. WBMP Market Price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'Economic Cost Analysis'!$B$221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Analysis'!$B$222:$B$224</c:f>
              <c:numCache>
                <c:formatCode>"$"#,##0.00_);[Red]\("$"#,##0.00\)</c:formatCode>
                <c:ptCount val="3"/>
                <c:pt idx="0" formatCode="&quot;$&quot;#,##0.00;[Red]\-&quot;$&quot;#,##0.00\ &quot;$/ML&quot;">
                  <c:v>25.001374005209875</c:v>
                </c:pt>
                <c:pt idx="1">
                  <c:v>54.231506516209812</c:v>
                </c:pt>
                <c:pt idx="2">
                  <c:v>35.804189198254953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6350880"/>
        <c:axId val="506355800"/>
      </c:barChart>
      <c:lineChart>
        <c:grouping val="standard"/>
        <c:varyColors val="0"/>
        <c:ser>
          <c:idx val="1"/>
          <c:order val="1"/>
          <c:tx>
            <c:strRef>
              <c:f>'Economic Cost Analysis'!$C$221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38100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Analysis'!$C$222:$C$224</c:f>
              <c:numCache>
                <c:formatCode>"$"#,##0.00_);[Red]\("$"#,##0.00\)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350880"/>
        <c:axId val="506355800"/>
      </c:lineChart>
      <c:catAx>
        <c:axId val="506350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355800"/>
        <c:crosses val="autoZero"/>
        <c:auto val="1"/>
        <c:lblAlgn val="ctr"/>
        <c:lblOffset val="100"/>
        <c:noMultiLvlLbl val="0"/>
      </c:catAx>
      <c:valAx>
        <c:axId val="506355800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Cost to</a:t>
            </a:r>
            <a:r>
              <a:rPr lang="en-US" baseline="0"/>
              <a:t> Produce vs Kootha, Surjek, and 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'Economic Cost Analysis'!$E$22</c:f>
              <c:strCache>
                <c:ptCount val="1"/>
                <c:pt idx="0">
                  <c:v>Kootha Desalination Cost to Produce ($/ML)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86-B748-9173-A6A587CB1BFF}"/>
            </c:ext>
          </c:extLst>
        </c:ser>
        <c:ser>
          <c:idx val="1"/>
          <c:order val="1"/>
          <c:tx>
            <c:strRef>
              <c:f>'Economic Cost Analysis'!$E$33</c:f>
              <c:strCache>
                <c:ptCount val="1"/>
                <c:pt idx="0">
                  <c:v>Surjek Desalination Cost to Produce ($/ML)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86-B748-9173-A6A587CB1BFF}"/>
            </c:ext>
          </c:extLst>
        </c:ser>
        <c:ser>
          <c:idx val="2"/>
          <c:order val="2"/>
          <c:tx>
            <c:strRef>
              <c:f>'Economic Cost Analysis'!$E$44</c:f>
              <c:strCache>
                <c:ptCount val="1"/>
                <c:pt idx="0">
                  <c:v>Jutik Desalination Cost to Produce ($/ML)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86-B748-9173-A6A587CB1BFF}"/>
            </c:ext>
          </c:extLst>
        </c:ser>
        <c:ser>
          <c:idx val="3"/>
          <c:order val="3"/>
          <c:tx>
            <c:strRef>
              <c:f>'Economic Cost Analysis'!$E$60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ln w="666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Analysis'!$G$60:$R$60</c:f>
              <c:numCache>
                <c:formatCode>"$"#,##0.00;[Red]\-"$"#,##0.00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86-B748-9173-A6A587CB1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30559"/>
        <c:axId val="91920239"/>
      </c:lineChart>
      <c:dateAx>
        <c:axId val="255305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20239"/>
        <c:crosses val="autoZero"/>
        <c:auto val="1"/>
        <c:lblOffset val="100"/>
        <c:baseTimeUnit val="months"/>
      </c:dateAx>
      <c:valAx>
        <c:axId val="9192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3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Cost</a:t>
            </a:r>
            <a:r>
              <a:rPr lang="en-US" b="1" baseline="0"/>
              <a:t> to Produce vs WBMP Market Price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Analysis'!$B$227:$B$229</c:f>
              <c:numCache>
                <c:formatCode>"$"#,##0.00;[Red]\-"$"#,##0.00\ "$/ML"</c:formatCode>
                <c:ptCount val="3"/>
                <c:pt idx="0">
                  <c:v>25.001374005209883</c:v>
                </c:pt>
                <c:pt idx="1">
                  <c:v>54.231506516209798</c:v>
                </c:pt>
                <c:pt idx="2" formatCode="&quot;$&quot;#,##0.00;[Red]\-&quot;$&quot;#,##0.00">
                  <c:v>35.80418919825496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7-4F46-99D4-1C00B2949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7349119"/>
        <c:axId val="127350767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'Economic Cost Analysis'!$C$227:$C$229</c:f>
              <c:numCache>
                <c:formatCode>"$"#,##0.00;[Red]\-"$"#,##0.00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7-4F46-99D4-1C00B2949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49119"/>
        <c:axId val="127350767"/>
      </c:lineChart>
      <c:catAx>
        <c:axId val="12734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50767"/>
        <c:crosses val="autoZero"/>
        <c:auto val="1"/>
        <c:lblAlgn val="ctr"/>
        <c:lblOffset val="100"/>
        <c:noMultiLvlLbl val="0"/>
      </c:catAx>
      <c:valAx>
        <c:axId val="1273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Kootha Scatter plot(Cost to Produce vs Volume of water produced)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Cost Analysis'!$G$21:$R$21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xVal>
          <c:y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43-4046-A01B-95F85E927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31695"/>
        <c:axId val="111720207"/>
      </c:scatterChart>
      <c:valAx>
        <c:axId val="44731695"/>
        <c:scaling>
          <c:orientation val="minMax"/>
          <c:min val="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20207"/>
        <c:crosses val="autoZero"/>
        <c:crossBetween val="midCat"/>
      </c:valAx>
      <c:valAx>
        <c:axId val="111720207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1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en-US" sz="1800" b="0" i="0" baseline="0">
                <a:effectLst/>
              </a:rPr>
              <a:t>Surjek Scatter plot(Cost to Produce vs Volume of water produced)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Cost Analysis'!$G$32:$R$32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xVal>
          <c:y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E-1649-B89C-1483AD756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95871"/>
        <c:axId val="92049471"/>
      </c:scatterChart>
      <c:valAx>
        <c:axId val="91795871"/>
        <c:scaling>
          <c:orientation val="minMax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49471"/>
        <c:crosses val="autoZero"/>
        <c:crossBetween val="midCat"/>
      </c:valAx>
      <c:valAx>
        <c:axId val="92049471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95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Jutik Scatter plot(Cost to Produce vs Volume of water produced)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Cost Analysis'!$G$43:$R$43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xVal>
          <c:y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B7-F54D-9C2A-7737E588B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72287"/>
        <c:axId val="91802175"/>
      </c:scatterChart>
      <c:valAx>
        <c:axId val="117172287"/>
        <c:scaling>
          <c:orientation val="minMax"/>
          <c:min val="1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2175"/>
        <c:crosses val="autoZero"/>
        <c:crossBetween val="midCat"/>
      </c:valAx>
      <c:valAx>
        <c:axId val="91802175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72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22/3/2022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 estimated 22.03% reduction in </a:t>
            </a:r>
            <a:r>
              <a:rPr lang="en-GB" sz="1200" b="1" dirty="0" err="1"/>
              <a:t>Surjek’s</a:t>
            </a:r>
            <a:r>
              <a:rPr lang="en-GB" sz="1200" b="1" dirty="0"/>
              <a:t> Revenues ($</a:t>
            </a:r>
            <a:r>
              <a:rPr lang="en-US" sz="1200" b="1" dirty="0"/>
              <a:t>202,255,349.17</a:t>
            </a:r>
            <a:r>
              <a:rPr lang="en-GB" sz="1200" b="1" dirty="0"/>
              <a:t>M) due to the Maintenance Outage, Quarter 4 presents the best balance of revenue-loss mitigation with respect to market pricing, as opposed to Quarter 1 which represents the highest demand (</a:t>
            </a:r>
            <a:r>
              <a:rPr lang="en-US" sz="1200" b="1" dirty="0"/>
              <a:t>2,273.07 </a:t>
            </a:r>
            <a:r>
              <a:rPr lang="en-GB" sz="1200" b="1" dirty="0"/>
              <a:t>GL) and Water Balancing Market Prices $84.84).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C19C994-9521-4621-BDD8-A81FFDF8F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095008"/>
              </p:ext>
            </p:extLst>
          </p:nvPr>
        </p:nvGraphicFramePr>
        <p:xfrm>
          <a:off x="4480719" y="1118547"/>
          <a:ext cx="4109640" cy="509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8D41DE5-8C4C-43CA-9432-43E7654D7C5A}"/>
              </a:ext>
            </a:extLst>
          </p:cNvPr>
          <p:cNvSpPr/>
          <p:nvPr/>
        </p:nvSpPr>
        <p:spPr>
          <a:xfrm>
            <a:off x="303213" y="1238975"/>
            <a:ext cx="36655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first slide we want to show is our overall conclusion regarding which Quarter we should perform the Maintenance Outage in.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quarterly revenue (Q1,Q2,Q3,Q4).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combo-chart, create a chart which shows the 12-Monthly Water Market Demand and Average Water Balancing Price(s) using the data from the Water Data Repository Table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your chart should clearly show-case which Quarter you are recommending for the maintenance outage. (Feel free to highlight the Column you want the reader to focus on) </a:t>
            </a:r>
          </a:p>
          <a:p>
            <a:endParaRPr lang="en-AU" sz="1200" b="1" dirty="0"/>
          </a:p>
          <a:p>
            <a:r>
              <a:rPr lang="en-AU" sz="1200" b="1" dirty="0"/>
              <a:t>Hint: The Charts you’ve created for the What-If Tab, Q9 and Q11 may be helpful. We’ve included an example on the right for the Combo-Chart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B3234E-788D-BD42-9249-4588184F4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485953"/>
              </p:ext>
            </p:extLst>
          </p:nvPr>
        </p:nvGraphicFramePr>
        <p:xfrm>
          <a:off x="1426647" y="0"/>
          <a:ext cx="6539002" cy="2922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863B7A-D310-2844-96D7-569C24CFA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825248"/>
              </p:ext>
            </p:extLst>
          </p:nvPr>
        </p:nvGraphicFramePr>
        <p:xfrm>
          <a:off x="1426647" y="3063875"/>
          <a:ext cx="6539002" cy="258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501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EBF18E-140B-574C-84EE-870E1B976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413029"/>
              </p:ext>
            </p:extLst>
          </p:nvPr>
        </p:nvGraphicFramePr>
        <p:xfrm>
          <a:off x="1977902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11870D-5505-EA47-B442-DDCF065B3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74235"/>
              </p:ext>
            </p:extLst>
          </p:nvPr>
        </p:nvGraphicFramePr>
        <p:xfrm>
          <a:off x="815523" y="2969443"/>
          <a:ext cx="7574334" cy="292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205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</a:t>
            </a:r>
            <a:r>
              <a:rPr lang="en-GB" sz="1200" b="1" dirty="0" err="1"/>
              <a:t>Kootha</a:t>
            </a:r>
            <a:r>
              <a:rPr lang="en-GB" sz="1200" b="1" dirty="0"/>
              <a:t> is the most cost-effective $25/ML) followed by </a:t>
            </a:r>
            <a:r>
              <a:rPr lang="en-GB" sz="1200" b="1" dirty="0" err="1"/>
              <a:t>Jutik</a:t>
            </a:r>
            <a:r>
              <a:rPr lang="en-GB" sz="1200" b="1" dirty="0"/>
              <a:t> ($35.80/ML) and lastly </a:t>
            </a:r>
            <a:r>
              <a:rPr lang="en-GB" sz="1200" b="1" dirty="0" err="1"/>
              <a:t>Surjek</a:t>
            </a:r>
            <a:r>
              <a:rPr lang="en-GB" sz="1200" b="1" dirty="0"/>
              <a:t> ($54.23/ML)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374B13C-CC83-4511-A430-D203A5416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92744"/>
              </p:ext>
            </p:extLst>
          </p:nvPr>
        </p:nvGraphicFramePr>
        <p:xfrm>
          <a:off x="4540250" y="1130935"/>
          <a:ext cx="4219574" cy="532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5136C0F-6251-49D7-A7E6-166D4D8B5A9E}"/>
              </a:ext>
            </a:extLst>
          </p:cNvPr>
          <p:cNvSpPr/>
          <p:nvPr/>
        </p:nvSpPr>
        <p:spPr>
          <a:xfrm>
            <a:off x="303213" y="1238975"/>
            <a:ext cx="366553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second slide we want to show is our overall conclusion regarding how cost-effective the Desalination Units are (i.e. Kootha, Surjek and Jutik) when compared to the Overall Water Market Balancing Price.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You may want to show a Macro View followed by a Micro View.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Overall Cost to Produce for Kootha, Surjek and Jutik compared against the Overall Desalination Cost to Produce ($/ML). This is the macro view.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line-chart, trend the monthly Cost to Produce for: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Kootha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Sujrek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Jutik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Kootha + Surjek + Jutik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Charts you’ve created for the Economic Cost Analysis Tab, Q5 and Q8 may be helpful. We’ve included an example on the right for the Column 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37C-1CFB-CA4A-AD47-C9FF631D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55F8E3-2B62-AF49-B98E-DABC87A3C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006357"/>
              </p:ext>
            </p:extLst>
          </p:nvPr>
        </p:nvGraphicFramePr>
        <p:xfrm>
          <a:off x="503745" y="630678"/>
          <a:ext cx="7821971" cy="285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B77F58-EC17-B542-8708-1D0135175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402998"/>
              </p:ext>
            </p:extLst>
          </p:nvPr>
        </p:nvGraphicFramePr>
        <p:xfrm>
          <a:off x="999031" y="3751279"/>
          <a:ext cx="7192862" cy="28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&lt;what economic principles indicates costs declining with volume?&gt;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B55E80-72B6-4994-8552-223A758DA182}"/>
              </a:ext>
            </a:extLst>
          </p:cNvPr>
          <p:cNvSpPr/>
          <p:nvPr/>
        </p:nvSpPr>
        <p:spPr>
          <a:xfrm>
            <a:off x="303213" y="1238975"/>
            <a:ext cx="24588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third slide we want to show is our overall conclusion regarding the economic relationship between price and quantities for each of the three plants.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Create three chart(s), which show the Cost to Produce vs. the Quantity of Water Produced for each Desalination Plant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we are </a:t>
            </a:r>
            <a:r>
              <a:rPr lang="en-AU" sz="1200" b="1" i="1" dirty="0"/>
              <a:t>comparing </a:t>
            </a:r>
            <a:r>
              <a:rPr lang="en-AU" sz="1200" b="1" dirty="0"/>
              <a:t>each point using a scatter-plot graphic.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Cost Analysis, Q6, may be helpful.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5E33CA-5377-C546-A82A-00B657076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387622"/>
              </p:ext>
            </p:extLst>
          </p:nvPr>
        </p:nvGraphicFramePr>
        <p:xfrm>
          <a:off x="2762055" y="1687418"/>
          <a:ext cx="5848546" cy="31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FD8A28-6735-C346-AD14-62918FF5B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01410"/>
              </p:ext>
            </p:extLst>
          </p:nvPr>
        </p:nvGraphicFramePr>
        <p:xfrm>
          <a:off x="1388902" y="88226"/>
          <a:ext cx="5655734" cy="255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0DB91A-48CB-A54B-A7DF-68F978F8F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650788"/>
              </p:ext>
            </p:extLst>
          </p:nvPr>
        </p:nvGraphicFramePr>
        <p:xfrm>
          <a:off x="1315004" y="2986224"/>
          <a:ext cx="6331429" cy="257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260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Soft Water tends to be relatively price &lt;elastic?&gt; regardless of quantity purchased, whilst Hard water is more representative of an &lt;inelastic?&gt;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A6C54-03E1-4BB5-8A12-2A2E4DFCFAB7}"/>
              </a:ext>
            </a:extLst>
          </p:cNvPr>
          <p:cNvSpPr/>
          <p:nvPr/>
        </p:nvSpPr>
        <p:spPr>
          <a:xfrm>
            <a:off x="303213" y="1238974"/>
            <a:ext cx="220431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fourth slide we want to show is our overall conclusion regarding the economic principles of elasticity for our individual water products at a macro-level.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Q2, may be helpful.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85E6EE-1962-894E-8CD4-DC45B1287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640131"/>
              </p:ext>
            </p:extLst>
          </p:nvPr>
        </p:nvGraphicFramePr>
        <p:xfrm>
          <a:off x="2559225" y="1238974"/>
          <a:ext cx="6402213" cy="356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46D2D6-5C48-094A-B2B5-76DF6631C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65076"/>
              </p:ext>
            </p:extLst>
          </p:nvPr>
        </p:nvGraphicFramePr>
        <p:xfrm>
          <a:off x="1177336" y="116328"/>
          <a:ext cx="6298120" cy="247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BFB2BA-F7A0-CE4B-AD43-B158BAD97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38511"/>
              </p:ext>
            </p:extLst>
          </p:nvPr>
        </p:nvGraphicFramePr>
        <p:xfrm>
          <a:off x="1177336" y="3120272"/>
          <a:ext cx="6298120" cy="300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99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that &lt;Soft Water?&gt; is seen as more of a ‘less core’ product than that of &lt;Hard Water&gt; whose price remains largely &lt;inflexible?&gt;.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5A4C7-409F-4219-9841-5251BF35DEB9}"/>
              </a:ext>
            </a:extLst>
          </p:cNvPr>
          <p:cNvSpPr/>
          <p:nvPr/>
        </p:nvSpPr>
        <p:spPr>
          <a:xfrm>
            <a:off x="303213" y="1238975"/>
            <a:ext cx="3665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fifth and final slide we want to show is our overall conclusion regarding the economic principles of elasticity for our individual water products at a </a:t>
            </a:r>
            <a:r>
              <a:rPr lang="en-AU" sz="1200" b="1" u="sng" dirty="0"/>
              <a:t>micro level.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Q3, may be helpful.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01E6BF-7E78-2C43-8849-E3C34EB66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443633"/>
              </p:ext>
            </p:extLst>
          </p:nvPr>
        </p:nvGraphicFramePr>
        <p:xfrm>
          <a:off x="3818152" y="1050361"/>
          <a:ext cx="4279473" cy="2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15510</TotalTime>
  <Words>993</Words>
  <Application>Microsoft Macintosh PowerPoint</Application>
  <PresentationFormat>Custom</PresentationFormat>
  <Paragraphs>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1_Synergy_CF_YNR013</vt:lpstr>
      <vt:lpstr>think-cell Slide</vt:lpstr>
      <vt:lpstr>With a estimated 22.03% reduction in Surjek’s Revenues ($202,255,349.17M) due to the Maintenance Outage, Quarter 4 presents the best balance of revenue-loss mitigation with respect to market pricing, as opposed to Quarter 1 which represents the highest demand (2,273.07 GL) and Water Balancing Market Prices $84.84).</vt:lpstr>
      <vt:lpstr>PowerPoint Presentation</vt:lpstr>
      <vt:lpstr>Of the three Desalination Plants, all three remain profitable at current market prices by a favourable margin; Clearly Kootha is the most cost-effective $25/ML) followed by Jutik ($35.80/ML) and lastly Surjek ($54.23/ML) which is consistent across the July-2013 to June-2014 period. </vt:lpstr>
      <vt:lpstr>PowerPoint Presentation</vt:lpstr>
      <vt:lpstr>Contrasting the Cost to Produce against the Volume of Water Produced highlights clear &lt;what economic principles indicates costs declining with volume?&gt; with costs rapidly dwindling across all plants as volume surges, with this being particularly noticeable across the Kootha and Surjek Plants with costs dropping as much as 50%.  </vt:lpstr>
      <vt:lpstr>PowerPoint Presentation</vt:lpstr>
      <vt:lpstr>Drilling down further from a product-perspective, reveals two different patterns of elasticity where Soft Water tends to be relatively price &lt;elastic?&gt; regardless of quantity purchased, whilst Hard water is more representative of an &lt;inelastic?&gt; price-to-volume relationship.</vt:lpstr>
      <vt:lpstr>PowerPoint Presentation</vt:lpstr>
      <vt:lpstr>Lastly, when viewing the economic pricing data from an micro-perspective, it is indicative that &lt;Soft Water?&gt; is seen as more of a ‘less core’ product than that of &lt;Hard Water&gt; whose price remains largely &lt;inflexible?&gt;.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divya.bastola20@gmail.com</cp:lastModifiedBy>
  <cp:revision>73</cp:revision>
  <dcterms:created xsi:type="dcterms:W3CDTF">2020-04-12T13:23:13Z</dcterms:created>
  <dcterms:modified xsi:type="dcterms:W3CDTF">2022-03-22T18:01:49Z</dcterms:modified>
</cp:coreProperties>
</file>