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5020500000200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217242" y="1709739"/>
            <a:ext cx="8659800" cy="4642800"/>
          </a:xfrm>
          <a:prstGeom prst="rect">
            <a:avLst/>
          </a:prstGeom>
          <a:noFill/>
          <a:ln w="19050" cap="flat" cmpd="sng">
            <a:solidFill>
              <a:srgbClr val="0021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75050" y="1908646"/>
            <a:ext cx="70413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are a logical tool used to break down problem statements to provide a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logical map for you to follow as you analyse data.</a:t>
            </a:r>
            <a:b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common technique used to breakdown problems is the use of </a:t>
            </a:r>
            <a:r>
              <a:rPr lang="en-AU" sz="1050" b="1">
                <a:solidFill>
                  <a:srgbClr val="7F7F7F"/>
                </a:solidFill>
              </a:rPr>
              <a:t>o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pposite </a:t>
            </a:r>
            <a:r>
              <a:rPr lang="en-AU" sz="1050" b="1">
                <a:solidFill>
                  <a:srgbClr val="7F7F7F"/>
                </a:solidFill>
              </a:rPr>
              <a:t>w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ords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when you create your first branches in your analysis.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whole purpose of using </a:t>
            </a:r>
            <a:r>
              <a:rPr lang="en-AU" sz="1050" b="1">
                <a:solidFill>
                  <a:srgbClr val="7F7F7F"/>
                </a:solidFill>
              </a:rPr>
              <a:t>o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pposite </a:t>
            </a:r>
            <a:r>
              <a:rPr lang="en-AU" sz="1050" b="1">
                <a:solidFill>
                  <a:srgbClr val="7F7F7F"/>
                </a:solidFill>
              </a:rPr>
              <a:t>w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ords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to guide your analysis is to help structure your thinking into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one of two viable analysis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paths which is important from a time critical perspective as you can’t possibly examine all pathways. 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can be combined with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values to help size up the </a:t>
            </a:r>
            <a:r>
              <a:rPr lang="en-AU" sz="1050" b="1">
                <a:solidFill>
                  <a:srgbClr val="7F7F7F"/>
                </a:solidFill>
              </a:rPr>
              <a:t>merit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of investigating an </a:t>
            </a:r>
            <a:r>
              <a:rPr lang="en-AU" sz="1050" b="1">
                <a:solidFill>
                  <a:srgbClr val="7F7F7F"/>
                </a:solidFill>
              </a:rPr>
              <a:t>i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ssue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; This is useful when there are </a:t>
            </a:r>
            <a:r>
              <a:rPr lang="en-AU" sz="1050">
                <a:solidFill>
                  <a:srgbClr val="7F7F7F"/>
                </a:solidFill>
              </a:rPr>
              <a:t>multiple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exploration paths </a:t>
            </a:r>
            <a:r>
              <a:rPr lang="en-AU" sz="1050">
                <a:solidFill>
                  <a:srgbClr val="7F7F7F"/>
                </a:solidFill>
              </a:rPr>
              <a:t>that you could investigate.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are particularly useful when working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within a data analytics team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and allocating work / exploration avenues to other team members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Lastly, </a:t>
            </a:r>
            <a:r>
              <a:rPr lang="en-AU" sz="105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is no RIGHT Issue Tree</a:t>
            </a:r>
            <a:r>
              <a:rPr lang="en-AU" sz="1050" b="1" u="sng">
                <a:solidFill>
                  <a:srgbClr val="7F7F7F"/>
                </a:solidFill>
              </a:rPr>
              <a:t>.</a:t>
            </a:r>
            <a:r>
              <a:rPr lang="en-AU" sz="105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Provided the Issue Tree helps break down your problem into micro</a:t>
            </a:r>
            <a:r>
              <a:rPr lang="en-AU" sz="1050" b="1" u="sng">
                <a:solidFill>
                  <a:srgbClr val="7F7F7F"/>
                </a:solidFill>
              </a:rPr>
              <a:t>-</a:t>
            </a:r>
            <a:r>
              <a:rPr lang="en-AU" sz="105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issues you can analyse - then it has served its purpose.</a:t>
            </a:r>
            <a:endParaRPr sz="1050" u="sng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28" name="Google Shape;28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9" name="Google Shape;29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1" name="Google Shape;31;p1"/>
          <p:cNvSpPr txBox="1"/>
          <p:nvPr/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Tree Refresher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b="0" dirty="0"/>
              <a:t>First Issue Tree [</a:t>
            </a:r>
            <a:r>
              <a:rPr lang="en-US" b="0" dirty="0" err="1"/>
              <a:t>Divya</a:t>
            </a:r>
            <a:r>
              <a:rPr lang="en-US" b="0" dirty="0"/>
              <a:t> </a:t>
            </a:r>
            <a:r>
              <a:rPr lang="en-US" b="0" dirty="0" err="1"/>
              <a:t>Bastola</a:t>
            </a:r>
            <a:r>
              <a:rPr lang="en-US" b="0" dirty="0"/>
              <a:t>]</a:t>
            </a: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2325543"/>
            <a:ext cx="1548302" cy="173172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bg1"/>
                </a:solidFill>
              </a:rPr>
              <a:t>How can Veer café in </a:t>
            </a:r>
            <a:r>
              <a:rPr lang="en-US" sz="1100" b="1" dirty="0" err="1">
                <a:solidFill>
                  <a:schemeClr val="bg1"/>
                </a:solidFill>
              </a:rPr>
              <a:t>Nagarkot</a:t>
            </a:r>
            <a:r>
              <a:rPr lang="en-US" sz="1100" b="1" dirty="0">
                <a:solidFill>
                  <a:schemeClr val="bg1"/>
                </a:solidFill>
              </a:rPr>
              <a:t>  increase the revenue by 10% in the next 6 months by utilizing effective marketing techniques and enhancing the best delivery or pick up option?​</a:t>
            </a:r>
            <a:endParaRPr sz="11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16153" y="232554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bg1"/>
                </a:solidFill>
              </a:rPr>
              <a:t>marketing techniques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16153" y="4427855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and pick-up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>
            <a:cxnSpLocks/>
            <a:stCxn id="48" idx="3"/>
            <a:endCxn id="49" idx="1"/>
          </p:cNvCxnSpPr>
          <p:nvPr/>
        </p:nvCxnSpPr>
        <p:spPr>
          <a:xfrm flipV="1">
            <a:off x="1719753" y="2561944"/>
            <a:ext cx="596400" cy="6294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cxnSpLocks/>
            <a:stCxn id="48" idx="3"/>
            <a:endCxn id="50" idx="1"/>
          </p:cNvCxnSpPr>
          <p:nvPr/>
        </p:nvCxnSpPr>
        <p:spPr>
          <a:xfrm>
            <a:off x="1719753" y="3191408"/>
            <a:ext cx="596400" cy="14728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4430577" y="1155968"/>
            <a:ext cx="1517904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430577" y="285631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Offline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cxnSpLocks/>
            <a:stCxn id="49" idx="3"/>
            <a:endCxn id="53" idx="1"/>
          </p:cNvCxnSpPr>
          <p:nvPr/>
        </p:nvCxnSpPr>
        <p:spPr>
          <a:xfrm flipV="1">
            <a:off x="3834223" y="1392369"/>
            <a:ext cx="596354" cy="1169575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oogle Shape;56;p2"/>
          <p:cNvCxnSpPr>
            <a:stCxn id="49" idx="3"/>
            <a:endCxn id="54" idx="1"/>
          </p:cNvCxnSpPr>
          <p:nvPr/>
        </p:nvCxnSpPr>
        <p:spPr>
          <a:xfrm>
            <a:off x="3834223" y="2561944"/>
            <a:ext cx="596354" cy="5307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4430577" y="3610434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 delivery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430577" y="5144777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Store Pick up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/>
          <p:nvPr/>
        </p:nvCxnSpPr>
        <p:spPr>
          <a:xfrm rot="10800000" flipH="1">
            <a:off x="3834223" y="38873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/>
          <p:nvPr/>
        </p:nvCxnSpPr>
        <p:spPr>
          <a:xfrm>
            <a:off x="3834223" y="46955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9A468A-7426-544A-89F8-1F844DD20FEC}"/>
              </a:ext>
            </a:extLst>
          </p:cNvPr>
          <p:cNvSpPr/>
          <p:nvPr/>
        </p:nvSpPr>
        <p:spPr>
          <a:xfrm>
            <a:off x="7272084" y="873454"/>
            <a:ext cx="1517904" cy="4754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78AEE-5558-9E48-B8F5-D727497C947F}"/>
              </a:ext>
            </a:extLst>
          </p:cNvPr>
          <p:cNvSpPr/>
          <p:nvPr/>
        </p:nvSpPr>
        <p:spPr>
          <a:xfrm>
            <a:off x="7272084" y="1504354"/>
            <a:ext cx="1517904" cy="47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EE231-89D5-E948-87F6-56A43F8C5C2B}"/>
              </a:ext>
            </a:extLst>
          </p:cNvPr>
          <p:cNvSpPr/>
          <p:nvPr/>
        </p:nvSpPr>
        <p:spPr>
          <a:xfrm>
            <a:off x="7266192" y="2134485"/>
            <a:ext cx="151790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0794D-3B8F-A54B-B48B-C094E767C142}"/>
              </a:ext>
            </a:extLst>
          </p:cNvPr>
          <p:cNvSpPr/>
          <p:nvPr/>
        </p:nvSpPr>
        <p:spPr>
          <a:xfrm>
            <a:off x="7266192" y="2827329"/>
            <a:ext cx="151790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Instore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E9B6E0-22BF-CC43-8573-38D69EF7517A}"/>
              </a:ext>
            </a:extLst>
          </p:cNvPr>
          <p:cNvCxnSpPr>
            <a:stCxn id="53" idx="3"/>
          </p:cNvCxnSpPr>
          <p:nvPr/>
        </p:nvCxnSpPr>
        <p:spPr>
          <a:xfrm>
            <a:off x="5948481" y="1392369"/>
            <a:ext cx="356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1A5C12-E8B4-014B-AB38-4A271591DC83}"/>
              </a:ext>
            </a:extLst>
          </p:cNvPr>
          <p:cNvCxnSpPr>
            <a:cxnSpLocks/>
          </p:cNvCxnSpPr>
          <p:nvPr/>
        </p:nvCxnSpPr>
        <p:spPr>
          <a:xfrm>
            <a:off x="6305107" y="1069114"/>
            <a:ext cx="0" cy="130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0C552B-D183-0E49-A0B2-42EF27384F46}"/>
              </a:ext>
            </a:extLst>
          </p:cNvPr>
          <p:cNvCxnSpPr>
            <a:cxnSpLocks/>
          </p:cNvCxnSpPr>
          <p:nvPr/>
        </p:nvCxnSpPr>
        <p:spPr>
          <a:xfrm flipH="1">
            <a:off x="6305107" y="1091499"/>
            <a:ext cx="929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45A14-8529-E846-B436-441F8E5F4BE8}"/>
              </a:ext>
            </a:extLst>
          </p:cNvPr>
          <p:cNvCxnSpPr>
            <a:endCxn id="7" idx="1"/>
          </p:cNvCxnSpPr>
          <p:nvPr/>
        </p:nvCxnSpPr>
        <p:spPr>
          <a:xfrm>
            <a:off x="6305107" y="1740755"/>
            <a:ext cx="96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1E780F-5254-8645-8DA8-F705F6F10C6E}"/>
              </a:ext>
            </a:extLst>
          </p:cNvPr>
          <p:cNvCxnSpPr>
            <a:endCxn id="8" idx="1"/>
          </p:cNvCxnSpPr>
          <p:nvPr/>
        </p:nvCxnSpPr>
        <p:spPr>
          <a:xfrm>
            <a:off x="6305107" y="2372229"/>
            <a:ext cx="961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D657CC-05C8-2844-BD8B-3CC9A7677A56}"/>
              </a:ext>
            </a:extLst>
          </p:cNvPr>
          <p:cNvCxnSpPr>
            <a:stCxn id="54" idx="3"/>
            <a:endCxn id="9" idx="1"/>
          </p:cNvCxnSpPr>
          <p:nvPr/>
        </p:nvCxnSpPr>
        <p:spPr>
          <a:xfrm flipV="1">
            <a:off x="5948647" y="3065073"/>
            <a:ext cx="1317545" cy="2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441BFC-C56A-2C4C-9B04-DAD1D9D7FB2A}"/>
              </a:ext>
            </a:extLst>
          </p:cNvPr>
          <p:cNvCxnSpPr>
            <a:stCxn id="57" idx="3"/>
          </p:cNvCxnSpPr>
          <p:nvPr/>
        </p:nvCxnSpPr>
        <p:spPr>
          <a:xfrm>
            <a:off x="5948647" y="3846835"/>
            <a:ext cx="1285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EEE813-0EE8-C949-9928-50261864DF0B}"/>
              </a:ext>
            </a:extLst>
          </p:cNvPr>
          <p:cNvSpPr/>
          <p:nvPr/>
        </p:nvSpPr>
        <p:spPr>
          <a:xfrm>
            <a:off x="7266192" y="3610434"/>
            <a:ext cx="1517904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 10 miles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247</Words>
  <Application>Microsoft Macintosh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Quattrocento Sans</vt:lpstr>
      <vt:lpstr>Synergy_CF_YNR002</vt:lpstr>
      <vt:lpstr>PowerPoint Presentation</vt:lpstr>
      <vt:lpstr>First Issue Tree [Divya Bastola]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Chris</dc:creator>
  <cp:lastModifiedBy>divya.bastola20@gmail.com</cp:lastModifiedBy>
  <cp:revision>5</cp:revision>
  <dcterms:created xsi:type="dcterms:W3CDTF">2019-05-15T15:57:18Z</dcterms:created>
  <dcterms:modified xsi:type="dcterms:W3CDTF">2022-02-15T22:03:16Z</dcterms:modified>
</cp:coreProperties>
</file>