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56" r:id="rId3"/>
    <p:sldId id="270" r:id="rId4"/>
    <p:sldId id="257" r:id="rId5"/>
    <p:sldId id="271" r:id="rId6"/>
    <p:sldId id="272" r:id="rId7"/>
    <p:sldId id="273"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0"/>
  </p:normalViewPr>
  <p:slideViewPr>
    <p:cSldViewPr snapToGrid="0">
      <p:cViewPr varScale="1">
        <p:scale>
          <a:sx n="120" d="100"/>
          <a:sy n="120"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01B1-B8FB-DAC5-1A81-1DE6BE2D0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401F8B-7678-0065-82D1-83CA2189F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FC0070-9C1B-506F-8EF1-E2405ADF69F8}"/>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5" name="Footer Placeholder 4">
            <a:extLst>
              <a:ext uri="{FF2B5EF4-FFF2-40B4-BE49-F238E27FC236}">
                <a16:creationId xmlns:a16="http://schemas.microsoft.com/office/drawing/2014/main" id="{7A244D11-978E-1094-6353-590A8198B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22679-4365-A3C7-CA8E-3F9298FE36B5}"/>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139481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6506-DFB1-8451-F26F-9497AA894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FBE2C1-3214-F068-C5B9-808D32C44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FE6EB-5FEE-878A-06E5-D7F72A87788F}"/>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5" name="Footer Placeholder 4">
            <a:extLst>
              <a:ext uri="{FF2B5EF4-FFF2-40B4-BE49-F238E27FC236}">
                <a16:creationId xmlns:a16="http://schemas.microsoft.com/office/drawing/2014/main" id="{C1908891-1E70-F96C-A147-BA031CB50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F1C8D-BE71-AA24-0141-02F1CA6F0A03}"/>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29293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2B3F3-13AD-1108-A6F2-6722761AE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6C8C3-A5D4-EDAE-3439-773CC67F4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F3109-6283-CCB3-4299-D8FABD685B27}"/>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5" name="Footer Placeholder 4">
            <a:extLst>
              <a:ext uri="{FF2B5EF4-FFF2-40B4-BE49-F238E27FC236}">
                <a16:creationId xmlns:a16="http://schemas.microsoft.com/office/drawing/2014/main" id="{2882CA11-8878-536A-D4DD-45A9E75BA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38250-CF68-2A35-7D1F-B4339F68C3D4}"/>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222006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4379-1E77-E282-6793-D7769A9128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5302C-51C7-D282-6E14-DFE0E3FA8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F7FBD-759E-D3EF-2F17-80F8B7C9903A}"/>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5" name="Footer Placeholder 4">
            <a:extLst>
              <a:ext uri="{FF2B5EF4-FFF2-40B4-BE49-F238E27FC236}">
                <a16:creationId xmlns:a16="http://schemas.microsoft.com/office/drawing/2014/main" id="{745502FB-18E0-0C83-67A4-A6B80B5AC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0E623-E9DB-73EF-2FD8-484DF899C132}"/>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28305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CD95-7C8C-49AF-253D-FA40C9DB9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3C5DB5-21A2-ADDA-C6E4-F5ACA02F5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10A2B-FF6C-9EAB-86EC-768DFB1BC946}"/>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5" name="Footer Placeholder 4">
            <a:extLst>
              <a:ext uri="{FF2B5EF4-FFF2-40B4-BE49-F238E27FC236}">
                <a16:creationId xmlns:a16="http://schemas.microsoft.com/office/drawing/2014/main" id="{C16D79D7-B6CA-C5EF-0507-BF1427089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5BAB1-27EB-1FCA-5316-CF6F602E3C83}"/>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84333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14FF-7FEF-7618-0BC2-978C22581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5D6FB-F43F-22C0-C9FE-0249821F8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E4993D-1628-2C8A-3D28-AFA11F21A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41E95-817A-777E-426C-1EA1132806FF}"/>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6" name="Footer Placeholder 5">
            <a:extLst>
              <a:ext uri="{FF2B5EF4-FFF2-40B4-BE49-F238E27FC236}">
                <a16:creationId xmlns:a16="http://schemas.microsoft.com/office/drawing/2014/main" id="{199B9859-324E-C838-6CDC-087F08B5D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B6731-1EBC-85D1-D3AE-7693F8E599E1}"/>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136041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EFC3-C05B-29BE-7CEE-94CDC2E174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85B83-8758-BE12-2D12-9E1CC5458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55C69-DB45-658B-E7F3-3000CBBD3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0DD9D-AF54-1441-E07C-9CAB66096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AA905-3D36-0720-51B1-15A6A85BBB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85DE9-6BEF-5943-A185-A282A34E0965}"/>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8" name="Footer Placeholder 7">
            <a:extLst>
              <a:ext uri="{FF2B5EF4-FFF2-40B4-BE49-F238E27FC236}">
                <a16:creationId xmlns:a16="http://schemas.microsoft.com/office/drawing/2014/main" id="{3CD5B952-C0A7-3216-5846-5556A3D1D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54AE64-E7C6-3B9A-8236-6CE1D07FAD80}"/>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164365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A60F-8BB3-2EAF-899E-8D6E4FFD8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883BE4-ADD7-0AE7-3373-023F8F3D3ECA}"/>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4" name="Footer Placeholder 3">
            <a:extLst>
              <a:ext uri="{FF2B5EF4-FFF2-40B4-BE49-F238E27FC236}">
                <a16:creationId xmlns:a16="http://schemas.microsoft.com/office/drawing/2014/main" id="{37EF0476-A24C-BF21-AB33-F89B1573B1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1995E-90F6-A8DD-859F-A138ED70D734}"/>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401901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5F98D-E8A0-93C1-B6E2-A7D16286806A}"/>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3" name="Footer Placeholder 2">
            <a:extLst>
              <a:ext uri="{FF2B5EF4-FFF2-40B4-BE49-F238E27FC236}">
                <a16:creationId xmlns:a16="http://schemas.microsoft.com/office/drawing/2014/main" id="{C521D190-5DAD-DDA1-64FC-E5F3C7769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A689FE-C83F-0913-2D18-92892278E8D5}"/>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17219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3F00-3907-EE1F-AB89-00B321DDA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4FDCD5-63FA-2DAF-E31A-607D069A9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85417-4A80-9FAF-932E-DA383B650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13C01-75EE-D50D-5A52-A060A5C6F304}"/>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6" name="Footer Placeholder 5">
            <a:extLst>
              <a:ext uri="{FF2B5EF4-FFF2-40B4-BE49-F238E27FC236}">
                <a16:creationId xmlns:a16="http://schemas.microsoft.com/office/drawing/2014/main" id="{FD104890-2229-2887-2FF4-02213AF67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359B5-E03E-6DEF-8B7B-5241256DDF7D}"/>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66780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F190-CCC2-E95B-17B2-2ED723CD9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C016A-F775-DA59-66DF-B944A636F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7E152-F92E-0B2E-A805-6B480668C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4C4D8-77BC-7077-788E-8613AC6A8BD2}"/>
              </a:ext>
            </a:extLst>
          </p:cNvPr>
          <p:cNvSpPr>
            <a:spLocks noGrp="1"/>
          </p:cNvSpPr>
          <p:nvPr>
            <p:ph type="dt" sz="half" idx="10"/>
          </p:nvPr>
        </p:nvSpPr>
        <p:spPr/>
        <p:txBody>
          <a:bodyPr/>
          <a:lstStyle/>
          <a:p>
            <a:fld id="{F8234529-7A6C-DF46-A11C-D0483671ECE9}" type="datetimeFigureOut">
              <a:rPr lang="en-US" smtClean="0"/>
              <a:t>11/11/22</a:t>
            </a:fld>
            <a:endParaRPr lang="en-US"/>
          </a:p>
        </p:txBody>
      </p:sp>
      <p:sp>
        <p:nvSpPr>
          <p:cNvPr id="6" name="Footer Placeholder 5">
            <a:extLst>
              <a:ext uri="{FF2B5EF4-FFF2-40B4-BE49-F238E27FC236}">
                <a16:creationId xmlns:a16="http://schemas.microsoft.com/office/drawing/2014/main" id="{3531ADBF-ADE7-15C2-721B-04A12DF1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39E67-91E5-528E-0437-D858F98F8290}"/>
              </a:ext>
            </a:extLst>
          </p:cNvPr>
          <p:cNvSpPr>
            <a:spLocks noGrp="1"/>
          </p:cNvSpPr>
          <p:nvPr>
            <p:ph type="sldNum" sz="quarter" idx="12"/>
          </p:nvPr>
        </p:nvSpPr>
        <p:spPr/>
        <p:txBody>
          <a:bodyPr/>
          <a:lstStyle/>
          <a:p>
            <a:fld id="{CF7D8876-1D62-6A4F-8688-8B2473FD9BA3}" type="slidenum">
              <a:rPr lang="en-US" smtClean="0"/>
              <a:t>‹#›</a:t>
            </a:fld>
            <a:endParaRPr lang="en-US"/>
          </a:p>
        </p:txBody>
      </p:sp>
    </p:spTree>
    <p:extLst>
      <p:ext uri="{BB962C8B-B14F-4D97-AF65-F5344CB8AC3E}">
        <p14:creationId xmlns:p14="http://schemas.microsoft.com/office/powerpoint/2010/main" val="151125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8036F-B95F-C78A-AC76-4D8E180D9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B7FA2-EFF5-B3D1-4B34-E5951B879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09384-A07B-4D94-8628-560A3DCA1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34529-7A6C-DF46-A11C-D0483671ECE9}" type="datetimeFigureOut">
              <a:rPr lang="en-US" smtClean="0"/>
              <a:t>11/11/22</a:t>
            </a:fld>
            <a:endParaRPr lang="en-US"/>
          </a:p>
        </p:txBody>
      </p:sp>
      <p:sp>
        <p:nvSpPr>
          <p:cNvPr id="5" name="Footer Placeholder 4">
            <a:extLst>
              <a:ext uri="{FF2B5EF4-FFF2-40B4-BE49-F238E27FC236}">
                <a16:creationId xmlns:a16="http://schemas.microsoft.com/office/drawing/2014/main" id="{FA24532C-29C4-B21D-31A5-FE2DF04B7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BEEC85-763C-75C2-0073-FD4A04632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D8876-1D62-6A4F-8688-8B2473FD9BA3}" type="slidenum">
              <a:rPr lang="en-US" smtClean="0"/>
              <a:t>‹#›</a:t>
            </a:fld>
            <a:endParaRPr lang="en-US"/>
          </a:p>
        </p:txBody>
      </p:sp>
    </p:spTree>
    <p:extLst>
      <p:ext uri="{BB962C8B-B14F-4D97-AF65-F5344CB8AC3E}">
        <p14:creationId xmlns:p14="http://schemas.microsoft.com/office/powerpoint/2010/main" val="2132084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9AB5-BEE1-BAFE-6A9E-519AB3246886}"/>
              </a:ext>
            </a:extLst>
          </p:cNvPr>
          <p:cNvSpPr>
            <a:spLocks noGrp="1"/>
          </p:cNvSpPr>
          <p:nvPr>
            <p:ph type="title"/>
          </p:nvPr>
        </p:nvSpPr>
        <p:spPr>
          <a:xfrm>
            <a:off x="1667540" y="977641"/>
            <a:ext cx="8624777" cy="953312"/>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556F11FE-0342-BAD1-CD26-D1DBAA56F4C7}"/>
              </a:ext>
            </a:extLst>
          </p:cNvPr>
          <p:cNvSpPr>
            <a:spLocks noGrp="1"/>
          </p:cNvSpPr>
          <p:nvPr>
            <p:ph idx="1"/>
          </p:nvPr>
        </p:nvSpPr>
        <p:spPr>
          <a:xfrm>
            <a:off x="838200" y="2020186"/>
            <a:ext cx="10515600" cy="3221665"/>
          </a:xfrm>
          <a:solidFill>
            <a:schemeClr val="accent1">
              <a:lumMod val="60000"/>
              <a:lumOff val="40000"/>
            </a:schemeClr>
          </a:solidFill>
        </p:spPr>
        <p:txBody>
          <a:bodyPr>
            <a:normAutofit/>
          </a:bodyPr>
          <a:lstStyle/>
          <a:p>
            <a:r>
              <a:rPr lang="en-US" sz="2000" dirty="0"/>
              <a:t>AEMR cares about energy stability, security, and reliability for its clients. To do so AEMR has asked </a:t>
            </a:r>
            <a:r>
              <a:rPr lang="en-US" sz="2000" dirty="0" err="1"/>
              <a:t>Divya</a:t>
            </a:r>
            <a:r>
              <a:rPr lang="en-US" sz="2000" dirty="0"/>
              <a:t> to look into the past database to help them figure out the following issues.</a:t>
            </a:r>
          </a:p>
          <a:p>
            <a:r>
              <a:rPr lang="en-US" sz="2000" dirty="0"/>
              <a:t>Most common outage types and their duration</a:t>
            </a:r>
          </a:p>
          <a:p>
            <a:r>
              <a:rPr lang="en-US" sz="2000" dirty="0"/>
              <a:t>Frequency of outages</a:t>
            </a:r>
          </a:p>
          <a:p>
            <a:r>
              <a:rPr lang="en-US" sz="2000" dirty="0"/>
              <a:t>Providers with a higher count of outages than their peers</a:t>
            </a:r>
          </a:p>
          <a:p>
            <a:r>
              <a:rPr lang="en-US" sz="2000" dirty="0"/>
              <a:t>Percentage of forced outages in 2016 and 2017</a:t>
            </a:r>
          </a:p>
          <a:p>
            <a:r>
              <a:rPr lang="en-US" sz="2000" dirty="0"/>
              <a:t>Increase or decrease in the average duration of forced outages</a:t>
            </a:r>
          </a:p>
          <a:p>
            <a:r>
              <a:rPr lang="en-US" sz="2000" dirty="0"/>
              <a:t>Some unreliable energy providers</a:t>
            </a:r>
          </a:p>
          <a:p>
            <a:pPr marL="0" indent="0">
              <a:buNone/>
            </a:pPr>
            <a:endParaRPr lang="en-US" dirty="0"/>
          </a:p>
          <a:p>
            <a:endParaRPr lang="en-US" dirty="0"/>
          </a:p>
        </p:txBody>
      </p:sp>
      <p:sp>
        <p:nvSpPr>
          <p:cNvPr id="4" name="TextBox 3">
            <a:extLst>
              <a:ext uri="{FF2B5EF4-FFF2-40B4-BE49-F238E27FC236}">
                <a16:creationId xmlns:a16="http://schemas.microsoft.com/office/drawing/2014/main" id="{10F2BDF7-EFDA-3C04-E3A7-D6408C99C6C2}"/>
              </a:ext>
            </a:extLst>
          </p:cNvPr>
          <p:cNvSpPr txBox="1"/>
          <p:nvPr/>
        </p:nvSpPr>
        <p:spPr>
          <a:xfrm>
            <a:off x="838200" y="6144807"/>
            <a:ext cx="2713074" cy="369332"/>
          </a:xfrm>
          <a:prstGeom prst="rect">
            <a:avLst/>
          </a:prstGeom>
          <a:noFill/>
        </p:spPr>
        <p:txBody>
          <a:bodyPr wrap="square" rtlCol="0">
            <a:spAutoFit/>
          </a:bodyPr>
          <a:lstStyle/>
          <a:p>
            <a:r>
              <a:rPr lang="en-US" dirty="0"/>
              <a:t>By </a:t>
            </a:r>
            <a:r>
              <a:rPr lang="en-US" dirty="0" err="1"/>
              <a:t>Divya</a:t>
            </a:r>
            <a:r>
              <a:rPr lang="en-US" dirty="0"/>
              <a:t> </a:t>
            </a:r>
            <a:r>
              <a:rPr lang="en-US" dirty="0" err="1"/>
              <a:t>Bastola</a:t>
            </a:r>
            <a:endParaRPr lang="en-US" dirty="0"/>
          </a:p>
        </p:txBody>
      </p:sp>
    </p:spTree>
    <p:extLst>
      <p:ext uri="{BB962C8B-B14F-4D97-AF65-F5344CB8AC3E}">
        <p14:creationId xmlns:p14="http://schemas.microsoft.com/office/powerpoint/2010/main" val="23760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8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2BC4-415C-70D7-861C-F67A9AC94E7D}"/>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FCFFB472-B8F6-C756-B37B-969E43EDA531}"/>
              </a:ext>
            </a:extLst>
          </p:cNvPr>
          <p:cNvSpPr>
            <a:spLocks noGrp="1"/>
          </p:cNvSpPr>
          <p:nvPr>
            <p:ph idx="1"/>
          </p:nvPr>
        </p:nvSpPr>
        <p:spPr>
          <a:xfrm>
            <a:off x="838200" y="1825625"/>
            <a:ext cx="10515600" cy="3490654"/>
          </a:xfrm>
          <a:solidFill>
            <a:schemeClr val="accent1">
              <a:lumMod val="60000"/>
              <a:lumOff val="40000"/>
            </a:schemeClr>
          </a:solidFill>
        </p:spPr>
        <p:txBody>
          <a:bodyPr>
            <a:noAutofit/>
          </a:bodyPr>
          <a:lstStyle/>
          <a:p>
            <a:pPr marL="0" indent="0">
              <a:buNone/>
            </a:pPr>
            <a:r>
              <a:rPr lang="en-US" sz="1800" dirty="0"/>
              <a:t>Of all participants, GW and </a:t>
            </a:r>
            <a:r>
              <a:rPr lang="en-US" sz="1800" dirty="0" err="1"/>
              <a:t>Auricon</a:t>
            </a:r>
            <a:r>
              <a:rPr lang="en-US" sz="1800" dirty="0"/>
              <a:t> has the highest number of outages of all types in 2016 and 2017. If focusing on forced outages only, In 2016 </a:t>
            </a:r>
            <a:r>
              <a:rPr lang="en-US" sz="1800" dirty="0" err="1"/>
              <a:t>Collgar</a:t>
            </a:r>
            <a:r>
              <a:rPr lang="en-US" sz="1800" dirty="0"/>
              <a:t> has the highest energy loss due to forced outages followed by PMC. In 2017 PMC has the highest energy loss due to forced outages followed by GW. Also, ENRG has the longest outage duration due to the forced outage. </a:t>
            </a:r>
          </a:p>
          <a:p>
            <a:pPr marL="0" indent="0">
              <a:buNone/>
            </a:pPr>
            <a:r>
              <a:rPr lang="en-US" sz="1800" dirty="0"/>
              <a:t>An increase in the number and duration of forced outages threatens the reliability of the </a:t>
            </a:r>
            <a:r>
              <a:rPr lang="en-US" sz="1800"/>
              <a:t>network. AMER </a:t>
            </a:r>
            <a:r>
              <a:rPr lang="en-US" sz="1800" dirty="0"/>
              <a:t>wishes to avoid such risk. Therefore, to prevent future energy loss and strengthen reliability, AEMR should reconsider its contract with the following four energy supplier</a:t>
            </a:r>
          </a:p>
          <a:p>
            <a:pPr marL="0" indent="0">
              <a:buNone/>
            </a:pPr>
            <a:r>
              <a:rPr lang="en-US" sz="1800" dirty="0"/>
              <a:t>•</a:t>
            </a:r>
            <a:r>
              <a:rPr lang="en-US" sz="1800" dirty="0" err="1"/>
              <a:t>Collgar</a:t>
            </a:r>
            <a:endParaRPr lang="en-US" sz="1800" dirty="0"/>
          </a:p>
          <a:p>
            <a:pPr marL="0" indent="0">
              <a:buNone/>
            </a:pPr>
            <a:r>
              <a:rPr lang="en-US" sz="1800" dirty="0"/>
              <a:t>•PMC</a:t>
            </a:r>
          </a:p>
          <a:p>
            <a:pPr marL="0" indent="0">
              <a:buNone/>
            </a:pPr>
            <a:r>
              <a:rPr lang="en-US" sz="1800" dirty="0"/>
              <a:t>•GW</a:t>
            </a:r>
          </a:p>
          <a:p>
            <a:pPr marL="0" indent="0">
              <a:buNone/>
            </a:pPr>
            <a:r>
              <a:rPr lang="en-US" sz="1800" dirty="0"/>
              <a:t>•ENRG</a:t>
            </a:r>
          </a:p>
        </p:txBody>
      </p:sp>
    </p:spTree>
    <p:extLst>
      <p:ext uri="{BB962C8B-B14F-4D97-AF65-F5344CB8AC3E}">
        <p14:creationId xmlns:p14="http://schemas.microsoft.com/office/powerpoint/2010/main" val="203842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C7CF-012C-3DDF-BEEE-2EDB99512AF2}"/>
              </a:ext>
            </a:extLst>
          </p:cNvPr>
          <p:cNvSpPr>
            <a:spLocks noGrp="1"/>
          </p:cNvSpPr>
          <p:nvPr>
            <p:ph type="title"/>
          </p:nvPr>
        </p:nvSpPr>
        <p:spPr>
          <a:xfrm>
            <a:off x="2700925" y="464268"/>
            <a:ext cx="7307371" cy="1137998"/>
          </a:xfrm>
        </p:spPr>
        <p:txBody>
          <a:bodyPr anchor="ctr">
            <a:normAutofit/>
          </a:bodyPr>
          <a:lstStyle/>
          <a:p>
            <a:pPr algn="ctr"/>
            <a:r>
              <a:rPr lang="en-US" sz="3200" b="1" dirty="0">
                <a:solidFill>
                  <a:schemeClr val="tx1">
                    <a:lumMod val="85000"/>
                    <a:lumOff val="15000"/>
                  </a:schemeClr>
                </a:solidFill>
              </a:rPr>
              <a:t>Most Common Outage Type for 2016 and                  2017</a:t>
            </a:r>
          </a:p>
        </p:txBody>
      </p:sp>
      <p:pic>
        <p:nvPicPr>
          <p:cNvPr id="8" name="Content Placeholder 7">
            <a:extLst>
              <a:ext uri="{FF2B5EF4-FFF2-40B4-BE49-F238E27FC236}">
                <a16:creationId xmlns:a16="http://schemas.microsoft.com/office/drawing/2014/main" id="{702B838F-900E-F7C0-8718-606D814817C6}"/>
              </a:ext>
            </a:extLst>
          </p:cNvPr>
          <p:cNvPicPr>
            <a:picLocks noGrp="1" noChangeAspect="1"/>
          </p:cNvPicPr>
          <p:nvPr>
            <p:ph sz="half" idx="1"/>
          </p:nvPr>
        </p:nvPicPr>
        <p:blipFill>
          <a:blip r:embed="rId2"/>
          <a:stretch>
            <a:fillRect/>
          </a:stretch>
        </p:blipFill>
        <p:spPr>
          <a:xfrm>
            <a:off x="1423270" y="3095212"/>
            <a:ext cx="4584700" cy="2768600"/>
          </a:xfrm>
        </p:spPr>
      </p:pic>
      <p:pic>
        <p:nvPicPr>
          <p:cNvPr id="6" name="Content Placeholder 5">
            <a:extLst>
              <a:ext uri="{FF2B5EF4-FFF2-40B4-BE49-F238E27FC236}">
                <a16:creationId xmlns:a16="http://schemas.microsoft.com/office/drawing/2014/main" id="{8E790D1D-C51F-6148-A666-282BC4BD05A3}"/>
              </a:ext>
            </a:extLst>
          </p:cNvPr>
          <p:cNvPicPr>
            <a:picLocks noGrp="1" noChangeAspect="1"/>
          </p:cNvPicPr>
          <p:nvPr>
            <p:ph sz="half" idx="2"/>
          </p:nvPr>
        </p:nvPicPr>
        <p:blipFill>
          <a:blip r:embed="rId3"/>
          <a:stretch>
            <a:fillRect/>
          </a:stretch>
        </p:blipFill>
        <p:spPr>
          <a:xfrm>
            <a:off x="6618614" y="3095212"/>
            <a:ext cx="4597400" cy="2768600"/>
          </a:xfrm>
        </p:spPr>
      </p:pic>
      <p:sp>
        <p:nvSpPr>
          <p:cNvPr id="9" name="TextBox 8">
            <a:extLst>
              <a:ext uri="{FF2B5EF4-FFF2-40B4-BE49-F238E27FC236}">
                <a16:creationId xmlns:a16="http://schemas.microsoft.com/office/drawing/2014/main" id="{0EF08399-449B-8489-39EE-AA04AF5A851F}"/>
              </a:ext>
            </a:extLst>
          </p:cNvPr>
          <p:cNvSpPr txBox="1"/>
          <p:nvPr/>
        </p:nvSpPr>
        <p:spPr>
          <a:xfrm>
            <a:off x="1423270" y="1778639"/>
            <a:ext cx="352451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Most Common Outage - Forced</a:t>
            </a:r>
          </a:p>
          <a:p>
            <a:pPr marL="285750" indent="-285750">
              <a:buFont typeface="Arial" panose="020B0604020202020204" pitchFamily="34" charset="0"/>
              <a:buChar char="•"/>
            </a:pPr>
            <a:r>
              <a:rPr lang="en-US" sz="2000" dirty="0"/>
              <a:t>Year- 2016 and 2017</a:t>
            </a:r>
          </a:p>
        </p:txBody>
      </p:sp>
    </p:spTree>
    <p:extLst>
      <p:ext uri="{BB962C8B-B14F-4D97-AF65-F5344CB8AC3E}">
        <p14:creationId xmlns:p14="http://schemas.microsoft.com/office/powerpoint/2010/main" val="216103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E38E26E-AB82-51F1-56CA-D077119E6BB8}"/>
              </a:ext>
            </a:extLst>
          </p:cNvPr>
          <p:cNvSpPr>
            <a:spLocks noGrp="1"/>
          </p:cNvSpPr>
          <p:nvPr>
            <p:ph type="title"/>
          </p:nvPr>
        </p:nvSpPr>
        <p:spPr>
          <a:xfrm>
            <a:off x="2588713" y="418145"/>
            <a:ext cx="7014574" cy="1015663"/>
          </a:xfrm>
        </p:spPr>
        <p:txBody>
          <a:bodyPr>
            <a:normAutofit/>
          </a:bodyPr>
          <a:lstStyle/>
          <a:p>
            <a:pPr algn="ctr"/>
            <a:r>
              <a:rPr lang="en-US" sz="3200" b="1" dirty="0"/>
              <a:t>Average Outage Duration In Days</a:t>
            </a:r>
          </a:p>
        </p:txBody>
      </p:sp>
      <p:pic>
        <p:nvPicPr>
          <p:cNvPr id="16" name="Content Placeholder 15">
            <a:extLst>
              <a:ext uri="{FF2B5EF4-FFF2-40B4-BE49-F238E27FC236}">
                <a16:creationId xmlns:a16="http://schemas.microsoft.com/office/drawing/2014/main" id="{25C0B95B-4A9C-6131-F9B9-67F5551CA9F8}"/>
              </a:ext>
            </a:extLst>
          </p:cNvPr>
          <p:cNvPicPr>
            <a:picLocks noGrp="1" noChangeAspect="1"/>
          </p:cNvPicPr>
          <p:nvPr>
            <p:ph sz="half" idx="1"/>
          </p:nvPr>
        </p:nvPicPr>
        <p:blipFill>
          <a:blip r:embed="rId2"/>
          <a:stretch>
            <a:fillRect/>
          </a:stretch>
        </p:blipFill>
        <p:spPr>
          <a:xfrm>
            <a:off x="1321409" y="3103323"/>
            <a:ext cx="4584700" cy="2768600"/>
          </a:xfrm>
        </p:spPr>
      </p:pic>
      <p:pic>
        <p:nvPicPr>
          <p:cNvPr id="18" name="Content Placeholder 17">
            <a:extLst>
              <a:ext uri="{FF2B5EF4-FFF2-40B4-BE49-F238E27FC236}">
                <a16:creationId xmlns:a16="http://schemas.microsoft.com/office/drawing/2014/main" id="{9C4E6372-F954-C4CA-ED36-FDAB298B3EB3}"/>
              </a:ext>
            </a:extLst>
          </p:cNvPr>
          <p:cNvPicPr>
            <a:picLocks noGrp="1" noChangeAspect="1"/>
          </p:cNvPicPr>
          <p:nvPr>
            <p:ph sz="half" idx="2"/>
          </p:nvPr>
        </p:nvPicPr>
        <p:blipFill>
          <a:blip r:embed="rId3"/>
          <a:stretch>
            <a:fillRect/>
          </a:stretch>
        </p:blipFill>
        <p:spPr>
          <a:xfrm>
            <a:off x="6483177" y="3103323"/>
            <a:ext cx="4584700" cy="2768600"/>
          </a:xfrm>
        </p:spPr>
      </p:pic>
      <p:sp>
        <p:nvSpPr>
          <p:cNvPr id="20" name="TextBox 19">
            <a:extLst>
              <a:ext uri="{FF2B5EF4-FFF2-40B4-BE49-F238E27FC236}">
                <a16:creationId xmlns:a16="http://schemas.microsoft.com/office/drawing/2014/main" id="{5DC6673C-05AF-56C6-7335-4AD072D4A4EE}"/>
              </a:ext>
            </a:extLst>
          </p:cNvPr>
          <p:cNvSpPr txBox="1"/>
          <p:nvPr/>
        </p:nvSpPr>
        <p:spPr>
          <a:xfrm>
            <a:off x="1866378" y="1603332"/>
            <a:ext cx="45847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Longest Outage Duration - Scheduled(Planned)</a:t>
            </a:r>
          </a:p>
          <a:p>
            <a:pPr marL="285750" indent="-285750">
              <a:buFont typeface="Arial" panose="020B0604020202020204" pitchFamily="34" charset="0"/>
              <a:buChar char="•"/>
            </a:pPr>
            <a:r>
              <a:rPr lang="en-US" sz="2000" dirty="0"/>
              <a:t>Year - 2016 and 2017</a:t>
            </a:r>
          </a:p>
        </p:txBody>
      </p:sp>
    </p:spTree>
    <p:extLst>
      <p:ext uri="{BB962C8B-B14F-4D97-AF65-F5344CB8AC3E}">
        <p14:creationId xmlns:p14="http://schemas.microsoft.com/office/powerpoint/2010/main" val="61235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C7CF-012C-3DDF-BEEE-2EDB99512AF2}"/>
              </a:ext>
            </a:extLst>
          </p:cNvPr>
          <p:cNvSpPr>
            <a:spLocks noGrp="1"/>
          </p:cNvSpPr>
          <p:nvPr>
            <p:ph type="title"/>
          </p:nvPr>
        </p:nvSpPr>
        <p:spPr>
          <a:xfrm>
            <a:off x="2367643" y="443098"/>
            <a:ext cx="7456714" cy="671346"/>
          </a:xfrm>
        </p:spPr>
        <p:txBody>
          <a:bodyPr anchor="ctr">
            <a:normAutofit/>
          </a:bodyPr>
          <a:lstStyle/>
          <a:p>
            <a:pPr algn="ctr"/>
            <a:r>
              <a:rPr lang="en-US" sz="3200" b="1" dirty="0"/>
              <a:t>Total No. of Outage Events per Month</a:t>
            </a:r>
            <a:r>
              <a:rPr lang="en-US" sz="3200" b="1" dirty="0">
                <a:solidFill>
                  <a:srgbClr val="FFFFFF"/>
                </a:solidFill>
              </a:rPr>
              <a:t>2017</a:t>
            </a:r>
          </a:p>
        </p:txBody>
      </p:sp>
      <p:pic>
        <p:nvPicPr>
          <p:cNvPr id="6" name="Content Placeholder 5">
            <a:extLst>
              <a:ext uri="{FF2B5EF4-FFF2-40B4-BE49-F238E27FC236}">
                <a16:creationId xmlns:a16="http://schemas.microsoft.com/office/drawing/2014/main" id="{8E774E96-ED33-FDE3-C3EE-D6D4E5E7999E}"/>
              </a:ext>
            </a:extLst>
          </p:cNvPr>
          <p:cNvPicPr>
            <a:picLocks noGrp="1" noChangeAspect="1"/>
          </p:cNvPicPr>
          <p:nvPr>
            <p:ph sz="half" idx="1"/>
          </p:nvPr>
        </p:nvPicPr>
        <p:blipFill>
          <a:blip r:embed="rId2"/>
          <a:stretch>
            <a:fillRect/>
          </a:stretch>
        </p:blipFill>
        <p:spPr>
          <a:xfrm>
            <a:off x="1136650" y="3127357"/>
            <a:ext cx="4584700" cy="2768600"/>
          </a:xfrm>
        </p:spPr>
      </p:pic>
      <p:pic>
        <p:nvPicPr>
          <p:cNvPr id="8" name="Content Placeholder 7">
            <a:extLst>
              <a:ext uri="{FF2B5EF4-FFF2-40B4-BE49-F238E27FC236}">
                <a16:creationId xmlns:a16="http://schemas.microsoft.com/office/drawing/2014/main" id="{31F3132E-F367-A329-6D8F-CC738EFB5F4C}"/>
              </a:ext>
            </a:extLst>
          </p:cNvPr>
          <p:cNvPicPr>
            <a:picLocks noGrp="1" noChangeAspect="1"/>
          </p:cNvPicPr>
          <p:nvPr>
            <p:ph sz="half" idx="2"/>
          </p:nvPr>
        </p:nvPicPr>
        <p:blipFill>
          <a:blip r:embed="rId3"/>
          <a:stretch>
            <a:fillRect/>
          </a:stretch>
        </p:blipFill>
        <p:spPr>
          <a:xfrm>
            <a:off x="6566343" y="3127357"/>
            <a:ext cx="4584700" cy="2768600"/>
          </a:xfrm>
        </p:spPr>
      </p:pic>
      <p:sp>
        <p:nvSpPr>
          <p:cNvPr id="9" name="TextBox 8">
            <a:extLst>
              <a:ext uri="{FF2B5EF4-FFF2-40B4-BE49-F238E27FC236}">
                <a16:creationId xmlns:a16="http://schemas.microsoft.com/office/drawing/2014/main" id="{59E03F53-B8D6-4A04-AEEA-CE8725D8EC24}"/>
              </a:ext>
            </a:extLst>
          </p:cNvPr>
          <p:cNvSpPr txBox="1"/>
          <p:nvPr/>
        </p:nvSpPr>
        <p:spPr>
          <a:xfrm>
            <a:off x="1136650" y="1650029"/>
            <a:ext cx="5329464" cy="1477328"/>
          </a:xfrm>
          <a:prstGeom prst="rect">
            <a:avLst/>
          </a:prstGeom>
          <a:noFill/>
        </p:spPr>
        <p:txBody>
          <a:bodyPr wrap="square" rtlCol="0">
            <a:spAutoFit/>
          </a:bodyPr>
          <a:lstStyle/>
          <a:p>
            <a:r>
              <a:rPr lang="en-US" dirty="0"/>
              <a:t>Most Frequent(2016) - Forced Highest(Aug) Lowest(Dec)</a:t>
            </a:r>
          </a:p>
          <a:p>
            <a:r>
              <a:rPr lang="en-US" dirty="0"/>
              <a:t>Most Frequent(2017) - Forced Highest(Dec) Lowest(Mar)</a:t>
            </a:r>
          </a:p>
          <a:p>
            <a:endParaRPr lang="en-US" dirty="0"/>
          </a:p>
        </p:txBody>
      </p:sp>
    </p:spTree>
    <p:extLst>
      <p:ext uri="{BB962C8B-B14F-4D97-AF65-F5344CB8AC3E}">
        <p14:creationId xmlns:p14="http://schemas.microsoft.com/office/powerpoint/2010/main" val="363644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B7E1-49BE-8262-A3B3-B0BDA3BD66DB}"/>
              </a:ext>
            </a:extLst>
          </p:cNvPr>
          <p:cNvSpPr>
            <a:spLocks noGrp="1"/>
          </p:cNvSpPr>
          <p:nvPr>
            <p:ph type="title"/>
          </p:nvPr>
        </p:nvSpPr>
        <p:spPr>
          <a:xfrm>
            <a:off x="1894114" y="223611"/>
            <a:ext cx="8599715" cy="756103"/>
          </a:xfrm>
        </p:spPr>
        <p:txBody>
          <a:bodyPr>
            <a:normAutofit/>
          </a:bodyPr>
          <a:lstStyle/>
          <a:p>
            <a:pPr algn="ctr"/>
            <a:r>
              <a:rPr lang="en-US" sz="3200" b="1" dirty="0"/>
              <a:t>No. of Outages and Avg Duration for Participants</a:t>
            </a:r>
          </a:p>
        </p:txBody>
      </p:sp>
      <p:pic>
        <p:nvPicPr>
          <p:cNvPr id="6" name="Content Placeholder 5">
            <a:extLst>
              <a:ext uri="{FF2B5EF4-FFF2-40B4-BE49-F238E27FC236}">
                <a16:creationId xmlns:a16="http://schemas.microsoft.com/office/drawing/2014/main" id="{2E6ED8AF-A5DC-A960-DFC7-E947B19B34B2}"/>
              </a:ext>
            </a:extLst>
          </p:cNvPr>
          <p:cNvPicPr>
            <a:picLocks noGrp="1" noChangeAspect="1"/>
          </p:cNvPicPr>
          <p:nvPr>
            <p:ph sz="half" idx="1"/>
          </p:nvPr>
        </p:nvPicPr>
        <p:blipFill>
          <a:blip r:embed="rId2"/>
          <a:stretch>
            <a:fillRect/>
          </a:stretch>
        </p:blipFill>
        <p:spPr>
          <a:xfrm>
            <a:off x="674915" y="2600706"/>
            <a:ext cx="5181600" cy="3892169"/>
          </a:xfrm>
        </p:spPr>
      </p:pic>
      <p:pic>
        <p:nvPicPr>
          <p:cNvPr id="8" name="Content Placeholder 7">
            <a:extLst>
              <a:ext uri="{FF2B5EF4-FFF2-40B4-BE49-F238E27FC236}">
                <a16:creationId xmlns:a16="http://schemas.microsoft.com/office/drawing/2014/main" id="{4C3AE83C-778F-047C-E15D-1AFC190EC391}"/>
              </a:ext>
            </a:extLst>
          </p:cNvPr>
          <p:cNvPicPr>
            <a:picLocks noGrp="1" noChangeAspect="1"/>
          </p:cNvPicPr>
          <p:nvPr>
            <p:ph sz="half" idx="2"/>
          </p:nvPr>
        </p:nvPicPr>
        <p:blipFill>
          <a:blip r:embed="rId3"/>
          <a:stretch>
            <a:fillRect/>
          </a:stretch>
        </p:blipFill>
        <p:spPr>
          <a:xfrm>
            <a:off x="6172200" y="2591717"/>
            <a:ext cx="5181600" cy="3901158"/>
          </a:xfrm>
        </p:spPr>
      </p:pic>
      <p:sp>
        <p:nvSpPr>
          <p:cNvPr id="9" name="TextBox 8">
            <a:extLst>
              <a:ext uri="{FF2B5EF4-FFF2-40B4-BE49-F238E27FC236}">
                <a16:creationId xmlns:a16="http://schemas.microsoft.com/office/drawing/2014/main" id="{87843F1C-8A18-15B4-F73E-45BB59665841}"/>
              </a:ext>
            </a:extLst>
          </p:cNvPr>
          <p:cNvSpPr txBox="1"/>
          <p:nvPr/>
        </p:nvSpPr>
        <p:spPr>
          <a:xfrm>
            <a:off x="1099457" y="1240972"/>
            <a:ext cx="7217229" cy="1200329"/>
          </a:xfrm>
          <a:prstGeom prst="rect">
            <a:avLst/>
          </a:prstGeom>
          <a:noFill/>
        </p:spPr>
        <p:txBody>
          <a:bodyPr wrap="square" rtlCol="0">
            <a:spAutoFit/>
          </a:bodyPr>
          <a:lstStyle/>
          <a:p>
            <a:r>
              <a:rPr lang="en-US" dirty="0"/>
              <a:t>Highest No. of Outage – GW and </a:t>
            </a:r>
            <a:r>
              <a:rPr lang="en-US" dirty="0" err="1"/>
              <a:t>Auricon</a:t>
            </a:r>
            <a:r>
              <a:rPr lang="en-US" dirty="0"/>
              <a:t> (2016)</a:t>
            </a:r>
          </a:p>
          <a:p>
            <a:r>
              <a:rPr lang="en-US" dirty="0" err="1"/>
              <a:t>Auricon</a:t>
            </a:r>
            <a:r>
              <a:rPr lang="en-US" dirty="0"/>
              <a:t> followed by GW(2017)</a:t>
            </a:r>
          </a:p>
          <a:p>
            <a:r>
              <a:rPr lang="en-US" dirty="0"/>
              <a:t>Longest Avg Outage Duration – ENRG followed by EUCT(2016) and ENRG followed by Melk (2017)</a:t>
            </a:r>
          </a:p>
        </p:txBody>
      </p:sp>
    </p:spTree>
    <p:extLst>
      <p:ext uri="{BB962C8B-B14F-4D97-AF65-F5344CB8AC3E}">
        <p14:creationId xmlns:p14="http://schemas.microsoft.com/office/powerpoint/2010/main" val="40895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A1E0-0604-40DD-547D-7FE447DFB8E8}"/>
              </a:ext>
            </a:extLst>
          </p:cNvPr>
          <p:cNvSpPr>
            <a:spLocks noGrp="1"/>
          </p:cNvSpPr>
          <p:nvPr>
            <p:ph type="title"/>
          </p:nvPr>
        </p:nvSpPr>
        <p:spPr>
          <a:xfrm>
            <a:off x="2794870" y="438411"/>
            <a:ext cx="6602260" cy="751235"/>
          </a:xfrm>
        </p:spPr>
        <p:txBody>
          <a:bodyPr/>
          <a:lstStyle/>
          <a:p>
            <a:pPr algn="ctr"/>
            <a:r>
              <a:rPr lang="en-US" b="1" dirty="0"/>
              <a:t>Forced Outage Percentage</a:t>
            </a:r>
          </a:p>
        </p:txBody>
      </p:sp>
      <p:pic>
        <p:nvPicPr>
          <p:cNvPr id="5" name="Content Placeholder 4" descr="Chart, bar chart&#10;&#10;Description automatically generated">
            <a:extLst>
              <a:ext uri="{FF2B5EF4-FFF2-40B4-BE49-F238E27FC236}">
                <a16:creationId xmlns:a16="http://schemas.microsoft.com/office/drawing/2014/main" id="{5F6ADD18-2E46-5D06-52FF-6A8B3D6C7A68}"/>
              </a:ext>
            </a:extLst>
          </p:cNvPr>
          <p:cNvPicPr>
            <a:picLocks noGrp="1" noChangeAspect="1"/>
          </p:cNvPicPr>
          <p:nvPr>
            <p:ph idx="1"/>
          </p:nvPr>
        </p:nvPicPr>
        <p:blipFill>
          <a:blip r:embed="rId2"/>
          <a:stretch>
            <a:fillRect/>
          </a:stretch>
        </p:blipFill>
        <p:spPr>
          <a:xfrm>
            <a:off x="3346450" y="2799219"/>
            <a:ext cx="5499100" cy="3683000"/>
          </a:xfrm>
        </p:spPr>
      </p:pic>
      <p:pic>
        <p:nvPicPr>
          <p:cNvPr id="8" name="Picture 7">
            <a:extLst>
              <a:ext uri="{FF2B5EF4-FFF2-40B4-BE49-F238E27FC236}">
                <a16:creationId xmlns:a16="http://schemas.microsoft.com/office/drawing/2014/main" id="{0E2929B6-1919-3A1F-620E-77F4B1F5E964}"/>
              </a:ext>
            </a:extLst>
          </p:cNvPr>
          <p:cNvPicPr>
            <a:picLocks noChangeAspect="1"/>
          </p:cNvPicPr>
          <p:nvPr/>
        </p:nvPicPr>
        <p:blipFill>
          <a:blip r:embed="rId3"/>
          <a:stretch>
            <a:fillRect/>
          </a:stretch>
        </p:blipFill>
        <p:spPr>
          <a:xfrm>
            <a:off x="2053311" y="1566829"/>
            <a:ext cx="8330766" cy="855206"/>
          </a:xfrm>
          <a:prstGeom prst="rect">
            <a:avLst/>
          </a:prstGeom>
        </p:spPr>
      </p:pic>
    </p:spTree>
    <p:extLst>
      <p:ext uri="{BB962C8B-B14F-4D97-AF65-F5344CB8AC3E}">
        <p14:creationId xmlns:p14="http://schemas.microsoft.com/office/powerpoint/2010/main" val="292397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79B3-16D3-AADA-067F-CA61E7853977}"/>
              </a:ext>
            </a:extLst>
          </p:cNvPr>
          <p:cNvSpPr>
            <a:spLocks noGrp="1"/>
          </p:cNvSpPr>
          <p:nvPr>
            <p:ph type="title"/>
          </p:nvPr>
        </p:nvSpPr>
        <p:spPr>
          <a:xfrm>
            <a:off x="2091847" y="515438"/>
            <a:ext cx="8623126" cy="900004"/>
          </a:xfrm>
        </p:spPr>
        <p:txBody>
          <a:bodyPr>
            <a:normAutofit fontScale="90000"/>
          </a:bodyPr>
          <a:lstStyle/>
          <a:p>
            <a:pPr algn="ctr"/>
            <a:r>
              <a:rPr lang="en-US" sz="3200" b="1" dirty="0"/>
              <a:t>Avg Outage MW Loss and Avg Outage Duration in Minutes</a:t>
            </a:r>
          </a:p>
        </p:txBody>
      </p:sp>
      <p:pic>
        <p:nvPicPr>
          <p:cNvPr id="6" name="Content Placeholder 5" descr="Chart, bar chart&#10;&#10;Description automatically generated">
            <a:extLst>
              <a:ext uri="{FF2B5EF4-FFF2-40B4-BE49-F238E27FC236}">
                <a16:creationId xmlns:a16="http://schemas.microsoft.com/office/drawing/2014/main" id="{BDB0231B-7151-1FEC-B5FE-46AB9E878C3F}"/>
              </a:ext>
            </a:extLst>
          </p:cNvPr>
          <p:cNvPicPr>
            <a:picLocks noGrp="1" noChangeAspect="1"/>
          </p:cNvPicPr>
          <p:nvPr>
            <p:ph sz="half" idx="1"/>
          </p:nvPr>
        </p:nvPicPr>
        <p:blipFill>
          <a:blip r:embed="rId2"/>
          <a:stretch>
            <a:fillRect/>
          </a:stretch>
        </p:blipFill>
        <p:spPr>
          <a:xfrm>
            <a:off x="1498600" y="3268348"/>
            <a:ext cx="4597400" cy="2768600"/>
          </a:xfrm>
        </p:spPr>
      </p:pic>
      <p:pic>
        <p:nvPicPr>
          <p:cNvPr id="8" name="Content Placeholder 7" descr="Chart&#10;&#10;Description automatically generated">
            <a:extLst>
              <a:ext uri="{FF2B5EF4-FFF2-40B4-BE49-F238E27FC236}">
                <a16:creationId xmlns:a16="http://schemas.microsoft.com/office/drawing/2014/main" id="{265CF153-7F4C-099F-ECB6-FA6B7B115453}"/>
              </a:ext>
            </a:extLst>
          </p:cNvPr>
          <p:cNvPicPr>
            <a:picLocks noGrp="1" noChangeAspect="1"/>
          </p:cNvPicPr>
          <p:nvPr>
            <p:ph sz="half" idx="2"/>
          </p:nvPr>
        </p:nvPicPr>
        <p:blipFill>
          <a:blip r:embed="rId3"/>
          <a:stretch>
            <a:fillRect/>
          </a:stretch>
        </p:blipFill>
        <p:spPr>
          <a:xfrm>
            <a:off x="6731521" y="3268348"/>
            <a:ext cx="4584700" cy="2768600"/>
          </a:xfrm>
        </p:spPr>
      </p:pic>
      <p:sp>
        <p:nvSpPr>
          <p:cNvPr id="9" name="TextBox 8">
            <a:extLst>
              <a:ext uri="{FF2B5EF4-FFF2-40B4-BE49-F238E27FC236}">
                <a16:creationId xmlns:a16="http://schemas.microsoft.com/office/drawing/2014/main" id="{E3AE74E9-8AC8-9004-DA34-718A062FFE66}"/>
              </a:ext>
            </a:extLst>
          </p:cNvPr>
          <p:cNvSpPr txBox="1"/>
          <p:nvPr/>
        </p:nvSpPr>
        <p:spPr>
          <a:xfrm>
            <a:off x="1014609" y="1537275"/>
            <a:ext cx="95949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Avg Outage Loss – Opportunist Highest Followed by Scheduled in 2016</a:t>
            </a:r>
          </a:p>
          <a:p>
            <a:pPr marL="285750" indent="-285750">
              <a:buFont typeface="Arial" panose="020B0604020202020204" pitchFamily="34" charset="0"/>
              <a:buChar char="•"/>
            </a:pPr>
            <a:r>
              <a:rPr lang="en-US" dirty="0"/>
              <a:t>Scheduled Highest Followed by Opportunist in 2017</a:t>
            </a:r>
          </a:p>
          <a:p>
            <a:pPr marL="285750" indent="-285750">
              <a:buFont typeface="Arial" panose="020B0604020202020204" pitchFamily="34" charset="0"/>
              <a:buChar char="•"/>
            </a:pPr>
            <a:r>
              <a:rPr lang="en-US" dirty="0"/>
              <a:t>Avg Outage Duration In Minutes – Scheduled longest duration followed by forced in both 2016 and 2017</a:t>
            </a:r>
          </a:p>
        </p:txBody>
      </p:sp>
    </p:spTree>
    <p:extLst>
      <p:ext uri="{BB962C8B-B14F-4D97-AF65-F5344CB8AC3E}">
        <p14:creationId xmlns:p14="http://schemas.microsoft.com/office/powerpoint/2010/main" val="367760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0FA8-525E-1DDB-BC4B-9F5C38D8B482}"/>
              </a:ext>
            </a:extLst>
          </p:cNvPr>
          <p:cNvSpPr>
            <a:spLocks noGrp="1"/>
          </p:cNvSpPr>
          <p:nvPr>
            <p:ph type="title"/>
          </p:nvPr>
        </p:nvSpPr>
        <p:spPr>
          <a:xfrm>
            <a:off x="1791734" y="307841"/>
            <a:ext cx="7837967" cy="910782"/>
          </a:xfrm>
        </p:spPr>
        <p:txBody>
          <a:bodyPr>
            <a:normAutofit/>
          </a:bodyPr>
          <a:lstStyle/>
          <a:p>
            <a:pPr algn="ctr"/>
            <a:r>
              <a:rPr lang="en-US" sz="3200" b="1" dirty="0"/>
              <a:t>Unreliable Energy provider(Forced Outage)</a:t>
            </a:r>
          </a:p>
        </p:txBody>
      </p:sp>
      <p:pic>
        <p:nvPicPr>
          <p:cNvPr id="6" name="Content Placeholder 5" descr="Chart, bar chart&#10;&#10;Description automatically generated">
            <a:extLst>
              <a:ext uri="{FF2B5EF4-FFF2-40B4-BE49-F238E27FC236}">
                <a16:creationId xmlns:a16="http://schemas.microsoft.com/office/drawing/2014/main" id="{62633549-684E-C75B-E555-C4288EBABA31}"/>
              </a:ext>
            </a:extLst>
          </p:cNvPr>
          <p:cNvPicPr>
            <a:picLocks noGrp="1" noChangeAspect="1"/>
          </p:cNvPicPr>
          <p:nvPr>
            <p:ph sz="half" idx="1"/>
          </p:nvPr>
        </p:nvPicPr>
        <p:blipFill>
          <a:blip r:embed="rId2"/>
          <a:stretch>
            <a:fillRect/>
          </a:stretch>
        </p:blipFill>
        <p:spPr>
          <a:xfrm>
            <a:off x="1126018" y="3399982"/>
            <a:ext cx="4584700" cy="2768600"/>
          </a:xfrm>
        </p:spPr>
      </p:pic>
      <p:pic>
        <p:nvPicPr>
          <p:cNvPr id="8" name="Content Placeholder 7" descr="Chart&#10;&#10;Description automatically generated">
            <a:extLst>
              <a:ext uri="{FF2B5EF4-FFF2-40B4-BE49-F238E27FC236}">
                <a16:creationId xmlns:a16="http://schemas.microsoft.com/office/drawing/2014/main" id="{DE8EB603-62E0-5B06-D98C-1E1850F23B74}"/>
              </a:ext>
            </a:extLst>
          </p:cNvPr>
          <p:cNvPicPr>
            <a:picLocks noGrp="1" noChangeAspect="1"/>
          </p:cNvPicPr>
          <p:nvPr>
            <p:ph sz="half" idx="2"/>
          </p:nvPr>
        </p:nvPicPr>
        <p:blipFill>
          <a:blip r:embed="rId3"/>
          <a:stretch>
            <a:fillRect/>
          </a:stretch>
        </p:blipFill>
        <p:spPr>
          <a:xfrm>
            <a:off x="6672668" y="3429000"/>
            <a:ext cx="4584700" cy="2768600"/>
          </a:xfrm>
        </p:spPr>
      </p:pic>
      <p:sp>
        <p:nvSpPr>
          <p:cNvPr id="10" name="TextBox 9">
            <a:extLst>
              <a:ext uri="{FF2B5EF4-FFF2-40B4-BE49-F238E27FC236}">
                <a16:creationId xmlns:a16="http://schemas.microsoft.com/office/drawing/2014/main" id="{6B877E0D-ACFF-15F0-F7EF-8DBD1E3DD14D}"/>
              </a:ext>
            </a:extLst>
          </p:cNvPr>
          <p:cNvSpPr txBox="1"/>
          <p:nvPr/>
        </p:nvSpPr>
        <p:spPr>
          <a:xfrm>
            <a:off x="837905" y="1360967"/>
            <a:ext cx="891008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Energy loss- In 2016, </a:t>
            </a:r>
            <a:r>
              <a:rPr lang="en-US" dirty="0" err="1"/>
              <a:t>Collgar</a:t>
            </a:r>
            <a:r>
              <a:rPr lang="en-US" dirty="0"/>
              <a:t> has highest energy loss due to forced outage followed by PMC and In 2017, PMC has highest energy loss due to forced outage followed by GW.</a:t>
            </a:r>
          </a:p>
          <a:p>
            <a:pPr marL="285750" indent="-285750">
              <a:buFont typeface="Arial" panose="020B0604020202020204" pitchFamily="34" charset="0"/>
              <a:buChar char="•"/>
            </a:pPr>
            <a:r>
              <a:rPr lang="en-US" dirty="0"/>
              <a:t>Avg Outage Duration – In 2016, ENRG has the longest energy outage duration followed by ECUT and in 2017, MELK has the longest energy outage duration followed by ENRG.</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7370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D71A-F856-FE2C-6298-8558B3DE5DCB}"/>
              </a:ext>
            </a:extLst>
          </p:cNvPr>
          <p:cNvSpPr>
            <a:spLocks noGrp="1"/>
          </p:cNvSpPr>
          <p:nvPr>
            <p:ph type="title"/>
          </p:nvPr>
        </p:nvSpPr>
        <p:spPr>
          <a:xfrm>
            <a:off x="2773326" y="471450"/>
            <a:ext cx="6445102" cy="432317"/>
          </a:xfrm>
        </p:spPr>
        <p:txBody>
          <a:bodyPr>
            <a:normAutofit fontScale="90000"/>
          </a:bodyPr>
          <a:lstStyle/>
          <a:p>
            <a:r>
              <a:rPr lang="en-US" sz="4400" b="1" dirty="0"/>
              <a:t>Unreliable Energy provider</a:t>
            </a:r>
            <a:endParaRPr lang="en-US" dirty="0"/>
          </a:p>
        </p:txBody>
      </p:sp>
      <p:pic>
        <p:nvPicPr>
          <p:cNvPr id="5" name="Content Placeholder 4" descr="Chart&#10;&#10;Description automatically generated">
            <a:extLst>
              <a:ext uri="{FF2B5EF4-FFF2-40B4-BE49-F238E27FC236}">
                <a16:creationId xmlns:a16="http://schemas.microsoft.com/office/drawing/2014/main" id="{322FCBF7-D151-7DB1-D412-69F352546297}"/>
              </a:ext>
            </a:extLst>
          </p:cNvPr>
          <p:cNvPicPr>
            <a:picLocks noGrp="1" noChangeAspect="1"/>
          </p:cNvPicPr>
          <p:nvPr>
            <p:ph idx="1"/>
          </p:nvPr>
        </p:nvPicPr>
        <p:blipFill>
          <a:blip r:embed="rId2"/>
          <a:stretch>
            <a:fillRect/>
          </a:stretch>
        </p:blipFill>
        <p:spPr>
          <a:xfrm>
            <a:off x="2222204" y="2668912"/>
            <a:ext cx="5787892" cy="3795683"/>
          </a:xfrm>
        </p:spPr>
      </p:pic>
      <p:sp>
        <p:nvSpPr>
          <p:cNvPr id="6" name="TextBox 5">
            <a:extLst>
              <a:ext uri="{FF2B5EF4-FFF2-40B4-BE49-F238E27FC236}">
                <a16:creationId xmlns:a16="http://schemas.microsoft.com/office/drawing/2014/main" id="{B60B6B05-A67F-88F7-2C23-51FBB71AC5A9}"/>
              </a:ext>
            </a:extLst>
          </p:cNvPr>
          <p:cNvSpPr txBox="1"/>
          <p:nvPr/>
        </p:nvSpPr>
        <p:spPr>
          <a:xfrm>
            <a:off x="925033" y="1336710"/>
            <a:ext cx="7464056" cy="646331"/>
          </a:xfrm>
          <a:prstGeom prst="rect">
            <a:avLst/>
          </a:prstGeom>
          <a:noFill/>
        </p:spPr>
        <p:txBody>
          <a:bodyPr wrap="square" rtlCol="0">
            <a:spAutoFit/>
          </a:bodyPr>
          <a:lstStyle/>
          <a:p>
            <a:r>
              <a:rPr lang="en-US" dirty="0"/>
              <a:t>Highest Summed Energy Lost(2016) – BWI </a:t>
            </a:r>
            <a:r>
              <a:rPr lang="en-US" dirty="0" err="1"/>
              <a:t>GreenWater</a:t>
            </a:r>
            <a:r>
              <a:rPr lang="en-US" dirty="0"/>
              <a:t> followed by MELK </a:t>
            </a:r>
          </a:p>
          <a:p>
            <a:r>
              <a:rPr lang="en-US" dirty="0"/>
              <a:t>Highest Summed Energy Lost(2017)- </a:t>
            </a:r>
            <a:r>
              <a:rPr lang="en-US" dirty="0" err="1"/>
              <a:t>Auricon</a:t>
            </a:r>
            <a:r>
              <a:rPr lang="en-US" dirty="0"/>
              <a:t> followed by BWI </a:t>
            </a:r>
            <a:r>
              <a:rPr lang="en-US" dirty="0" err="1"/>
              <a:t>GreenWater</a:t>
            </a:r>
            <a:endParaRPr lang="en-US" dirty="0"/>
          </a:p>
        </p:txBody>
      </p:sp>
    </p:spTree>
    <p:extLst>
      <p:ext uri="{BB962C8B-B14F-4D97-AF65-F5344CB8AC3E}">
        <p14:creationId xmlns:p14="http://schemas.microsoft.com/office/powerpoint/2010/main" val="92906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481</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vt:lpstr>
      <vt:lpstr>Most Common Outage Type for 2016 and                  2017</vt:lpstr>
      <vt:lpstr>Average Outage Duration In Days</vt:lpstr>
      <vt:lpstr>Total No. of Outage Events per Month2017</vt:lpstr>
      <vt:lpstr>No. of Outages and Avg Duration for Participants</vt:lpstr>
      <vt:lpstr>Forced Outage Percentage</vt:lpstr>
      <vt:lpstr>Avg Outage MW Loss and Avg Outage Duration in Minutes</vt:lpstr>
      <vt:lpstr>Unreliable Energy provider(Forced Outage)</vt:lpstr>
      <vt:lpstr>Unreliable Energy provider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FREQUENT OUTAGE IN 2016</dc:title>
  <dc:creator>divya.bastola20@gmail.com</dc:creator>
  <cp:lastModifiedBy>divya.bastola20@gmail.com</cp:lastModifiedBy>
  <cp:revision>11</cp:revision>
  <dcterms:created xsi:type="dcterms:W3CDTF">2022-11-04T15:23:55Z</dcterms:created>
  <dcterms:modified xsi:type="dcterms:W3CDTF">2022-11-11T14:50:46Z</dcterms:modified>
</cp:coreProperties>
</file>