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392" r:id="rId2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B8"/>
    <a:srgbClr val="2FB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88724-D15B-4937-AE7A-40896ED39C30}" v="2" dt="2022-03-06T20:17:05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85734" autoAdjust="0"/>
  </p:normalViewPr>
  <p:slideViewPr>
    <p:cSldViewPr snapToGrid="0">
      <p:cViewPr>
        <p:scale>
          <a:sx n="118" d="100"/>
          <a:sy n="118" d="100"/>
        </p:scale>
        <p:origin x="141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Bastola" userId="a5430d42875d4616" providerId="Windows Live" clId="Web-{A7188724-D15B-4937-AE7A-40896ED39C30}"/>
    <pc:docChg chg="modSld">
      <pc:chgData name="Divya Bastola" userId="a5430d42875d4616" providerId="Windows Live" clId="Web-{A7188724-D15B-4937-AE7A-40896ED39C30}" dt="2022-03-06T20:17:05.438" v="1" actId="20577"/>
      <pc:docMkLst>
        <pc:docMk/>
      </pc:docMkLst>
      <pc:sldChg chg="modSp">
        <pc:chgData name="Divya Bastola" userId="a5430d42875d4616" providerId="Windows Live" clId="Web-{A7188724-D15B-4937-AE7A-40896ED39C30}" dt="2022-03-06T20:17:05.438" v="1" actId="20577"/>
        <pc:sldMkLst>
          <pc:docMk/>
          <pc:sldMk cId="2007862539" sldId="392"/>
        </pc:sldMkLst>
        <pc:spChg chg="mod">
          <ac:chgData name="Divya Bastola" userId="a5430d42875d4616" providerId="Windows Live" clId="Web-{A7188724-D15B-4937-AE7A-40896ED39C30}" dt="2022-03-06T20:17:05.438" v="1" actId="20577"/>
          <ac:spMkLst>
            <pc:docMk/>
            <pc:sldMk cId="2007862539" sldId="392"/>
            <ac:spMk id="11" creationId="{E81A7284-0A7F-4949-A2D3-271EBCDF6DE8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theme" Target="../theme/theme1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oleObject" Target="../embeddings/oleObject1.bin"/><Relationship Id="rId5" Type="http://schemas.openxmlformats.org/officeDocument/2006/relationships/tags" Target="../tags/tag1.x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vmlDrawing" Target="../drawings/vmlDrawing1.v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215444"/>
          </a:xfrm>
        </p:spPr>
        <p:txBody>
          <a:bodyPr/>
          <a:lstStyle/>
          <a:p>
            <a:r>
              <a:rPr lang="en-GB" sz="1400" b="1" dirty="0"/>
              <a:t>Revenue Value Driver Tree</a:t>
            </a:r>
            <a:endParaRPr lang="en-AU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8F6F-F722-4F6F-8BAB-BAAF3438C6A2}"/>
              </a:ext>
            </a:extLst>
          </p:cNvPr>
          <p:cNvSpPr/>
          <p:nvPr/>
        </p:nvSpPr>
        <p:spPr>
          <a:xfrm>
            <a:off x="330200" y="3005137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Revenues</a:t>
            </a:r>
            <a:endParaRPr lang="en-AU" sz="1050" b="1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D86FE-D8F1-40C0-8751-D4F20FB58738}"/>
              </a:ext>
            </a:extLst>
          </p:cNvPr>
          <p:cNvSpPr/>
          <p:nvPr/>
        </p:nvSpPr>
        <p:spPr>
          <a:xfrm>
            <a:off x="2597150" y="1239116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Private Water Hedge Sales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C49D4-82EC-4578-A00C-A6CC31BD214D}"/>
              </a:ext>
            </a:extLst>
          </p:cNvPr>
          <p:cNvSpPr/>
          <p:nvPr/>
        </p:nvSpPr>
        <p:spPr>
          <a:xfrm>
            <a:off x="2627421" y="5142045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Residential Sales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B0563B-8DE3-4C6D-A2EB-E25B76303051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847850" y="1594716"/>
            <a:ext cx="749300" cy="1766021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D9E771-BBE9-4B75-98EC-7C6E822CB83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847850" y="3360737"/>
            <a:ext cx="779571" cy="2136908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5129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87464-1BC8-47B3-8E49-660CBBA650B6}"/>
              </a:ext>
            </a:extLst>
          </p:cNvPr>
          <p:cNvSpPr/>
          <p:nvPr/>
        </p:nvSpPr>
        <p:spPr>
          <a:xfrm>
            <a:off x="2606675" y="3048067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Public Sales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4E9F8B-31BA-4E4E-84E7-360424AB2B99}"/>
              </a:ext>
            </a:extLst>
          </p:cNvPr>
          <p:cNvSpPr/>
          <p:nvPr/>
        </p:nvSpPr>
        <p:spPr>
          <a:xfrm>
            <a:off x="4978400" y="764281"/>
            <a:ext cx="15176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(0211) - Soft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2F10C4-4FAB-4FC3-929F-77F655AADC6B}"/>
              </a:ext>
            </a:extLst>
          </p:cNvPr>
          <p:cNvSpPr/>
          <p:nvPr/>
        </p:nvSpPr>
        <p:spPr>
          <a:xfrm>
            <a:off x="4978400" y="1960461"/>
            <a:ext cx="15176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(0212) - Hard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F47F44-5E99-482F-817B-5BEFB3D17BDE}"/>
              </a:ext>
            </a:extLst>
          </p:cNvPr>
          <p:cNvSpPr/>
          <p:nvPr/>
        </p:nvSpPr>
        <p:spPr>
          <a:xfrm>
            <a:off x="4978400" y="2704778"/>
            <a:ext cx="15176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(0211) - Soft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CB8F1D-AD04-4C82-9EC2-14AEC6B451A6}"/>
              </a:ext>
            </a:extLst>
          </p:cNvPr>
          <p:cNvSpPr/>
          <p:nvPr/>
        </p:nvSpPr>
        <p:spPr>
          <a:xfrm>
            <a:off x="4978400" y="3875781"/>
            <a:ext cx="15176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(0212) - Hard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AF2829-6123-4E35-A5EA-3FFD21D0189C}"/>
              </a:ext>
            </a:extLst>
          </p:cNvPr>
          <p:cNvSpPr/>
          <p:nvPr/>
        </p:nvSpPr>
        <p:spPr>
          <a:xfrm>
            <a:off x="4978400" y="5298037"/>
            <a:ext cx="15176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(0211) - Soft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B8C5EDA-E0B8-4AB6-8CAA-5EF5C2447C70}"/>
              </a:ext>
            </a:extLst>
          </p:cNvPr>
          <p:cNvCxnSpPr>
            <a:stCxn id="5" idx="3"/>
            <a:endCxn id="25" idx="1"/>
          </p:cNvCxnSpPr>
          <p:nvPr/>
        </p:nvCxnSpPr>
        <p:spPr>
          <a:xfrm flipV="1">
            <a:off x="4114800" y="984000"/>
            <a:ext cx="863600" cy="610716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D75ECE7-18F9-4B6A-9EA9-45EBAFCDC19F}"/>
              </a:ext>
            </a:extLst>
          </p:cNvPr>
          <p:cNvCxnSpPr>
            <a:stCxn id="5" idx="3"/>
            <a:endCxn id="26" idx="1"/>
          </p:cNvCxnSpPr>
          <p:nvPr/>
        </p:nvCxnSpPr>
        <p:spPr>
          <a:xfrm>
            <a:off x="4114800" y="1594716"/>
            <a:ext cx="863600" cy="58546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E7F1FB9-82A8-41B5-A6B4-107B1DC816C8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 flipV="1">
            <a:off x="4124325" y="2924497"/>
            <a:ext cx="854075" cy="479170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1D55F3-BDB0-435E-802F-ACA65656CE4C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4124325" y="3403667"/>
            <a:ext cx="854075" cy="691833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B8C019-47BE-4B43-B41C-4FCEAA2CC419}"/>
              </a:ext>
            </a:extLst>
          </p:cNvPr>
          <p:cNvSpPr txBox="1"/>
          <p:nvPr/>
        </p:nvSpPr>
        <p:spPr>
          <a:xfrm>
            <a:off x="2825750" y="495791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Profit Centre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7C6221-E9EB-41A4-9AA7-0C7502ADEDE6}"/>
              </a:ext>
            </a:extLst>
          </p:cNvPr>
          <p:cNvSpPr txBox="1"/>
          <p:nvPr/>
        </p:nvSpPr>
        <p:spPr>
          <a:xfrm>
            <a:off x="4921250" y="470944"/>
            <a:ext cx="200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Profit Centre Elements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036B6F-7D09-4959-B3BC-BA5FEA4833E6}"/>
              </a:ext>
            </a:extLst>
          </p:cNvPr>
          <p:cNvSpPr/>
          <p:nvPr/>
        </p:nvSpPr>
        <p:spPr>
          <a:xfrm>
            <a:off x="2063469" y="3204446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5BE094-FE88-472F-94F1-111FE8B60F33}"/>
              </a:ext>
            </a:extLst>
          </p:cNvPr>
          <p:cNvCxnSpPr>
            <a:stCxn id="6" idx="3"/>
            <a:endCxn id="29" idx="1"/>
          </p:cNvCxnSpPr>
          <p:nvPr/>
        </p:nvCxnSpPr>
        <p:spPr>
          <a:xfrm>
            <a:off x="4145071" y="5497645"/>
            <a:ext cx="833329" cy="2011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25DFD86-22DB-BB4C-8FDD-B9C409942603}"/>
              </a:ext>
            </a:extLst>
          </p:cNvPr>
          <p:cNvSpPr/>
          <p:nvPr/>
        </p:nvSpPr>
        <p:spPr>
          <a:xfrm>
            <a:off x="6496050" y="686759"/>
            <a:ext cx="1627632" cy="59338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$67,645,114.20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454BF6-9357-CE44-A76D-D06C396F3BD0}"/>
              </a:ext>
            </a:extLst>
          </p:cNvPr>
          <p:cNvSpPr/>
          <p:nvPr/>
        </p:nvSpPr>
        <p:spPr>
          <a:xfrm>
            <a:off x="6496050" y="1946384"/>
            <a:ext cx="1627632" cy="594360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$119,782,197.44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1A7284-0A7F-4949-A2D3-271EBCDF6DE8}"/>
              </a:ext>
            </a:extLst>
          </p:cNvPr>
          <p:cNvSpPr/>
          <p:nvPr/>
        </p:nvSpPr>
        <p:spPr>
          <a:xfrm>
            <a:off x="6490716" y="2647591"/>
            <a:ext cx="1627632" cy="594360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$51,394,283.47</a:t>
            </a:r>
            <a:endParaRPr lang="en-US" sz="105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2756F3-785A-3146-83C6-49477EB2AFDC}"/>
              </a:ext>
            </a:extLst>
          </p:cNvPr>
          <p:cNvSpPr/>
          <p:nvPr/>
        </p:nvSpPr>
        <p:spPr>
          <a:xfrm>
            <a:off x="6490716" y="3809523"/>
            <a:ext cx="1627632" cy="594360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$95,537,835.88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5096E8-7016-BA41-978A-ECA25B490591}"/>
              </a:ext>
            </a:extLst>
          </p:cNvPr>
          <p:cNvSpPr/>
          <p:nvPr/>
        </p:nvSpPr>
        <p:spPr>
          <a:xfrm>
            <a:off x="6490716" y="5244322"/>
            <a:ext cx="1627632" cy="594360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$102,506,100.86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7E9E5E-A914-9845-9BCE-BB8870B51826}"/>
              </a:ext>
            </a:extLst>
          </p:cNvPr>
          <p:cNvSpPr/>
          <p:nvPr/>
        </p:nvSpPr>
        <p:spPr>
          <a:xfrm>
            <a:off x="2551684" y="1852446"/>
            <a:ext cx="1627632" cy="594360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$187,427,311.64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AD8108-8320-DA44-864A-B1069E1FE001}"/>
              </a:ext>
            </a:extLst>
          </p:cNvPr>
          <p:cNvSpPr/>
          <p:nvPr/>
        </p:nvSpPr>
        <p:spPr>
          <a:xfrm>
            <a:off x="2549017" y="3616910"/>
            <a:ext cx="1627632" cy="594360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$146,932,119.35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87E9FE-7205-4C4C-A6B5-5DF5AA3B4AA7}"/>
              </a:ext>
            </a:extLst>
          </p:cNvPr>
          <p:cNvSpPr/>
          <p:nvPr/>
        </p:nvSpPr>
        <p:spPr>
          <a:xfrm>
            <a:off x="2627421" y="5753818"/>
            <a:ext cx="1627632" cy="594360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$102,506,100.86</a:t>
            </a:r>
          </a:p>
          <a:p>
            <a:pPr algn="ctr"/>
            <a:endParaRPr lang="en-US" sz="1050" dirty="0" err="1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84ED5D-ABA3-F14B-B63D-0FBDE7CBBF61}"/>
              </a:ext>
            </a:extLst>
          </p:cNvPr>
          <p:cNvSpPr/>
          <p:nvPr/>
        </p:nvSpPr>
        <p:spPr>
          <a:xfrm>
            <a:off x="285582" y="3575448"/>
            <a:ext cx="1627632" cy="594360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$436,865,531.84</a:t>
            </a:r>
          </a:p>
        </p:txBody>
      </p:sp>
      <p:sp>
        <p:nvSpPr>
          <p:cNvPr id="32" name="Plus 31">
            <a:extLst>
              <a:ext uri="{FF2B5EF4-FFF2-40B4-BE49-F238E27FC236}">
                <a16:creationId xmlns:a16="http://schemas.microsoft.com/office/drawing/2014/main" id="{6F2F7951-890A-CA4B-8736-30B2C579B7EE}"/>
              </a:ext>
            </a:extLst>
          </p:cNvPr>
          <p:cNvSpPr/>
          <p:nvPr/>
        </p:nvSpPr>
        <p:spPr>
          <a:xfrm>
            <a:off x="4391025" y="1450367"/>
            <a:ext cx="298110" cy="301752"/>
          </a:xfrm>
          <a:prstGeom prst="mathPlus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3" name="Plus 32">
            <a:extLst>
              <a:ext uri="{FF2B5EF4-FFF2-40B4-BE49-F238E27FC236}">
                <a16:creationId xmlns:a16="http://schemas.microsoft.com/office/drawing/2014/main" id="{A3712559-5406-6243-8EE4-67D8995E25FD}"/>
              </a:ext>
            </a:extLst>
          </p:cNvPr>
          <p:cNvSpPr/>
          <p:nvPr/>
        </p:nvSpPr>
        <p:spPr>
          <a:xfrm>
            <a:off x="4385176" y="3252791"/>
            <a:ext cx="301752" cy="301752"/>
          </a:xfrm>
          <a:prstGeom prst="mathPlus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4" name="Plus 33">
            <a:extLst>
              <a:ext uri="{FF2B5EF4-FFF2-40B4-BE49-F238E27FC236}">
                <a16:creationId xmlns:a16="http://schemas.microsoft.com/office/drawing/2014/main" id="{79FF3812-7289-ED42-BF8E-E4CFD2466D69}"/>
              </a:ext>
            </a:extLst>
          </p:cNvPr>
          <p:cNvSpPr/>
          <p:nvPr/>
        </p:nvSpPr>
        <p:spPr>
          <a:xfrm>
            <a:off x="4448601" y="5357900"/>
            <a:ext cx="301752" cy="299599"/>
          </a:xfrm>
          <a:prstGeom prst="mathPlus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625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18263</TotalTime>
  <Words>67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1_Synergy_CF_YNR013</vt:lpstr>
      <vt:lpstr>Revenue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divya.bastola20@gmail.com</cp:lastModifiedBy>
  <cp:revision>40</cp:revision>
  <dcterms:created xsi:type="dcterms:W3CDTF">2020-04-12T13:23:13Z</dcterms:created>
  <dcterms:modified xsi:type="dcterms:W3CDTF">2022-03-06T20:17:13Z</dcterms:modified>
</cp:coreProperties>
</file>