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63" r:id="rId17"/>
    <p:sldId id="262" r:id="rId18"/>
  </p:sldIdLst>
  <p:sldSz cx="9144000" cy="6858000" type="screen4x3"/>
  <p:notesSz cx="6858000" cy="9144000"/>
  <p:custDataLst>
    <p:tags r:id="rId20"/>
  </p:custDataLst>
  <p:defaultTextStyle>
    <a:defPPr>
      <a:defRPr lang="es-A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76" autoAdjust="0"/>
  </p:normalViewPr>
  <p:slideViewPr>
    <p:cSldViewPr>
      <p:cViewPr varScale="1">
        <p:scale>
          <a:sx n="77" d="100"/>
          <a:sy n="77" d="100"/>
        </p:scale>
        <p:origin x="13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2399351-6D1C-4DC2-B8FF-029A5DF296F8}" type="datetimeFigureOut">
              <a:rPr lang="es-AR"/>
              <a:pPr>
                <a:defRPr/>
              </a:pPr>
              <a:t>30/03/2014</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AR" noProof="0"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AR"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4044AE52-6CE3-4D69-B680-5D9E53CE7AEA}" type="slidenum">
              <a:rPr lang="es-AR"/>
              <a:pPr>
                <a:defRPr/>
              </a:pPr>
              <a:t>‹Nº›</a:t>
            </a:fld>
            <a:endParaRPr lang="es-AR" dirty="0"/>
          </a:p>
        </p:txBody>
      </p:sp>
    </p:spTree>
    <p:extLst>
      <p:ext uri="{BB962C8B-B14F-4D97-AF65-F5344CB8AC3E}">
        <p14:creationId xmlns:p14="http://schemas.microsoft.com/office/powerpoint/2010/main" val="19837721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lvl1pPr>
              <a:defRPr/>
            </a:lvl1pPr>
          </a:lstStyle>
          <a:p>
            <a:pPr>
              <a:defRPr/>
            </a:pPr>
            <a:fld id="{70A4B6DB-C5E6-46BE-9277-DCE95F34413A}" type="datetimeFigureOut">
              <a:rPr lang="es-AR"/>
              <a:pPr>
                <a:defRPr/>
              </a:pPr>
              <a:t>30/03/2014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D32E3A27-EBCC-4118-97CE-72BD6833578F}" type="slidenum">
              <a:rPr lang="es-AR"/>
              <a:pPr>
                <a:defRPr/>
              </a:pPr>
              <a:t>‹Nº›</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1235459F-F61B-4B61-B2A7-817C77882EE3}" type="datetimeFigureOut">
              <a:rPr lang="es-AR"/>
              <a:pPr>
                <a:defRPr/>
              </a:pPr>
              <a:t>30/03/2014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03F669ED-B105-4F95-BA5A-AC771E838975}" type="slidenum">
              <a:rPr lang="es-AR"/>
              <a:pPr>
                <a:defRPr/>
              </a:pPr>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C3D3D156-986E-4CF2-AC1F-314E596D5E20}" type="datetimeFigureOut">
              <a:rPr lang="es-AR"/>
              <a:pPr>
                <a:defRPr/>
              </a:pPr>
              <a:t>30/03/2014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76ADB1D8-E5EB-49E5-96C8-557C86D42A4B}" type="slidenum">
              <a:rPr lang="es-AR"/>
              <a:pPr>
                <a:defRPr/>
              </a:pPr>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lvl1pPr>
              <a:defRPr/>
            </a:lvl1pPr>
          </a:lstStyle>
          <a:p>
            <a:pPr>
              <a:defRPr/>
            </a:pPr>
            <a:fld id="{E295BACF-20C8-4068-9F36-85ACB4676A28}" type="datetimeFigureOut">
              <a:rPr lang="es-AR"/>
              <a:pPr>
                <a:defRPr/>
              </a:pPr>
              <a:t>30/03/2014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2C687F2E-CB2D-4637-BCAE-3D231A72F7FC}" type="slidenum">
              <a:rPr lang="es-AR"/>
              <a:pPr>
                <a:defRPr/>
              </a:pPr>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1EAE475-D134-487C-AAD5-E5CD718CDF4A}" type="datetimeFigureOut">
              <a:rPr lang="es-AR"/>
              <a:pPr>
                <a:defRPr/>
              </a:pPr>
              <a:t>30/03/2014</a:t>
            </a:fld>
            <a:endParaRPr lang="es-AR" dirty="0"/>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7079A81D-87FC-445F-A92F-7BDA6FC0F493}" type="slidenum">
              <a:rPr lang="es-AR"/>
              <a:pPr>
                <a:defRPr/>
              </a:pPr>
              <a:t>‹Nº›</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3 Marcador de fecha"/>
          <p:cNvSpPr>
            <a:spLocks noGrp="1"/>
          </p:cNvSpPr>
          <p:nvPr>
            <p:ph type="dt" sz="half" idx="10"/>
          </p:nvPr>
        </p:nvSpPr>
        <p:spPr/>
        <p:txBody>
          <a:bodyPr/>
          <a:lstStyle>
            <a:lvl1pPr>
              <a:defRPr/>
            </a:lvl1pPr>
          </a:lstStyle>
          <a:p>
            <a:pPr>
              <a:defRPr/>
            </a:pPr>
            <a:fld id="{2F947937-8A42-4408-AFC7-81856C759394}" type="datetimeFigureOut">
              <a:rPr lang="es-AR"/>
              <a:pPr>
                <a:defRPr/>
              </a:pPr>
              <a:t>30/03/2014</a:t>
            </a:fld>
            <a:endParaRPr lang="es-AR" dirty="0"/>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2F0D2862-B7B8-4E1D-BCFB-C140EDC5B2AA}" type="slidenum">
              <a:rPr lang="es-AR"/>
              <a:pPr>
                <a:defRPr/>
              </a:pPr>
              <a:t>‹Nº›</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3 Marcador de fecha"/>
          <p:cNvSpPr>
            <a:spLocks noGrp="1"/>
          </p:cNvSpPr>
          <p:nvPr>
            <p:ph type="dt" sz="half" idx="10"/>
          </p:nvPr>
        </p:nvSpPr>
        <p:spPr/>
        <p:txBody>
          <a:bodyPr/>
          <a:lstStyle>
            <a:lvl1pPr>
              <a:defRPr/>
            </a:lvl1pPr>
          </a:lstStyle>
          <a:p>
            <a:pPr>
              <a:defRPr/>
            </a:pPr>
            <a:fld id="{B78CF11D-D708-40D6-ADE5-4F5D53BF1B7C}" type="datetimeFigureOut">
              <a:rPr lang="es-AR"/>
              <a:pPr>
                <a:defRPr/>
              </a:pPr>
              <a:t>30/03/2014</a:t>
            </a:fld>
            <a:endParaRPr lang="es-AR" dirty="0"/>
          </a:p>
        </p:txBody>
      </p:sp>
      <p:sp>
        <p:nvSpPr>
          <p:cNvPr id="8" name="4 Marcador de pie de página"/>
          <p:cNvSpPr>
            <a:spLocks noGrp="1"/>
          </p:cNvSpPr>
          <p:nvPr>
            <p:ph type="ftr" sz="quarter" idx="11"/>
          </p:nvPr>
        </p:nvSpPr>
        <p:spPr/>
        <p:txBody>
          <a:bodyPr/>
          <a:lstStyle>
            <a:lvl1pPr>
              <a:defRPr/>
            </a:lvl1pPr>
          </a:lstStyle>
          <a:p>
            <a:pPr>
              <a:defRPr/>
            </a:pPr>
            <a:endParaRPr lang="es-AR"/>
          </a:p>
        </p:txBody>
      </p:sp>
      <p:sp>
        <p:nvSpPr>
          <p:cNvPr id="9" name="5 Marcador de número de diapositiva"/>
          <p:cNvSpPr>
            <a:spLocks noGrp="1"/>
          </p:cNvSpPr>
          <p:nvPr>
            <p:ph type="sldNum" sz="quarter" idx="12"/>
          </p:nvPr>
        </p:nvSpPr>
        <p:spPr/>
        <p:txBody>
          <a:bodyPr/>
          <a:lstStyle>
            <a:lvl1pPr>
              <a:defRPr/>
            </a:lvl1pPr>
          </a:lstStyle>
          <a:p>
            <a:pPr>
              <a:defRPr/>
            </a:pPr>
            <a:fld id="{90C3CBE4-1333-4382-AEFE-1FCF02D9C50A}" type="slidenum">
              <a:rPr lang="es-AR"/>
              <a:pPr>
                <a:defRPr/>
              </a:pPr>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3 Marcador de fecha"/>
          <p:cNvSpPr>
            <a:spLocks noGrp="1"/>
          </p:cNvSpPr>
          <p:nvPr>
            <p:ph type="dt" sz="half" idx="10"/>
          </p:nvPr>
        </p:nvSpPr>
        <p:spPr/>
        <p:txBody>
          <a:bodyPr/>
          <a:lstStyle>
            <a:lvl1pPr>
              <a:defRPr/>
            </a:lvl1pPr>
          </a:lstStyle>
          <a:p>
            <a:pPr>
              <a:defRPr/>
            </a:pPr>
            <a:fld id="{CF8CCFDC-EC3B-4248-ADA8-CDA7F27ACEEF}" type="datetimeFigureOut">
              <a:rPr lang="es-AR"/>
              <a:pPr>
                <a:defRPr/>
              </a:pPr>
              <a:t>30/03/2014</a:t>
            </a:fld>
            <a:endParaRPr lang="es-AR" dirty="0"/>
          </a:p>
        </p:txBody>
      </p:sp>
      <p:sp>
        <p:nvSpPr>
          <p:cNvPr id="4" name="4 Marcador de pie de página"/>
          <p:cNvSpPr>
            <a:spLocks noGrp="1"/>
          </p:cNvSpPr>
          <p:nvPr>
            <p:ph type="ftr" sz="quarter" idx="11"/>
          </p:nvPr>
        </p:nvSpPr>
        <p:spPr/>
        <p:txBody>
          <a:bodyPr/>
          <a:lstStyle>
            <a:lvl1pPr>
              <a:defRPr/>
            </a:lvl1pPr>
          </a:lstStyle>
          <a:p>
            <a:pPr>
              <a:defRPr/>
            </a:pPr>
            <a:endParaRPr lang="es-AR"/>
          </a:p>
        </p:txBody>
      </p:sp>
      <p:sp>
        <p:nvSpPr>
          <p:cNvPr id="5" name="5 Marcador de número de diapositiva"/>
          <p:cNvSpPr>
            <a:spLocks noGrp="1"/>
          </p:cNvSpPr>
          <p:nvPr>
            <p:ph type="sldNum" sz="quarter" idx="12"/>
          </p:nvPr>
        </p:nvSpPr>
        <p:spPr/>
        <p:txBody>
          <a:bodyPr/>
          <a:lstStyle>
            <a:lvl1pPr>
              <a:defRPr/>
            </a:lvl1pPr>
          </a:lstStyle>
          <a:p>
            <a:pPr>
              <a:defRPr/>
            </a:pPr>
            <a:fld id="{88910493-9618-4B95-AF19-F63FD45E4094}" type="slidenum">
              <a:rPr lang="es-AR"/>
              <a:pPr>
                <a:defRPr/>
              </a:pPr>
              <a:t>‹Nº›</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5A8D900D-BDC4-4DFC-9078-A05236A3E1FA}" type="datetimeFigureOut">
              <a:rPr lang="es-AR"/>
              <a:pPr>
                <a:defRPr/>
              </a:pPr>
              <a:t>30/03/2014</a:t>
            </a:fld>
            <a:endParaRPr lang="es-AR" dirty="0"/>
          </a:p>
        </p:txBody>
      </p:sp>
      <p:sp>
        <p:nvSpPr>
          <p:cNvPr id="3" name="4 Marcador de pie de página"/>
          <p:cNvSpPr>
            <a:spLocks noGrp="1"/>
          </p:cNvSpPr>
          <p:nvPr>
            <p:ph type="ftr" sz="quarter" idx="11"/>
          </p:nvPr>
        </p:nvSpPr>
        <p:spPr/>
        <p:txBody>
          <a:bodyPr/>
          <a:lstStyle>
            <a:lvl1pPr>
              <a:defRPr/>
            </a:lvl1pPr>
          </a:lstStyle>
          <a:p>
            <a:pPr>
              <a:defRPr/>
            </a:pPr>
            <a:endParaRPr lang="es-AR"/>
          </a:p>
        </p:txBody>
      </p:sp>
      <p:sp>
        <p:nvSpPr>
          <p:cNvPr id="4" name="5 Marcador de número de diapositiva"/>
          <p:cNvSpPr>
            <a:spLocks noGrp="1"/>
          </p:cNvSpPr>
          <p:nvPr>
            <p:ph type="sldNum" sz="quarter" idx="12"/>
          </p:nvPr>
        </p:nvSpPr>
        <p:spPr/>
        <p:txBody>
          <a:bodyPr/>
          <a:lstStyle>
            <a:lvl1pPr>
              <a:defRPr/>
            </a:lvl1pPr>
          </a:lstStyle>
          <a:p>
            <a:pPr>
              <a:defRPr/>
            </a:pPr>
            <a:fld id="{B757171C-06E7-40F3-99C9-F592A3FC2BC9}" type="slidenum">
              <a:rPr lang="es-AR"/>
              <a:pPr>
                <a:defRPr/>
              </a:pPr>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B04B1B6D-5118-49E4-B415-623840E9398D}" type="datetimeFigureOut">
              <a:rPr lang="es-AR"/>
              <a:pPr>
                <a:defRPr/>
              </a:pPr>
              <a:t>30/03/2014</a:t>
            </a:fld>
            <a:endParaRPr lang="es-AR" dirty="0"/>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457EC936-9FE8-4D89-B139-9FEAF7C9673C}" type="slidenum">
              <a:rPr lang="es-AR"/>
              <a:pPr>
                <a:defRPr/>
              </a:pPr>
              <a:t>‹Nº›</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dirty="0" smtClean="0"/>
              <a:t>Haga clic en el icono para agregar una imagen</a:t>
            </a:r>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C45E2F5B-EE53-43F8-8637-A5F9C5035B6E}" type="datetimeFigureOut">
              <a:rPr lang="es-AR"/>
              <a:pPr>
                <a:defRPr/>
              </a:pPr>
              <a:t>30/03/2014</a:t>
            </a:fld>
            <a:endParaRPr lang="es-AR" dirty="0"/>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311A6494-1B85-4CD6-AFD1-31A90959A273}" type="slidenum">
              <a:rPr lang="es-AR"/>
              <a:pPr>
                <a:defRPr/>
              </a:pPr>
              <a:t>‹Nº›</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s-AR"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056F8EA-7D4B-4D0F-8F84-9FDA00258E25}" type="datetimeFigureOut">
              <a:rPr lang="es-AR"/>
              <a:pPr>
                <a:defRPr/>
              </a:pPr>
              <a:t>30/03/2014</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7861A6A-F6DC-4C91-B5CB-26790104E48E}" type="slidenum">
              <a:rPr lang="es-AR"/>
              <a:pPr>
                <a:defRPr/>
              </a:pPr>
              <a:t>‹Nº›</a:t>
            </a:fld>
            <a:endParaRPr lang="es-AR" dirty="0"/>
          </a:p>
        </p:txBody>
      </p:sp>
    </p:spTree>
  </p:cSld>
  <p:clrMap bg1="dk1" tx1="lt1" bg2="dk2" tx2="lt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1 Título"/>
          <p:cNvSpPr>
            <a:spLocks noGrp="1"/>
          </p:cNvSpPr>
          <p:nvPr>
            <p:ph type="ctrTitle"/>
          </p:nvPr>
        </p:nvSpPr>
        <p:spPr>
          <a:xfrm>
            <a:off x="685800" y="571500"/>
            <a:ext cx="7772400" cy="5613400"/>
          </a:xfrm>
        </p:spPr>
        <p:txBody>
          <a:bodyPr/>
          <a:lstStyle/>
          <a:p>
            <a:pPr eaLnBrk="1" hangingPunct="1"/>
            <a:r>
              <a:rPr lang="en-US" sz="3200" dirty="0" smtClean="0"/>
              <a:t/>
            </a:r>
            <a:br>
              <a:rPr lang="en-US" sz="3200" dirty="0" smtClean="0"/>
            </a:br>
            <a:r>
              <a:rPr lang="en-US" sz="3200" dirty="0" err="1" smtClean="0"/>
              <a:t>Seminario</a:t>
            </a:r>
            <a:r>
              <a:rPr lang="en-US" sz="3200" dirty="0" smtClean="0"/>
              <a:t> de </a:t>
            </a:r>
            <a:r>
              <a:rPr lang="en-US" sz="3200" dirty="0" err="1" smtClean="0"/>
              <a:t>Aplicación</a:t>
            </a:r>
            <a:r>
              <a:rPr lang="en-US" sz="3200" dirty="0" smtClean="0"/>
              <a:t> </a:t>
            </a:r>
            <a:r>
              <a:rPr lang="en-US" sz="3200" dirty="0" err="1" smtClean="0"/>
              <a:t>Profesional</a:t>
            </a: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s-AR" sz="3200" dirty="0" smtClean="0"/>
              <a:t>UNIDAD </a:t>
            </a:r>
            <a:r>
              <a:rPr lang="es-AR" sz="3200" dirty="0" smtClean="0"/>
              <a:t>3</a:t>
            </a:r>
            <a:r>
              <a:rPr lang="es-AR" sz="3200" dirty="0" smtClean="0"/>
              <a:t/>
            </a:r>
            <a:br>
              <a:rPr lang="es-AR" sz="3200" dirty="0" smtClean="0"/>
            </a:br>
            <a:r>
              <a:rPr lang="es-AR" sz="3200" dirty="0" smtClean="0"/>
              <a:t>Expresiones Lambda y LINQ</a:t>
            </a: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1800" dirty="0" err="1" smtClean="0"/>
              <a:t>Docente</a:t>
            </a:r>
            <a:r>
              <a:rPr lang="en-US" sz="1800" dirty="0" smtClean="0"/>
              <a:t>: </a:t>
            </a:r>
            <a:r>
              <a:rPr lang="en-US" sz="1800" dirty="0" err="1" smtClean="0"/>
              <a:t>Ing</a:t>
            </a:r>
            <a:r>
              <a:rPr lang="en-US" sz="1800" dirty="0" smtClean="0"/>
              <a:t>. Diego Barnech</a:t>
            </a:r>
            <a:r>
              <a:rPr lang="en-US" sz="3200" dirty="0" smtClean="0"/>
              <a:t/>
            </a:r>
            <a:br>
              <a:rPr lang="en-US" sz="3200" dirty="0" smtClean="0"/>
            </a:br>
            <a:r>
              <a:rPr lang="en-US" sz="1800" dirty="0" smtClean="0"/>
              <a:t>Titular: </a:t>
            </a:r>
            <a:r>
              <a:rPr lang="en-US" sz="1800" dirty="0" err="1" smtClean="0"/>
              <a:t>Ing</a:t>
            </a:r>
            <a:r>
              <a:rPr lang="en-US" sz="1800" dirty="0" smtClean="0"/>
              <a:t>. Pablo </a:t>
            </a:r>
            <a:r>
              <a:rPr lang="en-US" sz="1800" dirty="0" err="1" smtClean="0"/>
              <a:t>Vilaboa</a:t>
            </a:r>
            <a:r>
              <a:rPr lang="en-US" sz="1800" dirty="0" smtClean="0"/>
              <a:t/>
            </a:r>
            <a:br>
              <a:rPr lang="en-US" sz="1800" dirty="0" smtClean="0"/>
            </a:br>
            <a:r>
              <a:rPr lang="en-US" sz="1200" dirty="0" err="1" smtClean="0"/>
              <a:t>Versión</a:t>
            </a:r>
            <a:r>
              <a:rPr lang="en-US" sz="1200" dirty="0" smtClean="0"/>
              <a:t> 2014.01</a:t>
            </a:r>
            <a:endParaRPr lang="es-AR" sz="1200" dirty="0" smtClean="0"/>
          </a:p>
        </p:txBody>
      </p:sp>
      <p:pic>
        <p:nvPicPr>
          <p:cNvPr id="14338"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2571750" y="1716088"/>
            <a:ext cx="3975100" cy="1928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smtClean="0"/>
              <a:t>LINQ</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a:solidFill>
                  <a:srgbClr val="FFFF00"/>
                </a:solidFill>
                <a:latin typeface="Calibri" pitchFamily="34" charset="0"/>
              </a:rPr>
              <a:t>LINQ (</a:t>
            </a:r>
            <a:r>
              <a:rPr lang="es-AR" sz="4000" dirty="0" err="1">
                <a:solidFill>
                  <a:srgbClr val="FFFF00"/>
                </a:solidFill>
                <a:latin typeface="Calibri" pitchFamily="34" charset="0"/>
              </a:rPr>
              <a:t>Language-Integrated</a:t>
            </a:r>
            <a:r>
              <a:rPr lang="es-AR" sz="4000" dirty="0">
                <a:solidFill>
                  <a:srgbClr val="FFFF00"/>
                </a:solidFill>
                <a:latin typeface="Calibri" pitchFamily="34" charset="0"/>
              </a:rPr>
              <a:t> </a:t>
            </a:r>
            <a:r>
              <a:rPr lang="es-AR" sz="4000" dirty="0" err="1" smtClean="0">
                <a:solidFill>
                  <a:srgbClr val="FFFF00"/>
                </a:solidFill>
                <a:latin typeface="Calibri" pitchFamily="34" charset="0"/>
              </a:rPr>
              <a:t>Query</a:t>
            </a:r>
            <a:r>
              <a:rPr lang="es-AR" sz="4000" dirty="0" smtClean="0">
                <a:solidFill>
                  <a:srgbClr val="FFFF00"/>
                </a:solidFill>
                <a:latin typeface="Calibri" pitchFamily="34" charset="0"/>
              </a:rPr>
              <a:t>)</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3743647" cy="4524315"/>
          </a:xfrm>
          <a:prstGeom prst="rect">
            <a:avLst/>
          </a:prstGeom>
          <a:noFill/>
          <a:ln w="9525">
            <a:noFill/>
            <a:miter lim="800000"/>
            <a:headEnd/>
            <a:tailEnd/>
          </a:ln>
        </p:spPr>
        <p:txBody>
          <a:bodyPr wrap="square">
            <a:spAutoFit/>
          </a:bodyPr>
          <a:lstStyle/>
          <a:p>
            <a:pPr marL="266700" indent="-266700">
              <a:lnSpc>
                <a:spcPct val="150000"/>
              </a:lnSpc>
              <a:buClr>
                <a:srgbClr val="FF0000"/>
              </a:buClr>
              <a:buFont typeface="Arial" charset="0"/>
              <a:buChar char="•"/>
            </a:pPr>
            <a:r>
              <a:rPr lang="es-AR" sz="2400" dirty="0" smtClean="0">
                <a:latin typeface="+mn-lt"/>
              </a:rPr>
              <a:t>Las </a:t>
            </a:r>
            <a:r>
              <a:rPr lang="es-AR" sz="2400" dirty="0">
                <a:latin typeface="+mn-lt"/>
              </a:rPr>
              <a:t>consultas se escriben para colecciones de objetos fuertemente </a:t>
            </a:r>
            <a:r>
              <a:rPr lang="es-AR" sz="2400" dirty="0" err="1">
                <a:latin typeface="+mn-lt"/>
              </a:rPr>
              <a:t>tipadas</a:t>
            </a:r>
            <a:r>
              <a:rPr lang="es-AR" sz="2400" dirty="0">
                <a:latin typeface="+mn-lt"/>
              </a:rPr>
              <a:t>, utilizando palabras clave del lenguaje y operadores con los que se está familiarizado.</a:t>
            </a: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pic>
        <p:nvPicPr>
          <p:cNvPr id="1026" name="Picture 2" descr="Consulta LINQ con Intellis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4596" y="2051342"/>
            <a:ext cx="4938149" cy="389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696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smtClean="0"/>
              <a:t>LINQ</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a:solidFill>
                  <a:srgbClr val="FFFF00"/>
                </a:solidFill>
                <a:latin typeface="Calibri" pitchFamily="34" charset="0"/>
              </a:rPr>
              <a:t>LINQ (</a:t>
            </a:r>
            <a:r>
              <a:rPr lang="es-AR" sz="4000" dirty="0" err="1">
                <a:solidFill>
                  <a:srgbClr val="FFFF00"/>
                </a:solidFill>
                <a:latin typeface="Calibri" pitchFamily="34" charset="0"/>
              </a:rPr>
              <a:t>Language-Integrated</a:t>
            </a:r>
            <a:r>
              <a:rPr lang="es-AR" sz="4000" dirty="0">
                <a:solidFill>
                  <a:srgbClr val="FFFF00"/>
                </a:solidFill>
                <a:latin typeface="Calibri" pitchFamily="34" charset="0"/>
              </a:rPr>
              <a:t> </a:t>
            </a:r>
            <a:r>
              <a:rPr lang="es-AR" sz="4000" dirty="0" err="1" smtClean="0">
                <a:solidFill>
                  <a:srgbClr val="FFFF00"/>
                </a:solidFill>
                <a:latin typeface="Calibri" pitchFamily="34" charset="0"/>
              </a:rPr>
              <a:t>Query</a:t>
            </a:r>
            <a:r>
              <a:rPr lang="es-AR" sz="4000" dirty="0" smtClean="0">
                <a:solidFill>
                  <a:srgbClr val="FFFF00"/>
                </a:solidFill>
                <a:latin typeface="Calibri" pitchFamily="34" charset="0"/>
              </a:rPr>
              <a:t>)</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3416320"/>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400" dirty="0" smtClean="0">
                <a:latin typeface="+mn-lt"/>
              </a:rPr>
              <a:t>Se </a:t>
            </a:r>
            <a:r>
              <a:rPr lang="es-AR" sz="2400" dirty="0">
                <a:latin typeface="+mn-lt"/>
              </a:rPr>
              <a:t>pueden escribir consultas LINQ en Visual Basic o en C# con bases de datos SQL Server, documentos XML, conjuntos de datos ADO.NET y cualquier colección de objetos que admita </a:t>
            </a:r>
            <a:r>
              <a:rPr lang="es-AR" sz="2400" b="1" dirty="0" err="1">
                <a:latin typeface="+mn-lt"/>
              </a:rPr>
              <a:t>IEnumerable</a:t>
            </a:r>
            <a:r>
              <a:rPr lang="es-AR" sz="2400" dirty="0">
                <a:latin typeface="+mn-lt"/>
              </a:rPr>
              <a:t> o la interfaz genérica </a:t>
            </a:r>
            <a:r>
              <a:rPr lang="es-AR" sz="2400" b="1" dirty="0" err="1">
                <a:latin typeface="+mn-lt"/>
              </a:rPr>
              <a:t>IEnumerable</a:t>
            </a:r>
            <a:r>
              <a:rPr lang="es-AR" sz="2400" b="1" dirty="0">
                <a:latin typeface="+mn-lt"/>
              </a:rPr>
              <a:t>&lt;T&gt;</a:t>
            </a:r>
            <a:r>
              <a:rPr lang="es-AR" sz="2400" dirty="0">
                <a:latin typeface="+mn-lt"/>
              </a:rPr>
              <a:t>.</a:t>
            </a:r>
          </a:p>
          <a:p>
            <a:pPr marL="266700" indent="-266700" algn="just">
              <a:lnSpc>
                <a:spcPct val="150000"/>
              </a:lnSpc>
              <a:buClr>
                <a:srgbClr val="FF0000"/>
              </a:buClr>
              <a:buFont typeface="Arial" charset="0"/>
              <a:buChar char="•"/>
            </a:pPr>
            <a:r>
              <a:rPr lang="es-AR" sz="2400" dirty="0">
                <a:latin typeface="+mn-lt"/>
              </a:rPr>
              <a:t>También se ha previsto la compatibilidad de LINQ con ADO.NET </a:t>
            </a:r>
            <a:r>
              <a:rPr lang="es-AR" sz="2400" dirty="0" err="1">
                <a:latin typeface="+mn-lt"/>
              </a:rPr>
              <a:t>Entity</a:t>
            </a:r>
            <a:r>
              <a:rPr lang="es-AR" sz="2400" dirty="0">
                <a:latin typeface="+mn-lt"/>
              </a:rPr>
              <a:t> </a:t>
            </a:r>
            <a:r>
              <a:rPr lang="es-AR" sz="2400" dirty="0" smtClean="0">
                <a:latin typeface="+mn-lt"/>
              </a:rPr>
              <a:t>Framework.</a:t>
            </a:r>
            <a:endParaRPr lang="es-AR" sz="2400" dirty="0">
              <a:latin typeface="+mn-lt"/>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151974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smtClean="0"/>
              <a:t>LINQ</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a:solidFill>
                  <a:srgbClr val="FFFF00"/>
                </a:solidFill>
                <a:latin typeface="Calibri" pitchFamily="34" charset="0"/>
              </a:rPr>
              <a:t>LINQ (</a:t>
            </a:r>
            <a:r>
              <a:rPr lang="es-AR" sz="4000" dirty="0" err="1">
                <a:solidFill>
                  <a:srgbClr val="FFFF00"/>
                </a:solidFill>
                <a:latin typeface="Calibri" pitchFamily="34" charset="0"/>
              </a:rPr>
              <a:t>Language-Integrated</a:t>
            </a:r>
            <a:r>
              <a:rPr lang="es-AR" sz="4000" dirty="0">
                <a:solidFill>
                  <a:srgbClr val="FFFF00"/>
                </a:solidFill>
                <a:latin typeface="Calibri" pitchFamily="34" charset="0"/>
              </a:rPr>
              <a:t> </a:t>
            </a:r>
            <a:r>
              <a:rPr lang="es-AR" sz="4000" dirty="0" err="1" smtClean="0">
                <a:solidFill>
                  <a:srgbClr val="FFFF00"/>
                </a:solidFill>
                <a:latin typeface="Calibri" pitchFamily="34" charset="0"/>
              </a:rPr>
              <a:t>Query</a:t>
            </a:r>
            <a:r>
              <a:rPr lang="es-AR" sz="4000" dirty="0" smtClean="0">
                <a:solidFill>
                  <a:srgbClr val="FFFF00"/>
                </a:solidFill>
                <a:latin typeface="Calibri" pitchFamily="34" charset="0"/>
              </a:rPr>
              <a:t>)</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2308324"/>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400" dirty="0" smtClean="0">
                <a:latin typeface="+mn-lt"/>
              </a:rPr>
              <a:t>Puede </a:t>
            </a:r>
            <a:r>
              <a:rPr lang="es-AR" sz="2400" dirty="0">
                <a:latin typeface="+mn-lt"/>
              </a:rPr>
              <a:t>utilizar consultas LINQ en proyectos nuevos o junto a consultas que no son LINQ en proyectos existentes.</a:t>
            </a:r>
          </a:p>
          <a:p>
            <a:pPr marL="266700" indent="-266700" algn="just">
              <a:lnSpc>
                <a:spcPct val="150000"/>
              </a:lnSpc>
              <a:buClr>
                <a:srgbClr val="FF0000"/>
              </a:buClr>
              <a:buFont typeface="Arial" charset="0"/>
              <a:buChar char="•"/>
            </a:pPr>
            <a:r>
              <a:rPr lang="es-AR" sz="2400" dirty="0">
                <a:latin typeface="+mn-lt"/>
              </a:rPr>
              <a:t>El único requisito es que el proyecto esté orientado a .NET Framework 3.5 o posterior.</a:t>
            </a:r>
            <a:endParaRPr lang="es-AR" sz="2400" dirty="0">
              <a:latin typeface="+mn-lt"/>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743361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smtClean="0"/>
              <a:t>LINQ</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7886"/>
          </a:xfrm>
          <a:prstGeom prst="rect">
            <a:avLst/>
          </a:prstGeom>
          <a:noFill/>
          <a:ln w="9525">
            <a:noFill/>
            <a:miter lim="800000"/>
            <a:headEnd/>
            <a:tailEnd/>
          </a:ln>
        </p:spPr>
        <p:txBody>
          <a:bodyPr>
            <a:spAutoFit/>
          </a:bodyPr>
          <a:lstStyle/>
          <a:p>
            <a:pPr algn="ctr"/>
            <a:r>
              <a:rPr lang="es-AR" sz="4000" dirty="0" smtClean="0">
                <a:solidFill>
                  <a:srgbClr val="FFFF00"/>
                </a:solidFill>
                <a:latin typeface="Calibri" pitchFamily="34" charset="0"/>
              </a:rPr>
              <a:t>Sintaxis de LINQ</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5078313"/>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400" dirty="0">
                <a:latin typeface="+mn-lt"/>
              </a:rPr>
              <a:t>Las operaciones de consulta LINQ se componen de tres acciones:</a:t>
            </a:r>
          </a:p>
          <a:p>
            <a:pPr marL="914400" lvl="1" indent="-457200" algn="just">
              <a:lnSpc>
                <a:spcPct val="150000"/>
              </a:lnSpc>
              <a:buClr>
                <a:srgbClr val="FF0000"/>
              </a:buClr>
              <a:buFont typeface="+mj-lt"/>
              <a:buAutoNum type="arabicPeriod"/>
            </a:pPr>
            <a:r>
              <a:rPr lang="es-AR" sz="2400" dirty="0">
                <a:latin typeface="+mn-lt"/>
              </a:rPr>
              <a:t>Obtención de uno o varios orígenes de datos.</a:t>
            </a:r>
          </a:p>
          <a:p>
            <a:pPr marL="914400" lvl="1" indent="-457200" algn="just">
              <a:lnSpc>
                <a:spcPct val="150000"/>
              </a:lnSpc>
              <a:buClr>
                <a:srgbClr val="FF0000"/>
              </a:buClr>
              <a:buFont typeface="+mj-lt"/>
              <a:buAutoNum type="arabicPeriod"/>
            </a:pPr>
            <a:r>
              <a:rPr lang="es-AR" sz="2400" dirty="0">
                <a:latin typeface="+mn-lt"/>
              </a:rPr>
              <a:t>Creación de la consulta.</a:t>
            </a:r>
          </a:p>
          <a:p>
            <a:pPr marL="914400" lvl="1" indent="-457200" algn="just">
              <a:lnSpc>
                <a:spcPct val="150000"/>
              </a:lnSpc>
              <a:buClr>
                <a:srgbClr val="FF0000"/>
              </a:buClr>
              <a:buFont typeface="+mj-lt"/>
              <a:buAutoNum type="arabicPeriod"/>
            </a:pPr>
            <a:r>
              <a:rPr lang="es-AR" sz="2400" dirty="0">
                <a:latin typeface="+mn-lt"/>
              </a:rPr>
              <a:t>Ejecución de la consulta</a:t>
            </a:r>
            <a:r>
              <a:rPr lang="es-AR" sz="2400" dirty="0" smtClean="0">
                <a:latin typeface="+mn-lt"/>
              </a:rPr>
              <a:t>.</a:t>
            </a:r>
          </a:p>
          <a:p>
            <a:pPr marL="342900" indent="-342900" algn="just">
              <a:lnSpc>
                <a:spcPct val="150000"/>
              </a:lnSpc>
              <a:buClr>
                <a:srgbClr val="FF0000"/>
              </a:buClr>
              <a:buFont typeface="Arial" panose="020B0604020202020204" pitchFamily="34" charset="0"/>
              <a:buChar char="•"/>
            </a:pPr>
            <a:r>
              <a:rPr lang="es-AR" sz="2400" dirty="0" smtClean="0">
                <a:latin typeface="+mn-lt"/>
              </a:rPr>
              <a:t>En </a:t>
            </a:r>
            <a:r>
              <a:rPr lang="es-AR" sz="2400" dirty="0">
                <a:latin typeface="+mn-lt"/>
              </a:rPr>
              <a:t>LINQ, la ejecución y la creación de una consulta son operaciones distintas. Por el simple hecho de crear una consulta, no se recuperan datos. Este punto se analiza con más detalle más adelante, en este mismo tema.</a:t>
            </a: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4258984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smtClean="0"/>
              <a:t>LINQ</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7886"/>
          </a:xfrm>
          <a:prstGeom prst="rect">
            <a:avLst/>
          </a:prstGeom>
          <a:noFill/>
          <a:ln w="9525">
            <a:noFill/>
            <a:miter lim="800000"/>
            <a:headEnd/>
            <a:tailEnd/>
          </a:ln>
        </p:spPr>
        <p:txBody>
          <a:bodyPr>
            <a:spAutoFit/>
          </a:bodyPr>
          <a:lstStyle/>
          <a:p>
            <a:pPr algn="ctr"/>
            <a:r>
              <a:rPr lang="es-AR" sz="4000" dirty="0" smtClean="0">
                <a:solidFill>
                  <a:srgbClr val="FFFF00"/>
                </a:solidFill>
                <a:latin typeface="Calibri" pitchFamily="34" charset="0"/>
              </a:rPr>
              <a:t>Sintaxis de LINQ</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1140697"/>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400" dirty="0">
                <a:latin typeface="+mn-lt"/>
              </a:rPr>
              <a:t>En el ejemplo siguiente se muestran las tres partes de una operación de consulta</a:t>
            </a: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pic>
        <p:nvPicPr>
          <p:cNvPr id="2" name="Imagen 1"/>
          <p:cNvPicPr>
            <a:picLocks noChangeAspect="1"/>
          </p:cNvPicPr>
          <p:nvPr/>
        </p:nvPicPr>
        <p:blipFill>
          <a:blip r:embed="rId3"/>
          <a:stretch>
            <a:fillRect/>
          </a:stretch>
        </p:blipFill>
        <p:spPr>
          <a:xfrm>
            <a:off x="1835696" y="2913935"/>
            <a:ext cx="6191944" cy="3836507"/>
          </a:xfrm>
          <a:prstGeom prst="rect">
            <a:avLst/>
          </a:prstGeom>
        </p:spPr>
      </p:pic>
    </p:spTree>
    <p:extLst>
      <p:ext uri="{BB962C8B-B14F-4D97-AF65-F5344CB8AC3E}">
        <p14:creationId xmlns:p14="http://schemas.microsoft.com/office/powerpoint/2010/main" val="4197810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smtClean="0"/>
              <a:t>LINQ</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7886"/>
          </a:xfrm>
          <a:prstGeom prst="rect">
            <a:avLst/>
          </a:prstGeom>
          <a:noFill/>
          <a:ln w="9525">
            <a:noFill/>
            <a:miter lim="800000"/>
            <a:headEnd/>
            <a:tailEnd/>
          </a:ln>
        </p:spPr>
        <p:txBody>
          <a:bodyPr>
            <a:spAutoFit/>
          </a:bodyPr>
          <a:lstStyle/>
          <a:p>
            <a:pPr algn="ctr"/>
            <a:r>
              <a:rPr lang="es-AR" sz="4000" dirty="0" smtClean="0">
                <a:solidFill>
                  <a:srgbClr val="FFFF00"/>
                </a:solidFill>
                <a:latin typeface="Calibri" pitchFamily="34" charset="0"/>
              </a:rPr>
              <a:t>Sintaxis de LINQ</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2805063"/>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400" dirty="0">
                <a:latin typeface="+mn-lt"/>
              </a:rPr>
              <a:t>La expresión de consulta contiene tres cláusulas: </a:t>
            </a:r>
            <a:r>
              <a:rPr lang="es-AR" sz="2400" b="1" dirty="0" err="1">
                <a:latin typeface="+mn-lt"/>
              </a:rPr>
              <a:t>From</a:t>
            </a:r>
            <a:r>
              <a:rPr lang="es-AR" sz="2400" dirty="0">
                <a:latin typeface="+mn-lt"/>
              </a:rPr>
              <a:t>, </a:t>
            </a:r>
            <a:r>
              <a:rPr lang="es-AR" sz="2400" b="1" dirty="0" err="1">
                <a:latin typeface="+mn-lt"/>
              </a:rPr>
              <a:t>Where</a:t>
            </a:r>
            <a:r>
              <a:rPr lang="es-AR" sz="2400" dirty="0">
                <a:latin typeface="+mn-lt"/>
              </a:rPr>
              <a:t> y </a:t>
            </a:r>
            <a:r>
              <a:rPr lang="es-AR" sz="2400" b="1" dirty="0" err="1">
                <a:latin typeface="+mn-lt"/>
              </a:rPr>
              <a:t>Select</a:t>
            </a:r>
            <a:r>
              <a:rPr lang="es-AR" sz="2400" dirty="0">
                <a:latin typeface="+mn-lt"/>
              </a:rPr>
              <a:t>.</a:t>
            </a:r>
          </a:p>
          <a:p>
            <a:pPr marL="266700" indent="-266700" algn="just">
              <a:lnSpc>
                <a:spcPct val="150000"/>
              </a:lnSpc>
              <a:buClr>
                <a:srgbClr val="FF0000"/>
              </a:buClr>
              <a:buFont typeface="Arial" charset="0"/>
              <a:buChar char="•"/>
            </a:pPr>
            <a:r>
              <a:rPr lang="es-AR" sz="2400" dirty="0">
                <a:latin typeface="+mn-lt"/>
              </a:rPr>
              <a:t>Es importante recordar que la propia variable de consulta no realiza ninguna acción ni devuelve datos. Sólo almacena la definición de la consulta.</a:t>
            </a:r>
            <a:endParaRPr lang="es-AR" sz="2400" dirty="0">
              <a:latin typeface="+mn-lt"/>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331831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1 Título"/>
          <p:cNvSpPr>
            <a:spLocks/>
          </p:cNvSpPr>
          <p:nvPr/>
        </p:nvSpPr>
        <p:spPr bwMode="auto">
          <a:xfrm>
            <a:off x="1331913" y="0"/>
            <a:ext cx="5040312" cy="620713"/>
          </a:xfrm>
          <a:prstGeom prst="rect">
            <a:avLst/>
          </a:prstGeom>
          <a:noFill/>
          <a:ln w="9525">
            <a:noFill/>
            <a:miter lim="800000"/>
            <a:headEnd/>
            <a:tailEnd/>
          </a:ln>
        </p:spPr>
        <p:txBody>
          <a:bodyPr anchor="ctr"/>
          <a:lstStyle/>
          <a:p>
            <a:r>
              <a:rPr lang="en-US" sz="2400">
                <a:latin typeface="Calibri" pitchFamily="34" charset="0"/>
              </a:rPr>
              <a:t>Procesos para la creación de Software</a:t>
            </a:r>
            <a:endParaRPr lang="es-AR" sz="2400">
              <a:latin typeface="Calibri" pitchFamily="34" charset="0"/>
            </a:endParaRPr>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765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27656" name="Text Box 8"/>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
        <p:nvSpPr>
          <p:cNvPr id="27657"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a:solidFill>
                  <a:srgbClr val="FFFF00"/>
                </a:solidFill>
                <a:latin typeface="Calibri" pitchFamily="34" charset="0"/>
              </a:rPr>
              <a:t>Bibliografía y referencias</a:t>
            </a:r>
          </a:p>
        </p:txBody>
      </p:sp>
      <p:sp>
        <p:nvSpPr>
          <p:cNvPr id="27658" name="9 Rectángulo"/>
          <p:cNvSpPr>
            <a:spLocks noChangeArrowheads="1"/>
          </p:cNvSpPr>
          <p:nvPr/>
        </p:nvSpPr>
        <p:spPr bwMode="auto">
          <a:xfrm>
            <a:off x="468312" y="1773238"/>
            <a:ext cx="8352159" cy="2400657"/>
          </a:xfrm>
          <a:prstGeom prst="rect">
            <a:avLst/>
          </a:prstGeom>
          <a:noFill/>
          <a:ln w="9525">
            <a:noFill/>
            <a:miter lim="800000"/>
            <a:headEnd/>
            <a:tailEnd/>
          </a:ln>
        </p:spPr>
        <p:txBody>
          <a:bodyPr wrap="square">
            <a:spAutoFit/>
          </a:bodyPr>
          <a:lstStyle/>
          <a:p>
            <a:pPr marL="266700" indent="-266700" algn="just">
              <a:lnSpc>
                <a:spcPct val="150000"/>
              </a:lnSpc>
              <a:buClr>
                <a:srgbClr val="FF0000"/>
              </a:buClr>
              <a:buFont typeface="Arial" charset="0"/>
              <a:buChar char="•"/>
            </a:pPr>
            <a:r>
              <a:rPr lang="es-AR" sz="2800" dirty="0">
                <a:latin typeface="Calibri" pitchFamily="34" charset="0"/>
              </a:rPr>
              <a:t>MSDN </a:t>
            </a:r>
            <a:r>
              <a:rPr lang="es-AR" sz="2800" dirty="0" smtClean="0">
                <a:latin typeface="Calibri" pitchFamily="34" charset="0"/>
              </a:rPr>
              <a:t>–Lambda (expresiones) (Visual Basic)</a:t>
            </a:r>
          </a:p>
          <a:p>
            <a:pPr marL="723900" lvl="1" indent="-266700" algn="just">
              <a:lnSpc>
                <a:spcPct val="150000"/>
              </a:lnSpc>
              <a:buClr>
                <a:srgbClr val="FF0000"/>
              </a:buClr>
              <a:buFont typeface="Arial" charset="0"/>
              <a:buChar char="•"/>
            </a:pPr>
            <a:r>
              <a:rPr lang="es-AR" sz="2400" dirty="0" smtClean="0">
                <a:latin typeface="Calibri" pitchFamily="34" charset="0"/>
              </a:rPr>
              <a:t>http</a:t>
            </a:r>
            <a:r>
              <a:rPr lang="es-AR" sz="2400" dirty="0">
                <a:latin typeface="Calibri" pitchFamily="34" charset="0"/>
              </a:rPr>
              <a:t>://</a:t>
            </a:r>
            <a:r>
              <a:rPr lang="es-AR" sz="2400" dirty="0" smtClean="0">
                <a:latin typeface="Calibri" pitchFamily="34" charset="0"/>
              </a:rPr>
              <a:t>msdn.microsoft.com/es-es/library/bb531253.aspx</a:t>
            </a:r>
          </a:p>
          <a:p>
            <a:pPr marL="266700" indent="-266700" algn="just">
              <a:lnSpc>
                <a:spcPct val="150000"/>
              </a:lnSpc>
              <a:buClr>
                <a:srgbClr val="FF0000"/>
              </a:buClr>
              <a:buFont typeface="Arial" charset="0"/>
              <a:buChar char="•"/>
            </a:pPr>
            <a:r>
              <a:rPr lang="es-AR" sz="2400" dirty="0" smtClean="0">
                <a:latin typeface="Calibri" pitchFamily="34" charset="0"/>
              </a:rPr>
              <a:t>MSDN – LINQ</a:t>
            </a:r>
          </a:p>
          <a:p>
            <a:pPr marL="723900" lvl="1" indent="-266700" algn="just">
              <a:lnSpc>
                <a:spcPct val="150000"/>
              </a:lnSpc>
              <a:buClr>
                <a:srgbClr val="FF0000"/>
              </a:buClr>
              <a:buFont typeface="Arial" charset="0"/>
              <a:buChar char="•"/>
            </a:pPr>
            <a:r>
              <a:rPr lang="es-AR" sz="2400" dirty="0">
                <a:latin typeface="Calibri" pitchFamily="34" charset="0"/>
              </a:rPr>
              <a:t>http://msdn.microsoft.com/es-es/library/bb397926.aspx</a:t>
            </a:r>
            <a:endParaRPr lang="es-AR" sz="2400" dirty="0">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Elipse"/>
          <p:cNvSpPr/>
          <p:nvPr/>
        </p:nvSpPr>
        <p:spPr>
          <a:xfrm>
            <a:off x="2857488" y="1571612"/>
            <a:ext cx="3429024" cy="3143272"/>
          </a:xfrm>
          <a:prstGeom prst="ellipse">
            <a:avLst/>
          </a:prstGeom>
        </p:spPr>
        <p:style>
          <a:lnRef idx="0">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r>
              <a:rPr lang="es-AR" sz="11500" dirty="0"/>
              <a:t>FIN</a:t>
            </a:r>
          </a:p>
        </p:txBody>
      </p:sp>
      <p:sp>
        <p:nvSpPr>
          <p:cNvPr id="26633" name="1 Título"/>
          <p:cNvSpPr>
            <a:spLocks/>
          </p:cNvSpPr>
          <p:nvPr/>
        </p:nvSpPr>
        <p:spPr bwMode="auto">
          <a:xfrm>
            <a:off x="1331913" y="0"/>
            <a:ext cx="5040312" cy="620713"/>
          </a:xfrm>
          <a:prstGeom prst="rect">
            <a:avLst/>
          </a:prstGeom>
          <a:noFill/>
          <a:ln w="9525">
            <a:noFill/>
            <a:miter lim="800000"/>
            <a:headEnd/>
            <a:tailEnd/>
          </a:ln>
        </p:spPr>
        <p:txBody>
          <a:bodyPr anchor="ctr"/>
          <a:lstStyle/>
          <a:p>
            <a:r>
              <a:rPr lang="en-US" sz="2400">
                <a:latin typeface="Calibri" pitchFamily="34" charset="0"/>
              </a:rPr>
              <a:t>Procesos para la creación de Software</a:t>
            </a:r>
            <a:endParaRPr lang="es-AR" sz="2400">
              <a:latin typeface="Calibri" pitchFamily="34" charset="0"/>
            </a:endParaRPr>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663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26636" name="Text Box 12"/>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err="1" smtClean="0"/>
              <a:t>Expresiones</a:t>
            </a:r>
            <a:r>
              <a:rPr lang="en-US" sz="2400" dirty="0" smtClean="0"/>
              <a:t> Lambda</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smtClean="0">
                <a:solidFill>
                  <a:srgbClr val="FFFF00"/>
                </a:solidFill>
                <a:latin typeface="Calibri" pitchFamily="34" charset="0"/>
              </a:rPr>
              <a:t>Expresiones Lambda</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4616648"/>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800" dirty="0">
                <a:latin typeface="Calibri" pitchFamily="34" charset="0"/>
              </a:rPr>
              <a:t>Una </a:t>
            </a:r>
            <a:r>
              <a:rPr lang="es-AR" sz="2800" i="1" dirty="0">
                <a:latin typeface="Calibri" pitchFamily="34" charset="0"/>
              </a:rPr>
              <a:t>expresión lambda </a:t>
            </a:r>
            <a:r>
              <a:rPr lang="es-AR" sz="2800" dirty="0">
                <a:latin typeface="Calibri" pitchFamily="34" charset="0"/>
              </a:rPr>
              <a:t>es una función o una subrutina sin nombre que se puede utilizar donde haya un delegado </a:t>
            </a:r>
            <a:r>
              <a:rPr lang="es-AR" sz="2800" dirty="0">
                <a:latin typeface="Calibri" pitchFamily="34" charset="0"/>
              </a:rPr>
              <a:t>válido.</a:t>
            </a:r>
          </a:p>
          <a:p>
            <a:pPr marL="266700" indent="-266700" algn="just">
              <a:lnSpc>
                <a:spcPct val="150000"/>
              </a:lnSpc>
              <a:buClr>
                <a:srgbClr val="FF0000"/>
              </a:buClr>
              <a:buFont typeface="Arial" charset="0"/>
              <a:buChar char="•"/>
            </a:pPr>
            <a:r>
              <a:rPr lang="es-AR" sz="2800" dirty="0">
                <a:latin typeface="Calibri" pitchFamily="34" charset="0"/>
              </a:rPr>
              <a:t>Las </a:t>
            </a:r>
            <a:r>
              <a:rPr lang="es-AR" sz="2800" dirty="0">
                <a:latin typeface="Calibri" pitchFamily="34" charset="0"/>
              </a:rPr>
              <a:t>expresiones lambda pueden ser funciones o subrutinas y tener una sola línea o varias </a:t>
            </a:r>
            <a:r>
              <a:rPr lang="es-AR" sz="2800" dirty="0">
                <a:latin typeface="Calibri" pitchFamily="34" charset="0"/>
              </a:rPr>
              <a:t>líneas.</a:t>
            </a:r>
          </a:p>
          <a:p>
            <a:pPr marL="266700" indent="-266700" algn="just">
              <a:lnSpc>
                <a:spcPct val="150000"/>
              </a:lnSpc>
              <a:buClr>
                <a:srgbClr val="FF0000"/>
              </a:buClr>
              <a:buFont typeface="Arial" charset="0"/>
              <a:buChar char="•"/>
            </a:pPr>
            <a:r>
              <a:rPr lang="es-AR" sz="2800" dirty="0">
                <a:latin typeface="Calibri" pitchFamily="34" charset="0"/>
              </a:rPr>
              <a:t>Puede </a:t>
            </a:r>
            <a:r>
              <a:rPr lang="es-AR" sz="2800" dirty="0">
                <a:latin typeface="Calibri" pitchFamily="34" charset="0"/>
              </a:rPr>
              <a:t>pasar valores del ámbito actual a una expresión lambda</a:t>
            </a:r>
            <a:r>
              <a:rPr lang="es-AR" sz="2800" dirty="0" smtClean="0">
                <a:latin typeface="Calibri" pitchFamily="34" charset="0"/>
              </a:rPr>
              <a:t>.</a:t>
            </a:r>
            <a:endParaRPr lang="es-AR" sz="2800" dirty="0">
              <a:latin typeface="Calibri" pitchFamily="34" charset="0"/>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err="1" smtClean="0"/>
              <a:t>Expresiones</a:t>
            </a:r>
            <a:r>
              <a:rPr lang="en-US" sz="2400" dirty="0" smtClean="0"/>
              <a:t> Lambda</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smtClean="0">
                <a:solidFill>
                  <a:srgbClr val="FFFF00"/>
                </a:solidFill>
                <a:latin typeface="Calibri" pitchFamily="34" charset="0"/>
              </a:rPr>
              <a:t>Expresiones Lambda</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3257174"/>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800" dirty="0" smtClean="0">
                <a:latin typeface="Calibri" pitchFamily="34" charset="0"/>
              </a:rPr>
              <a:t>Las </a:t>
            </a:r>
            <a:r>
              <a:rPr lang="es-AR" sz="2800" dirty="0">
                <a:latin typeface="Calibri" pitchFamily="34" charset="0"/>
              </a:rPr>
              <a:t>expresiones lambda se crean utilizando la palabra clave </a:t>
            </a:r>
            <a:r>
              <a:rPr lang="es-AR" sz="2800" i="1" dirty="0" err="1">
                <a:latin typeface="Calibri" pitchFamily="34" charset="0"/>
              </a:rPr>
              <a:t>Function</a:t>
            </a:r>
            <a:r>
              <a:rPr lang="es-AR" sz="2800" dirty="0">
                <a:latin typeface="Calibri" pitchFamily="34" charset="0"/>
              </a:rPr>
              <a:t> o </a:t>
            </a:r>
            <a:r>
              <a:rPr lang="es-AR" sz="2800" i="1" dirty="0">
                <a:latin typeface="Calibri" pitchFamily="34" charset="0"/>
              </a:rPr>
              <a:t>Sub</a:t>
            </a:r>
            <a:r>
              <a:rPr lang="es-AR" sz="2800" dirty="0">
                <a:latin typeface="Calibri" pitchFamily="34" charset="0"/>
              </a:rPr>
              <a:t>, del mismo modo que se crea una subrutina o función estándar. </a:t>
            </a:r>
            <a:r>
              <a:rPr lang="es-AR" sz="2800" dirty="0">
                <a:latin typeface="Calibri" pitchFamily="34" charset="0"/>
              </a:rPr>
              <a:t>Sin embargo, las expresiones lambda van incluidas en una instrucción</a:t>
            </a:r>
            <a:r>
              <a:rPr lang="es-AR" sz="2800" dirty="0" smtClean="0">
                <a:latin typeface="Calibri" pitchFamily="34" charset="0"/>
              </a:rPr>
              <a:t>.</a:t>
            </a:r>
            <a:endParaRPr lang="es-AR" sz="2800" dirty="0">
              <a:latin typeface="Calibri" pitchFamily="34" charset="0"/>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4159974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err="1" smtClean="0"/>
              <a:t>Expresiones</a:t>
            </a:r>
            <a:r>
              <a:rPr lang="en-US" sz="2400" dirty="0" smtClean="0"/>
              <a:t> Lambda</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smtClean="0">
                <a:solidFill>
                  <a:srgbClr val="FFFF00"/>
                </a:solidFill>
                <a:latin typeface="Calibri" pitchFamily="34" charset="0"/>
              </a:rPr>
              <a:t>Expresiones Lambda</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3900748"/>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800" dirty="0"/>
              <a:t>El ejemplo siguiente es una expresión lambda que incrementa su argumento y devuelve el </a:t>
            </a:r>
            <a:r>
              <a:rPr lang="es-AR" sz="2800" dirty="0" smtClean="0"/>
              <a:t>valor.</a:t>
            </a:r>
          </a:p>
          <a:p>
            <a:pPr marL="266700" indent="-266700" algn="just">
              <a:lnSpc>
                <a:spcPct val="150000"/>
              </a:lnSpc>
              <a:buClr>
                <a:srgbClr val="FF0000"/>
              </a:buClr>
              <a:buFont typeface="Arial" charset="0"/>
              <a:buChar char="•"/>
            </a:pPr>
            <a:r>
              <a:rPr lang="es-AR" sz="2800" dirty="0" smtClean="0"/>
              <a:t>En </a:t>
            </a:r>
            <a:r>
              <a:rPr lang="es-AR" sz="2800" dirty="0"/>
              <a:t>el ejemplo se muestra la sintaxis de expresiones lambda de una sola línea y de varias líneas para una función.</a:t>
            </a:r>
            <a:endParaRPr lang="es-AR" sz="2800" dirty="0">
              <a:latin typeface="Calibri" pitchFamily="34" charset="0"/>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3462809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err="1" smtClean="0"/>
              <a:t>Expresiones</a:t>
            </a:r>
            <a:r>
              <a:rPr lang="en-US" sz="2400" dirty="0" smtClean="0"/>
              <a:t> Lambda</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smtClean="0">
                <a:solidFill>
                  <a:srgbClr val="FFFF00"/>
                </a:solidFill>
                <a:latin typeface="Calibri" pitchFamily="34" charset="0"/>
              </a:rPr>
              <a:t>Expresiones Lambda</a:t>
            </a:r>
            <a:endParaRPr lang="es-AR" sz="4000" dirty="0">
              <a:solidFill>
                <a:srgbClr val="FFFF00"/>
              </a:solidFill>
              <a:latin typeface="Calibri" pitchFamily="34" charset="0"/>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pic>
        <p:nvPicPr>
          <p:cNvPr id="2" name="Imagen 1"/>
          <p:cNvPicPr>
            <a:picLocks noChangeAspect="1"/>
          </p:cNvPicPr>
          <p:nvPr/>
        </p:nvPicPr>
        <p:blipFill>
          <a:blip r:embed="rId3"/>
          <a:stretch>
            <a:fillRect/>
          </a:stretch>
        </p:blipFill>
        <p:spPr>
          <a:xfrm>
            <a:off x="1115616" y="1636713"/>
            <a:ext cx="6567100" cy="4808979"/>
          </a:xfrm>
          <a:prstGeom prst="rect">
            <a:avLst/>
          </a:prstGeom>
        </p:spPr>
      </p:pic>
    </p:spTree>
    <p:extLst>
      <p:ext uri="{BB962C8B-B14F-4D97-AF65-F5344CB8AC3E}">
        <p14:creationId xmlns:p14="http://schemas.microsoft.com/office/powerpoint/2010/main" val="3983147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err="1" smtClean="0"/>
              <a:t>Expresiones</a:t>
            </a:r>
            <a:r>
              <a:rPr lang="en-US" sz="2400" dirty="0" smtClean="0"/>
              <a:t> Lambda</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smtClean="0">
                <a:solidFill>
                  <a:srgbClr val="FFFF00"/>
                </a:solidFill>
                <a:latin typeface="Calibri" pitchFamily="34" charset="0"/>
              </a:rPr>
              <a:t>Sintaxis de las Expresiones Lambda</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5078313"/>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400" dirty="0">
                <a:latin typeface="Calibri" pitchFamily="34" charset="0"/>
              </a:rPr>
              <a:t>La sintaxis de una expresión lambda se parece a la de una subrutina o función </a:t>
            </a:r>
            <a:r>
              <a:rPr lang="es-AR" sz="2400" dirty="0" smtClean="0">
                <a:latin typeface="Calibri" pitchFamily="34" charset="0"/>
              </a:rPr>
              <a:t>estándar.</a:t>
            </a:r>
          </a:p>
          <a:p>
            <a:pPr marL="266700" indent="-266700" algn="just">
              <a:lnSpc>
                <a:spcPct val="150000"/>
              </a:lnSpc>
              <a:buClr>
                <a:srgbClr val="FF0000"/>
              </a:buClr>
              <a:buFont typeface="Arial" charset="0"/>
              <a:buChar char="•"/>
            </a:pPr>
            <a:r>
              <a:rPr lang="es-AR" sz="2400" dirty="0" smtClean="0">
                <a:latin typeface="Calibri" pitchFamily="34" charset="0"/>
              </a:rPr>
              <a:t>Las </a:t>
            </a:r>
            <a:r>
              <a:rPr lang="es-AR" sz="2400" dirty="0">
                <a:latin typeface="Calibri" pitchFamily="34" charset="0"/>
              </a:rPr>
              <a:t>diferencias son las </a:t>
            </a:r>
            <a:r>
              <a:rPr lang="es-AR" sz="2400" dirty="0" smtClean="0">
                <a:latin typeface="Calibri" pitchFamily="34" charset="0"/>
              </a:rPr>
              <a:t>siguientes:</a:t>
            </a:r>
          </a:p>
          <a:p>
            <a:pPr marL="723900" lvl="1" indent="-266700" algn="just">
              <a:lnSpc>
                <a:spcPct val="150000"/>
              </a:lnSpc>
              <a:buClr>
                <a:srgbClr val="FF0000"/>
              </a:buClr>
              <a:buFont typeface="Arial" charset="0"/>
              <a:buChar char="•"/>
            </a:pPr>
            <a:r>
              <a:rPr lang="es-AR" sz="2400" dirty="0">
                <a:latin typeface="Calibri" pitchFamily="34" charset="0"/>
              </a:rPr>
              <a:t>Una expresión lambda no tiene nombre.</a:t>
            </a:r>
          </a:p>
          <a:p>
            <a:pPr marL="723900" lvl="1" indent="-266700" algn="just">
              <a:lnSpc>
                <a:spcPct val="150000"/>
              </a:lnSpc>
              <a:buClr>
                <a:srgbClr val="FF0000"/>
              </a:buClr>
              <a:buFont typeface="Arial" charset="0"/>
              <a:buChar char="•"/>
            </a:pPr>
            <a:r>
              <a:rPr lang="es-AR" sz="2400" dirty="0">
                <a:latin typeface="Calibri" pitchFamily="34" charset="0"/>
              </a:rPr>
              <a:t>Las expresiones lambda no pueden tener modificadores, como </a:t>
            </a:r>
            <a:r>
              <a:rPr lang="es-AR" sz="2400" dirty="0" err="1">
                <a:latin typeface="Calibri" pitchFamily="34" charset="0"/>
              </a:rPr>
              <a:t>Overloads</a:t>
            </a:r>
            <a:r>
              <a:rPr lang="es-AR" sz="2400" dirty="0">
                <a:latin typeface="Calibri" pitchFamily="34" charset="0"/>
              </a:rPr>
              <a:t> u </a:t>
            </a:r>
            <a:r>
              <a:rPr lang="es-AR" sz="2400" dirty="0" err="1">
                <a:latin typeface="Calibri" pitchFamily="34" charset="0"/>
              </a:rPr>
              <a:t>Overrides</a:t>
            </a:r>
            <a:r>
              <a:rPr lang="es-AR" sz="2400" dirty="0" smtClean="0">
                <a:latin typeface="Calibri" pitchFamily="34" charset="0"/>
              </a:rPr>
              <a:t>.</a:t>
            </a:r>
          </a:p>
          <a:p>
            <a:pPr marL="723900" lvl="1" indent="-266700" algn="just">
              <a:lnSpc>
                <a:spcPct val="150000"/>
              </a:lnSpc>
              <a:buClr>
                <a:srgbClr val="FF0000"/>
              </a:buClr>
              <a:buFont typeface="Arial" charset="0"/>
              <a:buChar char="•"/>
            </a:pPr>
            <a:r>
              <a:rPr lang="es-AR" sz="2400" dirty="0"/>
              <a:t>Una expresión lambda no tiene nombre.</a:t>
            </a:r>
          </a:p>
          <a:p>
            <a:pPr marL="723900" lvl="1" indent="-266700" algn="just">
              <a:lnSpc>
                <a:spcPct val="150000"/>
              </a:lnSpc>
              <a:buClr>
                <a:srgbClr val="FF0000"/>
              </a:buClr>
              <a:buFont typeface="Arial" charset="0"/>
              <a:buChar char="•"/>
            </a:pPr>
            <a:r>
              <a:rPr lang="es-AR" sz="2400" dirty="0"/>
              <a:t>Las expresiones lambda no pueden tener modificadores, como </a:t>
            </a:r>
            <a:r>
              <a:rPr lang="es-AR" sz="2400" dirty="0" err="1"/>
              <a:t>Overloads</a:t>
            </a:r>
            <a:r>
              <a:rPr lang="es-AR" sz="2400" dirty="0"/>
              <a:t> u </a:t>
            </a:r>
            <a:r>
              <a:rPr lang="es-AR" sz="2400" dirty="0" err="1"/>
              <a:t>Overrides</a:t>
            </a:r>
            <a:r>
              <a:rPr lang="es-AR" sz="2400" dirty="0" smtClean="0"/>
              <a:t>.</a:t>
            </a:r>
            <a:endParaRPr lang="es-AR" sz="2800" dirty="0">
              <a:latin typeface="Calibri" pitchFamily="34" charset="0"/>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2383336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err="1" smtClean="0"/>
              <a:t>Expresiones</a:t>
            </a:r>
            <a:r>
              <a:rPr lang="en-US" sz="2400" dirty="0" smtClean="0"/>
              <a:t> Lambda</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smtClean="0">
                <a:solidFill>
                  <a:srgbClr val="FFFF00"/>
                </a:solidFill>
                <a:latin typeface="Calibri" pitchFamily="34" charset="0"/>
              </a:rPr>
              <a:t>Sintaxis de las Expresiones Lambda (cont.)</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5078313"/>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400" dirty="0" smtClean="0">
                <a:latin typeface="+mn-lt"/>
              </a:rPr>
              <a:t>Las </a:t>
            </a:r>
            <a:r>
              <a:rPr lang="es-AR" sz="2400" dirty="0">
                <a:latin typeface="+mn-lt"/>
              </a:rPr>
              <a:t>diferencias son las </a:t>
            </a:r>
            <a:r>
              <a:rPr lang="es-AR" sz="2400" dirty="0" smtClean="0">
                <a:latin typeface="+mn-lt"/>
              </a:rPr>
              <a:t>siguientes (cont.):</a:t>
            </a:r>
          </a:p>
          <a:p>
            <a:pPr marL="723900" lvl="1" indent="-266700" algn="just">
              <a:lnSpc>
                <a:spcPct val="150000"/>
              </a:lnSpc>
              <a:buClr>
                <a:srgbClr val="FF0000"/>
              </a:buClr>
              <a:buFont typeface="Arial" charset="0"/>
              <a:buChar char="•"/>
            </a:pPr>
            <a:r>
              <a:rPr lang="es-AR" sz="2400" dirty="0" smtClean="0">
                <a:latin typeface="+mn-lt"/>
              </a:rPr>
              <a:t>El </a:t>
            </a:r>
            <a:r>
              <a:rPr lang="es-AR" sz="2400" dirty="0">
                <a:latin typeface="+mn-lt"/>
              </a:rPr>
              <a:t>cuerpo de una función de una sola línea debe ser una expresión que devuelva un valor, no una </a:t>
            </a:r>
            <a:r>
              <a:rPr lang="es-AR" sz="2400" dirty="0" smtClean="0">
                <a:latin typeface="+mn-lt"/>
              </a:rPr>
              <a:t>instrucción, no </a:t>
            </a:r>
            <a:r>
              <a:rPr lang="es-AR" sz="2400" dirty="0">
                <a:latin typeface="+mn-lt"/>
              </a:rPr>
              <a:t>hay ninguna instrucción </a:t>
            </a:r>
            <a:r>
              <a:rPr lang="es-AR" sz="2400" dirty="0" err="1" smtClean="0">
                <a:latin typeface="+mn-lt"/>
              </a:rPr>
              <a:t>Return</a:t>
            </a:r>
            <a:r>
              <a:rPr lang="es-AR" sz="2400" dirty="0" smtClean="0">
                <a:latin typeface="+mn-lt"/>
              </a:rPr>
              <a:t>.</a:t>
            </a:r>
          </a:p>
          <a:p>
            <a:pPr marL="723900" lvl="1" indent="-266700" algn="just">
              <a:lnSpc>
                <a:spcPct val="150000"/>
              </a:lnSpc>
              <a:buClr>
                <a:srgbClr val="FF0000"/>
              </a:buClr>
              <a:buFont typeface="Arial" charset="0"/>
              <a:buChar char="•"/>
            </a:pPr>
            <a:r>
              <a:rPr lang="es-AR" sz="2400" dirty="0">
                <a:latin typeface="+mn-lt"/>
              </a:rPr>
              <a:t>Puede especificar el tipo de datos de un parámetro de expresión lambda utilizando la palabra clave </a:t>
            </a:r>
            <a:r>
              <a:rPr lang="es-AR" sz="2400" b="1" dirty="0">
                <a:latin typeface="+mn-lt"/>
              </a:rPr>
              <a:t>As</a:t>
            </a:r>
            <a:r>
              <a:rPr lang="es-AR" sz="2400" dirty="0">
                <a:latin typeface="+mn-lt"/>
              </a:rPr>
              <a:t>, o se puede deducir el tipo de datos del parámetro</a:t>
            </a:r>
            <a:r>
              <a:rPr lang="es-AR" sz="2400" dirty="0" smtClean="0">
                <a:latin typeface="+mn-lt"/>
              </a:rPr>
              <a:t>.</a:t>
            </a:r>
          </a:p>
          <a:p>
            <a:pPr marL="723900" lvl="1" indent="-266700" algn="just">
              <a:lnSpc>
                <a:spcPct val="150000"/>
              </a:lnSpc>
              <a:buClr>
                <a:srgbClr val="FF0000"/>
              </a:buClr>
              <a:buFont typeface="Arial" charset="0"/>
              <a:buChar char="•"/>
            </a:pPr>
            <a:r>
              <a:rPr lang="es-AR" sz="2400" dirty="0">
                <a:latin typeface="Calibri" pitchFamily="34" charset="0"/>
              </a:rPr>
              <a:t>No se permiten los parámetros </a:t>
            </a:r>
            <a:r>
              <a:rPr lang="es-AR" sz="2400" dirty="0" err="1">
                <a:latin typeface="Calibri" pitchFamily="34" charset="0"/>
              </a:rPr>
              <a:t>Optional</a:t>
            </a:r>
            <a:r>
              <a:rPr lang="es-AR" sz="2400" dirty="0">
                <a:latin typeface="Calibri" pitchFamily="34" charset="0"/>
              </a:rPr>
              <a:t> y </a:t>
            </a:r>
            <a:r>
              <a:rPr lang="es-AR" sz="2400" dirty="0" err="1">
                <a:latin typeface="Calibri" pitchFamily="34" charset="0"/>
              </a:rPr>
              <a:t>Paramarray</a:t>
            </a:r>
            <a:r>
              <a:rPr lang="es-AR" sz="2400" dirty="0">
                <a:latin typeface="Calibri" pitchFamily="34" charset="0"/>
              </a:rPr>
              <a:t>.</a:t>
            </a:r>
          </a:p>
          <a:p>
            <a:pPr marL="723900" lvl="1" indent="-266700" algn="just">
              <a:lnSpc>
                <a:spcPct val="150000"/>
              </a:lnSpc>
              <a:buClr>
                <a:srgbClr val="FF0000"/>
              </a:buClr>
              <a:buFont typeface="Arial" charset="0"/>
              <a:buChar char="•"/>
            </a:pPr>
            <a:r>
              <a:rPr lang="es-AR" sz="2400" dirty="0">
                <a:latin typeface="Calibri" pitchFamily="34" charset="0"/>
              </a:rPr>
              <a:t>No se permiten los parámetros </a:t>
            </a:r>
            <a:r>
              <a:rPr lang="es-AR" sz="2400" dirty="0" err="1">
                <a:latin typeface="Calibri" pitchFamily="34" charset="0"/>
              </a:rPr>
              <a:t>Generic</a:t>
            </a:r>
            <a:r>
              <a:rPr lang="es-AR" sz="2400" dirty="0">
                <a:latin typeface="Calibri" pitchFamily="34" charset="0"/>
              </a:rPr>
              <a:t>.</a:t>
            </a:r>
            <a:endParaRPr lang="es-AR" sz="2400" dirty="0">
              <a:latin typeface="Calibri" pitchFamily="34" charset="0"/>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388025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smtClean="0"/>
              <a:t>LINQ</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a:solidFill>
                  <a:srgbClr val="FFFF00"/>
                </a:solidFill>
                <a:latin typeface="Calibri" pitchFamily="34" charset="0"/>
              </a:rPr>
              <a:t>LINQ (</a:t>
            </a:r>
            <a:r>
              <a:rPr lang="es-AR" sz="4000" dirty="0" err="1">
                <a:solidFill>
                  <a:srgbClr val="FFFF00"/>
                </a:solidFill>
                <a:latin typeface="Calibri" pitchFamily="34" charset="0"/>
              </a:rPr>
              <a:t>Language-Integrated</a:t>
            </a:r>
            <a:r>
              <a:rPr lang="es-AR" sz="4000" dirty="0">
                <a:solidFill>
                  <a:srgbClr val="FFFF00"/>
                </a:solidFill>
                <a:latin typeface="Calibri" pitchFamily="34" charset="0"/>
              </a:rPr>
              <a:t> </a:t>
            </a:r>
            <a:r>
              <a:rPr lang="es-AR" sz="4000" dirty="0" err="1" smtClean="0">
                <a:solidFill>
                  <a:srgbClr val="FFFF00"/>
                </a:solidFill>
                <a:latin typeface="Calibri" pitchFamily="34" charset="0"/>
              </a:rPr>
              <a:t>Query</a:t>
            </a:r>
            <a:r>
              <a:rPr lang="es-AR" sz="4000" dirty="0" smtClean="0">
                <a:solidFill>
                  <a:srgbClr val="FFFF00"/>
                </a:solidFill>
                <a:latin typeface="Calibri" pitchFamily="34" charset="0"/>
              </a:rPr>
              <a:t>)</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3970318"/>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400" dirty="0" err="1">
                <a:latin typeface="+mn-lt"/>
              </a:rPr>
              <a:t>Language-Integrated</a:t>
            </a:r>
            <a:r>
              <a:rPr lang="es-AR" sz="2400" dirty="0">
                <a:latin typeface="+mn-lt"/>
              </a:rPr>
              <a:t> </a:t>
            </a:r>
            <a:r>
              <a:rPr lang="es-AR" sz="2400" dirty="0" err="1">
                <a:latin typeface="+mn-lt"/>
              </a:rPr>
              <a:t>Query</a:t>
            </a:r>
            <a:r>
              <a:rPr lang="es-AR" sz="2400" dirty="0">
                <a:latin typeface="+mn-lt"/>
              </a:rPr>
              <a:t> (LINQ) es un conjunto de características </a:t>
            </a:r>
            <a:r>
              <a:rPr lang="es-AR" sz="2400" dirty="0" smtClean="0">
                <a:latin typeface="+mn-lt"/>
              </a:rPr>
              <a:t>que </a:t>
            </a:r>
            <a:r>
              <a:rPr lang="es-AR" sz="2400" dirty="0">
                <a:latin typeface="+mn-lt"/>
              </a:rPr>
              <a:t>agrega capacidades de consulta eficaces a la sintaxis de los lenguajes C# y Visual Basic. </a:t>
            </a:r>
            <a:endParaRPr lang="es-AR" sz="2400" dirty="0" smtClean="0">
              <a:latin typeface="+mn-lt"/>
            </a:endParaRPr>
          </a:p>
          <a:p>
            <a:pPr marL="266700" indent="-266700" algn="just">
              <a:lnSpc>
                <a:spcPct val="150000"/>
              </a:lnSpc>
              <a:buClr>
                <a:srgbClr val="FF0000"/>
              </a:buClr>
              <a:buFont typeface="Arial" charset="0"/>
              <a:buChar char="•"/>
            </a:pPr>
            <a:r>
              <a:rPr lang="es-AR" sz="2400" dirty="0" smtClean="0">
                <a:latin typeface="+mn-lt"/>
              </a:rPr>
              <a:t>LINQ </a:t>
            </a:r>
            <a:r>
              <a:rPr lang="es-AR" sz="2400" dirty="0">
                <a:latin typeface="+mn-lt"/>
              </a:rPr>
              <a:t>incluye patrones estándar y de fácil aprendizaje para consultar y actualizar datos, y su tecnología se puede extender para utilizar potencialmente cualquier tipo de almacén de datos</a:t>
            </a:r>
            <a:r>
              <a:rPr lang="es-AR" sz="2400" dirty="0" smtClean="0">
                <a:latin typeface="+mn-lt"/>
              </a:rPr>
              <a:t>.</a:t>
            </a:r>
            <a:endParaRPr lang="es-AR" sz="2400" dirty="0">
              <a:latin typeface="+mn-lt"/>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620629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p:cNvSpPr>
            <a:spLocks noGrp="1"/>
          </p:cNvSpPr>
          <p:nvPr>
            <p:ph type="title"/>
          </p:nvPr>
        </p:nvSpPr>
        <p:spPr>
          <a:xfrm>
            <a:off x="1331913" y="0"/>
            <a:ext cx="5040312" cy="620713"/>
          </a:xfrm>
        </p:spPr>
        <p:txBody>
          <a:bodyPr/>
          <a:lstStyle/>
          <a:p>
            <a:pPr algn="l" eaLnBrk="1" hangingPunct="1"/>
            <a:r>
              <a:rPr lang="en-US" sz="2400" dirty="0" smtClean="0"/>
              <a:t>LINQ</a:t>
            </a:r>
            <a:endParaRPr lang="es-AR" sz="2400" dirty="0" smtClean="0"/>
          </a:p>
        </p:txBody>
      </p:sp>
      <p:cxnSp>
        <p:nvCxnSpPr>
          <p:cNvPr id="7" name="6 Conector recto"/>
          <p:cNvCxnSpPr/>
          <p:nvPr/>
        </p:nvCxnSpPr>
        <p:spPr>
          <a:xfrm>
            <a:off x="0" y="642938"/>
            <a:ext cx="91440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3" name="8 CuadroTexto"/>
          <p:cNvSpPr txBox="1">
            <a:spLocks noChangeArrowheads="1"/>
          </p:cNvSpPr>
          <p:nvPr/>
        </p:nvSpPr>
        <p:spPr bwMode="auto">
          <a:xfrm>
            <a:off x="0" y="935038"/>
            <a:ext cx="9144000" cy="701675"/>
          </a:xfrm>
          <a:prstGeom prst="rect">
            <a:avLst/>
          </a:prstGeom>
          <a:noFill/>
          <a:ln w="9525">
            <a:noFill/>
            <a:miter lim="800000"/>
            <a:headEnd/>
            <a:tailEnd/>
          </a:ln>
        </p:spPr>
        <p:txBody>
          <a:bodyPr>
            <a:spAutoFit/>
          </a:bodyPr>
          <a:lstStyle/>
          <a:p>
            <a:pPr algn="ctr"/>
            <a:r>
              <a:rPr lang="es-AR" sz="4000" dirty="0">
                <a:solidFill>
                  <a:srgbClr val="FFFF00"/>
                </a:solidFill>
                <a:latin typeface="Calibri" pitchFamily="34" charset="0"/>
              </a:rPr>
              <a:t>LINQ (</a:t>
            </a:r>
            <a:r>
              <a:rPr lang="es-AR" sz="4000" dirty="0" err="1">
                <a:solidFill>
                  <a:srgbClr val="FFFF00"/>
                </a:solidFill>
                <a:latin typeface="Calibri" pitchFamily="34" charset="0"/>
              </a:rPr>
              <a:t>Language-Integrated</a:t>
            </a:r>
            <a:r>
              <a:rPr lang="es-AR" sz="4000" dirty="0">
                <a:solidFill>
                  <a:srgbClr val="FFFF00"/>
                </a:solidFill>
                <a:latin typeface="Calibri" pitchFamily="34" charset="0"/>
              </a:rPr>
              <a:t> </a:t>
            </a:r>
            <a:r>
              <a:rPr lang="es-AR" sz="4000" dirty="0" err="1" smtClean="0">
                <a:solidFill>
                  <a:srgbClr val="FFFF00"/>
                </a:solidFill>
                <a:latin typeface="Calibri" pitchFamily="34" charset="0"/>
              </a:rPr>
              <a:t>Query</a:t>
            </a:r>
            <a:r>
              <a:rPr lang="es-AR" sz="4000" dirty="0" smtClean="0">
                <a:solidFill>
                  <a:srgbClr val="FFFF00"/>
                </a:solidFill>
                <a:latin typeface="Calibri" pitchFamily="34" charset="0"/>
              </a:rPr>
              <a:t>)</a:t>
            </a:r>
            <a:endParaRPr lang="es-AR" sz="4000" dirty="0">
              <a:solidFill>
                <a:srgbClr val="FFFF00"/>
              </a:solidFill>
              <a:latin typeface="Calibri" pitchFamily="34" charset="0"/>
            </a:endParaRPr>
          </a:p>
        </p:txBody>
      </p:sp>
      <p:sp>
        <p:nvSpPr>
          <p:cNvPr id="15364" name="9 Rectángulo"/>
          <p:cNvSpPr>
            <a:spLocks noChangeArrowheads="1"/>
          </p:cNvSpPr>
          <p:nvPr/>
        </p:nvSpPr>
        <p:spPr bwMode="auto">
          <a:xfrm>
            <a:off x="468313" y="1773238"/>
            <a:ext cx="8001000" cy="3416320"/>
          </a:xfrm>
          <a:prstGeom prst="rect">
            <a:avLst/>
          </a:prstGeom>
          <a:noFill/>
          <a:ln w="9525">
            <a:noFill/>
            <a:miter lim="800000"/>
            <a:headEnd/>
            <a:tailEnd/>
          </a:ln>
        </p:spPr>
        <p:txBody>
          <a:bodyPr>
            <a:spAutoFit/>
          </a:bodyPr>
          <a:lstStyle/>
          <a:p>
            <a:pPr marL="266700" indent="-266700" algn="just">
              <a:lnSpc>
                <a:spcPct val="150000"/>
              </a:lnSpc>
              <a:buClr>
                <a:srgbClr val="FF0000"/>
              </a:buClr>
              <a:buFont typeface="Arial" charset="0"/>
              <a:buChar char="•"/>
            </a:pPr>
            <a:r>
              <a:rPr lang="es-AR" sz="2400" dirty="0" smtClean="0">
                <a:latin typeface="+mn-lt"/>
              </a:rPr>
              <a:t>Visual </a:t>
            </a:r>
            <a:r>
              <a:rPr lang="es-AR" sz="2400" dirty="0">
                <a:latin typeface="+mn-lt"/>
              </a:rPr>
              <a:t>Studio incluye ensamblados de proveedores para LINQ que habilitan el uso de LINQ con colecciones de .NET Framework, bases de datos SQL Server, conjuntos de datos de ADO.NET y documentos XML</a:t>
            </a:r>
            <a:r>
              <a:rPr lang="es-AR" sz="2400" dirty="0" smtClean="0">
                <a:latin typeface="+mn-lt"/>
              </a:rPr>
              <a:t>.</a:t>
            </a:r>
          </a:p>
          <a:p>
            <a:pPr marL="266700" indent="-266700" algn="just">
              <a:lnSpc>
                <a:spcPct val="150000"/>
              </a:lnSpc>
              <a:buClr>
                <a:srgbClr val="FF0000"/>
              </a:buClr>
              <a:buFont typeface="Arial" charset="0"/>
              <a:buChar char="•"/>
            </a:pPr>
            <a:r>
              <a:rPr lang="es-AR" sz="2400" dirty="0">
                <a:latin typeface="+mn-lt"/>
              </a:rPr>
              <a:t> LINQ convierte una </a:t>
            </a:r>
            <a:r>
              <a:rPr lang="es-AR" sz="2400" i="1" dirty="0" err="1">
                <a:latin typeface="+mn-lt"/>
              </a:rPr>
              <a:t>consulta</a:t>
            </a:r>
            <a:r>
              <a:rPr lang="es-AR" sz="2400" dirty="0" err="1">
                <a:latin typeface="+mn-lt"/>
              </a:rPr>
              <a:t>en</a:t>
            </a:r>
            <a:r>
              <a:rPr lang="es-AR" sz="2400" dirty="0">
                <a:latin typeface="+mn-lt"/>
              </a:rPr>
              <a:t> una construcción de lenguaje de primera clase en C# y Visual Basic</a:t>
            </a:r>
            <a:r>
              <a:rPr lang="es-AR" sz="2400" dirty="0" smtClean="0">
                <a:latin typeface="+mn-lt"/>
              </a:rPr>
              <a:t>.</a:t>
            </a:r>
            <a:endParaRPr lang="es-AR" sz="2400" dirty="0">
              <a:latin typeface="+mn-lt"/>
            </a:endParaRPr>
          </a:p>
        </p:txBody>
      </p:sp>
      <p:pic>
        <p:nvPicPr>
          <p:cNvPr id="15365" name="Picture 2" descr="C:\Users\Dario\AppData\Local\Microsoft\Windows\Temporary Internet Files\Content.Outlook\0J1K13YB\LOGO UAI.jpg"/>
          <p:cNvPicPr>
            <a:picLocks noChangeAspect="1" noChangeArrowheads="1"/>
          </p:cNvPicPr>
          <p:nvPr/>
        </p:nvPicPr>
        <p:blipFill>
          <a:blip r:embed="rId2"/>
          <a:srcRect/>
          <a:stretch>
            <a:fillRect/>
          </a:stretch>
        </p:blipFill>
        <p:spPr bwMode="auto">
          <a:xfrm>
            <a:off x="0" y="0"/>
            <a:ext cx="1325563" cy="642938"/>
          </a:xfrm>
          <a:prstGeom prst="rect">
            <a:avLst/>
          </a:prstGeom>
          <a:noFill/>
          <a:ln w="9525">
            <a:noFill/>
            <a:miter lim="800000"/>
            <a:headEnd/>
            <a:tailEnd/>
          </a:ln>
        </p:spPr>
      </p:pic>
      <p:sp>
        <p:nvSpPr>
          <p:cNvPr id="15367" name="Text Box 7"/>
          <p:cNvSpPr txBox="1">
            <a:spLocks noChangeArrowheads="1"/>
          </p:cNvSpPr>
          <p:nvPr/>
        </p:nvSpPr>
        <p:spPr bwMode="auto">
          <a:xfrm>
            <a:off x="6499225" y="139700"/>
            <a:ext cx="2644775" cy="336550"/>
          </a:xfrm>
          <a:prstGeom prst="rect">
            <a:avLst/>
          </a:prstGeom>
          <a:noFill/>
          <a:ln w="9525">
            <a:noFill/>
            <a:miter lim="800000"/>
            <a:headEnd/>
            <a:tailEnd/>
          </a:ln>
          <a:effectLst/>
        </p:spPr>
        <p:txBody>
          <a:bodyPr>
            <a:spAutoFit/>
          </a:bodyPr>
          <a:lstStyle/>
          <a:p>
            <a:r>
              <a:rPr lang="en-US" sz="1600"/>
              <a:t>Docente: Diego E. Barnech</a:t>
            </a:r>
          </a:p>
        </p:txBody>
      </p:sp>
    </p:spTree>
    <p:extLst>
      <p:ext uri="{BB962C8B-B14F-4D97-AF65-F5344CB8AC3E}">
        <p14:creationId xmlns:p14="http://schemas.microsoft.com/office/powerpoint/2010/main" val="1027207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Diapositiva 1 - &amp;quot;&amp;#x0D;&amp;#x0A;TRABAJO DE CAMPO I&amp;#x0D;&amp;#x0A;&amp;#x0D;&amp;#x0A;&amp;#x0D;&amp;#x0A;&amp;#x0D;&amp;#x0A;&amp;#x0D;&amp;#x0A;&amp;#x0D;&amp;#x0A;&amp;#x0D;&amp;#x0A;Métodos Formales&amp;#x0D;&amp;#x0A;&amp;#x0D;&amp;#x0A;&amp;#x0D;&amp;#x0A;Titular: Dario Guillermo Cardacci&amp;#x0D;&amp;#x0A;&amp;quot;&quot;/&gt;&lt;property id=&quot;20307&quot; value=&quot;256&quot;/&gt;&lt;/object&gt;&lt;object type=&quot;3&quot; unique_id=&quot;10026&quot;&gt;&lt;property id=&quot;20148&quot; value=&quot;5&quot;/&gt;&lt;property id=&quot;20300&quot; value=&quot;Diapositiva 2 - &amp;quot;METODOS FORMLES                                                   Titular: Dario G. Cardacci&amp;quot;&quot;/&gt;&lt;property id=&quot;20307&quot; value=&quot;257&quot;/&gt;&lt;/object&gt;&lt;object type=&quot;3&quot; unique_id=&quot;10681&quot;&gt;&lt;property id=&quot;20148&quot; value=&quot;5&quot;/&gt;&lt;property id=&quot;20300&quot; value=&quot;Diapositiva 17 - &amp;quot;                  GESTION DEL RIESGO                                               Titular: Dario G. Cardacc&quot;/&gt;&lt;property id=&quot;20307&quot; value=&quot;262&quot;/&gt;&lt;/object&gt;&lt;object type=&quot;3&quot; unique_id=&quot;11426&quot;&gt;&lt;property id=&quot;20148&quot; value=&quot;5&quot;/&gt;&lt;property id=&quot;20300&quot; value=&quot;Diapositiva 3 - &amp;quot;METODOS FORMLES                                                   Titular: Dario G. Cardacci&amp;quot;&quot;/&gt;&lt;property id=&quot;20307&quot; value=&quot;263&quot;/&gt;&lt;/object&gt;&lt;object type=&quot;3&quot; unique_id=&quot;11427&quot;&gt;&lt;property id=&quot;20148&quot; value=&quot;5&quot;/&gt;&lt;property id=&quot;20300&quot; value=&quot;Diapositiva 5 - &amp;quot;METODOS FORMLES                                                   Titular: Dario G. Cardacci&amp;quot;&quot;/&gt;&lt;property id=&quot;20307&quot; value=&quot;264&quot;/&gt;&lt;/object&gt;&lt;object type=&quot;3&quot; unique_id=&quot;11428&quot;&gt;&lt;property id=&quot;20148&quot; value=&quot;5&quot;/&gt;&lt;property id=&quot;20300&quot; value=&quot;Diapositiva 6 - &amp;quot;METODOS FORMLES                                                   Titular: Dario G. Cardacci&amp;quot;&quot;/&gt;&lt;property id=&quot;20307&quot; value=&quot;265&quot;/&gt;&lt;/object&gt;&lt;object type=&quot;3&quot; unique_id=&quot;11429&quot;&gt;&lt;property id=&quot;20148&quot; value=&quot;5&quot;/&gt;&lt;property id=&quot;20300&quot; value=&quot;Diapositiva 4 - &amp;quot;METODOS FORMLES                                                   Titular: Dario G. Cardacci&amp;quot;&quot;/&gt;&lt;property id=&quot;20307&quot; value=&quot;266&quot;/&gt;&lt;/object&gt;&lt;object type=&quot;3&quot; unique_id=&quot;11430&quot;&gt;&lt;property id=&quot;20148&quot; value=&quot;5&quot;/&gt;&lt;property id=&quot;20300&quot; value=&quot;Diapositiva 7 - &amp;quot;METODOS FORMLES                                                   Titular: Dario G. Cardacci&amp;quot;&quot;/&gt;&lt;property id=&quot;20307&quot; value=&quot;267&quot;/&gt;&lt;/object&gt;&lt;object type=&quot;3&quot; unique_id=&quot;11431&quot;&gt;&lt;property id=&quot;20148&quot; value=&quot;5&quot;/&gt;&lt;property id=&quot;20300&quot; value=&quot;Diapositiva 8 - &amp;quot;METODOS FORMLES                                                   Titular: Dario G. Cardacci&amp;quot;&quot;/&gt;&lt;property id=&quot;20307&quot; value=&quot;268&quot;/&gt;&lt;/object&gt;&lt;object type=&quot;3&quot; unique_id=&quot;11432&quot;&gt;&lt;property id=&quot;20148&quot; value=&quot;5&quot;/&gt;&lt;property id=&quot;20300&quot; value=&quot;Diapositiva 9 - &amp;quot;METODOS FORMLES                                                   Titular: Dario G. Cardacci&amp;quot;&quot;/&gt;&lt;property id=&quot;20307&quot; value=&quot;269&quot;/&gt;&lt;/object&gt;&lt;object type=&quot;3&quot; unique_id=&quot;11433&quot;&gt;&lt;property id=&quot;20148&quot; value=&quot;5&quot;/&gt;&lt;property id=&quot;20300&quot; value=&quot;Diapositiva 10 - &amp;quot;METODOS FORMLES                                                   Titular: Dario G. Cardacci&amp;quot;&quot;/&gt;&lt;property id=&quot;20307&quot; value=&quot;270&quot;/&gt;&lt;/object&gt;&lt;object type=&quot;3&quot; unique_id=&quot;11434&quot;&gt;&lt;property id=&quot;20148&quot; value=&quot;5&quot;/&gt;&lt;property id=&quot;20300&quot; value=&quot;Diapositiva 11 - &amp;quot;METODOS FORMLES                                                   Titular: Dario G. Cardacci&amp;quot;&quot;/&gt;&lt;property id=&quot;20307&quot; value=&quot;271&quot;/&gt;&lt;/object&gt;&lt;object type=&quot;3&quot; unique_id=&quot;11435&quot;&gt;&lt;property id=&quot;20148&quot; value=&quot;5&quot;/&gt;&lt;property id=&quot;20300&quot; value=&quot;Diapositiva 12 - &amp;quot;METODOS FORMLES                                                   Titular: Dario G. Cardacci&amp;quot;&quot;/&gt;&lt;property id=&quot;20307&quot; value=&quot;272&quot;/&gt;&lt;/object&gt;&lt;object type=&quot;3&quot; unique_id=&quot;11436&quot;&gt;&lt;property id=&quot;20148&quot; value=&quot;5&quot;/&gt;&lt;property id=&quot;20300&quot; value=&quot;Diapositiva 13 - &amp;quot;METODOS FORMLES                                                   Titular: Dario G. Cardacci&amp;quot;&quot;/&gt;&lt;property id=&quot;20307&quot; value=&quot;273&quot;/&gt;&lt;/object&gt;&lt;object type=&quot;3&quot; unique_id=&quot;11437&quot;&gt;&lt;property id=&quot;20148&quot; value=&quot;5&quot;/&gt;&lt;property id=&quot;20300&quot; value=&quot;Diapositiva 14 - &amp;quot;METODOS FORMLES                                                   Titular: Dario G. Cardacci&amp;quot;&quot;/&gt;&lt;property id=&quot;20307&quot; value=&quot;274&quot;/&gt;&lt;/object&gt;&lt;object type=&quot;3&quot; unique_id=&quot;11438&quot;&gt;&lt;property id=&quot;20148&quot; value=&quot;5&quot;/&gt;&lt;property id=&quot;20300&quot; value=&quot;Diapositiva 15 - &amp;quot;METODOS FORMLES                                                   Titular: Dario G. Cardacci&amp;quot;&quot;/&gt;&lt;property id=&quot;20307&quot; value=&quot;275&quot;/&gt;&lt;/object&gt;&lt;object type=&quot;3&quot; unique_id=&quot;11439&quot;&gt;&lt;property id=&quot;20148&quot; value=&quot;5&quot;/&gt;&lt;property id=&quot;20300&quot; value=&quot;Diapositiva 16 - &amp;quot;METODOS FORMLES                                                   Titular: Dario G. Cardacci&amp;quot;&quot;/&gt;&lt;property id=&quot;20307&quot; value=&quot;276&quot;/&gt;&lt;/object&gt;&lt;/object&gt;&lt;/object&gt;&lt;/database&gt;"/>
  <p:tag name="SECTOMILLISECCONVERTED" val="1"/>
</p:tagLst>
</file>

<file path=ppt/theme/theme1.xml><?xml version="1.0" encoding="utf-8"?>
<a:theme xmlns:a="http://schemas.openxmlformats.org/drawingml/2006/main" name="Dario200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ío">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Dario2008</Template>
  <TotalTime>4630</TotalTime>
  <Words>665</Words>
  <Application>Microsoft Office PowerPoint</Application>
  <PresentationFormat>Presentación en pantalla (4:3)</PresentationFormat>
  <Paragraphs>87</Paragraphs>
  <Slides>17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Dario2008</vt:lpstr>
      <vt:lpstr> Seminario de Aplicación Profesional      UNIDAD 3 Expresiones Lambda y LINQ   Docente: Ing. Diego Barnech Titular: Ing. Pablo Vilaboa Versión 2014.01</vt:lpstr>
      <vt:lpstr>Expresiones Lambda</vt:lpstr>
      <vt:lpstr>Expresiones Lambda</vt:lpstr>
      <vt:lpstr>Expresiones Lambda</vt:lpstr>
      <vt:lpstr>Expresiones Lambda</vt:lpstr>
      <vt:lpstr>Expresiones Lambda</vt:lpstr>
      <vt:lpstr>Expresiones Lambda</vt:lpstr>
      <vt:lpstr>LINQ</vt:lpstr>
      <vt:lpstr>LINQ</vt:lpstr>
      <vt:lpstr>LINQ</vt:lpstr>
      <vt:lpstr>LINQ</vt:lpstr>
      <vt:lpstr>LINQ</vt:lpstr>
      <vt:lpstr>LINQ</vt:lpstr>
      <vt:lpstr>LINQ</vt:lpstr>
      <vt:lpstr>LINQ</vt:lpstr>
      <vt:lpstr>Presentación de PowerPoint</vt:lpstr>
      <vt:lpstr>Presentación de PowerPoint</vt:lpstr>
    </vt:vector>
  </TitlesOfParts>
  <Company>UAI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Procesos para la creción de Software</dc:title>
  <dc:subject>TC1 - Unidad 1</dc:subject>
  <dc:creator>Diego Barnech</dc:creator>
  <cp:lastModifiedBy>Diego Ezequiel Barnech</cp:lastModifiedBy>
  <cp:revision>449</cp:revision>
  <dcterms:created xsi:type="dcterms:W3CDTF">2008-10-21T16:03:09Z</dcterms:created>
  <dcterms:modified xsi:type="dcterms:W3CDTF">2014-03-31T00:17:12Z</dcterms:modified>
</cp:coreProperties>
</file>