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62" r:id="rId30"/>
  </p:sldIdLst>
  <p:sldSz cx="9144000" cy="6858000" type="screen4x3"/>
  <p:notesSz cx="6858000" cy="9144000"/>
  <p:custDataLst>
    <p:tags r:id="rId32"/>
  </p:custDataLst>
  <p:defaultTextStyle>
    <a:defPPr>
      <a:defRPr lang="es-AR"/>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676" autoAdjust="0"/>
  </p:normalViewPr>
  <p:slideViewPr>
    <p:cSldViewPr>
      <p:cViewPr varScale="1">
        <p:scale>
          <a:sx n="77" d="100"/>
          <a:sy n="77" d="100"/>
        </p:scale>
        <p:origin x="139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4575DD6-1536-49FD-B07C-1491A2B95DB6}" type="datetimeFigureOut">
              <a:rPr lang="es-AR"/>
              <a:pPr>
                <a:defRPr/>
              </a:pPr>
              <a:t>09/07/2014</a:t>
            </a:fld>
            <a:endParaRPr lang="es-AR"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AR" noProof="0"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AR"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E23EF62C-3586-4D26-89BD-BFA64C6D5693}" type="slidenum">
              <a:rPr lang="es-AR" altLang="es-AR"/>
              <a:pPr/>
              <a:t>‹Nº›</a:t>
            </a:fld>
            <a:endParaRPr lang="es-AR" altLang="es-AR"/>
          </a:p>
        </p:txBody>
      </p:sp>
    </p:spTree>
    <p:extLst>
      <p:ext uri="{BB962C8B-B14F-4D97-AF65-F5344CB8AC3E}">
        <p14:creationId xmlns:p14="http://schemas.microsoft.com/office/powerpoint/2010/main" val="37105625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lvl1pPr>
              <a:defRPr/>
            </a:lvl1pPr>
          </a:lstStyle>
          <a:p>
            <a:pPr>
              <a:defRPr/>
            </a:pPr>
            <a:fld id="{3CC68E13-EF17-4E31-BF6A-159B559B0CFC}" type="datetimeFigureOut">
              <a:rPr lang="es-AR"/>
              <a:pPr>
                <a:defRPr/>
              </a:pPr>
              <a:t>09/07/2014</a:t>
            </a:fld>
            <a:endParaRPr lang="es-AR" dirty="0"/>
          </a:p>
        </p:txBody>
      </p:sp>
      <p:sp>
        <p:nvSpPr>
          <p:cNvPr id="5" name="4 Marcador de pie de página"/>
          <p:cNvSpPr>
            <a:spLocks noGrp="1"/>
          </p:cNvSpPr>
          <p:nvPr>
            <p:ph type="ftr" sz="quarter" idx="11"/>
          </p:nvPr>
        </p:nvSpPr>
        <p:spPr/>
        <p:txBody>
          <a:bodyPr/>
          <a:lstStyle>
            <a:lvl1pPr>
              <a:defRPr/>
            </a:lvl1pPr>
          </a:lstStyle>
          <a:p>
            <a:pPr>
              <a:defRPr/>
            </a:pPr>
            <a:endParaRPr lang="es-AR"/>
          </a:p>
        </p:txBody>
      </p:sp>
      <p:sp>
        <p:nvSpPr>
          <p:cNvPr id="6" name="5 Marcador de número de diapositiva"/>
          <p:cNvSpPr>
            <a:spLocks noGrp="1"/>
          </p:cNvSpPr>
          <p:nvPr>
            <p:ph type="sldNum" sz="quarter" idx="12"/>
          </p:nvPr>
        </p:nvSpPr>
        <p:spPr/>
        <p:txBody>
          <a:bodyPr/>
          <a:lstStyle>
            <a:lvl1pPr>
              <a:defRPr/>
            </a:lvl1pPr>
          </a:lstStyle>
          <a:p>
            <a:fld id="{9CF90D36-4A83-4C83-A20E-E87FF8F69C7C}" type="slidenum">
              <a:rPr lang="es-AR" altLang="es-AR"/>
              <a:pPr/>
              <a:t>‹Nº›</a:t>
            </a:fld>
            <a:endParaRPr lang="es-AR" altLang="es-AR"/>
          </a:p>
        </p:txBody>
      </p:sp>
    </p:spTree>
    <p:extLst>
      <p:ext uri="{BB962C8B-B14F-4D97-AF65-F5344CB8AC3E}">
        <p14:creationId xmlns:p14="http://schemas.microsoft.com/office/powerpoint/2010/main" val="3849596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lvl1pPr>
              <a:defRPr/>
            </a:lvl1pPr>
          </a:lstStyle>
          <a:p>
            <a:pPr>
              <a:defRPr/>
            </a:pPr>
            <a:fld id="{DD9CDBE1-5846-4B6F-B6A7-587688F88297}" type="datetimeFigureOut">
              <a:rPr lang="es-AR"/>
              <a:pPr>
                <a:defRPr/>
              </a:pPr>
              <a:t>09/07/2014</a:t>
            </a:fld>
            <a:endParaRPr lang="es-AR" dirty="0"/>
          </a:p>
        </p:txBody>
      </p:sp>
      <p:sp>
        <p:nvSpPr>
          <p:cNvPr id="5" name="4 Marcador de pie de página"/>
          <p:cNvSpPr>
            <a:spLocks noGrp="1"/>
          </p:cNvSpPr>
          <p:nvPr>
            <p:ph type="ftr" sz="quarter" idx="11"/>
          </p:nvPr>
        </p:nvSpPr>
        <p:spPr/>
        <p:txBody>
          <a:bodyPr/>
          <a:lstStyle>
            <a:lvl1pPr>
              <a:defRPr/>
            </a:lvl1pPr>
          </a:lstStyle>
          <a:p>
            <a:pPr>
              <a:defRPr/>
            </a:pPr>
            <a:endParaRPr lang="es-AR"/>
          </a:p>
        </p:txBody>
      </p:sp>
      <p:sp>
        <p:nvSpPr>
          <p:cNvPr id="6" name="5 Marcador de número de diapositiva"/>
          <p:cNvSpPr>
            <a:spLocks noGrp="1"/>
          </p:cNvSpPr>
          <p:nvPr>
            <p:ph type="sldNum" sz="quarter" idx="12"/>
          </p:nvPr>
        </p:nvSpPr>
        <p:spPr/>
        <p:txBody>
          <a:bodyPr/>
          <a:lstStyle>
            <a:lvl1pPr>
              <a:defRPr/>
            </a:lvl1pPr>
          </a:lstStyle>
          <a:p>
            <a:fld id="{6D7B55E0-388C-4F4E-9D97-D5769302304A}" type="slidenum">
              <a:rPr lang="es-AR" altLang="es-AR"/>
              <a:pPr/>
              <a:t>‹Nº›</a:t>
            </a:fld>
            <a:endParaRPr lang="es-AR" altLang="es-AR"/>
          </a:p>
        </p:txBody>
      </p:sp>
    </p:spTree>
    <p:extLst>
      <p:ext uri="{BB962C8B-B14F-4D97-AF65-F5344CB8AC3E}">
        <p14:creationId xmlns:p14="http://schemas.microsoft.com/office/powerpoint/2010/main" val="426745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lvl1pPr>
              <a:defRPr/>
            </a:lvl1pPr>
          </a:lstStyle>
          <a:p>
            <a:pPr>
              <a:defRPr/>
            </a:pPr>
            <a:fld id="{F8D9C7B3-E524-45D8-A680-52D847D638F3}" type="datetimeFigureOut">
              <a:rPr lang="es-AR"/>
              <a:pPr>
                <a:defRPr/>
              </a:pPr>
              <a:t>09/07/2014</a:t>
            </a:fld>
            <a:endParaRPr lang="es-AR" dirty="0"/>
          </a:p>
        </p:txBody>
      </p:sp>
      <p:sp>
        <p:nvSpPr>
          <p:cNvPr id="5" name="4 Marcador de pie de página"/>
          <p:cNvSpPr>
            <a:spLocks noGrp="1"/>
          </p:cNvSpPr>
          <p:nvPr>
            <p:ph type="ftr" sz="quarter" idx="11"/>
          </p:nvPr>
        </p:nvSpPr>
        <p:spPr/>
        <p:txBody>
          <a:bodyPr/>
          <a:lstStyle>
            <a:lvl1pPr>
              <a:defRPr/>
            </a:lvl1pPr>
          </a:lstStyle>
          <a:p>
            <a:pPr>
              <a:defRPr/>
            </a:pPr>
            <a:endParaRPr lang="es-AR"/>
          </a:p>
        </p:txBody>
      </p:sp>
      <p:sp>
        <p:nvSpPr>
          <p:cNvPr id="6" name="5 Marcador de número de diapositiva"/>
          <p:cNvSpPr>
            <a:spLocks noGrp="1"/>
          </p:cNvSpPr>
          <p:nvPr>
            <p:ph type="sldNum" sz="quarter" idx="12"/>
          </p:nvPr>
        </p:nvSpPr>
        <p:spPr/>
        <p:txBody>
          <a:bodyPr/>
          <a:lstStyle>
            <a:lvl1pPr>
              <a:defRPr/>
            </a:lvl1pPr>
          </a:lstStyle>
          <a:p>
            <a:fld id="{F4C2CB8A-C593-4A9B-A8D9-216539DE9E4F}" type="slidenum">
              <a:rPr lang="es-AR" altLang="es-AR"/>
              <a:pPr/>
              <a:t>‹Nº›</a:t>
            </a:fld>
            <a:endParaRPr lang="es-AR" altLang="es-AR"/>
          </a:p>
        </p:txBody>
      </p:sp>
    </p:spTree>
    <p:extLst>
      <p:ext uri="{BB962C8B-B14F-4D97-AF65-F5344CB8AC3E}">
        <p14:creationId xmlns:p14="http://schemas.microsoft.com/office/powerpoint/2010/main" val="3467216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lvl1pPr>
              <a:defRPr/>
            </a:lvl1pPr>
          </a:lstStyle>
          <a:p>
            <a:pPr>
              <a:defRPr/>
            </a:pPr>
            <a:fld id="{82EC5B14-E625-4D15-B9C3-1912F60D7E07}" type="datetimeFigureOut">
              <a:rPr lang="es-AR"/>
              <a:pPr>
                <a:defRPr/>
              </a:pPr>
              <a:t>09/07/2014</a:t>
            </a:fld>
            <a:endParaRPr lang="es-AR" dirty="0"/>
          </a:p>
        </p:txBody>
      </p:sp>
      <p:sp>
        <p:nvSpPr>
          <p:cNvPr id="5" name="4 Marcador de pie de página"/>
          <p:cNvSpPr>
            <a:spLocks noGrp="1"/>
          </p:cNvSpPr>
          <p:nvPr>
            <p:ph type="ftr" sz="quarter" idx="11"/>
          </p:nvPr>
        </p:nvSpPr>
        <p:spPr/>
        <p:txBody>
          <a:bodyPr/>
          <a:lstStyle>
            <a:lvl1pPr>
              <a:defRPr/>
            </a:lvl1pPr>
          </a:lstStyle>
          <a:p>
            <a:pPr>
              <a:defRPr/>
            </a:pPr>
            <a:endParaRPr lang="es-AR"/>
          </a:p>
        </p:txBody>
      </p:sp>
      <p:sp>
        <p:nvSpPr>
          <p:cNvPr id="6" name="5 Marcador de número de diapositiva"/>
          <p:cNvSpPr>
            <a:spLocks noGrp="1"/>
          </p:cNvSpPr>
          <p:nvPr>
            <p:ph type="sldNum" sz="quarter" idx="12"/>
          </p:nvPr>
        </p:nvSpPr>
        <p:spPr/>
        <p:txBody>
          <a:bodyPr/>
          <a:lstStyle>
            <a:lvl1pPr>
              <a:defRPr/>
            </a:lvl1pPr>
          </a:lstStyle>
          <a:p>
            <a:fld id="{FEF9143D-29CE-4DDF-B6D0-FC2F1A568AA6}" type="slidenum">
              <a:rPr lang="es-AR" altLang="es-AR"/>
              <a:pPr/>
              <a:t>‹Nº›</a:t>
            </a:fld>
            <a:endParaRPr lang="es-AR" altLang="es-AR"/>
          </a:p>
        </p:txBody>
      </p:sp>
    </p:spTree>
    <p:extLst>
      <p:ext uri="{BB962C8B-B14F-4D97-AF65-F5344CB8AC3E}">
        <p14:creationId xmlns:p14="http://schemas.microsoft.com/office/powerpoint/2010/main" val="2179905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B42CF4EA-0FF0-4170-8E25-6CDDFD54BB90}" type="datetimeFigureOut">
              <a:rPr lang="es-AR"/>
              <a:pPr>
                <a:defRPr/>
              </a:pPr>
              <a:t>09/07/2014</a:t>
            </a:fld>
            <a:endParaRPr lang="es-AR" dirty="0"/>
          </a:p>
        </p:txBody>
      </p:sp>
      <p:sp>
        <p:nvSpPr>
          <p:cNvPr id="5" name="4 Marcador de pie de página"/>
          <p:cNvSpPr>
            <a:spLocks noGrp="1"/>
          </p:cNvSpPr>
          <p:nvPr>
            <p:ph type="ftr" sz="quarter" idx="11"/>
          </p:nvPr>
        </p:nvSpPr>
        <p:spPr/>
        <p:txBody>
          <a:bodyPr/>
          <a:lstStyle>
            <a:lvl1pPr>
              <a:defRPr/>
            </a:lvl1pPr>
          </a:lstStyle>
          <a:p>
            <a:pPr>
              <a:defRPr/>
            </a:pPr>
            <a:endParaRPr lang="es-AR"/>
          </a:p>
        </p:txBody>
      </p:sp>
      <p:sp>
        <p:nvSpPr>
          <p:cNvPr id="6" name="5 Marcador de número de diapositiva"/>
          <p:cNvSpPr>
            <a:spLocks noGrp="1"/>
          </p:cNvSpPr>
          <p:nvPr>
            <p:ph type="sldNum" sz="quarter" idx="12"/>
          </p:nvPr>
        </p:nvSpPr>
        <p:spPr/>
        <p:txBody>
          <a:bodyPr/>
          <a:lstStyle>
            <a:lvl1pPr>
              <a:defRPr/>
            </a:lvl1pPr>
          </a:lstStyle>
          <a:p>
            <a:fld id="{A3AC56D0-837F-4B20-83F2-07501CA9B656}" type="slidenum">
              <a:rPr lang="es-AR" altLang="es-AR"/>
              <a:pPr/>
              <a:t>‹Nº›</a:t>
            </a:fld>
            <a:endParaRPr lang="es-AR" altLang="es-AR"/>
          </a:p>
        </p:txBody>
      </p:sp>
    </p:spTree>
    <p:extLst>
      <p:ext uri="{BB962C8B-B14F-4D97-AF65-F5344CB8AC3E}">
        <p14:creationId xmlns:p14="http://schemas.microsoft.com/office/powerpoint/2010/main" val="2929012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3 Marcador de fecha"/>
          <p:cNvSpPr>
            <a:spLocks noGrp="1"/>
          </p:cNvSpPr>
          <p:nvPr>
            <p:ph type="dt" sz="half" idx="10"/>
          </p:nvPr>
        </p:nvSpPr>
        <p:spPr/>
        <p:txBody>
          <a:bodyPr/>
          <a:lstStyle>
            <a:lvl1pPr>
              <a:defRPr/>
            </a:lvl1pPr>
          </a:lstStyle>
          <a:p>
            <a:pPr>
              <a:defRPr/>
            </a:pPr>
            <a:fld id="{16590C27-9142-445C-8D74-93601F940861}" type="datetimeFigureOut">
              <a:rPr lang="es-AR"/>
              <a:pPr>
                <a:defRPr/>
              </a:pPr>
              <a:t>09/07/2014</a:t>
            </a:fld>
            <a:endParaRPr lang="es-AR" dirty="0"/>
          </a:p>
        </p:txBody>
      </p:sp>
      <p:sp>
        <p:nvSpPr>
          <p:cNvPr id="6" name="4 Marcador de pie de página"/>
          <p:cNvSpPr>
            <a:spLocks noGrp="1"/>
          </p:cNvSpPr>
          <p:nvPr>
            <p:ph type="ftr" sz="quarter" idx="11"/>
          </p:nvPr>
        </p:nvSpPr>
        <p:spPr/>
        <p:txBody>
          <a:bodyPr/>
          <a:lstStyle>
            <a:lvl1pPr>
              <a:defRPr/>
            </a:lvl1pPr>
          </a:lstStyle>
          <a:p>
            <a:pPr>
              <a:defRPr/>
            </a:pPr>
            <a:endParaRPr lang="es-AR"/>
          </a:p>
        </p:txBody>
      </p:sp>
      <p:sp>
        <p:nvSpPr>
          <p:cNvPr id="7" name="5 Marcador de número de diapositiva"/>
          <p:cNvSpPr>
            <a:spLocks noGrp="1"/>
          </p:cNvSpPr>
          <p:nvPr>
            <p:ph type="sldNum" sz="quarter" idx="12"/>
          </p:nvPr>
        </p:nvSpPr>
        <p:spPr/>
        <p:txBody>
          <a:bodyPr/>
          <a:lstStyle>
            <a:lvl1pPr>
              <a:defRPr/>
            </a:lvl1pPr>
          </a:lstStyle>
          <a:p>
            <a:fld id="{7F33FD58-F96F-4687-98E0-976959713876}" type="slidenum">
              <a:rPr lang="es-AR" altLang="es-AR"/>
              <a:pPr/>
              <a:t>‹Nº›</a:t>
            </a:fld>
            <a:endParaRPr lang="es-AR" altLang="es-AR"/>
          </a:p>
        </p:txBody>
      </p:sp>
    </p:spTree>
    <p:extLst>
      <p:ext uri="{BB962C8B-B14F-4D97-AF65-F5344CB8AC3E}">
        <p14:creationId xmlns:p14="http://schemas.microsoft.com/office/powerpoint/2010/main" val="2827789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3 Marcador de fecha"/>
          <p:cNvSpPr>
            <a:spLocks noGrp="1"/>
          </p:cNvSpPr>
          <p:nvPr>
            <p:ph type="dt" sz="half" idx="10"/>
          </p:nvPr>
        </p:nvSpPr>
        <p:spPr/>
        <p:txBody>
          <a:bodyPr/>
          <a:lstStyle>
            <a:lvl1pPr>
              <a:defRPr/>
            </a:lvl1pPr>
          </a:lstStyle>
          <a:p>
            <a:pPr>
              <a:defRPr/>
            </a:pPr>
            <a:fld id="{86D37828-3453-42B7-8D44-7DA3130F4FF8}" type="datetimeFigureOut">
              <a:rPr lang="es-AR"/>
              <a:pPr>
                <a:defRPr/>
              </a:pPr>
              <a:t>09/07/2014</a:t>
            </a:fld>
            <a:endParaRPr lang="es-AR" dirty="0"/>
          </a:p>
        </p:txBody>
      </p:sp>
      <p:sp>
        <p:nvSpPr>
          <p:cNvPr id="8" name="4 Marcador de pie de página"/>
          <p:cNvSpPr>
            <a:spLocks noGrp="1"/>
          </p:cNvSpPr>
          <p:nvPr>
            <p:ph type="ftr" sz="quarter" idx="11"/>
          </p:nvPr>
        </p:nvSpPr>
        <p:spPr/>
        <p:txBody>
          <a:bodyPr/>
          <a:lstStyle>
            <a:lvl1pPr>
              <a:defRPr/>
            </a:lvl1pPr>
          </a:lstStyle>
          <a:p>
            <a:pPr>
              <a:defRPr/>
            </a:pPr>
            <a:endParaRPr lang="es-AR"/>
          </a:p>
        </p:txBody>
      </p:sp>
      <p:sp>
        <p:nvSpPr>
          <p:cNvPr id="9" name="5 Marcador de número de diapositiva"/>
          <p:cNvSpPr>
            <a:spLocks noGrp="1"/>
          </p:cNvSpPr>
          <p:nvPr>
            <p:ph type="sldNum" sz="quarter" idx="12"/>
          </p:nvPr>
        </p:nvSpPr>
        <p:spPr/>
        <p:txBody>
          <a:bodyPr/>
          <a:lstStyle>
            <a:lvl1pPr>
              <a:defRPr/>
            </a:lvl1pPr>
          </a:lstStyle>
          <a:p>
            <a:fld id="{DE6F19A4-0E8B-472F-BF22-241FA8AD7751}" type="slidenum">
              <a:rPr lang="es-AR" altLang="es-AR"/>
              <a:pPr/>
              <a:t>‹Nº›</a:t>
            </a:fld>
            <a:endParaRPr lang="es-AR" altLang="es-AR"/>
          </a:p>
        </p:txBody>
      </p:sp>
    </p:spTree>
    <p:extLst>
      <p:ext uri="{BB962C8B-B14F-4D97-AF65-F5344CB8AC3E}">
        <p14:creationId xmlns:p14="http://schemas.microsoft.com/office/powerpoint/2010/main" val="3267216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3 Marcador de fecha"/>
          <p:cNvSpPr>
            <a:spLocks noGrp="1"/>
          </p:cNvSpPr>
          <p:nvPr>
            <p:ph type="dt" sz="half" idx="10"/>
          </p:nvPr>
        </p:nvSpPr>
        <p:spPr/>
        <p:txBody>
          <a:bodyPr/>
          <a:lstStyle>
            <a:lvl1pPr>
              <a:defRPr/>
            </a:lvl1pPr>
          </a:lstStyle>
          <a:p>
            <a:pPr>
              <a:defRPr/>
            </a:pPr>
            <a:fld id="{9B26DF6D-041F-4856-BF0F-EEBEE081D117}" type="datetimeFigureOut">
              <a:rPr lang="es-AR"/>
              <a:pPr>
                <a:defRPr/>
              </a:pPr>
              <a:t>09/07/2014</a:t>
            </a:fld>
            <a:endParaRPr lang="es-AR" dirty="0"/>
          </a:p>
        </p:txBody>
      </p:sp>
      <p:sp>
        <p:nvSpPr>
          <p:cNvPr id="4" name="4 Marcador de pie de página"/>
          <p:cNvSpPr>
            <a:spLocks noGrp="1"/>
          </p:cNvSpPr>
          <p:nvPr>
            <p:ph type="ftr" sz="quarter" idx="11"/>
          </p:nvPr>
        </p:nvSpPr>
        <p:spPr/>
        <p:txBody>
          <a:bodyPr/>
          <a:lstStyle>
            <a:lvl1pPr>
              <a:defRPr/>
            </a:lvl1pPr>
          </a:lstStyle>
          <a:p>
            <a:pPr>
              <a:defRPr/>
            </a:pPr>
            <a:endParaRPr lang="es-AR"/>
          </a:p>
        </p:txBody>
      </p:sp>
      <p:sp>
        <p:nvSpPr>
          <p:cNvPr id="5" name="5 Marcador de número de diapositiva"/>
          <p:cNvSpPr>
            <a:spLocks noGrp="1"/>
          </p:cNvSpPr>
          <p:nvPr>
            <p:ph type="sldNum" sz="quarter" idx="12"/>
          </p:nvPr>
        </p:nvSpPr>
        <p:spPr/>
        <p:txBody>
          <a:bodyPr/>
          <a:lstStyle>
            <a:lvl1pPr>
              <a:defRPr/>
            </a:lvl1pPr>
          </a:lstStyle>
          <a:p>
            <a:fld id="{DFF51F4B-B0C7-4FF5-A2A0-33D1E504CA04}" type="slidenum">
              <a:rPr lang="es-AR" altLang="es-AR"/>
              <a:pPr/>
              <a:t>‹Nº›</a:t>
            </a:fld>
            <a:endParaRPr lang="es-AR" altLang="es-AR"/>
          </a:p>
        </p:txBody>
      </p:sp>
    </p:spTree>
    <p:extLst>
      <p:ext uri="{BB962C8B-B14F-4D97-AF65-F5344CB8AC3E}">
        <p14:creationId xmlns:p14="http://schemas.microsoft.com/office/powerpoint/2010/main" val="1408155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521AE4C1-D1A9-4E5B-8265-322BA6AABD3C}" type="datetimeFigureOut">
              <a:rPr lang="es-AR"/>
              <a:pPr>
                <a:defRPr/>
              </a:pPr>
              <a:t>09/07/2014</a:t>
            </a:fld>
            <a:endParaRPr lang="es-AR" dirty="0"/>
          </a:p>
        </p:txBody>
      </p:sp>
      <p:sp>
        <p:nvSpPr>
          <p:cNvPr id="3" name="4 Marcador de pie de página"/>
          <p:cNvSpPr>
            <a:spLocks noGrp="1"/>
          </p:cNvSpPr>
          <p:nvPr>
            <p:ph type="ftr" sz="quarter" idx="11"/>
          </p:nvPr>
        </p:nvSpPr>
        <p:spPr/>
        <p:txBody>
          <a:bodyPr/>
          <a:lstStyle>
            <a:lvl1pPr>
              <a:defRPr/>
            </a:lvl1pPr>
          </a:lstStyle>
          <a:p>
            <a:pPr>
              <a:defRPr/>
            </a:pPr>
            <a:endParaRPr lang="es-AR"/>
          </a:p>
        </p:txBody>
      </p:sp>
      <p:sp>
        <p:nvSpPr>
          <p:cNvPr id="4" name="5 Marcador de número de diapositiva"/>
          <p:cNvSpPr>
            <a:spLocks noGrp="1"/>
          </p:cNvSpPr>
          <p:nvPr>
            <p:ph type="sldNum" sz="quarter" idx="12"/>
          </p:nvPr>
        </p:nvSpPr>
        <p:spPr/>
        <p:txBody>
          <a:bodyPr/>
          <a:lstStyle>
            <a:lvl1pPr>
              <a:defRPr/>
            </a:lvl1pPr>
          </a:lstStyle>
          <a:p>
            <a:fld id="{9F24D33C-D30D-4161-92CE-F2B1BD970A4B}" type="slidenum">
              <a:rPr lang="es-AR" altLang="es-AR"/>
              <a:pPr/>
              <a:t>‹Nº›</a:t>
            </a:fld>
            <a:endParaRPr lang="es-AR" altLang="es-AR"/>
          </a:p>
        </p:txBody>
      </p:sp>
    </p:spTree>
    <p:extLst>
      <p:ext uri="{BB962C8B-B14F-4D97-AF65-F5344CB8AC3E}">
        <p14:creationId xmlns:p14="http://schemas.microsoft.com/office/powerpoint/2010/main" val="2926934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026C2D0A-9480-45B6-93F4-59B20BE50998}" type="datetimeFigureOut">
              <a:rPr lang="es-AR"/>
              <a:pPr>
                <a:defRPr/>
              </a:pPr>
              <a:t>09/07/2014</a:t>
            </a:fld>
            <a:endParaRPr lang="es-AR" dirty="0"/>
          </a:p>
        </p:txBody>
      </p:sp>
      <p:sp>
        <p:nvSpPr>
          <p:cNvPr id="6" name="4 Marcador de pie de página"/>
          <p:cNvSpPr>
            <a:spLocks noGrp="1"/>
          </p:cNvSpPr>
          <p:nvPr>
            <p:ph type="ftr" sz="quarter" idx="11"/>
          </p:nvPr>
        </p:nvSpPr>
        <p:spPr/>
        <p:txBody>
          <a:bodyPr/>
          <a:lstStyle>
            <a:lvl1pPr>
              <a:defRPr/>
            </a:lvl1pPr>
          </a:lstStyle>
          <a:p>
            <a:pPr>
              <a:defRPr/>
            </a:pPr>
            <a:endParaRPr lang="es-AR"/>
          </a:p>
        </p:txBody>
      </p:sp>
      <p:sp>
        <p:nvSpPr>
          <p:cNvPr id="7" name="5 Marcador de número de diapositiva"/>
          <p:cNvSpPr>
            <a:spLocks noGrp="1"/>
          </p:cNvSpPr>
          <p:nvPr>
            <p:ph type="sldNum" sz="quarter" idx="12"/>
          </p:nvPr>
        </p:nvSpPr>
        <p:spPr/>
        <p:txBody>
          <a:bodyPr/>
          <a:lstStyle>
            <a:lvl1pPr>
              <a:defRPr/>
            </a:lvl1pPr>
          </a:lstStyle>
          <a:p>
            <a:fld id="{3DC55976-F88A-452D-B3BE-2B0E72D48981}" type="slidenum">
              <a:rPr lang="es-AR" altLang="es-AR"/>
              <a:pPr/>
              <a:t>‹Nº›</a:t>
            </a:fld>
            <a:endParaRPr lang="es-AR" altLang="es-AR"/>
          </a:p>
        </p:txBody>
      </p:sp>
    </p:spTree>
    <p:extLst>
      <p:ext uri="{BB962C8B-B14F-4D97-AF65-F5344CB8AC3E}">
        <p14:creationId xmlns:p14="http://schemas.microsoft.com/office/powerpoint/2010/main" val="1128383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dirty="0" smtClean="0"/>
              <a:t>Haga clic en el icono para agregar una imagen</a:t>
            </a:r>
            <a:endParaRPr lang="es-AR" noProof="0"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91332240-8443-480F-958E-8CDE66F99842}" type="datetimeFigureOut">
              <a:rPr lang="es-AR"/>
              <a:pPr>
                <a:defRPr/>
              </a:pPr>
              <a:t>09/07/2014</a:t>
            </a:fld>
            <a:endParaRPr lang="es-AR" dirty="0"/>
          </a:p>
        </p:txBody>
      </p:sp>
      <p:sp>
        <p:nvSpPr>
          <p:cNvPr id="6" name="4 Marcador de pie de página"/>
          <p:cNvSpPr>
            <a:spLocks noGrp="1"/>
          </p:cNvSpPr>
          <p:nvPr>
            <p:ph type="ftr" sz="quarter" idx="11"/>
          </p:nvPr>
        </p:nvSpPr>
        <p:spPr/>
        <p:txBody>
          <a:bodyPr/>
          <a:lstStyle>
            <a:lvl1pPr>
              <a:defRPr/>
            </a:lvl1pPr>
          </a:lstStyle>
          <a:p>
            <a:pPr>
              <a:defRPr/>
            </a:pPr>
            <a:endParaRPr lang="es-AR"/>
          </a:p>
        </p:txBody>
      </p:sp>
      <p:sp>
        <p:nvSpPr>
          <p:cNvPr id="7" name="5 Marcador de número de diapositiva"/>
          <p:cNvSpPr>
            <a:spLocks noGrp="1"/>
          </p:cNvSpPr>
          <p:nvPr>
            <p:ph type="sldNum" sz="quarter" idx="12"/>
          </p:nvPr>
        </p:nvSpPr>
        <p:spPr/>
        <p:txBody>
          <a:bodyPr/>
          <a:lstStyle>
            <a:lvl1pPr>
              <a:defRPr/>
            </a:lvl1pPr>
          </a:lstStyle>
          <a:p>
            <a:fld id="{8E57AA9B-0C10-4E4B-81CF-FB7AC029C5B6}" type="slidenum">
              <a:rPr lang="es-AR" altLang="es-AR"/>
              <a:pPr/>
              <a:t>‹Nº›</a:t>
            </a:fld>
            <a:endParaRPr lang="es-AR" altLang="es-AR"/>
          </a:p>
        </p:txBody>
      </p:sp>
    </p:spTree>
    <p:extLst>
      <p:ext uri="{BB962C8B-B14F-4D97-AF65-F5344CB8AC3E}">
        <p14:creationId xmlns:p14="http://schemas.microsoft.com/office/powerpoint/2010/main" val="4131471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AR" smtClean="0"/>
              <a:t>Haga clic para modificar el estilo de título del patrón</a:t>
            </a:r>
            <a:endParaRPr lang="es-AR" altLang="es-AR" smtClean="0"/>
          </a:p>
        </p:txBody>
      </p:sp>
      <p:sp>
        <p:nvSpPr>
          <p:cNvPr id="1027" name="2 Marcador de text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AR" smtClean="0"/>
              <a:t>Haga clic para modificar el estilo de texto del patrón</a:t>
            </a:r>
          </a:p>
          <a:p>
            <a:pPr lvl="1"/>
            <a:r>
              <a:rPr lang="es-ES" altLang="es-AR" smtClean="0"/>
              <a:t>Segundo nivel</a:t>
            </a:r>
          </a:p>
          <a:p>
            <a:pPr lvl="2"/>
            <a:r>
              <a:rPr lang="es-ES" altLang="es-AR" smtClean="0"/>
              <a:t>Tercer nivel</a:t>
            </a:r>
          </a:p>
          <a:p>
            <a:pPr lvl="3"/>
            <a:r>
              <a:rPr lang="es-ES" altLang="es-AR" smtClean="0"/>
              <a:t>Cuarto nivel</a:t>
            </a:r>
          </a:p>
          <a:p>
            <a:pPr lvl="4"/>
            <a:r>
              <a:rPr lang="es-ES" altLang="es-AR" smtClean="0"/>
              <a:t>Quinto nivel</a:t>
            </a:r>
            <a:endParaRPr lang="es-AR" altLang="es-AR"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0B66671-5CBB-41FB-8A80-A5240B27E70A}" type="datetimeFigureOut">
              <a:rPr lang="es-AR"/>
              <a:pPr>
                <a:defRPr/>
              </a:pPr>
              <a:t>09/07/2014</a:t>
            </a:fld>
            <a:endParaRPr lang="es-AR"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FFFFFF"/>
                </a:solidFill>
                <a:latin typeface="Calibri" panose="020F0502020204030204" pitchFamily="34" charset="0"/>
              </a:defRPr>
            </a:lvl1pPr>
          </a:lstStyle>
          <a:p>
            <a:fld id="{BABB4333-0870-4427-B5D4-883DCCF5AFBD}" type="slidenum">
              <a:rPr lang="es-AR" altLang="es-AR"/>
              <a:pPr/>
              <a:t>‹Nº›</a:t>
            </a:fld>
            <a:endParaRPr lang="es-AR" altLang="es-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1 Título"/>
          <p:cNvSpPr>
            <a:spLocks noGrp="1"/>
          </p:cNvSpPr>
          <p:nvPr>
            <p:ph type="ctrTitle"/>
          </p:nvPr>
        </p:nvSpPr>
        <p:spPr>
          <a:xfrm>
            <a:off x="685800" y="571500"/>
            <a:ext cx="7772400" cy="5613400"/>
          </a:xfrm>
        </p:spPr>
        <p:txBody>
          <a:bodyPr/>
          <a:lstStyle/>
          <a:p>
            <a:pPr eaLnBrk="1" hangingPunct="1"/>
            <a:r>
              <a:rPr lang="en-US" altLang="es-AR" sz="3200" smtClean="0"/>
              <a:t/>
            </a:r>
            <a:br>
              <a:rPr lang="en-US" altLang="es-AR" sz="3200" smtClean="0"/>
            </a:br>
            <a:r>
              <a:rPr lang="en-US" altLang="es-AR" sz="3200" smtClean="0"/>
              <a:t>Seminario de Aplicación Profesional</a:t>
            </a:r>
            <a:br>
              <a:rPr lang="en-US" altLang="es-AR" sz="3200" smtClean="0"/>
            </a:br>
            <a:r>
              <a:rPr lang="en-US" altLang="es-AR" sz="3200" smtClean="0"/>
              <a:t/>
            </a:r>
            <a:br>
              <a:rPr lang="en-US" altLang="es-AR" sz="3200" smtClean="0"/>
            </a:br>
            <a:r>
              <a:rPr lang="en-US" altLang="es-AR" sz="3200" smtClean="0"/>
              <a:t/>
            </a:r>
            <a:br>
              <a:rPr lang="en-US" altLang="es-AR" sz="3200" smtClean="0"/>
            </a:br>
            <a:r>
              <a:rPr lang="en-US" altLang="es-AR" sz="3200" smtClean="0"/>
              <a:t/>
            </a:r>
            <a:br>
              <a:rPr lang="en-US" altLang="es-AR" sz="3200" smtClean="0"/>
            </a:br>
            <a:r>
              <a:rPr lang="en-US" altLang="es-AR" sz="3200" smtClean="0"/>
              <a:t/>
            </a:r>
            <a:br>
              <a:rPr lang="en-US" altLang="es-AR" sz="3200" smtClean="0"/>
            </a:br>
            <a:r>
              <a:rPr lang="en-US" altLang="es-AR" sz="3200" smtClean="0"/>
              <a:t/>
            </a:r>
            <a:br>
              <a:rPr lang="en-US" altLang="es-AR" sz="3200" smtClean="0"/>
            </a:br>
            <a:r>
              <a:rPr lang="es-AR" altLang="es-AR" sz="3200" smtClean="0"/>
              <a:t>UNIDAD 4</a:t>
            </a:r>
            <a:br>
              <a:rPr lang="es-AR" altLang="es-AR" sz="3200" smtClean="0"/>
            </a:br>
            <a:r>
              <a:rPr lang="es-AR" altLang="es-AR" sz="3200" smtClean="0"/>
              <a:t>Pruebas del Software</a:t>
            </a:r>
            <a:r>
              <a:rPr lang="en-US" altLang="es-AR" sz="3200" smtClean="0"/>
              <a:t/>
            </a:r>
            <a:br>
              <a:rPr lang="en-US" altLang="es-AR" sz="3200" smtClean="0"/>
            </a:br>
            <a:r>
              <a:rPr lang="en-US" altLang="es-AR" sz="3200" smtClean="0"/>
              <a:t/>
            </a:r>
            <a:br>
              <a:rPr lang="en-US" altLang="es-AR" sz="3200" smtClean="0"/>
            </a:br>
            <a:r>
              <a:rPr lang="en-US" altLang="es-AR" sz="3200" smtClean="0"/>
              <a:t/>
            </a:r>
            <a:br>
              <a:rPr lang="en-US" altLang="es-AR" sz="3200" smtClean="0"/>
            </a:br>
            <a:r>
              <a:rPr lang="en-US" altLang="es-AR" sz="1800" smtClean="0"/>
              <a:t>Docente: Ing. Diego Barnech</a:t>
            </a:r>
            <a:r>
              <a:rPr lang="en-US" altLang="es-AR" sz="3200" smtClean="0"/>
              <a:t/>
            </a:r>
            <a:br>
              <a:rPr lang="en-US" altLang="es-AR" sz="3200" smtClean="0"/>
            </a:br>
            <a:r>
              <a:rPr lang="en-US" altLang="es-AR" sz="1800" smtClean="0"/>
              <a:t>Titular: Pablo Vilaboa</a:t>
            </a:r>
            <a:br>
              <a:rPr lang="en-US" altLang="es-AR" sz="1800" smtClean="0"/>
            </a:br>
            <a:r>
              <a:rPr lang="en-US" altLang="es-AR" sz="1200" smtClean="0"/>
              <a:t>Versión 2014.01</a:t>
            </a:r>
            <a:endParaRPr lang="es-AR" altLang="es-AR" sz="1200" smtClean="0"/>
          </a:p>
        </p:txBody>
      </p:sp>
      <p:pic>
        <p:nvPicPr>
          <p:cNvPr id="14338" name="Picture 2" descr="C:\Users\Dario\AppData\Local\Microsoft\Windows\Temporary Internet Files\Content.Outlook\0J1K13YB\LOGO UA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716088"/>
            <a:ext cx="3975100" cy="192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1 Título"/>
          <p:cNvSpPr>
            <a:spLocks noGrp="1"/>
          </p:cNvSpPr>
          <p:nvPr>
            <p:ph type="title" idx="4294967295"/>
          </p:nvPr>
        </p:nvSpPr>
        <p:spPr>
          <a:xfrm>
            <a:off x="1331913" y="0"/>
            <a:ext cx="5040312" cy="620713"/>
          </a:xfrm>
        </p:spPr>
        <p:txBody>
          <a:bodyPr/>
          <a:lstStyle/>
          <a:p>
            <a:pPr algn="l" eaLnBrk="1" hangingPunct="1"/>
            <a:r>
              <a:rPr lang="en-US" altLang="es-AR" sz="2800" smtClean="0"/>
              <a:t>Pruebas del Software</a:t>
            </a:r>
            <a:endParaRPr lang="es-AR" altLang="es-AR" sz="2800" smtClean="0"/>
          </a:p>
        </p:txBody>
      </p:sp>
      <p:cxnSp>
        <p:nvCxnSpPr>
          <p:cNvPr id="7" name="6 Conector recto"/>
          <p:cNvCxnSpPr/>
          <p:nvPr/>
        </p:nvCxnSpPr>
        <p:spPr>
          <a:xfrm>
            <a:off x="0" y="642938"/>
            <a:ext cx="9144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555" name="8 CuadroTexto"/>
          <p:cNvSpPr txBox="1">
            <a:spLocks noChangeArrowheads="1"/>
          </p:cNvSpPr>
          <p:nvPr/>
        </p:nvSpPr>
        <p:spPr bwMode="auto">
          <a:xfrm>
            <a:off x="0" y="935038"/>
            <a:ext cx="914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s-AR" altLang="es-AR" sz="4000">
                <a:solidFill>
                  <a:srgbClr val="FFFF00"/>
                </a:solidFill>
                <a:latin typeface="Calibri" panose="020F0502020204030204" pitchFamily="34" charset="0"/>
              </a:rPr>
              <a:t>Pruebas de la Estructura de Control</a:t>
            </a:r>
          </a:p>
        </p:txBody>
      </p:sp>
      <p:sp>
        <p:nvSpPr>
          <p:cNvPr id="23556" name="9 Rectángulo"/>
          <p:cNvSpPr>
            <a:spLocks noChangeArrowheads="1"/>
          </p:cNvSpPr>
          <p:nvPr/>
        </p:nvSpPr>
        <p:spPr bwMode="auto">
          <a:xfrm>
            <a:off x="468313" y="1773238"/>
            <a:ext cx="80010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Existen varias técnicas para probar la estructura de control además del camino básico:</a:t>
            </a:r>
          </a:p>
          <a:p>
            <a:pPr lvl="1"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Prueba de condición.</a:t>
            </a:r>
          </a:p>
          <a:p>
            <a:pPr lvl="1"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Prueba de flujo de datos.</a:t>
            </a:r>
          </a:p>
          <a:p>
            <a:pPr lvl="1"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Prueba de bucles:</a:t>
            </a:r>
          </a:p>
          <a:p>
            <a:pPr lvl="2"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Bucles simples.</a:t>
            </a:r>
          </a:p>
          <a:p>
            <a:pPr lvl="2"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Bucles concatenados (o anidados).</a:t>
            </a:r>
          </a:p>
          <a:p>
            <a:pPr lvl="2"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Bucles no estructurados.</a:t>
            </a:r>
          </a:p>
        </p:txBody>
      </p:sp>
      <p:pic>
        <p:nvPicPr>
          <p:cNvPr id="23557" name="Picture 2" descr="C:\Users\Dario\AppData\Local\Microsoft\Windows\Temporary Internet Files\Content.Outlook\0J1K13YB\LOGO UA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25563"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Text Box 7"/>
          <p:cNvSpPr txBox="1">
            <a:spLocks noChangeArrowheads="1"/>
          </p:cNvSpPr>
          <p:nvPr/>
        </p:nvSpPr>
        <p:spPr bwMode="auto">
          <a:xfrm>
            <a:off x="6499225" y="139700"/>
            <a:ext cx="2644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AR" sz="1600"/>
              <a:t>Docente: Diego E. Barnech</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1 Título"/>
          <p:cNvSpPr>
            <a:spLocks noGrp="1"/>
          </p:cNvSpPr>
          <p:nvPr>
            <p:ph type="title" idx="4294967295"/>
          </p:nvPr>
        </p:nvSpPr>
        <p:spPr>
          <a:xfrm>
            <a:off x="1331913" y="0"/>
            <a:ext cx="5040312" cy="620713"/>
          </a:xfrm>
        </p:spPr>
        <p:txBody>
          <a:bodyPr/>
          <a:lstStyle/>
          <a:p>
            <a:pPr algn="l" eaLnBrk="1" hangingPunct="1"/>
            <a:r>
              <a:rPr lang="en-US" altLang="es-AR" sz="2800" smtClean="0"/>
              <a:t>Pruebas del Software</a:t>
            </a:r>
            <a:endParaRPr lang="es-AR" altLang="es-AR" sz="2800" smtClean="0"/>
          </a:p>
        </p:txBody>
      </p:sp>
      <p:cxnSp>
        <p:nvCxnSpPr>
          <p:cNvPr id="7" name="6 Conector recto"/>
          <p:cNvCxnSpPr/>
          <p:nvPr/>
        </p:nvCxnSpPr>
        <p:spPr>
          <a:xfrm>
            <a:off x="0" y="642938"/>
            <a:ext cx="9144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579" name="8 CuadroTexto"/>
          <p:cNvSpPr txBox="1">
            <a:spLocks noChangeArrowheads="1"/>
          </p:cNvSpPr>
          <p:nvPr/>
        </p:nvSpPr>
        <p:spPr bwMode="auto">
          <a:xfrm>
            <a:off x="0" y="935038"/>
            <a:ext cx="914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s-AR" altLang="es-AR" sz="4000">
                <a:solidFill>
                  <a:srgbClr val="FFFF00"/>
                </a:solidFill>
                <a:latin typeface="Calibri" panose="020F0502020204030204" pitchFamily="34" charset="0"/>
              </a:rPr>
              <a:t>Técnicas de Prueba – Caja Negra</a:t>
            </a:r>
          </a:p>
        </p:txBody>
      </p:sp>
      <p:sp>
        <p:nvSpPr>
          <p:cNvPr id="24580" name="9 Rectángulo"/>
          <p:cNvSpPr>
            <a:spLocks noChangeArrowheads="1"/>
          </p:cNvSpPr>
          <p:nvPr/>
        </p:nvSpPr>
        <p:spPr bwMode="auto">
          <a:xfrm>
            <a:off x="468313" y="1773238"/>
            <a:ext cx="80010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Se centran en los requisitos funcionales del software.</a:t>
            </a:r>
          </a:p>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Categorías de errores:</a:t>
            </a:r>
          </a:p>
          <a:p>
            <a:pPr lvl="1"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Funciones incorrectas o ausentes</a:t>
            </a:r>
          </a:p>
          <a:p>
            <a:pPr lvl="1"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Errores de interfaz</a:t>
            </a:r>
          </a:p>
          <a:p>
            <a:pPr lvl="1"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Errores en estructuras de datos o en accesos a base de datos externas</a:t>
            </a:r>
          </a:p>
          <a:p>
            <a:pPr lvl="1"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Errores de rendimiento</a:t>
            </a:r>
          </a:p>
          <a:p>
            <a:pPr lvl="1"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Errores de inicialización y terminación</a:t>
            </a:r>
          </a:p>
        </p:txBody>
      </p:sp>
      <p:pic>
        <p:nvPicPr>
          <p:cNvPr id="24581" name="Picture 2" descr="C:\Users\Dario\AppData\Local\Microsoft\Windows\Temporary Internet Files\Content.Outlook\0J1K13YB\LOGO UA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25563"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Text Box 7"/>
          <p:cNvSpPr txBox="1">
            <a:spLocks noChangeArrowheads="1"/>
          </p:cNvSpPr>
          <p:nvPr/>
        </p:nvSpPr>
        <p:spPr bwMode="auto">
          <a:xfrm>
            <a:off x="6499225" y="139700"/>
            <a:ext cx="2644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AR" sz="1600"/>
              <a:t>Docente: Diego E. Barnech</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1 Título"/>
          <p:cNvSpPr>
            <a:spLocks noGrp="1"/>
          </p:cNvSpPr>
          <p:nvPr>
            <p:ph type="title" idx="4294967295"/>
          </p:nvPr>
        </p:nvSpPr>
        <p:spPr>
          <a:xfrm>
            <a:off x="1331913" y="0"/>
            <a:ext cx="5040312" cy="620713"/>
          </a:xfrm>
        </p:spPr>
        <p:txBody>
          <a:bodyPr/>
          <a:lstStyle/>
          <a:p>
            <a:pPr algn="l" eaLnBrk="1" hangingPunct="1"/>
            <a:r>
              <a:rPr lang="en-US" altLang="es-AR" sz="2800" smtClean="0"/>
              <a:t>Pruebas del Software</a:t>
            </a:r>
            <a:endParaRPr lang="es-AR" altLang="es-AR" sz="2800" smtClean="0"/>
          </a:p>
        </p:txBody>
      </p:sp>
      <p:cxnSp>
        <p:nvCxnSpPr>
          <p:cNvPr id="7" name="6 Conector recto"/>
          <p:cNvCxnSpPr/>
          <p:nvPr/>
        </p:nvCxnSpPr>
        <p:spPr>
          <a:xfrm>
            <a:off x="0" y="642938"/>
            <a:ext cx="9144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603" name="8 CuadroTexto"/>
          <p:cNvSpPr txBox="1">
            <a:spLocks noChangeArrowheads="1"/>
          </p:cNvSpPr>
          <p:nvPr/>
        </p:nvSpPr>
        <p:spPr bwMode="auto">
          <a:xfrm>
            <a:off x="0" y="935038"/>
            <a:ext cx="914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s-AR" altLang="es-AR" sz="4000">
                <a:solidFill>
                  <a:srgbClr val="FFFF00"/>
                </a:solidFill>
                <a:latin typeface="Calibri" panose="020F0502020204030204" pitchFamily="34" charset="0"/>
              </a:rPr>
              <a:t>Técnicas de Prueba – Caja Negra</a:t>
            </a:r>
          </a:p>
        </p:txBody>
      </p:sp>
      <p:sp>
        <p:nvSpPr>
          <p:cNvPr id="25604" name="9 Rectángulo"/>
          <p:cNvSpPr>
            <a:spLocks noChangeArrowheads="1"/>
          </p:cNvSpPr>
          <p:nvPr/>
        </p:nvSpPr>
        <p:spPr bwMode="auto">
          <a:xfrm>
            <a:off x="468313" y="1773238"/>
            <a:ext cx="8001000" cy="306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Tiende a aplicarse durante las fases posteriores de la prueba, ya que ésta técnica ignora intencionalmente la estructura de control, centra su atención en el campo de la información.</a:t>
            </a:r>
          </a:p>
          <a:p>
            <a:pPr algn="just">
              <a:lnSpc>
                <a:spcPct val="150000"/>
              </a:lnSpc>
              <a:buClr>
                <a:srgbClr val="FF0000"/>
              </a:buClr>
              <a:buFont typeface="Arial" panose="020B0604020202020204" pitchFamily="34" charset="0"/>
              <a:buChar char="•"/>
            </a:pPr>
            <a:endParaRPr lang="es-AR" altLang="es-AR" sz="2600">
              <a:latin typeface="Calibri" panose="020F0502020204030204" pitchFamily="34" charset="0"/>
            </a:endParaRPr>
          </a:p>
        </p:txBody>
      </p:sp>
      <p:pic>
        <p:nvPicPr>
          <p:cNvPr id="25605" name="Picture 2" descr="C:\Users\Dario\AppData\Local\Microsoft\Windows\Temporary Internet Files\Content.Outlook\0J1K13YB\LOGO UA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25563"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Text Box 7"/>
          <p:cNvSpPr txBox="1">
            <a:spLocks noChangeArrowheads="1"/>
          </p:cNvSpPr>
          <p:nvPr/>
        </p:nvSpPr>
        <p:spPr bwMode="auto">
          <a:xfrm>
            <a:off x="6499225" y="139700"/>
            <a:ext cx="2644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AR" sz="1600"/>
              <a:t>Docente: Diego E. Barnech</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1 Título"/>
          <p:cNvSpPr>
            <a:spLocks noGrp="1"/>
          </p:cNvSpPr>
          <p:nvPr>
            <p:ph type="title" idx="4294967295"/>
          </p:nvPr>
        </p:nvSpPr>
        <p:spPr>
          <a:xfrm>
            <a:off x="1331913" y="0"/>
            <a:ext cx="5040312" cy="620713"/>
          </a:xfrm>
        </p:spPr>
        <p:txBody>
          <a:bodyPr/>
          <a:lstStyle/>
          <a:p>
            <a:pPr algn="l" eaLnBrk="1" hangingPunct="1"/>
            <a:r>
              <a:rPr lang="en-US" altLang="es-AR" sz="2800" smtClean="0"/>
              <a:t>Pruebas del Software</a:t>
            </a:r>
            <a:endParaRPr lang="es-AR" altLang="es-AR" sz="2800" smtClean="0"/>
          </a:p>
        </p:txBody>
      </p:sp>
      <p:cxnSp>
        <p:nvCxnSpPr>
          <p:cNvPr id="7" name="6 Conector recto"/>
          <p:cNvCxnSpPr/>
          <p:nvPr/>
        </p:nvCxnSpPr>
        <p:spPr>
          <a:xfrm>
            <a:off x="0" y="642938"/>
            <a:ext cx="9144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627" name="8 CuadroTexto"/>
          <p:cNvSpPr txBox="1">
            <a:spLocks noChangeArrowheads="1"/>
          </p:cNvSpPr>
          <p:nvPr/>
        </p:nvSpPr>
        <p:spPr bwMode="auto">
          <a:xfrm>
            <a:off x="0" y="935038"/>
            <a:ext cx="914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s-AR" altLang="es-AR" sz="4000">
                <a:solidFill>
                  <a:srgbClr val="FFFF00"/>
                </a:solidFill>
                <a:latin typeface="Calibri" panose="020F0502020204030204" pitchFamily="34" charset="0"/>
              </a:rPr>
              <a:t>Técnicas de Prueba – Caja Negra</a:t>
            </a:r>
          </a:p>
        </p:txBody>
      </p:sp>
      <p:sp>
        <p:nvSpPr>
          <p:cNvPr id="26628" name="9 Rectángulo"/>
          <p:cNvSpPr>
            <a:spLocks noChangeArrowheads="1"/>
          </p:cNvSpPr>
          <p:nvPr/>
        </p:nvSpPr>
        <p:spPr bwMode="auto">
          <a:xfrm>
            <a:off x="468313" y="1773238"/>
            <a:ext cx="8001000" cy="366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Métodos:</a:t>
            </a:r>
          </a:p>
          <a:p>
            <a:pPr lvl="1"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Métodos de prueba basados en grafos</a:t>
            </a:r>
          </a:p>
          <a:p>
            <a:pPr lvl="1"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Partición equivalente</a:t>
            </a:r>
          </a:p>
          <a:p>
            <a:pPr lvl="1"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Análisis de valores limite</a:t>
            </a:r>
          </a:p>
          <a:p>
            <a:pPr lvl="1"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Prueba de comparación</a:t>
            </a:r>
          </a:p>
          <a:p>
            <a:pPr lvl="1"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Prueba de la tabla ortogonal</a:t>
            </a:r>
          </a:p>
        </p:txBody>
      </p:sp>
      <p:pic>
        <p:nvPicPr>
          <p:cNvPr id="26629" name="Picture 2" descr="C:\Users\Dario\AppData\Local\Microsoft\Windows\Temporary Internet Files\Content.Outlook\0J1K13YB\LOGO UA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25563"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 Box 7"/>
          <p:cNvSpPr txBox="1">
            <a:spLocks noChangeArrowheads="1"/>
          </p:cNvSpPr>
          <p:nvPr/>
        </p:nvSpPr>
        <p:spPr bwMode="auto">
          <a:xfrm>
            <a:off x="6499225" y="139700"/>
            <a:ext cx="2644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AR" sz="1600"/>
              <a:t>Docente: Diego E. Barnech</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1 Título"/>
          <p:cNvSpPr>
            <a:spLocks noGrp="1"/>
          </p:cNvSpPr>
          <p:nvPr>
            <p:ph type="title" idx="4294967295"/>
          </p:nvPr>
        </p:nvSpPr>
        <p:spPr>
          <a:xfrm>
            <a:off x="1331913" y="0"/>
            <a:ext cx="5040312" cy="620713"/>
          </a:xfrm>
        </p:spPr>
        <p:txBody>
          <a:bodyPr/>
          <a:lstStyle/>
          <a:p>
            <a:pPr algn="l" eaLnBrk="1" hangingPunct="1"/>
            <a:r>
              <a:rPr lang="en-US" altLang="es-AR" sz="2800" smtClean="0"/>
              <a:t>Pruebas del Software</a:t>
            </a:r>
            <a:endParaRPr lang="es-AR" altLang="es-AR" sz="2800" smtClean="0"/>
          </a:p>
        </p:txBody>
      </p:sp>
      <p:cxnSp>
        <p:nvCxnSpPr>
          <p:cNvPr id="7" name="6 Conector recto"/>
          <p:cNvCxnSpPr/>
          <p:nvPr/>
        </p:nvCxnSpPr>
        <p:spPr>
          <a:xfrm>
            <a:off x="0" y="642938"/>
            <a:ext cx="9144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651" name="8 CuadroTexto"/>
          <p:cNvSpPr txBox="1">
            <a:spLocks noChangeArrowheads="1"/>
          </p:cNvSpPr>
          <p:nvPr/>
        </p:nvSpPr>
        <p:spPr bwMode="auto">
          <a:xfrm>
            <a:off x="0" y="935038"/>
            <a:ext cx="91440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s-AR" altLang="es-AR" sz="4000">
                <a:solidFill>
                  <a:srgbClr val="FFFF00"/>
                </a:solidFill>
                <a:latin typeface="Calibri" panose="020F0502020204030204" pitchFamily="34" charset="0"/>
              </a:rPr>
              <a:t>Técnicas de Prueba – Entornos Especializados, Arquitecturas y Aplicaciones</a:t>
            </a:r>
          </a:p>
        </p:txBody>
      </p:sp>
      <p:pic>
        <p:nvPicPr>
          <p:cNvPr id="27652" name="Picture 2" descr="C:\Users\Dario\AppData\Local\Microsoft\Windows\Temporary Internet Files\Content.Outlook\0J1K13YB\LOGO UA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25563"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Text Box 7"/>
          <p:cNvSpPr txBox="1">
            <a:spLocks noChangeArrowheads="1"/>
          </p:cNvSpPr>
          <p:nvPr/>
        </p:nvSpPr>
        <p:spPr bwMode="auto">
          <a:xfrm>
            <a:off x="6499225" y="139700"/>
            <a:ext cx="2644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AR" sz="1600"/>
              <a:t>Docente: Diego E. Barnech</a:t>
            </a:r>
          </a:p>
        </p:txBody>
      </p:sp>
      <p:sp>
        <p:nvSpPr>
          <p:cNvPr id="27654" name="9 Rectángulo"/>
          <p:cNvSpPr>
            <a:spLocks noChangeArrowheads="1"/>
          </p:cNvSpPr>
          <p:nvPr/>
        </p:nvSpPr>
        <p:spPr bwMode="auto">
          <a:xfrm>
            <a:off x="468313" y="2933700"/>
            <a:ext cx="8001000" cy="306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Pruebas de interfaces gráficas de usuario (GUIs)</a:t>
            </a:r>
          </a:p>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Pruebas de arquitectura cliente/servidor</a:t>
            </a:r>
          </a:p>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Pruebas de la documentación y facilidades de ayuda</a:t>
            </a:r>
          </a:p>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Prueba de sistema de tiempo-real</a:t>
            </a:r>
          </a:p>
          <a:p>
            <a:pPr algn="just">
              <a:lnSpc>
                <a:spcPct val="150000"/>
              </a:lnSpc>
              <a:buClr>
                <a:srgbClr val="FF0000"/>
              </a:buClr>
              <a:buFont typeface="Arial" panose="020B0604020202020204" pitchFamily="34" charset="0"/>
              <a:buChar char="•"/>
            </a:pPr>
            <a:endParaRPr lang="es-AR" altLang="es-AR" sz="260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1 Título"/>
          <p:cNvSpPr>
            <a:spLocks noGrp="1"/>
          </p:cNvSpPr>
          <p:nvPr>
            <p:ph type="title" idx="4294967295"/>
          </p:nvPr>
        </p:nvSpPr>
        <p:spPr>
          <a:xfrm>
            <a:off x="1331913" y="0"/>
            <a:ext cx="5040312" cy="620713"/>
          </a:xfrm>
        </p:spPr>
        <p:txBody>
          <a:bodyPr/>
          <a:lstStyle/>
          <a:p>
            <a:pPr algn="l" eaLnBrk="1" hangingPunct="1"/>
            <a:r>
              <a:rPr lang="en-US" altLang="es-AR" sz="2800" smtClean="0"/>
              <a:t>Pruebas del Software</a:t>
            </a:r>
            <a:endParaRPr lang="es-AR" altLang="es-AR" sz="2800" smtClean="0"/>
          </a:p>
        </p:txBody>
      </p:sp>
      <p:cxnSp>
        <p:nvCxnSpPr>
          <p:cNvPr id="7" name="6 Conector recto"/>
          <p:cNvCxnSpPr/>
          <p:nvPr/>
        </p:nvCxnSpPr>
        <p:spPr>
          <a:xfrm>
            <a:off x="0" y="642938"/>
            <a:ext cx="9144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675" name="8 CuadroTexto"/>
          <p:cNvSpPr txBox="1">
            <a:spLocks noChangeArrowheads="1"/>
          </p:cNvSpPr>
          <p:nvPr/>
        </p:nvSpPr>
        <p:spPr bwMode="auto">
          <a:xfrm>
            <a:off x="0" y="935038"/>
            <a:ext cx="914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s-AR" altLang="es-AR" sz="4000">
                <a:solidFill>
                  <a:srgbClr val="FFFF00"/>
                </a:solidFill>
                <a:latin typeface="Calibri" panose="020F0502020204030204" pitchFamily="34" charset="0"/>
              </a:rPr>
              <a:t>Estrategias de Prueba</a:t>
            </a:r>
          </a:p>
        </p:txBody>
      </p:sp>
      <p:sp>
        <p:nvSpPr>
          <p:cNvPr id="28676" name="9 Rectángulo"/>
          <p:cNvSpPr>
            <a:spLocks noChangeArrowheads="1"/>
          </p:cNvSpPr>
          <p:nvPr/>
        </p:nvSpPr>
        <p:spPr bwMode="auto">
          <a:xfrm>
            <a:off x="468313" y="1773238"/>
            <a:ext cx="8001000"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Una estrategia de prueba del software integra las técnicas de diseño de casos de prueba en una serie de pasos bien planificados que dan como resultado una correcta construcción del software.</a:t>
            </a:r>
          </a:p>
        </p:txBody>
      </p:sp>
      <p:pic>
        <p:nvPicPr>
          <p:cNvPr id="28677" name="Picture 2" descr="C:\Users\Dario\AppData\Local\Microsoft\Windows\Temporary Internet Files\Content.Outlook\0J1K13YB\LOGO UA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25563"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Text Box 7"/>
          <p:cNvSpPr txBox="1">
            <a:spLocks noChangeArrowheads="1"/>
          </p:cNvSpPr>
          <p:nvPr/>
        </p:nvSpPr>
        <p:spPr bwMode="auto">
          <a:xfrm>
            <a:off x="6499225" y="139700"/>
            <a:ext cx="2644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AR" sz="1600"/>
              <a:t>Docente: Diego E. Barnech</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1 Título"/>
          <p:cNvSpPr>
            <a:spLocks noGrp="1"/>
          </p:cNvSpPr>
          <p:nvPr>
            <p:ph type="title" idx="4294967295"/>
          </p:nvPr>
        </p:nvSpPr>
        <p:spPr>
          <a:xfrm>
            <a:off x="1331913" y="0"/>
            <a:ext cx="5040312" cy="620713"/>
          </a:xfrm>
        </p:spPr>
        <p:txBody>
          <a:bodyPr/>
          <a:lstStyle/>
          <a:p>
            <a:pPr algn="l" eaLnBrk="1" hangingPunct="1"/>
            <a:r>
              <a:rPr lang="en-US" altLang="es-AR" sz="2800" smtClean="0"/>
              <a:t>Pruebas del Software</a:t>
            </a:r>
            <a:endParaRPr lang="es-AR" altLang="es-AR" sz="2800" smtClean="0"/>
          </a:p>
        </p:txBody>
      </p:sp>
      <p:cxnSp>
        <p:nvCxnSpPr>
          <p:cNvPr id="7" name="6 Conector recto"/>
          <p:cNvCxnSpPr/>
          <p:nvPr/>
        </p:nvCxnSpPr>
        <p:spPr>
          <a:xfrm>
            <a:off x="0" y="642938"/>
            <a:ext cx="9144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699" name="8 CuadroTexto"/>
          <p:cNvSpPr txBox="1">
            <a:spLocks noChangeArrowheads="1"/>
          </p:cNvSpPr>
          <p:nvPr/>
        </p:nvSpPr>
        <p:spPr bwMode="auto">
          <a:xfrm>
            <a:off x="0" y="935038"/>
            <a:ext cx="914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s-AR" altLang="es-AR" sz="4000">
                <a:solidFill>
                  <a:srgbClr val="FFFF00"/>
                </a:solidFill>
                <a:latin typeface="Calibri" panose="020F0502020204030204" pitchFamily="34" charset="0"/>
              </a:rPr>
              <a:t>Estrategias – Verificación y Validación</a:t>
            </a:r>
          </a:p>
        </p:txBody>
      </p:sp>
      <p:sp>
        <p:nvSpPr>
          <p:cNvPr id="29700" name="9 Rectángulo"/>
          <p:cNvSpPr>
            <a:spLocks noChangeArrowheads="1"/>
          </p:cNvSpPr>
          <p:nvPr/>
        </p:nvSpPr>
        <p:spPr bwMode="auto">
          <a:xfrm>
            <a:off x="468313" y="1773238"/>
            <a:ext cx="80010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buClr>
                <a:srgbClr val="FF0000"/>
              </a:buClr>
              <a:buFont typeface="Arial" panose="020B0604020202020204" pitchFamily="34" charset="0"/>
              <a:buChar char="•"/>
            </a:pPr>
            <a:r>
              <a:rPr lang="es-AR" altLang="es-AR" sz="2600" b="1">
                <a:latin typeface="Calibri" panose="020F0502020204030204" pitchFamily="34" charset="0"/>
              </a:rPr>
              <a:t>Verificación</a:t>
            </a:r>
            <a:r>
              <a:rPr lang="es-AR" altLang="es-AR" sz="2600">
                <a:latin typeface="Calibri" panose="020F0502020204030204" pitchFamily="34" charset="0"/>
              </a:rPr>
              <a:t>:</a:t>
            </a:r>
          </a:p>
          <a:p>
            <a:pPr lvl="1"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se refiere al conjunto de actividades que aseguran que el software implementa correctamente una función específica.</a:t>
            </a:r>
          </a:p>
          <a:p>
            <a:pPr algn="just">
              <a:lnSpc>
                <a:spcPct val="150000"/>
              </a:lnSpc>
              <a:buClr>
                <a:srgbClr val="FF0000"/>
              </a:buClr>
              <a:buFont typeface="Arial" panose="020B0604020202020204" pitchFamily="34" charset="0"/>
              <a:buChar char="•"/>
            </a:pPr>
            <a:r>
              <a:rPr lang="es-AR" altLang="es-AR" sz="2600" b="1">
                <a:latin typeface="Calibri" panose="020F0502020204030204" pitchFamily="34" charset="0"/>
              </a:rPr>
              <a:t>Validación</a:t>
            </a:r>
            <a:r>
              <a:rPr lang="es-AR" altLang="es-AR" sz="2600">
                <a:latin typeface="Calibri" panose="020F0502020204030204" pitchFamily="34" charset="0"/>
              </a:rPr>
              <a:t>:</a:t>
            </a:r>
          </a:p>
          <a:p>
            <a:pPr lvl="1"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se refiere a un conjunto diferente de actividades que aseguran que el software construido se ajusta a los requisitos del cliente.</a:t>
            </a:r>
          </a:p>
        </p:txBody>
      </p:sp>
      <p:pic>
        <p:nvPicPr>
          <p:cNvPr id="29701" name="Picture 2" descr="C:\Users\Dario\AppData\Local\Microsoft\Windows\Temporary Internet Files\Content.Outlook\0J1K13YB\LOGO UA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25563"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Text Box 7"/>
          <p:cNvSpPr txBox="1">
            <a:spLocks noChangeArrowheads="1"/>
          </p:cNvSpPr>
          <p:nvPr/>
        </p:nvSpPr>
        <p:spPr bwMode="auto">
          <a:xfrm>
            <a:off x="6499225" y="139700"/>
            <a:ext cx="2644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AR" sz="1600"/>
              <a:t>Docente: Diego E. Barnech</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1 Título"/>
          <p:cNvSpPr>
            <a:spLocks noGrp="1"/>
          </p:cNvSpPr>
          <p:nvPr>
            <p:ph type="title" idx="4294967295"/>
          </p:nvPr>
        </p:nvSpPr>
        <p:spPr>
          <a:xfrm>
            <a:off x="1331913" y="0"/>
            <a:ext cx="5040312" cy="620713"/>
          </a:xfrm>
        </p:spPr>
        <p:txBody>
          <a:bodyPr/>
          <a:lstStyle/>
          <a:p>
            <a:pPr algn="l" eaLnBrk="1" hangingPunct="1"/>
            <a:r>
              <a:rPr lang="en-US" altLang="es-AR" sz="2800" smtClean="0"/>
              <a:t>Pruebas del Software</a:t>
            </a:r>
            <a:endParaRPr lang="es-AR" altLang="es-AR" sz="2800" smtClean="0"/>
          </a:p>
        </p:txBody>
      </p:sp>
      <p:cxnSp>
        <p:nvCxnSpPr>
          <p:cNvPr id="7" name="6 Conector recto"/>
          <p:cNvCxnSpPr/>
          <p:nvPr/>
        </p:nvCxnSpPr>
        <p:spPr>
          <a:xfrm>
            <a:off x="0" y="642938"/>
            <a:ext cx="9144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723" name="8 CuadroTexto"/>
          <p:cNvSpPr txBox="1">
            <a:spLocks noChangeArrowheads="1"/>
          </p:cNvSpPr>
          <p:nvPr/>
        </p:nvSpPr>
        <p:spPr bwMode="auto">
          <a:xfrm>
            <a:off x="0" y="935038"/>
            <a:ext cx="914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s-AR" altLang="es-AR" sz="4000">
                <a:solidFill>
                  <a:srgbClr val="FFFF00"/>
                </a:solidFill>
                <a:latin typeface="Calibri" panose="020F0502020204030204" pitchFamily="34" charset="0"/>
              </a:rPr>
              <a:t>Estrategias – Verificación y Validación</a:t>
            </a:r>
          </a:p>
        </p:txBody>
      </p:sp>
      <p:sp>
        <p:nvSpPr>
          <p:cNvPr id="30724" name="9 Rectángulo"/>
          <p:cNvSpPr>
            <a:spLocks noChangeArrowheads="1"/>
          </p:cNvSpPr>
          <p:nvPr/>
        </p:nvSpPr>
        <p:spPr bwMode="auto">
          <a:xfrm>
            <a:off x="468313" y="1773238"/>
            <a:ext cx="8280400" cy="512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La V &amp; V abarcan una lista de actividades de SQA que incluyen:</a:t>
            </a:r>
          </a:p>
          <a:p>
            <a:pPr lvl="1" algn="just">
              <a:lnSpc>
                <a:spcPct val="150000"/>
              </a:lnSpc>
              <a:buClr>
                <a:srgbClr val="FF0000"/>
              </a:buClr>
              <a:buFont typeface="Arial" panose="020B0604020202020204" pitchFamily="34" charset="0"/>
              <a:buChar char="•"/>
            </a:pPr>
            <a:r>
              <a:rPr lang="es-AR" altLang="es-AR" sz="2000">
                <a:latin typeface="Calibri" panose="020F0502020204030204" pitchFamily="34" charset="0"/>
              </a:rPr>
              <a:t>Revisiones técnicas formales</a:t>
            </a:r>
          </a:p>
          <a:p>
            <a:pPr lvl="1" algn="just">
              <a:lnSpc>
                <a:spcPct val="150000"/>
              </a:lnSpc>
              <a:buClr>
                <a:srgbClr val="FF0000"/>
              </a:buClr>
              <a:buFont typeface="Arial" panose="020B0604020202020204" pitchFamily="34" charset="0"/>
              <a:buChar char="•"/>
            </a:pPr>
            <a:r>
              <a:rPr lang="es-AR" altLang="es-AR" sz="2000">
                <a:latin typeface="Calibri" panose="020F0502020204030204" pitchFamily="34" charset="0"/>
              </a:rPr>
              <a:t>Auditorías de calidad y de configuración</a:t>
            </a:r>
          </a:p>
          <a:p>
            <a:pPr lvl="1" algn="just">
              <a:lnSpc>
                <a:spcPct val="150000"/>
              </a:lnSpc>
              <a:buClr>
                <a:srgbClr val="FF0000"/>
              </a:buClr>
              <a:buFont typeface="Arial" panose="020B0604020202020204" pitchFamily="34" charset="0"/>
              <a:buChar char="•"/>
            </a:pPr>
            <a:r>
              <a:rPr lang="es-AR" altLang="es-AR" sz="2000">
                <a:latin typeface="Calibri" panose="020F0502020204030204" pitchFamily="34" charset="0"/>
              </a:rPr>
              <a:t>Monitorización de los rendimientos</a:t>
            </a:r>
          </a:p>
          <a:p>
            <a:pPr lvl="1" algn="just">
              <a:lnSpc>
                <a:spcPct val="150000"/>
              </a:lnSpc>
              <a:buClr>
                <a:srgbClr val="FF0000"/>
              </a:buClr>
              <a:buFont typeface="Arial" panose="020B0604020202020204" pitchFamily="34" charset="0"/>
              <a:buChar char="•"/>
            </a:pPr>
            <a:r>
              <a:rPr lang="es-AR" altLang="es-AR" sz="2000">
                <a:latin typeface="Calibri" panose="020F0502020204030204" pitchFamily="34" charset="0"/>
              </a:rPr>
              <a:t>Simulación</a:t>
            </a:r>
          </a:p>
          <a:p>
            <a:pPr lvl="1" algn="just">
              <a:lnSpc>
                <a:spcPct val="150000"/>
              </a:lnSpc>
              <a:buClr>
                <a:srgbClr val="FF0000"/>
              </a:buClr>
              <a:buFont typeface="Arial" panose="020B0604020202020204" pitchFamily="34" charset="0"/>
              <a:buChar char="•"/>
            </a:pPr>
            <a:r>
              <a:rPr lang="es-AR" altLang="es-AR" sz="2000">
                <a:latin typeface="Calibri" panose="020F0502020204030204" pitchFamily="34" charset="0"/>
              </a:rPr>
              <a:t>Estudios de Factibilidad</a:t>
            </a:r>
          </a:p>
          <a:p>
            <a:pPr lvl="1" algn="just">
              <a:lnSpc>
                <a:spcPct val="150000"/>
              </a:lnSpc>
              <a:buClr>
                <a:srgbClr val="FF0000"/>
              </a:buClr>
              <a:buFont typeface="Arial" panose="020B0604020202020204" pitchFamily="34" charset="0"/>
              <a:buChar char="•"/>
            </a:pPr>
            <a:r>
              <a:rPr lang="es-AR" altLang="es-AR" sz="2000">
                <a:latin typeface="Calibri" panose="020F0502020204030204" pitchFamily="34" charset="0"/>
              </a:rPr>
              <a:t>Revisión de la documentación</a:t>
            </a:r>
          </a:p>
          <a:p>
            <a:pPr algn="just">
              <a:lnSpc>
                <a:spcPct val="150000"/>
              </a:lnSpc>
              <a:buClr>
                <a:srgbClr val="FF0000"/>
              </a:buClr>
              <a:buFont typeface="Arial" panose="020B0604020202020204" pitchFamily="34" charset="0"/>
              <a:buChar char="•"/>
            </a:pPr>
            <a:r>
              <a:rPr lang="es-AR" altLang="es-AR" sz="2400">
                <a:latin typeface="Calibri" panose="020F0502020204030204" pitchFamily="34" charset="0"/>
              </a:rPr>
              <a:t>La calidad se incorpora en el software durante el proceso de Ingeniería del Software, y se confirma durante las pruebas.</a:t>
            </a:r>
          </a:p>
        </p:txBody>
      </p:sp>
      <p:pic>
        <p:nvPicPr>
          <p:cNvPr id="30725" name="Picture 2" descr="C:\Users\Dario\AppData\Local\Microsoft\Windows\Temporary Internet Files\Content.Outlook\0J1K13YB\LOGO UA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25563"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Text Box 7"/>
          <p:cNvSpPr txBox="1">
            <a:spLocks noChangeArrowheads="1"/>
          </p:cNvSpPr>
          <p:nvPr/>
        </p:nvSpPr>
        <p:spPr bwMode="auto">
          <a:xfrm>
            <a:off x="6499225" y="139700"/>
            <a:ext cx="2644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AR" sz="1600"/>
              <a:t>Docente: Diego E. Barnech</a:t>
            </a:r>
          </a:p>
        </p:txBody>
      </p:sp>
      <p:sp>
        <p:nvSpPr>
          <p:cNvPr id="30727" name="9 Rectángulo"/>
          <p:cNvSpPr>
            <a:spLocks noChangeArrowheads="1"/>
          </p:cNvSpPr>
          <p:nvPr/>
        </p:nvSpPr>
        <p:spPr bwMode="auto">
          <a:xfrm>
            <a:off x="5148263" y="2924175"/>
            <a:ext cx="3887787"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algn="just">
              <a:lnSpc>
                <a:spcPct val="150000"/>
              </a:lnSpc>
              <a:buClr>
                <a:srgbClr val="FF0000"/>
              </a:buClr>
              <a:buFont typeface="Arial" panose="020B0604020202020204" pitchFamily="34" charset="0"/>
              <a:buChar char="•"/>
            </a:pPr>
            <a:r>
              <a:rPr lang="es-AR" altLang="es-AR" sz="2000">
                <a:latin typeface="Calibri" panose="020F0502020204030204" pitchFamily="34" charset="0"/>
              </a:rPr>
              <a:t>Revisión de la base de datos</a:t>
            </a:r>
          </a:p>
          <a:p>
            <a:pPr lvl="1" algn="just">
              <a:lnSpc>
                <a:spcPct val="150000"/>
              </a:lnSpc>
              <a:buClr>
                <a:srgbClr val="FF0000"/>
              </a:buClr>
              <a:buFont typeface="Arial" panose="020B0604020202020204" pitchFamily="34" charset="0"/>
              <a:buChar char="•"/>
            </a:pPr>
            <a:r>
              <a:rPr lang="es-AR" altLang="es-AR" sz="2000">
                <a:latin typeface="Calibri" panose="020F0502020204030204" pitchFamily="34" charset="0"/>
              </a:rPr>
              <a:t>Análisis de algoritmos</a:t>
            </a:r>
          </a:p>
          <a:p>
            <a:pPr lvl="1" algn="just">
              <a:lnSpc>
                <a:spcPct val="150000"/>
              </a:lnSpc>
              <a:buClr>
                <a:srgbClr val="FF0000"/>
              </a:buClr>
              <a:buFont typeface="Arial" panose="020B0604020202020204" pitchFamily="34" charset="0"/>
              <a:buChar char="•"/>
            </a:pPr>
            <a:r>
              <a:rPr lang="es-AR" altLang="es-AR" sz="2000">
                <a:latin typeface="Calibri" panose="020F0502020204030204" pitchFamily="34" charset="0"/>
              </a:rPr>
              <a:t>Pruebas de desarrollo</a:t>
            </a:r>
          </a:p>
          <a:p>
            <a:pPr lvl="1" algn="just">
              <a:lnSpc>
                <a:spcPct val="150000"/>
              </a:lnSpc>
              <a:buClr>
                <a:srgbClr val="FF0000"/>
              </a:buClr>
              <a:buFont typeface="Arial" panose="020B0604020202020204" pitchFamily="34" charset="0"/>
              <a:buChar char="•"/>
            </a:pPr>
            <a:r>
              <a:rPr lang="es-AR" altLang="es-AR" sz="2000">
                <a:latin typeface="Calibri" panose="020F0502020204030204" pitchFamily="34" charset="0"/>
              </a:rPr>
              <a:t>Pruebas de validación</a:t>
            </a:r>
          </a:p>
          <a:p>
            <a:pPr lvl="1" algn="just">
              <a:lnSpc>
                <a:spcPct val="150000"/>
              </a:lnSpc>
              <a:buClr>
                <a:srgbClr val="FF0000"/>
              </a:buClr>
              <a:buFont typeface="Arial" panose="020B0604020202020204" pitchFamily="34" charset="0"/>
              <a:buChar char="•"/>
            </a:pPr>
            <a:r>
              <a:rPr lang="es-AR" altLang="es-AR" sz="2000">
                <a:latin typeface="Calibri" panose="020F0502020204030204" pitchFamily="34" charset="0"/>
              </a:rPr>
              <a:t>Pruebas de instalación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1 Título"/>
          <p:cNvSpPr>
            <a:spLocks noGrp="1"/>
          </p:cNvSpPr>
          <p:nvPr>
            <p:ph type="title" idx="4294967295"/>
          </p:nvPr>
        </p:nvSpPr>
        <p:spPr>
          <a:xfrm>
            <a:off x="1331913" y="0"/>
            <a:ext cx="5040312" cy="620713"/>
          </a:xfrm>
        </p:spPr>
        <p:txBody>
          <a:bodyPr/>
          <a:lstStyle/>
          <a:p>
            <a:pPr algn="l" eaLnBrk="1" hangingPunct="1"/>
            <a:r>
              <a:rPr lang="en-US" altLang="es-AR" sz="2800" smtClean="0"/>
              <a:t>Pruebas del Software</a:t>
            </a:r>
            <a:endParaRPr lang="es-AR" altLang="es-AR" sz="2800" smtClean="0"/>
          </a:p>
        </p:txBody>
      </p:sp>
      <p:cxnSp>
        <p:nvCxnSpPr>
          <p:cNvPr id="7" name="6 Conector recto"/>
          <p:cNvCxnSpPr/>
          <p:nvPr/>
        </p:nvCxnSpPr>
        <p:spPr>
          <a:xfrm>
            <a:off x="0" y="642938"/>
            <a:ext cx="9144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747" name="8 CuadroTexto"/>
          <p:cNvSpPr txBox="1">
            <a:spLocks noChangeArrowheads="1"/>
          </p:cNvSpPr>
          <p:nvPr/>
        </p:nvSpPr>
        <p:spPr bwMode="auto">
          <a:xfrm>
            <a:off x="0" y="935038"/>
            <a:ext cx="914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s-AR" altLang="es-AR" sz="4000">
                <a:solidFill>
                  <a:srgbClr val="FFFF00"/>
                </a:solidFill>
                <a:latin typeface="Calibri" panose="020F0502020204030204" pitchFamily="34" charset="0"/>
              </a:rPr>
              <a:t>Aspectos Estratégicos</a:t>
            </a:r>
          </a:p>
        </p:txBody>
      </p:sp>
      <p:sp>
        <p:nvSpPr>
          <p:cNvPr id="31748" name="9 Rectángulo"/>
          <p:cNvSpPr>
            <a:spLocks noChangeArrowheads="1"/>
          </p:cNvSpPr>
          <p:nvPr/>
        </p:nvSpPr>
        <p:spPr bwMode="auto">
          <a:xfrm>
            <a:off x="468313" y="1773238"/>
            <a:ext cx="8001000" cy="506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Implementar con éxito una estrategia de prueba:</a:t>
            </a:r>
          </a:p>
          <a:p>
            <a:pPr lvl="1" algn="just">
              <a:lnSpc>
                <a:spcPct val="150000"/>
              </a:lnSpc>
              <a:buClr>
                <a:srgbClr val="FF0000"/>
              </a:buClr>
              <a:buFont typeface="Arial" panose="020B0604020202020204" pitchFamily="34" charset="0"/>
              <a:buChar char="•"/>
            </a:pPr>
            <a:r>
              <a:rPr lang="es-AR" altLang="es-AR" sz="2400">
                <a:latin typeface="Calibri" panose="020F0502020204030204" pitchFamily="34" charset="0"/>
              </a:rPr>
              <a:t>Establecer los requisitos del producto de manera cuantificable mucho antes de empezar las pruebas.</a:t>
            </a:r>
          </a:p>
          <a:p>
            <a:pPr lvl="1" algn="just">
              <a:lnSpc>
                <a:spcPct val="150000"/>
              </a:lnSpc>
              <a:buClr>
                <a:srgbClr val="FF0000"/>
              </a:buClr>
              <a:buFont typeface="Arial" panose="020B0604020202020204" pitchFamily="34" charset="0"/>
              <a:buChar char="•"/>
            </a:pPr>
            <a:r>
              <a:rPr lang="es-AR" altLang="es-AR" sz="2400">
                <a:latin typeface="Calibri" panose="020F0502020204030204" pitchFamily="34" charset="0"/>
              </a:rPr>
              <a:t>Establecer los objetivos de la prueba de manera explicita.</a:t>
            </a:r>
          </a:p>
          <a:p>
            <a:pPr lvl="1" algn="just">
              <a:lnSpc>
                <a:spcPct val="150000"/>
              </a:lnSpc>
              <a:buClr>
                <a:srgbClr val="FF0000"/>
              </a:buClr>
              <a:buFont typeface="Arial" panose="020B0604020202020204" pitchFamily="34" charset="0"/>
              <a:buChar char="•"/>
            </a:pPr>
            <a:r>
              <a:rPr lang="es-AR" altLang="es-AR" sz="2400">
                <a:latin typeface="Calibri" panose="020F0502020204030204" pitchFamily="34" charset="0"/>
              </a:rPr>
              <a:t>Comprender que usuarios van a manejar el software y desarrollar un perfil para cada categoría de usuario.</a:t>
            </a:r>
          </a:p>
          <a:p>
            <a:pPr lvl="1" algn="just">
              <a:lnSpc>
                <a:spcPct val="150000"/>
              </a:lnSpc>
              <a:buClr>
                <a:srgbClr val="FF0000"/>
              </a:buClr>
              <a:buFont typeface="Arial" panose="020B0604020202020204" pitchFamily="34" charset="0"/>
              <a:buChar char="•"/>
            </a:pPr>
            <a:r>
              <a:rPr lang="es-AR" altLang="es-AR" sz="2400"/>
              <a:t>Desarrollar un plan de prueba que haga hincapié en la “prueba de ciclo rápido”.</a:t>
            </a:r>
            <a:endParaRPr lang="es-AR" altLang="es-AR" sz="2400">
              <a:latin typeface="Calibri" panose="020F0502020204030204" pitchFamily="34" charset="0"/>
            </a:endParaRPr>
          </a:p>
        </p:txBody>
      </p:sp>
      <p:pic>
        <p:nvPicPr>
          <p:cNvPr id="31749" name="Picture 2" descr="C:\Users\Dario\AppData\Local\Microsoft\Windows\Temporary Internet Files\Content.Outlook\0J1K13YB\LOGO UA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25563"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Text Box 7"/>
          <p:cNvSpPr txBox="1">
            <a:spLocks noChangeArrowheads="1"/>
          </p:cNvSpPr>
          <p:nvPr/>
        </p:nvSpPr>
        <p:spPr bwMode="auto">
          <a:xfrm>
            <a:off x="6499225" y="139700"/>
            <a:ext cx="2644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AR" sz="1600"/>
              <a:t>Docente: Diego E. Barnech</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1 Título"/>
          <p:cNvSpPr>
            <a:spLocks noGrp="1"/>
          </p:cNvSpPr>
          <p:nvPr>
            <p:ph type="title" idx="4294967295"/>
          </p:nvPr>
        </p:nvSpPr>
        <p:spPr>
          <a:xfrm>
            <a:off x="1331913" y="0"/>
            <a:ext cx="5040312" cy="620713"/>
          </a:xfrm>
        </p:spPr>
        <p:txBody>
          <a:bodyPr/>
          <a:lstStyle/>
          <a:p>
            <a:pPr algn="l" eaLnBrk="1" hangingPunct="1"/>
            <a:r>
              <a:rPr lang="en-US" altLang="es-AR" sz="2800" smtClean="0"/>
              <a:t>Pruebas del Software</a:t>
            </a:r>
            <a:endParaRPr lang="es-AR" altLang="es-AR" sz="2800" smtClean="0"/>
          </a:p>
        </p:txBody>
      </p:sp>
      <p:cxnSp>
        <p:nvCxnSpPr>
          <p:cNvPr id="7" name="6 Conector recto"/>
          <p:cNvCxnSpPr/>
          <p:nvPr/>
        </p:nvCxnSpPr>
        <p:spPr>
          <a:xfrm>
            <a:off x="0" y="642938"/>
            <a:ext cx="9144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771" name="8 CuadroTexto"/>
          <p:cNvSpPr txBox="1">
            <a:spLocks noChangeArrowheads="1"/>
          </p:cNvSpPr>
          <p:nvPr/>
        </p:nvSpPr>
        <p:spPr bwMode="auto">
          <a:xfrm>
            <a:off x="0" y="935038"/>
            <a:ext cx="914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s-AR" altLang="es-AR" sz="4000">
                <a:solidFill>
                  <a:srgbClr val="FFFF00"/>
                </a:solidFill>
                <a:latin typeface="Calibri" panose="020F0502020204030204" pitchFamily="34" charset="0"/>
              </a:rPr>
              <a:t>Aspectos Estratégicos (cont.)</a:t>
            </a:r>
          </a:p>
        </p:txBody>
      </p:sp>
      <p:sp>
        <p:nvSpPr>
          <p:cNvPr id="32772" name="9 Rectángulo"/>
          <p:cNvSpPr>
            <a:spLocks noChangeArrowheads="1"/>
          </p:cNvSpPr>
          <p:nvPr/>
        </p:nvSpPr>
        <p:spPr bwMode="auto">
          <a:xfrm>
            <a:off x="468313" y="1773238"/>
            <a:ext cx="80010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algn="just">
              <a:lnSpc>
                <a:spcPct val="150000"/>
              </a:lnSpc>
              <a:buClr>
                <a:srgbClr val="FF0000"/>
              </a:buClr>
              <a:buFont typeface="Arial" panose="020B0604020202020204" pitchFamily="34" charset="0"/>
              <a:buChar char="•"/>
            </a:pPr>
            <a:r>
              <a:rPr lang="es-AR" altLang="es-AR" sz="2400">
                <a:latin typeface="Calibri" panose="020F0502020204030204" pitchFamily="34" charset="0"/>
              </a:rPr>
              <a:t>Construir un software “robusto” diseñado para probarse a si mismo.</a:t>
            </a:r>
          </a:p>
          <a:p>
            <a:pPr lvl="1" algn="just">
              <a:lnSpc>
                <a:spcPct val="150000"/>
              </a:lnSpc>
              <a:buClr>
                <a:srgbClr val="FF0000"/>
              </a:buClr>
              <a:buFont typeface="Arial" panose="020B0604020202020204" pitchFamily="34" charset="0"/>
              <a:buChar char="•"/>
            </a:pPr>
            <a:r>
              <a:rPr lang="es-AR" altLang="es-AR" sz="2400">
                <a:latin typeface="Calibri" panose="020F0502020204030204" pitchFamily="34" charset="0"/>
              </a:rPr>
              <a:t>Usar revisiones técnicas formales efectivas como filtro antes de la prueba.</a:t>
            </a:r>
          </a:p>
          <a:p>
            <a:pPr lvl="1" algn="just">
              <a:lnSpc>
                <a:spcPct val="150000"/>
              </a:lnSpc>
              <a:buClr>
                <a:srgbClr val="FF0000"/>
              </a:buClr>
              <a:buFont typeface="Arial" panose="020B0604020202020204" pitchFamily="34" charset="0"/>
              <a:buChar char="•"/>
            </a:pPr>
            <a:r>
              <a:rPr lang="es-AR" altLang="es-AR" sz="2400">
                <a:latin typeface="Calibri" panose="020F0502020204030204" pitchFamily="34" charset="0"/>
              </a:rPr>
              <a:t>Llevar a cabo revisiones técnicas formales para evaluar la estrategia de prueba y los propios casos de prueba.</a:t>
            </a:r>
          </a:p>
          <a:p>
            <a:pPr lvl="1" algn="just">
              <a:lnSpc>
                <a:spcPct val="150000"/>
              </a:lnSpc>
              <a:buClr>
                <a:srgbClr val="FF0000"/>
              </a:buClr>
              <a:buFont typeface="Arial" panose="020B0604020202020204" pitchFamily="34" charset="0"/>
              <a:buChar char="•"/>
            </a:pPr>
            <a:r>
              <a:rPr lang="es-AR" altLang="es-AR" sz="2400">
                <a:latin typeface="Calibri" panose="020F0502020204030204" pitchFamily="34" charset="0"/>
              </a:rPr>
              <a:t>Desarrollar un enfoque de mejora continua al proceso de prueba.</a:t>
            </a:r>
          </a:p>
        </p:txBody>
      </p:sp>
      <p:pic>
        <p:nvPicPr>
          <p:cNvPr id="32773" name="Picture 2" descr="C:\Users\Dario\AppData\Local\Microsoft\Windows\Temporary Internet Files\Content.Outlook\0J1K13YB\LOGO UA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25563"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Text Box 7"/>
          <p:cNvSpPr txBox="1">
            <a:spLocks noChangeArrowheads="1"/>
          </p:cNvSpPr>
          <p:nvPr/>
        </p:nvSpPr>
        <p:spPr bwMode="auto">
          <a:xfrm>
            <a:off x="6499225" y="139700"/>
            <a:ext cx="2644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AR" sz="1600"/>
              <a:t>Docente: Diego E. Barnech</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title"/>
          </p:nvPr>
        </p:nvSpPr>
        <p:spPr>
          <a:xfrm>
            <a:off x="1331913" y="0"/>
            <a:ext cx="5040312" cy="620713"/>
          </a:xfrm>
        </p:spPr>
        <p:txBody>
          <a:bodyPr/>
          <a:lstStyle/>
          <a:p>
            <a:pPr algn="l" eaLnBrk="1" hangingPunct="1"/>
            <a:r>
              <a:rPr lang="en-US" altLang="es-AR" sz="2800" smtClean="0"/>
              <a:t>Pruebas del Software</a:t>
            </a:r>
            <a:endParaRPr lang="es-AR" altLang="es-AR" sz="2800" smtClean="0"/>
          </a:p>
        </p:txBody>
      </p:sp>
      <p:cxnSp>
        <p:nvCxnSpPr>
          <p:cNvPr id="7" name="6 Conector recto"/>
          <p:cNvCxnSpPr/>
          <p:nvPr/>
        </p:nvCxnSpPr>
        <p:spPr>
          <a:xfrm>
            <a:off x="0" y="642938"/>
            <a:ext cx="9144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63" name="8 CuadroTexto"/>
          <p:cNvSpPr txBox="1">
            <a:spLocks noChangeArrowheads="1"/>
          </p:cNvSpPr>
          <p:nvPr/>
        </p:nvSpPr>
        <p:spPr bwMode="auto">
          <a:xfrm>
            <a:off x="0" y="935038"/>
            <a:ext cx="914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s-AR" altLang="es-AR" sz="4000">
                <a:solidFill>
                  <a:srgbClr val="FFFF00"/>
                </a:solidFill>
                <a:latin typeface="Calibri" panose="020F0502020204030204" pitchFamily="34" charset="0"/>
              </a:rPr>
              <a:t>Técnicas de Prueba - Fundamentos</a:t>
            </a:r>
          </a:p>
        </p:txBody>
      </p:sp>
      <p:sp>
        <p:nvSpPr>
          <p:cNvPr id="15364" name="9 Rectángulo"/>
          <p:cNvSpPr>
            <a:spLocks noChangeArrowheads="1"/>
          </p:cNvSpPr>
          <p:nvPr/>
        </p:nvSpPr>
        <p:spPr bwMode="auto">
          <a:xfrm>
            <a:off x="468313" y="1773238"/>
            <a:ext cx="8001000" cy="306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El ingeniero crea una serie de casos de prueba que  intentan “</a:t>
            </a:r>
            <a:r>
              <a:rPr lang="es-AR" altLang="es-AR" sz="2600" b="1">
                <a:latin typeface="Calibri" panose="020F0502020204030204" pitchFamily="34" charset="0"/>
              </a:rPr>
              <a:t>demoler</a:t>
            </a:r>
            <a:r>
              <a:rPr lang="es-AR" altLang="es-AR" sz="2600">
                <a:latin typeface="Calibri" panose="020F0502020204030204" pitchFamily="34" charset="0"/>
              </a:rPr>
              <a:t>” el software construido.</a:t>
            </a:r>
          </a:p>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Las pruebas son uno de los pasos de la Ingeniería del Software que se puede ver como </a:t>
            </a:r>
            <a:r>
              <a:rPr lang="es-AR" altLang="es-AR" sz="2600" b="1">
                <a:latin typeface="Calibri" panose="020F0502020204030204" pitchFamily="34" charset="0"/>
              </a:rPr>
              <a:t>destructivo</a:t>
            </a:r>
            <a:r>
              <a:rPr lang="es-AR" altLang="es-AR" sz="2600">
                <a:latin typeface="Calibri" panose="020F0502020204030204" pitchFamily="34" charset="0"/>
              </a:rPr>
              <a:t> en lugar de constructivo.</a:t>
            </a:r>
          </a:p>
        </p:txBody>
      </p:sp>
      <p:pic>
        <p:nvPicPr>
          <p:cNvPr id="15365" name="Picture 2" descr="C:\Users\Dario\AppData\Local\Microsoft\Windows\Temporary Internet Files\Content.Outlook\0J1K13YB\LOGO UA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25563"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Text Box 7"/>
          <p:cNvSpPr txBox="1">
            <a:spLocks noChangeArrowheads="1"/>
          </p:cNvSpPr>
          <p:nvPr/>
        </p:nvSpPr>
        <p:spPr bwMode="auto">
          <a:xfrm>
            <a:off x="6499225" y="139700"/>
            <a:ext cx="2644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AR" sz="1600"/>
              <a:t>Docente: Diego E. Barnech</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1 Título"/>
          <p:cNvSpPr>
            <a:spLocks noGrp="1"/>
          </p:cNvSpPr>
          <p:nvPr>
            <p:ph type="title" idx="4294967295"/>
          </p:nvPr>
        </p:nvSpPr>
        <p:spPr>
          <a:xfrm>
            <a:off x="1331913" y="0"/>
            <a:ext cx="5040312" cy="620713"/>
          </a:xfrm>
        </p:spPr>
        <p:txBody>
          <a:bodyPr/>
          <a:lstStyle/>
          <a:p>
            <a:pPr algn="l" eaLnBrk="1" hangingPunct="1"/>
            <a:r>
              <a:rPr lang="en-US" altLang="es-AR" sz="2800" smtClean="0"/>
              <a:t>Pruebas del Software</a:t>
            </a:r>
            <a:endParaRPr lang="es-AR" altLang="es-AR" sz="2800" smtClean="0"/>
          </a:p>
        </p:txBody>
      </p:sp>
      <p:cxnSp>
        <p:nvCxnSpPr>
          <p:cNvPr id="7" name="6 Conector recto"/>
          <p:cNvCxnSpPr/>
          <p:nvPr/>
        </p:nvCxnSpPr>
        <p:spPr>
          <a:xfrm>
            <a:off x="0" y="642938"/>
            <a:ext cx="9144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795" name="8 CuadroTexto"/>
          <p:cNvSpPr txBox="1">
            <a:spLocks noChangeArrowheads="1"/>
          </p:cNvSpPr>
          <p:nvPr/>
        </p:nvSpPr>
        <p:spPr bwMode="auto">
          <a:xfrm>
            <a:off x="0" y="935038"/>
            <a:ext cx="914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s-AR" altLang="es-AR" sz="4000">
                <a:solidFill>
                  <a:srgbClr val="FFFF00"/>
                </a:solidFill>
                <a:latin typeface="Calibri" panose="020F0502020204030204" pitchFamily="34" charset="0"/>
              </a:rPr>
              <a:t>Estrategias – Prueba de Unidad</a:t>
            </a:r>
          </a:p>
        </p:txBody>
      </p:sp>
      <p:sp>
        <p:nvSpPr>
          <p:cNvPr id="33796" name="9 Rectángulo"/>
          <p:cNvSpPr>
            <a:spLocks noChangeArrowheads="1"/>
          </p:cNvSpPr>
          <p:nvPr/>
        </p:nvSpPr>
        <p:spPr bwMode="auto">
          <a:xfrm>
            <a:off x="468313" y="1773238"/>
            <a:ext cx="8351837"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La prueba de Unidad centra el proceso de verificación en la menor unidad de diseño del software.</a:t>
            </a:r>
          </a:p>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Consideraciones:</a:t>
            </a:r>
          </a:p>
          <a:p>
            <a:pPr lvl="1" algn="just">
              <a:lnSpc>
                <a:spcPct val="150000"/>
              </a:lnSpc>
              <a:buClr>
                <a:srgbClr val="FF0000"/>
              </a:buClr>
              <a:buFont typeface="Arial" panose="020B0604020202020204" pitchFamily="34" charset="0"/>
              <a:buAutoNum type="arabicPeriod"/>
            </a:pPr>
            <a:r>
              <a:rPr lang="es-AR" altLang="es-AR" sz="2600">
                <a:latin typeface="Calibri" panose="020F0502020204030204" pitchFamily="34" charset="0"/>
              </a:rPr>
              <a:t>Se prueba la interfaz del módulo.</a:t>
            </a:r>
          </a:p>
          <a:p>
            <a:pPr lvl="1" algn="just">
              <a:lnSpc>
                <a:spcPct val="150000"/>
              </a:lnSpc>
              <a:buClr>
                <a:srgbClr val="FF0000"/>
              </a:buClr>
              <a:buFont typeface="Arial" panose="020B0604020202020204" pitchFamily="34" charset="0"/>
              <a:buAutoNum type="arabicPeriod"/>
            </a:pPr>
            <a:r>
              <a:rPr lang="es-AR" altLang="es-AR" sz="2600">
                <a:latin typeface="Calibri" panose="020F0502020204030204" pitchFamily="34" charset="0"/>
              </a:rPr>
              <a:t>Se examinan las estructuras de datos locales.</a:t>
            </a:r>
          </a:p>
          <a:p>
            <a:pPr lvl="1" algn="just">
              <a:lnSpc>
                <a:spcPct val="150000"/>
              </a:lnSpc>
              <a:buClr>
                <a:srgbClr val="FF0000"/>
              </a:buClr>
              <a:buFont typeface="Arial" panose="020B0604020202020204" pitchFamily="34" charset="0"/>
              <a:buAutoNum type="arabicPeriod"/>
            </a:pPr>
            <a:r>
              <a:rPr lang="es-AR" altLang="es-AR" sz="2600">
                <a:latin typeface="Calibri" panose="020F0502020204030204" pitchFamily="34" charset="0"/>
              </a:rPr>
              <a:t>Se prueban las condiciones límite.</a:t>
            </a:r>
          </a:p>
          <a:p>
            <a:pPr lvl="1" algn="just">
              <a:lnSpc>
                <a:spcPct val="150000"/>
              </a:lnSpc>
              <a:buClr>
                <a:srgbClr val="FF0000"/>
              </a:buClr>
              <a:buFont typeface="Arial" panose="020B0604020202020204" pitchFamily="34" charset="0"/>
              <a:buAutoNum type="arabicPeriod"/>
            </a:pPr>
            <a:r>
              <a:rPr lang="es-AR" altLang="es-AR" sz="2600">
                <a:latin typeface="Calibri" panose="020F0502020204030204" pitchFamily="34" charset="0"/>
              </a:rPr>
              <a:t>Se ejercitan todos los caminos independientes.</a:t>
            </a:r>
          </a:p>
          <a:p>
            <a:pPr lvl="1" algn="just">
              <a:lnSpc>
                <a:spcPct val="150000"/>
              </a:lnSpc>
              <a:buClr>
                <a:srgbClr val="FF0000"/>
              </a:buClr>
              <a:buFont typeface="Arial" panose="020B0604020202020204" pitchFamily="34" charset="0"/>
              <a:buAutoNum type="arabicPeriod"/>
            </a:pPr>
            <a:r>
              <a:rPr lang="es-AR" altLang="es-AR" sz="2600">
                <a:latin typeface="Calibri" panose="020F0502020204030204" pitchFamily="34" charset="0"/>
              </a:rPr>
              <a:t>Se prueban todos los caminos de manejo de errores.</a:t>
            </a:r>
          </a:p>
        </p:txBody>
      </p:sp>
      <p:pic>
        <p:nvPicPr>
          <p:cNvPr id="33797" name="Picture 2" descr="C:\Users\Dario\AppData\Local\Microsoft\Windows\Temporary Internet Files\Content.Outlook\0J1K13YB\LOGO UA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25563"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Text Box 7"/>
          <p:cNvSpPr txBox="1">
            <a:spLocks noChangeArrowheads="1"/>
          </p:cNvSpPr>
          <p:nvPr/>
        </p:nvSpPr>
        <p:spPr bwMode="auto">
          <a:xfrm>
            <a:off x="6499225" y="139700"/>
            <a:ext cx="2644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AR" sz="1600"/>
              <a:t>Docente: Diego E. Barnech</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1 Título"/>
          <p:cNvSpPr>
            <a:spLocks noGrp="1"/>
          </p:cNvSpPr>
          <p:nvPr>
            <p:ph type="title" idx="4294967295"/>
          </p:nvPr>
        </p:nvSpPr>
        <p:spPr>
          <a:xfrm>
            <a:off x="1331913" y="0"/>
            <a:ext cx="5040312" cy="620713"/>
          </a:xfrm>
        </p:spPr>
        <p:txBody>
          <a:bodyPr/>
          <a:lstStyle/>
          <a:p>
            <a:pPr algn="l" eaLnBrk="1" hangingPunct="1"/>
            <a:r>
              <a:rPr lang="en-US" altLang="es-AR" sz="2800" smtClean="0"/>
              <a:t>Pruebas del Software</a:t>
            </a:r>
            <a:endParaRPr lang="es-AR" altLang="es-AR" sz="2800" smtClean="0"/>
          </a:p>
        </p:txBody>
      </p:sp>
      <p:cxnSp>
        <p:nvCxnSpPr>
          <p:cNvPr id="7" name="6 Conector recto"/>
          <p:cNvCxnSpPr/>
          <p:nvPr/>
        </p:nvCxnSpPr>
        <p:spPr>
          <a:xfrm>
            <a:off x="0" y="642938"/>
            <a:ext cx="9144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819" name="8 CuadroTexto"/>
          <p:cNvSpPr txBox="1">
            <a:spLocks noChangeArrowheads="1"/>
          </p:cNvSpPr>
          <p:nvPr/>
        </p:nvSpPr>
        <p:spPr bwMode="auto">
          <a:xfrm>
            <a:off x="0" y="935038"/>
            <a:ext cx="914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s-AR" altLang="es-AR" sz="4000">
                <a:solidFill>
                  <a:srgbClr val="FFFF00"/>
                </a:solidFill>
                <a:latin typeface="Calibri" panose="020F0502020204030204" pitchFamily="34" charset="0"/>
              </a:rPr>
              <a:t>Estrategias – Prueba de Unidad</a:t>
            </a:r>
          </a:p>
        </p:txBody>
      </p:sp>
      <p:sp>
        <p:nvSpPr>
          <p:cNvPr id="34820" name="9 Rectángulo"/>
          <p:cNvSpPr>
            <a:spLocks noChangeArrowheads="1"/>
          </p:cNvSpPr>
          <p:nvPr/>
        </p:nvSpPr>
        <p:spPr bwMode="auto">
          <a:xfrm>
            <a:off x="468313" y="1773238"/>
            <a:ext cx="8001000" cy="425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Un controlador no es mas que un “programa principal” que acepta los datos del caso de prueba, pasa estos datos al módulo e imprime los resultados importantes.</a:t>
            </a:r>
          </a:p>
          <a:p>
            <a:pPr algn="just">
              <a:lnSpc>
                <a:spcPct val="150000"/>
              </a:lnSpc>
              <a:buClr>
                <a:srgbClr val="FF0000"/>
              </a:buClr>
              <a:buFont typeface="Arial" panose="020B0604020202020204" pitchFamily="34" charset="0"/>
              <a:buChar char="•"/>
            </a:pPr>
            <a:endParaRPr lang="es-AR" altLang="es-AR" sz="2600">
              <a:latin typeface="Calibri" panose="020F0502020204030204" pitchFamily="34" charset="0"/>
            </a:endParaRPr>
          </a:p>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Hay que tener en cuenta al estimar tiempos que los controladores y resguardos generan una sobrecarga de trabajo.</a:t>
            </a:r>
          </a:p>
        </p:txBody>
      </p:sp>
      <p:pic>
        <p:nvPicPr>
          <p:cNvPr id="34821" name="Picture 2" descr="C:\Users\Dario\AppData\Local\Microsoft\Windows\Temporary Internet Files\Content.Outlook\0J1K13YB\LOGO UA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25563"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Text Box 7"/>
          <p:cNvSpPr txBox="1">
            <a:spLocks noChangeArrowheads="1"/>
          </p:cNvSpPr>
          <p:nvPr/>
        </p:nvSpPr>
        <p:spPr bwMode="auto">
          <a:xfrm>
            <a:off x="6499225" y="139700"/>
            <a:ext cx="2644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AR" sz="1600"/>
              <a:t>Docente: Diego E. Barnech</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1 Título"/>
          <p:cNvSpPr>
            <a:spLocks noGrp="1"/>
          </p:cNvSpPr>
          <p:nvPr>
            <p:ph type="title" idx="4294967295"/>
          </p:nvPr>
        </p:nvSpPr>
        <p:spPr>
          <a:xfrm>
            <a:off x="1331913" y="0"/>
            <a:ext cx="5040312" cy="620713"/>
          </a:xfrm>
        </p:spPr>
        <p:txBody>
          <a:bodyPr/>
          <a:lstStyle/>
          <a:p>
            <a:pPr algn="l" eaLnBrk="1" hangingPunct="1"/>
            <a:r>
              <a:rPr lang="en-US" altLang="es-AR" sz="2800" smtClean="0"/>
              <a:t>Pruebas del Software</a:t>
            </a:r>
            <a:endParaRPr lang="es-AR" altLang="es-AR" sz="2800" smtClean="0"/>
          </a:p>
        </p:txBody>
      </p:sp>
      <p:cxnSp>
        <p:nvCxnSpPr>
          <p:cNvPr id="7" name="6 Conector recto"/>
          <p:cNvCxnSpPr/>
          <p:nvPr/>
        </p:nvCxnSpPr>
        <p:spPr>
          <a:xfrm>
            <a:off x="0" y="642938"/>
            <a:ext cx="9144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843" name="8 CuadroTexto"/>
          <p:cNvSpPr txBox="1">
            <a:spLocks noChangeArrowheads="1"/>
          </p:cNvSpPr>
          <p:nvPr/>
        </p:nvSpPr>
        <p:spPr bwMode="auto">
          <a:xfrm>
            <a:off x="0" y="935038"/>
            <a:ext cx="914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s-AR" altLang="es-AR" sz="4000">
                <a:solidFill>
                  <a:srgbClr val="FFFF00"/>
                </a:solidFill>
                <a:latin typeface="Calibri" panose="020F0502020204030204" pitchFamily="34" charset="0"/>
              </a:rPr>
              <a:t>Estrategias – Prueba de Integración</a:t>
            </a:r>
          </a:p>
        </p:txBody>
      </p:sp>
      <p:sp>
        <p:nvSpPr>
          <p:cNvPr id="35844" name="9 Rectángulo"/>
          <p:cNvSpPr>
            <a:spLocks noChangeArrowheads="1"/>
          </p:cNvSpPr>
          <p:nvPr/>
        </p:nvSpPr>
        <p:spPr bwMode="auto">
          <a:xfrm>
            <a:off x="468313" y="1773238"/>
            <a:ext cx="8351837" cy="425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La prueba de integración es una técnica sistemática para construir una estructura del programa mientras que, al mismo tiempo, se lleva a cabo pruebas para detectar errores asociados con la interacción.</a:t>
            </a:r>
          </a:p>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El programa se construye y se integra en pequeños fragmentos, por lo tanto los errores son mas fáciles de aislar y corregir.</a:t>
            </a:r>
          </a:p>
        </p:txBody>
      </p:sp>
      <p:pic>
        <p:nvPicPr>
          <p:cNvPr id="35845" name="Picture 2" descr="C:\Users\Dario\AppData\Local\Microsoft\Windows\Temporary Internet Files\Content.Outlook\0J1K13YB\LOGO UA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25563"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Text Box 7"/>
          <p:cNvSpPr txBox="1">
            <a:spLocks noChangeArrowheads="1"/>
          </p:cNvSpPr>
          <p:nvPr/>
        </p:nvSpPr>
        <p:spPr bwMode="auto">
          <a:xfrm>
            <a:off x="6499225" y="139700"/>
            <a:ext cx="2644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AR" sz="1600"/>
              <a:t>Docente: Diego E. Barnech</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1 Título"/>
          <p:cNvSpPr>
            <a:spLocks noGrp="1"/>
          </p:cNvSpPr>
          <p:nvPr>
            <p:ph type="title" idx="4294967295"/>
          </p:nvPr>
        </p:nvSpPr>
        <p:spPr>
          <a:xfrm>
            <a:off x="1331913" y="0"/>
            <a:ext cx="5040312" cy="620713"/>
          </a:xfrm>
        </p:spPr>
        <p:txBody>
          <a:bodyPr/>
          <a:lstStyle/>
          <a:p>
            <a:pPr algn="l" eaLnBrk="1" hangingPunct="1"/>
            <a:r>
              <a:rPr lang="en-US" altLang="es-AR" sz="2800" smtClean="0"/>
              <a:t>Pruebas del Software</a:t>
            </a:r>
            <a:endParaRPr lang="es-AR" altLang="es-AR" sz="2800" smtClean="0"/>
          </a:p>
        </p:txBody>
      </p:sp>
      <p:cxnSp>
        <p:nvCxnSpPr>
          <p:cNvPr id="7" name="6 Conector recto"/>
          <p:cNvCxnSpPr/>
          <p:nvPr/>
        </p:nvCxnSpPr>
        <p:spPr>
          <a:xfrm>
            <a:off x="0" y="642938"/>
            <a:ext cx="9144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867" name="8 CuadroTexto"/>
          <p:cNvSpPr txBox="1">
            <a:spLocks noChangeArrowheads="1"/>
          </p:cNvSpPr>
          <p:nvPr/>
        </p:nvSpPr>
        <p:spPr bwMode="auto">
          <a:xfrm>
            <a:off x="0" y="935038"/>
            <a:ext cx="914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s-AR" altLang="es-AR" sz="4000">
                <a:solidFill>
                  <a:srgbClr val="FFFF00"/>
                </a:solidFill>
                <a:latin typeface="Calibri" panose="020F0502020204030204" pitchFamily="34" charset="0"/>
              </a:rPr>
              <a:t>Prueba de Integración Descendente</a:t>
            </a:r>
          </a:p>
        </p:txBody>
      </p:sp>
      <p:sp>
        <p:nvSpPr>
          <p:cNvPr id="36868" name="9 Rectángulo"/>
          <p:cNvSpPr>
            <a:spLocks noChangeArrowheads="1"/>
          </p:cNvSpPr>
          <p:nvPr/>
        </p:nvSpPr>
        <p:spPr bwMode="auto">
          <a:xfrm>
            <a:off x="468313" y="1773238"/>
            <a:ext cx="8351837"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Es un planteamiento incremental a la construcción de la estructura de programas.</a:t>
            </a:r>
          </a:p>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Se integran los módulos moviéndose hacia abajo por la jerarquía de control, comenzando por el módulo de control principal.</a:t>
            </a:r>
          </a:p>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Estrategias de integración:</a:t>
            </a:r>
          </a:p>
          <a:p>
            <a:pPr lvl="1"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Primero en profundidad.</a:t>
            </a:r>
          </a:p>
          <a:p>
            <a:pPr lvl="1"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Primero en anchura.</a:t>
            </a:r>
          </a:p>
        </p:txBody>
      </p:sp>
      <p:pic>
        <p:nvPicPr>
          <p:cNvPr id="36869" name="Picture 2" descr="C:\Users\Dario\AppData\Local\Microsoft\Windows\Temporary Internet Files\Content.Outlook\0J1K13YB\LOGO UA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25563"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Text Box 7"/>
          <p:cNvSpPr txBox="1">
            <a:spLocks noChangeArrowheads="1"/>
          </p:cNvSpPr>
          <p:nvPr/>
        </p:nvSpPr>
        <p:spPr bwMode="auto">
          <a:xfrm>
            <a:off x="6499225" y="139700"/>
            <a:ext cx="2644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AR" sz="1600"/>
              <a:t>Docente: Diego E. Barnech</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1 Título"/>
          <p:cNvSpPr>
            <a:spLocks noGrp="1"/>
          </p:cNvSpPr>
          <p:nvPr>
            <p:ph type="title" idx="4294967295"/>
          </p:nvPr>
        </p:nvSpPr>
        <p:spPr>
          <a:xfrm>
            <a:off x="1331913" y="0"/>
            <a:ext cx="5040312" cy="620713"/>
          </a:xfrm>
        </p:spPr>
        <p:txBody>
          <a:bodyPr/>
          <a:lstStyle/>
          <a:p>
            <a:pPr algn="l" eaLnBrk="1" hangingPunct="1"/>
            <a:r>
              <a:rPr lang="en-US" altLang="es-AR" sz="2800" smtClean="0"/>
              <a:t>Pruebas del Software</a:t>
            </a:r>
            <a:endParaRPr lang="es-AR" altLang="es-AR" sz="2800" smtClean="0"/>
          </a:p>
        </p:txBody>
      </p:sp>
      <p:cxnSp>
        <p:nvCxnSpPr>
          <p:cNvPr id="7" name="6 Conector recto"/>
          <p:cNvCxnSpPr/>
          <p:nvPr/>
        </p:nvCxnSpPr>
        <p:spPr>
          <a:xfrm>
            <a:off x="0" y="642938"/>
            <a:ext cx="9144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891" name="8 CuadroTexto"/>
          <p:cNvSpPr txBox="1">
            <a:spLocks noChangeArrowheads="1"/>
          </p:cNvSpPr>
          <p:nvPr/>
        </p:nvSpPr>
        <p:spPr bwMode="auto">
          <a:xfrm>
            <a:off x="0" y="935038"/>
            <a:ext cx="914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s-AR" altLang="es-AR" sz="4000">
                <a:solidFill>
                  <a:srgbClr val="FFFF00"/>
                </a:solidFill>
                <a:latin typeface="Calibri" panose="020F0502020204030204" pitchFamily="34" charset="0"/>
              </a:rPr>
              <a:t>Prueba de Integración Ascendente</a:t>
            </a:r>
          </a:p>
        </p:txBody>
      </p:sp>
      <p:sp>
        <p:nvSpPr>
          <p:cNvPr id="37892" name="9 Rectángulo"/>
          <p:cNvSpPr>
            <a:spLocks noChangeArrowheads="1"/>
          </p:cNvSpPr>
          <p:nvPr/>
        </p:nvSpPr>
        <p:spPr bwMode="auto">
          <a:xfrm>
            <a:off x="468313" y="1773238"/>
            <a:ext cx="8351837"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Empieza la construcción y la prueba con los módulos atómicos y se elimina la necesidad de resguardos.</a:t>
            </a:r>
          </a:p>
        </p:txBody>
      </p:sp>
      <p:pic>
        <p:nvPicPr>
          <p:cNvPr id="37893" name="Picture 2" descr="C:\Users\Dario\AppData\Local\Microsoft\Windows\Temporary Internet Files\Content.Outlook\0J1K13YB\LOGO UA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25563"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Text Box 7"/>
          <p:cNvSpPr txBox="1">
            <a:spLocks noChangeArrowheads="1"/>
          </p:cNvSpPr>
          <p:nvPr/>
        </p:nvSpPr>
        <p:spPr bwMode="auto">
          <a:xfrm>
            <a:off x="6499225" y="139700"/>
            <a:ext cx="2644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AR" sz="1600"/>
              <a:t>Docente: Diego E. Barnech</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1 Título"/>
          <p:cNvSpPr>
            <a:spLocks noGrp="1"/>
          </p:cNvSpPr>
          <p:nvPr>
            <p:ph type="title" idx="4294967295"/>
          </p:nvPr>
        </p:nvSpPr>
        <p:spPr>
          <a:xfrm>
            <a:off x="1331913" y="0"/>
            <a:ext cx="5040312" cy="620713"/>
          </a:xfrm>
        </p:spPr>
        <p:txBody>
          <a:bodyPr/>
          <a:lstStyle/>
          <a:p>
            <a:pPr algn="l" eaLnBrk="1" hangingPunct="1"/>
            <a:r>
              <a:rPr lang="en-US" altLang="es-AR" sz="2800" smtClean="0"/>
              <a:t>Pruebas del Software</a:t>
            </a:r>
            <a:endParaRPr lang="es-AR" altLang="es-AR" sz="2800" smtClean="0"/>
          </a:p>
        </p:txBody>
      </p:sp>
      <p:cxnSp>
        <p:nvCxnSpPr>
          <p:cNvPr id="7" name="6 Conector recto"/>
          <p:cNvCxnSpPr/>
          <p:nvPr/>
        </p:nvCxnSpPr>
        <p:spPr>
          <a:xfrm>
            <a:off x="0" y="642938"/>
            <a:ext cx="9144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915" name="8 CuadroTexto"/>
          <p:cNvSpPr txBox="1">
            <a:spLocks noChangeArrowheads="1"/>
          </p:cNvSpPr>
          <p:nvPr/>
        </p:nvSpPr>
        <p:spPr bwMode="auto">
          <a:xfrm>
            <a:off x="0" y="935038"/>
            <a:ext cx="914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s-AR" altLang="es-AR" sz="4000">
                <a:solidFill>
                  <a:srgbClr val="FFFF00"/>
                </a:solidFill>
                <a:latin typeface="Calibri" panose="020F0502020204030204" pitchFamily="34" charset="0"/>
              </a:rPr>
              <a:t>Prueba de Regresión</a:t>
            </a:r>
          </a:p>
        </p:txBody>
      </p:sp>
      <p:sp>
        <p:nvSpPr>
          <p:cNvPr id="38916" name="9 Rectángulo"/>
          <p:cNvSpPr>
            <a:spLocks noChangeArrowheads="1"/>
          </p:cNvSpPr>
          <p:nvPr/>
        </p:nvSpPr>
        <p:spPr bwMode="auto">
          <a:xfrm>
            <a:off x="468313" y="1773238"/>
            <a:ext cx="8351837"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Cada vez que se añade un nuevo módulo como parte de una prueba de integración, el software cambia.</a:t>
            </a:r>
          </a:p>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La prueba de regresión es volver a ejecutar un sub-conjunto de pruebas que se han llevado a cabo anteriormente, asegurando que los cambios no han propagado efectos colaterales no deseados.</a:t>
            </a:r>
          </a:p>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Es la actividad que ayuda a asegurar que los cambios no introducen comportamiento no deseado.</a:t>
            </a:r>
          </a:p>
        </p:txBody>
      </p:sp>
      <p:pic>
        <p:nvPicPr>
          <p:cNvPr id="38917" name="Picture 2" descr="C:\Users\Dario\AppData\Local\Microsoft\Windows\Temporary Internet Files\Content.Outlook\0J1K13YB\LOGO UA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25563"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Text Box 7"/>
          <p:cNvSpPr txBox="1">
            <a:spLocks noChangeArrowheads="1"/>
          </p:cNvSpPr>
          <p:nvPr/>
        </p:nvSpPr>
        <p:spPr bwMode="auto">
          <a:xfrm>
            <a:off x="6499225" y="139700"/>
            <a:ext cx="2644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AR" sz="1600"/>
              <a:t>Docente: Diego E. Barnech</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1 Título"/>
          <p:cNvSpPr>
            <a:spLocks noGrp="1"/>
          </p:cNvSpPr>
          <p:nvPr>
            <p:ph type="title" idx="4294967295"/>
          </p:nvPr>
        </p:nvSpPr>
        <p:spPr>
          <a:xfrm>
            <a:off x="1331913" y="0"/>
            <a:ext cx="5040312" cy="620713"/>
          </a:xfrm>
        </p:spPr>
        <p:txBody>
          <a:bodyPr/>
          <a:lstStyle/>
          <a:p>
            <a:pPr algn="l" eaLnBrk="1" hangingPunct="1"/>
            <a:r>
              <a:rPr lang="en-US" altLang="es-AR" sz="2800" smtClean="0"/>
              <a:t>Pruebas del Software</a:t>
            </a:r>
            <a:endParaRPr lang="es-AR" altLang="es-AR" sz="2800" smtClean="0"/>
          </a:p>
        </p:txBody>
      </p:sp>
      <p:cxnSp>
        <p:nvCxnSpPr>
          <p:cNvPr id="7" name="6 Conector recto"/>
          <p:cNvCxnSpPr/>
          <p:nvPr/>
        </p:nvCxnSpPr>
        <p:spPr>
          <a:xfrm>
            <a:off x="0" y="642938"/>
            <a:ext cx="9144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939" name="8 CuadroTexto"/>
          <p:cNvSpPr txBox="1">
            <a:spLocks noChangeArrowheads="1"/>
          </p:cNvSpPr>
          <p:nvPr/>
        </p:nvSpPr>
        <p:spPr bwMode="auto">
          <a:xfrm>
            <a:off x="0" y="935038"/>
            <a:ext cx="914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s-AR" altLang="es-AR" sz="4000">
                <a:solidFill>
                  <a:srgbClr val="FFFF00"/>
                </a:solidFill>
                <a:latin typeface="Calibri" panose="020F0502020204030204" pitchFamily="34" charset="0"/>
              </a:rPr>
              <a:t>Prueba de Humo</a:t>
            </a:r>
          </a:p>
        </p:txBody>
      </p:sp>
      <p:sp>
        <p:nvSpPr>
          <p:cNvPr id="39940" name="9 Rectángulo"/>
          <p:cNvSpPr>
            <a:spLocks noChangeArrowheads="1"/>
          </p:cNvSpPr>
          <p:nvPr/>
        </p:nvSpPr>
        <p:spPr bwMode="auto">
          <a:xfrm>
            <a:off x="468313" y="1773238"/>
            <a:ext cx="8351837"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Es un método de prueba de integración que es comúnmente utilizada cuando se ha desarrollado un producto de software “empaquetado”.</a:t>
            </a:r>
          </a:p>
          <a:p>
            <a:pPr algn="just">
              <a:lnSpc>
                <a:spcPct val="150000"/>
              </a:lnSpc>
              <a:buClr>
                <a:srgbClr val="FF0000"/>
              </a:buClr>
              <a:buFont typeface="Arial" panose="020B0604020202020204" pitchFamily="34" charset="0"/>
              <a:buNone/>
            </a:pPr>
            <a:endParaRPr lang="es-AR" altLang="es-AR" sz="2600">
              <a:latin typeface="Calibri" panose="020F0502020204030204" pitchFamily="34" charset="0"/>
            </a:endParaRPr>
          </a:p>
        </p:txBody>
      </p:sp>
      <p:pic>
        <p:nvPicPr>
          <p:cNvPr id="39941" name="Picture 2" descr="C:\Users\Dario\AppData\Local\Microsoft\Windows\Temporary Internet Files\Content.Outlook\0J1K13YB\LOGO UA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25563"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2" name="Text Box 7"/>
          <p:cNvSpPr txBox="1">
            <a:spLocks noChangeArrowheads="1"/>
          </p:cNvSpPr>
          <p:nvPr/>
        </p:nvSpPr>
        <p:spPr bwMode="auto">
          <a:xfrm>
            <a:off x="6499225" y="139700"/>
            <a:ext cx="2644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AR" sz="1600"/>
              <a:t>Docente: Diego E. Barnech</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1 Título"/>
          <p:cNvSpPr>
            <a:spLocks noGrp="1"/>
          </p:cNvSpPr>
          <p:nvPr>
            <p:ph type="title" idx="4294967295"/>
          </p:nvPr>
        </p:nvSpPr>
        <p:spPr>
          <a:xfrm>
            <a:off x="1331913" y="0"/>
            <a:ext cx="5040312" cy="620713"/>
          </a:xfrm>
        </p:spPr>
        <p:txBody>
          <a:bodyPr/>
          <a:lstStyle/>
          <a:p>
            <a:pPr algn="l" eaLnBrk="1" hangingPunct="1"/>
            <a:r>
              <a:rPr lang="en-US" altLang="es-AR" sz="2800" smtClean="0"/>
              <a:t>Pruebas del Software</a:t>
            </a:r>
            <a:endParaRPr lang="es-AR" altLang="es-AR" sz="2800" smtClean="0"/>
          </a:p>
        </p:txBody>
      </p:sp>
      <p:cxnSp>
        <p:nvCxnSpPr>
          <p:cNvPr id="7" name="6 Conector recto"/>
          <p:cNvCxnSpPr/>
          <p:nvPr/>
        </p:nvCxnSpPr>
        <p:spPr>
          <a:xfrm>
            <a:off x="0" y="642938"/>
            <a:ext cx="9144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963" name="8 CuadroTexto"/>
          <p:cNvSpPr txBox="1">
            <a:spLocks noChangeArrowheads="1"/>
          </p:cNvSpPr>
          <p:nvPr/>
        </p:nvSpPr>
        <p:spPr bwMode="auto">
          <a:xfrm>
            <a:off x="0" y="935038"/>
            <a:ext cx="914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s-AR" altLang="es-AR" sz="4000">
                <a:solidFill>
                  <a:srgbClr val="FFFF00"/>
                </a:solidFill>
                <a:latin typeface="Calibri" panose="020F0502020204030204" pitchFamily="34" charset="0"/>
              </a:rPr>
              <a:t>Estrategias – Prueba de validación</a:t>
            </a:r>
          </a:p>
        </p:txBody>
      </p:sp>
      <p:sp>
        <p:nvSpPr>
          <p:cNvPr id="40964" name="9 Rectángulo"/>
          <p:cNvSpPr>
            <a:spLocks noChangeArrowheads="1"/>
          </p:cNvSpPr>
          <p:nvPr/>
        </p:nvSpPr>
        <p:spPr bwMode="auto">
          <a:xfrm>
            <a:off x="468313" y="1773238"/>
            <a:ext cx="8001000"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buClr>
                <a:srgbClr val="FF0000"/>
              </a:buClr>
              <a:buFont typeface="Arial" panose="020B0604020202020204" pitchFamily="34" charset="0"/>
              <a:buChar char="•"/>
            </a:pPr>
            <a:endParaRPr lang="en-US" altLang="es-AR" sz="2600">
              <a:latin typeface="Calibri" panose="020F0502020204030204" pitchFamily="34" charset="0"/>
            </a:endParaRPr>
          </a:p>
        </p:txBody>
      </p:sp>
      <p:pic>
        <p:nvPicPr>
          <p:cNvPr id="40965" name="Picture 2" descr="C:\Users\Dario\AppData\Local\Microsoft\Windows\Temporary Internet Files\Content.Outlook\0J1K13YB\LOGO UA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25563"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Text Box 7"/>
          <p:cNvSpPr txBox="1">
            <a:spLocks noChangeArrowheads="1"/>
          </p:cNvSpPr>
          <p:nvPr/>
        </p:nvSpPr>
        <p:spPr bwMode="auto">
          <a:xfrm>
            <a:off x="6499225" y="139700"/>
            <a:ext cx="2644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AR" sz="1600"/>
              <a:t>Docente: Diego E. Barnech</a:t>
            </a:r>
          </a:p>
        </p:txBody>
      </p:sp>
      <p:sp>
        <p:nvSpPr>
          <p:cNvPr id="40967" name="9 Rectángulo"/>
          <p:cNvSpPr>
            <a:spLocks noChangeArrowheads="1"/>
          </p:cNvSpPr>
          <p:nvPr/>
        </p:nvSpPr>
        <p:spPr bwMode="auto">
          <a:xfrm>
            <a:off x="468313" y="1773238"/>
            <a:ext cx="8351837"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La validación se consigue cuando el software funciona de acuerdo con las expectativas razonables del cliente, las cuales están definidas en la Especificación de Requisitos del Software.</a:t>
            </a:r>
          </a:p>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Pruebas alfa y beta</a:t>
            </a:r>
          </a:p>
          <a:p>
            <a:pPr lvl="1" algn="just">
              <a:lnSpc>
                <a:spcPct val="150000"/>
              </a:lnSpc>
              <a:buClr>
                <a:srgbClr val="FF0000"/>
              </a:buClr>
              <a:buFont typeface="Arial" panose="020B0604020202020204" pitchFamily="34" charset="0"/>
              <a:buChar char="•"/>
            </a:pPr>
            <a:r>
              <a:rPr lang="es-AR" altLang="es-AR" sz="2600" b="1">
                <a:latin typeface="Calibri" panose="020F0502020204030204" pitchFamily="34" charset="0"/>
              </a:rPr>
              <a:t>Prueba alfa</a:t>
            </a:r>
            <a:r>
              <a:rPr lang="es-AR" altLang="es-AR" sz="2600">
                <a:latin typeface="Calibri" panose="020F0502020204030204" pitchFamily="34" charset="0"/>
              </a:rPr>
              <a:t>: por el cliente, en el lugar de desarrollo.</a:t>
            </a:r>
          </a:p>
          <a:p>
            <a:pPr lvl="1" algn="just">
              <a:lnSpc>
                <a:spcPct val="150000"/>
              </a:lnSpc>
              <a:buClr>
                <a:srgbClr val="FF0000"/>
              </a:buClr>
              <a:buFont typeface="Arial" panose="020B0604020202020204" pitchFamily="34" charset="0"/>
              <a:buChar char="•"/>
            </a:pPr>
            <a:r>
              <a:rPr lang="es-AR" altLang="es-AR" sz="2600" b="1">
                <a:latin typeface="Calibri" panose="020F0502020204030204" pitchFamily="34" charset="0"/>
              </a:rPr>
              <a:t>Prueba beta</a:t>
            </a:r>
            <a:r>
              <a:rPr lang="es-AR" altLang="es-AR" sz="2600">
                <a:latin typeface="Calibri" panose="020F0502020204030204" pitchFamily="34" charset="0"/>
              </a:rPr>
              <a:t>: usuarios finales en los lugares de trabajo del cliente (entorno no controlado).</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1 Título"/>
          <p:cNvSpPr>
            <a:spLocks noGrp="1"/>
          </p:cNvSpPr>
          <p:nvPr>
            <p:ph type="title" idx="4294967295"/>
          </p:nvPr>
        </p:nvSpPr>
        <p:spPr>
          <a:xfrm>
            <a:off x="1331913" y="0"/>
            <a:ext cx="5040312" cy="620713"/>
          </a:xfrm>
        </p:spPr>
        <p:txBody>
          <a:bodyPr/>
          <a:lstStyle/>
          <a:p>
            <a:pPr algn="l" eaLnBrk="1" hangingPunct="1"/>
            <a:r>
              <a:rPr lang="en-US" altLang="es-AR" sz="2800" smtClean="0"/>
              <a:t>Pruebas del Software</a:t>
            </a:r>
            <a:endParaRPr lang="es-AR" altLang="es-AR" sz="2800" smtClean="0"/>
          </a:p>
        </p:txBody>
      </p:sp>
      <p:cxnSp>
        <p:nvCxnSpPr>
          <p:cNvPr id="7" name="6 Conector recto"/>
          <p:cNvCxnSpPr/>
          <p:nvPr/>
        </p:nvCxnSpPr>
        <p:spPr>
          <a:xfrm>
            <a:off x="0" y="642938"/>
            <a:ext cx="9144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987" name="8 CuadroTexto"/>
          <p:cNvSpPr txBox="1">
            <a:spLocks noChangeArrowheads="1"/>
          </p:cNvSpPr>
          <p:nvPr/>
        </p:nvSpPr>
        <p:spPr bwMode="auto">
          <a:xfrm>
            <a:off x="0" y="935038"/>
            <a:ext cx="914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s-AR" altLang="es-AR" sz="4000">
                <a:solidFill>
                  <a:srgbClr val="FFFF00"/>
                </a:solidFill>
                <a:latin typeface="Calibri" panose="020F0502020204030204" pitchFamily="34" charset="0"/>
              </a:rPr>
              <a:t>Estrategias – Prueba de sistema</a:t>
            </a:r>
          </a:p>
        </p:txBody>
      </p:sp>
      <p:sp>
        <p:nvSpPr>
          <p:cNvPr id="41988" name="9 Rectángulo"/>
          <p:cNvSpPr>
            <a:spLocks noChangeArrowheads="1"/>
          </p:cNvSpPr>
          <p:nvPr/>
        </p:nvSpPr>
        <p:spPr bwMode="auto">
          <a:xfrm>
            <a:off x="468313" y="1773238"/>
            <a:ext cx="8001000"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buClr>
                <a:srgbClr val="FF0000"/>
              </a:buClr>
              <a:buFont typeface="Arial" panose="020B0604020202020204" pitchFamily="34" charset="0"/>
              <a:buChar char="•"/>
            </a:pPr>
            <a:endParaRPr lang="en-US" altLang="es-AR" sz="2600">
              <a:latin typeface="Calibri" panose="020F0502020204030204" pitchFamily="34" charset="0"/>
            </a:endParaRPr>
          </a:p>
        </p:txBody>
      </p:sp>
      <p:pic>
        <p:nvPicPr>
          <p:cNvPr id="41989" name="Picture 2" descr="C:\Users\Dario\AppData\Local\Microsoft\Windows\Temporary Internet Files\Content.Outlook\0J1K13YB\LOGO UA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25563"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Text Box 7"/>
          <p:cNvSpPr txBox="1">
            <a:spLocks noChangeArrowheads="1"/>
          </p:cNvSpPr>
          <p:nvPr/>
        </p:nvSpPr>
        <p:spPr bwMode="auto">
          <a:xfrm>
            <a:off x="6499225" y="139700"/>
            <a:ext cx="2644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AR" sz="1600"/>
              <a:t>Docente: Diego E. Barnech</a:t>
            </a:r>
          </a:p>
        </p:txBody>
      </p:sp>
      <p:sp>
        <p:nvSpPr>
          <p:cNvPr id="41991" name="9 Rectángulo"/>
          <p:cNvSpPr>
            <a:spLocks noChangeArrowheads="1"/>
          </p:cNvSpPr>
          <p:nvPr/>
        </p:nvSpPr>
        <p:spPr bwMode="auto">
          <a:xfrm>
            <a:off x="468313" y="1773238"/>
            <a:ext cx="8351837" cy="425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buClr>
                <a:srgbClr val="FF0000"/>
              </a:buClr>
              <a:buFont typeface="Arial" panose="020B0604020202020204" pitchFamily="34" charset="0"/>
              <a:buChar char="•"/>
            </a:pPr>
            <a:r>
              <a:rPr lang="es-AR" altLang="es-AR" sz="2600" b="1">
                <a:latin typeface="Calibri" panose="020F0502020204030204" pitchFamily="34" charset="0"/>
              </a:rPr>
              <a:t>Prueba de recuperación</a:t>
            </a:r>
            <a:r>
              <a:rPr lang="es-AR" altLang="es-AR" sz="2600">
                <a:latin typeface="Calibri" panose="020F0502020204030204" pitchFamily="34" charset="0"/>
              </a:rPr>
              <a:t>: forzar el fallo y verificar la recuperación.</a:t>
            </a:r>
          </a:p>
          <a:p>
            <a:pPr algn="just">
              <a:lnSpc>
                <a:spcPct val="150000"/>
              </a:lnSpc>
              <a:buClr>
                <a:srgbClr val="FF0000"/>
              </a:buClr>
              <a:buFont typeface="Arial" panose="020B0604020202020204" pitchFamily="34" charset="0"/>
              <a:buChar char="•"/>
            </a:pPr>
            <a:r>
              <a:rPr lang="es-AR" altLang="es-AR" sz="2600" b="1">
                <a:latin typeface="Calibri" panose="020F0502020204030204" pitchFamily="34" charset="0"/>
              </a:rPr>
              <a:t>Prueba de seguridad</a:t>
            </a:r>
            <a:r>
              <a:rPr lang="es-AR" altLang="es-AR" sz="2600">
                <a:latin typeface="Calibri" panose="020F0502020204030204" pitchFamily="34" charset="0"/>
              </a:rPr>
              <a:t>: intenta verificar que los mecanismos de protección incorporados en el sistema lo protegerán de accesos impropios.</a:t>
            </a:r>
          </a:p>
          <a:p>
            <a:pPr algn="just">
              <a:lnSpc>
                <a:spcPct val="150000"/>
              </a:lnSpc>
              <a:buClr>
                <a:srgbClr val="FF0000"/>
              </a:buClr>
              <a:buFont typeface="Arial" panose="020B0604020202020204" pitchFamily="34" charset="0"/>
              <a:buChar char="•"/>
            </a:pPr>
            <a:r>
              <a:rPr lang="es-AR" altLang="es-AR" sz="2600" b="1">
                <a:latin typeface="Calibri" panose="020F0502020204030204" pitchFamily="34" charset="0"/>
              </a:rPr>
              <a:t>Prueba de resistencia (stress)</a:t>
            </a:r>
          </a:p>
          <a:p>
            <a:pPr algn="just">
              <a:lnSpc>
                <a:spcPct val="150000"/>
              </a:lnSpc>
              <a:buClr>
                <a:srgbClr val="FF0000"/>
              </a:buClr>
              <a:buFont typeface="Arial" panose="020B0604020202020204" pitchFamily="34" charset="0"/>
              <a:buChar char="•"/>
            </a:pPr>
            <a:r>
              <a:rPr lang="es-AR" altLang="es-AR" sz="2600" b="1">
                <a:latin typeface="Calibri" panose="020F0502020204030204" pitchFamily="34" charset="0"/>
              </a:rPr>
              <a:t>Prueba de rendimiento</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Elipse"/>
          <p:cNvSpPr/>
          <p:nvPr/>
        </p:nvSpPr>
        <p:spPr>
          <a:xfrm>
            <a:off x="2857488" y="1571612"/>
            <a:ext cx="3429024" cy="3143272"/>
          </a:xfrm>
          <a:prstGeom prst="ellipse">
            <a:avLst/>
          </a:prstGeom>
        </p:spPr>
        <p:style>
          <a:lnRef idx="0">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r>
              <a:rPr lang="es-AR" sz="11500" dirty="0"/>
              <a:t>FIN</a:t>
            </a:r>
          </a:p>
        </p:txBody>
      </p:sp>
      <p:sp>
        <p:nvSpPr>
          <p:cNvPr id="43012" name="1 Título"/>
          <p:cNvSpPr>
            <a:spLocks/>
          </p:cNvSpPr>
          <p:nvPr/>
        </p:nvSpPr>
        <p:spPr bwMode="auto">
          <a:xfrm>
            <a:off x="1331913" y="0"/>
            <a:ext cx="5040312"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AR" sz="2400">
                <a:latin typeface="Calibri" panose="020F0502020204030204" pitchFamily="34" charset="0"/>
              </a:rPr>
              <a:t>Procesos para la creación de Software</a:t>
            </a:r>
            <a:endParaRPr lang="es-AR" altLang="es-AR" sz="2400">
              <a:latin typeface="Calibri" panose="020F0502020204030204" pitchFamily="34" charset="0"/>
            </a:endParaRPr>
          </a:p>
        </p:txBody>
      </p:sp>
      <p:cxnSp>
        <p:nvCxnSpPr>
          <p:cNvPr id="7" name="6 Conector recto"/>
          <p:cNvCxnSpPr/>
          <p:nvPr/>
        </p:nvCxnSpPr>
        <p:spPr>
          <a:xfrm>
            <a:off x="0" y="642938"/>
            <a:ext cx="9144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3014" name="Picture 2" descr="C:\Users\Dario\AppData\Local\Microsoft\Windows\Temporary Internet Files\Content.Outlook\0J1K13YB\LOGO UA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25563"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5" name="Text Box 12"/>
          <p:cNvSpPr txBox="1">
            <a:spLocks noChangeArrowheads="1"/>
          </p:cNvSpPr>
          <p:nvPr/>
        </p:nvSpPr>
        <p:spPr bwMode="auto">
          <a:xfrm>
            <a:off x="6499225" y="139700"/>
            <a:ext cx="2644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AR" sz="1600"/>
              <a:t>Docente: Diego E. Barnech</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1 Título"/>
          <p:cNvSpPr>
            <a:spLocks noGrp="1"/>
          </p:cNvSpPr>
          <p:nvPr>
            <p:ph type="title" idx="4294967295"/>
          </p:nvPr>
        </p:nvSpPr>
        <p:spPr>
          <a:xfrm>
            <a:off x="1331913" y="0"/>
            <a:ext cx="5040312" cy="620713"/>
          </a:xfrm>
        </p:spPr>
        <p:txBody>
          <a:bodyPr/>
          <a:lstStyle/>
          <a:p>
            <a:pPr algn="l" eaLnBrk="1" hangingPunct="1"/>
            <a:r>
              <a:rPr lang="en-US" altLang="es-AR" sz="2800" smtClean="0"/>
              <a:t>Pruebas del Software</a:t>
            </a:r>
            <a:endParaRPr lang="es-AR" altLang="es-AR" sz="2800" smtClean="0"/>
          </a:p>
        </p:txBody>
      </p:sp>
      <p:cxnSp>
        <p:nvCxnSpPr>
          <p:cNvPr id="7" name="6 Conector recto"/>
          <p:cNvCxnSpPr/>
          <p:nvPr/>
        </p:nvCxnSpPr>
        <p:spPr>
          <a:xfrm>
            <a:off x="0" y="642938"/>
            <a:ext cx="9144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387" name="8 CuadroTexto"/>
          <p:cNvSpPr txBox="1">
            <a:spLocks noChangeArrowheads="1"/>
          </p:cNvSpPr>
          <p:nvPr/>
        </p:nvSpPr>
        <p:spPr bwMode="auto">
          <a:xfrm>
            <a:off x="0" y="935038"/>
            <a:ext cx="914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s-AR" altLang="es-AR" sz="4000">
                <a:solidFill>
                  <a:srgbClr val="FFFF00"/>
                </a:solidFill>
                <a:latin typeface="Calibri" panose="020F0502020204030204" pitchFamily="34" charset="0"/>
              </a:rPr>
              <a:t>Técnicas de Prueba - Objetivos</a:t>
            </a:r>
          </a:p>
        </p:txBody>
      </p:sp>
      <p:sp>
        <p:nvSpPr>
          <p:cNvPr id="16388" name="9 Rectángulo"/>
          <p:cNvSpPr>
            <a:spLocks noChangeArrowheads="1"/>
          </p:cNvSpPr>
          <p:nvPr/>
        </p:nvSpPr>
        <p:spPr bwMode="auto">
          <a:xfrm>
            <a:off x="468313" y="1773238"/>
            <a:ext cx="8001000" cy="425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Proceso de ejecución de un programa con la intención de </a:t>
            </a:r>
            <a:r>
              <a:rPr lang="es-AR" altLang="es-AR" sz="2600" b="1">
                <a:latin typeface="Calibri" panose="020F0502020204030204" pitchFamily="34" charset="0"/>
              </a:rPr>
              <a:t>descubrir un error</a:t>
            </a:r>
            <a:r>
              <a:rPr lang="es-AR" altLang="es-AR" sz="2600">
                <a:latin typeface="Calibri" panose="020F0502020204030204" pitchFamily="34" charset="0"/>
              </a:rPr>
              <a:t>.</a:t>
            </a:r>
          </a:p>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Un buen caso de prueba es aquel que tiene una alta probabilidad de mostrar un error no descubierto hasta entonces.</a:t>
            </a:r>
          </a:p>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Una prueba tiene éxito si descubre un error no detectado hasta entonces.</a:t>
            </a:r>
          </a:p>
        </p:txBody>
      </p:sp>
      <p:pic>
        <p:nvPicPr>
          <p:cNvPr id="16389" name="Picture 2" descr="C:\Users\Dario\AppData\Local\Microsoft\Windows\Temporary Internet Files\Content.Outlook\0J1K13YB\LOGO UA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25563"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Text Box 7"/>
          <p:cNvSpPr txBox="1">
            <a:spLocks noChangeArrowheads="1"/>
          </p:cNvSpPr>
          <p:nvPr/>
        </p:nvSpPr>
        <p:spPr bwMode="auto">
          <a:xfrm>
            <a:off x="6499225" y="139700"/>
            <a:ext cx="2644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AR" sz="1600"/>
              <a:t>Docente: Diego E. Barnech</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1 Título"/>
          <p:cNvSpPr>
            <a:spLocks noGrp="1"/>
          </p:cNvSpPr>
          <p:nvPr>
            <p:ph type="title" idx="4294967295"/>
          </p:nvPr>
        </p:nvSpPr>
        <p:spPr>
          <a:xfrm>
            <a:off x="1331913" y="0"/>
            <a:ext cx="5040312" cy="620713"/>
          </a:xfrm>
        </p:spPr>
        <p:txBody>
          <a:bodyPr/>
          <a:lstStyle/>
          <a:p>
            <a:pPr algn="l" eaLnBrk="1" hangingPunct="1"/>
            <a:r>
              <a:rPr lang="en-US" altLang="es-AR" sz="2800" smtClean="0"/>
              <a:t>Pruebas del Software</a:t>
            </a:r>
            <a:endParaRPr lang="es-AR" altLang="es-AR" sz="2800" smtClean="0"/>
          </a:p>
        </p:txBody>
      </p:sp>
      <p:cxnSp>
        <p:nvCxnSpPr>
          <p:cNvPr id="7" name="6 Conector recto"/>
          <p:cNvCxnSpPr/>
          <p:nvPr/>
        </p:nvCxnSpPr>
        <p:spPr>
          <a:xfrm>
            <a:off x="0" y="642938"/>
            <a:ext cx="9144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411" name="8 CuadroTexto"/>
          <p:cNvSpPr txBox="1">
            <a:spLocks noChangeArrowheads="1"/>
          </p:cNvSpPr>
          <p:nvPr/>
        </p:nvSpPr>
        <p:spPr bwMode="auto">
          <a:xfrm>
            <a:off x="0" y="935038"/>
            <a:ext cx="914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s-AR" altLang="es-AR" sz="4000">
                <a:solidFill>
                  <a:srgbClr val="FFFF00"/>
                </a:solidFill>
                <a:latin typeface="Calibri" panose="020F0502020204030204" pitchFamily="34" charset="0"/>
              </a:rPr>
              <a:t>Técnicas de Prueba - Principios</a:t>
            </a:r>
          </a:p>
        </p:txBody>
      </p:sp>
      <p:sp>
        <p:nvSpPr>
          <p:cNvPr id="17412" name="9 Rectángulo"/>
          <p:cNvSpPr>
            <a:spLocks noChangeArrowheads="1"/>
          </p:cNvSpPr>
          <p:nvPr/>
        </p:nvSpPr>
        <p:spPr bwMode="auto">
          <a:xfrm>
            <a:off x="468313" y="1773238"/>
            <a:ext cx="80010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Se les puede hacer un seguimiento hasta los requisitos del cliente.</a:t>
            </a:r>
          </a:p>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Deben planificarse mucho antes de empezar.</a:t>
            </a:r>
          </a:p>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El principio de Pareto es aplicable a las pruebas.</a:t>
            </a:r>
          </a:p>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Las pruebas deberían empezar de lo “</a:t>
            </a:r>
            <a:r>
              <a:rPr lang="es-AR" altLang="es-AR" sz="2600" b="1">
                <a:latin typeface="Calibri" panose="020F0502020204030204" pitchFamily="34" charset="0"/>
              </a:rPr>
              <a:t>pequeño</a:t>
            </a:r>
            <a:r>
              <a:rPr lang="es-AR" altLang="es-AR" sz="2600">
                <a:latin typeface="Calibri" panose="020F0502020204030204" pitchFamily="34" charset="0"/>
              </a:rPr>
              <a:t>” y progresar a lo “</a:t>
            </a:r>
            <a:r>
              <a:rPr lang="es-AR" altLang="es-AR" sz="2600" b="1">
                <a:latin typeface="Calibri" panose="020F0502020204030204" pitchFamily="34" charset="0"/>
              </a:rPr>
              <a:t>grande</a:t>
            </a:r>
            <a:r>
              <a:rPr lang="es-AR" altLang="es-AR" sz="2600">
                <a:latin typeface="Calibri" panose="020F0502020204030204" pitchFamily="34" charset="0"/>
              </a:rPr>
              <a:t>”.</a:t>
            </a:r>
          </a:p>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Las pruebas exhaustivas no son posibles.</a:t>
            </a:r>
          </a:p>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Deberían ser realizadas por un equipo independiente.</a:t>
            </a:r>
          </a:p>
        </p:txBody>
      </p:sp>
      <p:pic>
        <p:nvPicPr>
          <p:cNvPr id="17413" name="Picture 2" descr="C:\Users\Dario\AppData\Local\Microsoft\Windows\Temporary Internet Files\Content.Outlook\0J1K13YB\LOGO UA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25563"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 Box 7"/>
          <p:cNvSpPr txBox="1">
            <a:spLocks noChangeArrowheads="1"/>
          </p:cNvSpPr>
          <p:nvPr/>
        </p:nvSpPr>
        <p:spPr bwMode="auto">
          <a:xfrm>
            <a:off x="6499225" y="139700"/>
            <a:ext cx="2644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AR" sz="1600"/>
              <a:t>Docente: Diego E. Barnech</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1 Título"/>
          <p:cNvSpPr>
            <a:spLocks noGrp="1"/>
          </p:cNvSpPr>
          <p:nvPr>
            <p:ph type="title" idx="4294967295"/>
          </p:nvPr>
        </p:nvSpPr>
        <p:spPr>
          <a:xfrm>
            <a:off x="1331913" y="0"/>
            <a:ext cx="5040312" cy="620713"/>
          </a:xfrm>
        </p:spPr>
        <p:txBody>
          <a:bodyPr/>
          <a:lstStyle/>
          <a:p>
            <a:pPr algn="l" eaLnBrk="1" hangingPunct="1"/>
            <a:r>
              <a:rPr lang="en-US" altLang="es-AR" sz="2800" smtClean="0"/>
              <a:t>Pruebas del Software</a:t>
            </a:r>
            <a:endParaRPr lang="es-AR" altLang="es-AR" sz="2800" smtClean="0"/>
          </a:p>
        </p:txBody>
      </p:sp>
      <p:cxnSp>
        <p:nvCxnSpPr>
          <p:cNvPr id="7" name="6 Conector recto"/>
          <p:cNvCxnSpPr/>
          <p:nvPr/>
        </p:nvCxnSpPr>
        <p:spPr>
          <a:xfrm>
            <a:off x="0" y="642938"/>
            <a:ext cx="9144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435" name="8 CuadroTexto"/>
          <p:cNvSpPr txBox="1">
            <a:spLocks noChangeArrowheads="1"/>
          </p:cNvSpPr>
          <p:nvPr/>
        </p:nvSpPr>
        <p:spPr bwMode="auto">
          <a:xfrm>
            <a:off x="0" y="935038"/>
            <a:ext cx="914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s-AR" altLang="es-AR" sz="4000">
                <a:solidFill>
                  <a:srgbClr val="FFFF00"/>
                </a:solidFill>
                <a:latin typeface="Calibri" panose="020F0502020204030204" pitchFamily="34" charset="0"/>
              </a:rPr>
              <a:t>Técnicas de Prueba – Diseño</a:t>
            </a:r>
          </a:p>
        </p:txBody>
      </p:sp>
      <p:sp>
        <p:nvSpPr>
          <p:cNvPr id="18436" name="9 Rectángulo"/>
          <p:cNvSpPr>
            <a:spLocks noChangeArrowheads="1"/>
          </p:cNvSpPr>
          <p:nvPr/>
        </p:nvSpPr>
        <p:spPr bwMode="auto">
          <a:xfrm>
            <a:off x="468313" y="1773238"/>
            <a:ext cx="8001000" cy="366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buClr>
                <a:srgbClr val="FF0000"/>
              </a:buClr>
              <a:buFont typeface="Arial" panose="020B0604020202020204" pitchFamily="34" charset="0"/>
              <a:buNone/>
            </a:pPr>
            <a:r>
              <a:rPr lang="es-AR" altLang="es-AR" sz="2600">
                <a:latin typeface="Calibri" panose="020F0502020204030204" pitchFamily="34" charset="0"/>
              </a:rPr>
              <a:t>El producto debe probarse de 2 formas:</a:t>
            </a:r>
          </a:p>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Caja Negra: conociendo la función específica para la que fue diseñado el producto.</a:t>
            </a:r>
          </a:p>
          <a:p>
            <a:pPr algn="just">
              <a:lnSpc>
                <a:spcPct val="150000"/>
              </a:lnSpc>
              <a:buClr>
                <a:srgbClr val="FF0000"/>
              </a:buClr>
              <a:buFont typeface="Arial" panose="020B0604020202020204" pitchFamily="34" charset="0"/>
              <a:buNone/>
            </a:pPr>
            <a:r>
              <a:rPr lang="es-AR" altLang="es-AR" sz="2600">
                <a:latin typeface="Calibri" panose="020F0502020204030204" pitchFamily="34" charset="0"/>
              </a:rPr>
              <a:t> </a:t>
            </a:r>
          </a:p>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Caja Blanca: conociendo el funcionamiento del producto.</a:t>
            </a:r>
          </a:p>
        </p:txBody>
      </p:sp>
      <p:pic>
        <p:nvPicPr>
          <p:cNvPr id="18437" name="Picture 2" descr="C:\Users\Dario\AppData\Local\Microsoft\Windows\Temporary Internet Files\Content.Outlook\0J1K13YB\LOGO UA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25563"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Text Box 7"/>
          <p:cNvSpPr txBox="1">
            <a:spLocks noChangeArrowheads="1"/>
          </p:cNvSpPr>
          <p:nvPr/>
        </p:nvSpPr>
        <p:spPr bwMode="auto">
          <a:xfrm>
            <a:off x="6499225" y="139700"/>
            <a:ext cx="2644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AR" sz="1600"/>
              <a:t>Docente: Diego E. Barnech</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1 Título"/>
          <p:cNvSpPr>
            <a:spLocks noGrp="1"/>
          </p:cNvSpPr>
          <p:nvPr>
            <p:ph type="title" idx="4294967295"/>
          </p:nvPr>
        </p:nvSpPr>
        <p:spPr>
          <a:xfrm>
            <a:off x="1331913" y="0"/>
            <a:ext cx="5040312" cy="620713"/>
          </a:xfrm>
        </p:spPr>
        <p:txBody>
          <a:bodyPr/>
          <a:lstStyle/>
          <a:p>
            <a:pPr algn="l" eaLnBrk="1" hangingPunct="1"/>
            <a:r>
              <a:rPr lang="en-US" altLang="es-AR" sz="2800" smtClean="0"/>
              <a:t>Pruebas del Software</a:t>
            </a:r>
            <a:endParaRPr lang="es-AR" altLang="es-AR" sz="2800" smtClean="0"/>
          </a:p>
        </p:txBody>
      </p:sp>
      <p:cxnSp>
        <p:nvCxnSpPr>
          <p:cNvPr id="7" name="6 Conector recto"/>
          <p:cNvCxnSpPr/>
          <p:nvPr/>
        </p:nvCxnSpPr>
        <p:spPr>
          <a:xfrm>
            <a:off x="0" y="642938"/>
            <a:ext cx="9144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459" name="8 CuadroTexto"/>
          <p:cNvSpPr txBox="1">
            <a:spLocks noChangeArrowheads="1"/>
          </p:cNvSpPr>
          <p:nvPr/>
        </p:nvSpPr>
        <p:spPr bwMode="auto">
          <a:xfrm>
            <a:off x="0" y="935038"/>
            <a:ext cx="914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s-AR" altLang="es-AR" sz="4000">
                <a:solidFill>
                  <a:srgbClr val="FFFF00"/>
                </a:solidFill>
                <a:latin typeface="Calibri" panose="020F0502020204030204" pitchFamily="34" charset="0"/>
              </a:rPr>
              <a:t>Técnicas de Prueba – Caja Blanca</a:t>
            </a:r>
          </a:p>
        </p:txBody>
      </p:sp>
      <p:sp>
        <p:nvSpPr>
          <p:cNvPr id="19460" name="9 Rectángulo"/>
          <p:cNvSpPr>
            <a:spLocks noChangeArrowheads="1"/>
          </p:cNvSpPr>
          <p:nvPr/>
        </p:nvSpPr>
        <p:spPr bwMode="auto">
          <a:xfrm>
            <a:off x="468313" y="1773238"/>
            <a:ext cx="8001000" cy="506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Usa la estructura de control del diseño procedimiental:</a:t>
            </a:r>
          </a:p>
          <a:p>
            <a:pPr lvl="1" algn="just">
              <a:lnSpc>
                <a:spcPct val="150000"/>
              </a:lnSpc>
              <a:buClr>
                <a:srgbClr val="FF0000"/>
              </a:buClr>
              <a:buFont typeface="Arial" panose="020B0604020202020204" pitchFamily="34" charset="0"/>
              <a:buChar char="•"/>
            </a:pPr>
            <a:r>
              <a:rPr lang="es-AR" altLang="es-AR" sz="2400">
                <a:latin typeface="Calibri" panose="020F0502020204030204" pitchFamily="34" charset="0"/>
              </a:rPr>
              <a:t>Garantizar que se ejercita por lo menos una vez todos los caminos independientes.</a:t>
            </a:r>
          </a:p>
          <a:p>
            <a:pPr lvl="1" algn="just">
              <a:lnSpc>
                <a:spcPct val="150000"/>
              </a:lnSpc>
              <a:buClr>
                <a:srgbClr val="FF0000"/>
              </a:buClr>
              <a:buFont typeface="Arial" panose="020B0604020202020204" pitchFamily="34" charset="0"/>
              <a:buChar char="•"/>
            </a:pPr>
            <a:r>
              <a:rPr lang="es-AR" altLang="es-AR" sz="2400">
                <a:latin typeface="Calibri" panose="020F0502020204030204" pitchFamily="34" charset="0"/>
              </a:rPr>
              <a:t>Ejercitar todas las decisiones lógicas en sus vertientes verdadera y falsa.</a:t>
            </a:r>
          </a:p>
          <a:p>
            <a:pPr lvl="1" algn="just">
              <a:lnSpc>
                <a:spcPct val="150000"/>
              </a:lnSpc>
              <a:buClr>
                <a:srgbClr val="FF0000"/>
              </a:buClr>
              <a:buFont typeface="Arial" panose="020B0604020202020204" pitchFamily="34" charset="0"/>
              <a:buChar char="•"/>
            </a:pPr>
            <a:r>
              <a:rPr lang="es-AR" altLang="es-AR" sz="2400">
                <a:latin typeface="Calibri" panose="020F0502020204030204" pitchFamily="34" charset="0"/>
              </a:rPr>
              <a:t>Ejecutar todos los bucles en sus límites y con sus limites operacionales.</a:t>
            </a:r>
          </a:p>
          <a:p>
            <a:pPr lvl="1" algn="just">
              <a:lnSpc>
                <a:spcPct val="150000"/>
              </a:lnSpc>
              <a:buClr>
                <a:srgbClr val="FF0000"/>
              </a:buClr>
              <a:buFont typeface="Arial" panose="020B0604020202020204" pitchFamily="34" charset="0"/>
              <a:buChar char="•"/>
            </a:pPr>
            <a:r>
              <a:rPr lang="es-AR" altLang="es-AR" sz="2400">
                <a:latin typeface="Calibri" panose="020F0502020204030204" pitchFamily="34" charset="0"/>
              </a:rPr>
              <a:t>Ejercitar las estructuras internas de datos para asegurar su validez.</a:t>
            </a:r>
          </a:p>
        </p:txBody>
      </p:sp>
      <p:pic>
        <p:nvPicPr>
          <p:cNvPr id="19461" name="Picture 2" descr="C:\Users\Dario\AppData\Local\Microsoft\Windows\Temporary Internet Files\Content.Outlook\0J1K13YB\LOGO UA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25563"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Text Box 7"/>
          <p:cNvSpPr txBox="1">
            <a:spLocks noChangeArrowheads="1"/>
          </p:cNvSpPr>
          <p:nvPr/>
        </p:nvSpPr>
        <p:spPr bwMode="auto">
          <a:xfrm>
            <a:off x="6499225" y="139700"/>
            <a:ext cx="2644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AR" sz="1600"/>
              <a:t>Docente: Diego E. Barnech</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1 Título"/>
          <p:cNvSpPr>
            <a:spLocks noGrp="1"/>
          </p:cNvSpPr>
          <p:nvPr>
            <p:ph type="title" idx="4294967295"/>
          </p:nvPr>
        </p:nvSpPr>
        <p:spPr>
          <a:xfrm>
            <a:off x="1331913" y="0"/>
            <a:ext cx="5040312" cy="620713"/>
          </a:xfrm>
        </p:spPr>
        <p:txBody>
          <a:bodyPr/>
          <a:lstStyle/>
          <a:p>
            <a:pPr algn="l" eaLnBrk="1" hangingPunct="1"/>
            <a:r>
              <a:rPr lang="en-US" altLang="es-AR" sz="2800" smtClean="0"/>
              <a:t>Pruebas del Software</a:t>
            </a:r>
            <a:endParaRPr lang="es-AR" altLang="es-AR" sz="2800" smtClean="0"/>
          </a:p>
        </p:txBody>
      </p:sp>
      <p:cxnSp>
        <p:nvCxnSpPr>
          <p:cNvPr id="7" name="6 Conector recto"/>
          <p:cNvCxnSpPr/>
          <p:nvPr/>
        </p:nvCxnSpPr>
        <p:spPr>
          <a:xfrm>
            <a:off x="0" y="642938"/>
            <a:ext cx="9144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483" name="8 CuadroTexto"/>
          <p:cNvSpPr txBox="1">
            <a:spLocks noChangeArrowheads="1"/>
          </p:cNvSpPr>
          <p:nvPr/>
        </p:nvSpPr>
        <p:spPr bwMode="auto">
          <a:xfrm>
            <a:off x="0" y="935038"/>
            <a:ext cx="914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s-AR" altLang="es-AR" sz="4000">
                <a:solidFill>
                  <a:srgbClr val="FFFF00"/>
                </a:solidFill>
                <a:latin typeface="Calibri" panose="020F0502020204030204" pitchFamily="34" charset="0"/>
              </a:rPr>
              <a:t>Técnicas – Caja Blanca – Camino Básico</a:t>
            </a:r>
          </a:p>
        </p:txBody>
      </p:sp>
      <p:sp>
        <p:nvSpPr>
          <p:cNvPr id="20484" name="9 Rectángulo"/>
          <p:cNvSpPr>
            <a:spLocks noChangeArrowheads="1"/>
          </p:cNvSpPr>
          <p:nvPr/>
        </p:nvSpPr>
        <p:spPr bwMode="auto">
          <a:xfrm>
            <a:off x="468313" y="1773238"/>
            <a:ext cx="8001000" cy="425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Técnica de prueba de Caja Blanca.</a:t>
            </a:r>
          </a:p>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Permite obtener una medida de la complejidad lógica de un diseño procedimental.</a:t>
            </a:r>
          </a:p>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Usar la medida como guía para la definición de un conjunto básico de caminos de ejecución.</a:t>
            </a:r>
          </a:p>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Esto garantiza que durante la prueba se ejecuta por lo menos una vez cada sentencia del problema.</a:t>
            </a:r>
          </a:p>
        </p:txBody>
      </p:sp>
      <p:pic>
        <p:nvPicPr>
          <p:cNvPr id="20485" name="Picture 2" descr="C:\Users\Dario\AppData\Local\Microsoft\Windows\Temporary Internet Files\Content.Outlook\0J1K13YB\LOGO UA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25563"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Text Box 7"/>
          <p:cNvSpPr txBox="1">
            <a:spLocks noChangeArrowheads="1"/>
          </p:cNvSpPr>
          <p:nvPr/>
        </p:nvSpPr>
        <p:spPr bwMode="auto">
          <a:xfrm>
            <a:off x="6499225" y="139700"/>
            <a:ext cx="2644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AR" sz="1600"/>
              <a:t>Docente: Diego E. Barnech</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1 Título"/>
          <p:cNvSpPr>
            <a:spLocks noGrp="1"/>
          </p:cNvSpPr>
          <p:nvPr>
            <p:ph type="title" idx="4294967295"/>
          </p:nvPr>
        </p:nvSpPr>
        <p:spPr>
          <a:xfrm>
            <a:off x="1331913" y="0"/>
            <a:ext cx="5040312" cy="620713"/>
          </a:xfrm>
        </p:spPr>
        <p:txBody>
          <a:bodyPr/>
          <a:lstStyle/>
          <a:p>
            <a:pPr algn="l" eaLnBrk="1" hangingPunct="1"/>
            <a:r>
              <a:rPr lang="en-US" altLang="es-AR" sz="2800" smtClean="0"/>
              <a:t>Pruebas del Software</a:t>
            </a:r>
            <a:endParaRPr lang="es-AR" altLang="es-AR" sz="2800" smtClean="0"/>
          </a:p>
        </p:txBody>
      </p:sp>
      <p:cxnSp>
        <p:nvCxnSpPr>
          <p:cNvPr id="7" name="6 Conector recto"/>
          <p:cNvCxnSpPr/>
          <p:nvPr/>
        </p:nvCxnSpPr>
        <p:spPr>
          <a:xfrm>
            <a:off x="0" y="642938"/>
            <a:ext cx="9144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507" name="8 CuadroTexto"/>
          <p:cNvSpPr txBox="1">
            <a:spLocks noChangeArrowheads="1"/>
          </p:cNvSpPr>
          <p:nvPr/>
        </p:nvSpPr>
        <p:spPr bwMode="auto">
          <a:xfrm>
            <a:off x="0" y="935038"/>
            <a:ext cx="914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s-AR" altLang="es-AR" sz="4000">
                <a:solidFill>
                  <a:srgbClr val="FFFF00"/>
                </a:solidFill>
                <a:latin typeface="Calibri" panose="020F0502020204030204" pitchFamily="34" charset="0"/>
              </a:rPr>
              <a:t>Técnicas – Caja Blanca – Camino Básico</a:t>
            </a:r>
          </a:p>
        </p:txBody>
      </p:sp>
      <p:sp>
        <p:nvSpPr>
          <p:cNvPr id="21508" name="9 Rectángulo"/>
          <p:cNvSpPr>
            <a:spLocks noChangeArrowheads="1"/>
          </p:cNvSpPr>
          <p:nvPr/>
        </p:nvSpPr>
        <p:spPr bwMode="auto">
          <a:xfrm>
            <a:off x="468313" y="1773238"/>
            <a:ext cx="80010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buClr>
                <a:srgbClr val="FF0000"/>
              </a:buClr>
              <a:buFont typeface="Arial" panose="020B0604020202020204" pitchFamily="34" charset="0"/>
              <a:buChar char="•"/>
            </a:pPr>
            <a:endParaRPr lang="en-US" altLang="es-AR" sz="2400">
              <a:latin typeface="Calibri" panose="020F0502020204030204" pitchFamily="34" charset="0"/>
            </a:endParaRPr>
          </a:p>
        </p:txBody>
      </p:sp>
      <p:pic>
        <p:nvPicPr>
          <p:cNvPr id="21509" name="Picture 2" descr="C:\Users\Dario\AppData\Local\Microsoft\Windows\Temporary Internet Files\Content.Outlook\0J1K13YB\LOGO UA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25563"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Text Box 7"/>
          <p:cNvSpPr txBox="1">
            <a:spLocks noChangeArrowheads="1"/>
          </p:cNvSpPr>
          <p:nvPr/>
        </p:nvSpPr>
        <p:spPr bwMode="auto">
          <a:xfrm>
            <a:off x="6499225" y="139700"/>
            <a:ext cx="2644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AR" sz="1600"/>
              <a:t>Docente: Diego E. Barnech</a:t>
            </a:r>
          </a:p>
        </p:txBody>
      </p:sp>
      <p:pic>
        <p:nvPicPr>
          <p:cNvPr id="2151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628775"/>
            <a:ext cx="7416800"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1 Título"/>
          <p:cNvSpPr>
            <a:spLocks noGrp="1"/>
          </p:cNvSpPr>
          <p:nvPr>
            <p:ph type="title" idx="4294967295"/>
          </p:nvPr>
        </p:nvSpPr>
        <p:spPr>
          <a:xfrm>
            <a:off x="1331913" y="0"/>
            <a:ext cx="5040312" cy="620713"/>
          </a:xfrm>
        </p:spPr>
        <p:txBody>
          <a:bodyPr/>
          <a:lstStyle/>
          <a:p>
            <a:pPr algn="l" eaLnBrk="1" hangingPunct="1"/>
            <a:r>
              <a:rPr lang="en-US" altLang="es-AR" sz="2800" smtClean="0"/>
              <a:t>Pruebas del Software</a:t>
            </a:r>
            <a:endParaRPr lang="es-AR" altLang="es-AR" sz="2800" smtClean="0"/>
          </a:p>
        </p:txBody>
      </p:sp>
      <p:cxnSp>
        <p:nvCxnSpPr>
          <p:cNvPr id="7" name="6 Conector recto"/>
          <p:cNvCxnSpPr/>
          <p:nvPr/>
        </p:nvCxnSpPr>
        <p:spPr>
          <a:xfrm>
            <a:off x="0" y="642938"/>
            <a:ext cx="9144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31" name="8 CuadroTexto"/>
          <p:cNvSpPr txBox="1">
            <a:spLocks noChangeArrowheads="1"/>
          </p:cNvSpPr>
          <p:nvPr/>
        </p:nvSpPr>
        <p:spPr bwMode="auto">
          <a:xfrm>
            <a:off x="0" y="935038"/>
            <a:ext cx="914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s-AR" altLang="es-AR" sz="4000">
                <a:solidFill>
                  <a:srgbClr val="FFFF00"/>
                </a:solidFill>
                <a:latin typeface="Calibri" panose="020F0502020204030204" pitchFamily="34" charset="0"/>
              </a:rPr>
              <a:t>Complejidad Ciclomática</a:t>
            </a:r>
          </a:p>
        </p:txBody>
      </p:sp>
      <p:sp>
        <p:nvSpPr>
          <p:cNvPr id="22532" name="9 Rectángulo"/>
          <p:cNvSpPr>
            <a:spLocks noChangeArrowheads="1"/>
          </p:cNvSpPr>
          <p:nvPr/>
        </p:nvSpPr>
        <p:spPr bwMode="auto">
          <a:xfrm>
            <a:off x="468313" y="1773238"/>
            <a:ext cx="8001000" cy="425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Es una métrica del software que proporciona una visión cuantitativa de la complejidad lógica de un programa.</a:t>
            </a:r>
          </a:p>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Define el número de Caminos Independientes del conjunto básico de un programa.</a:t>
            </a:r>
          </a:p>
          <a:p>
            <a:pPr algn="just">
              <a:lnSpc>
                <a:spcPct val="150000"/>
              </a:lnSpc>
              <a:buClr>
                <a:srgbClr val="FF0000"/>
              </a:buClr>
              <a:buFont typeface="Arial" panose="020B0604020202020204" pitchFamily="34" charset="0"/>
              <a:buChar char="•"/>
            </a:pPr>
            <a:r>
              <a:rPr lang="es-AR" altLang="es-AR" sz="2600">
                <a:latin typeface="Calibri" panose="020F0502020204030204" pitchFamily="34" charset="0"/>
              </a:rPr>
              <a:t>Define el límite superior de pruebas que se deben realizar para asegurar que se ejecuta cada sentencia al menos una vez.</a:t>
            </a:r>
          </a:p>
        </p:txBody>
      </p:sp>
      <p:pic>
        <p:nvPicPr>
          <p:cNvPr id="22533" name="Picture 2" descr="C:\Users\Dario\AppData\Local\Microsoft\Windows\Temporary Internet Files\Content.Outlook\0J1K13YB\LOGO UA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25563"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Text Box 7"/>
          <p:cNvSpPr txBox="1">
            <a:spLocks noChangeArrowheads="1"/>
          </p:cNvSpPr>
          <p:nvPr/>
        </p:nvSpPr>
        <p:spPr bwMode="auto">
          <a:xfrm>
            <a:off x="6499225" y="139700"/>
            <a:ext cx="2644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AR" sz="1600"/>
              <a:t>Docente: Diego E. Barnech</a:t>
            </a:r>
          </a:p>
        </p:txBody>
      </p:sp>
      <p:sp>
        <p:nvSpPr>
          <p:cNvPr id="22535" name="Text Box 8"/>
          <p:cNvSpPr txBox="1">
            <a:spLocks noChangeArrowheads="1"/>
          </p:cNvSpPr>
          <p:nvPr/>
        </p:nvSpPr>
        <p:spPr bwMode="auto">
          <a:xfrm>
            <a:off x="468313" y="6237288"/>
            <a:ext cx="8394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s-AR"/>
              <a:t>V(G) = Regiones  ;   V(G) = Aristas – Nodos  + 2  ;   V(G) = NodosPredicados + 1</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Diapositiva 1 - &amp;quot;&amp;#x0D;&amp;#x0A;TRABAJO DE CAMPO I&amp;#x0D;&amp;#x0A;&amp;#x0D;&amp;#x0A;&amp;#x0D;&amp;#x0A;&amp;#x0D;&amp;#x0A;&amp;#x0D;&amp;#x0A;&amp;#x0D;&amp;#x0A;&amp;#x0D;&amp;#x0A;Métodos Formales&amp;#x0D;&amp;#x0A;&amp;#x0D;&amp;#x0A;&amp;#x0D;&amp;#x0A;Titular: Dario Guillermo Cardacci&amp;#x0D;&amp;#x0A;&amp;quot;&quot;/&gt;&lt;property id=&quot;20307&quot; value=&quot;256&quot;/&gt;&lt;/object&gt;&lt;object type=&quot;3&quot; unique_id=&quot;10026&quot;&gt;&lt;property id=&quot;20148&quot; value=&quot;5&quot;/&gt;&lt;property id=&quot;20300&quot; value=&quot;Diapositiva 2 - &amp;quot;METODOS FORMLES                                                   Titular: Dario G. Cardacci&amp;quot;&quot;/&gt;&lt;property id=&quot;20307&quot; value=&quot;257&quot;/&gt;&lt;/object&gt;&lt;object type=&quot;3&quot; unique_id=&quot;10681&quot;&gt;&lt;property id=&quot;20148&quot; value=&quot;5&quot;/&gt;&lt;property id=&quot;20300&quot; value=&quot;Diapositiva 17 - &amp;quot;                  GESTION DEL RIESGO                                               Titular: Dario G. Cardacc&quot;/&gt;&lt;property id=&quot;20307&quot; value=&quot;262&quot;/&gt;&lt;/object&gt;&lt;object type=&quot;3&quot; unique_id=&quot;11426&quot;&gt;&lt;property id=&quot;20148&quot; value=&quot;5&quot;/&gt;&lt;property id=&quot;20300&quot; value=&quot;Diapositiva 3 - &amp;quot;METODOS FORMLES                                                   Titular: Dario G. Cardacci&amp;quot;&quot;/&gt;&lt;property id=&quot;20307&quot; value=&quot;263&quot;/&gt;&lt;/object&gt;&lt;object type=&quot;3&quot; unique_id=&quot;11427&quot;&gt;&lt;property id=&quot;20148&quot; value=&quot;5&quot;/&gt;&lt;property id=&quot;20300&quot; value=&quot;Diapositiva 5 - &amp;quot;METODOS FORMLES                                                   Titular: Dario G. Cardacci&amp;quot;&quot;/&gt;&lt;property id=&quot;20307&quot; value=&quot;264&quot;/&gt;&lt;/object&gt;&lt;object type=&quot;3&quot; unique_id=&quot;11428&quot;&gt;&lt;property id=&quot;20148&quot; value=&quot;5&quot;/&gt;&lt;property id=&quot;20300&quot; value=&quot;Diapositiva 6 - &amp;quot;METODOS FORMLES                                                   Titular: Dario G. Cardacci&amp;quot;&quot;/&gt;&lt;property id=&quot;20307&quot; value=&quot;265&quot;/&gt;&lt;/object&gt;&lt;object type=&quot;3&quot; unique_id=&quot;11429&quot;&gt;&lt;property id=&quot;20148&quot; value=&quot;5&quot;/&gt;&lt;property id=&quot;20300&quot; value=&quot;Diapositiva 4 - &amp;quot;METODOS FORMLES                                                   Titular: Dario G. Cardacci&amp;quot;&quot;/&gt;&lt;property id=&quot;20307&quot; value=&quot;266&quot;/&gt;&lt;/object&gt;&lt;object type=&quot;3&quot; unique_id=&quot;11430&quot;&gt;&lt;property id=&quot;20148&quot; value=&quot;5&quot;/&gt;&lt;property id=&quot;20300&quot; value=&quot;Diapositiva 7 - &amp;quot;METODOS FORMLES                                                   Titular: Dario G. Cardacci&amp;quot;&quot;/&gt;&lt;property id=&quot;20307&quot; value=&quot;267&quot;/&gt;&lt;/object&gt;&lt;object type=&quot;3&quot; unique_id=&quot;11431&quot;&gt;&lt;property id=&quot;20148&quot; value=&quot;5&quot;/&gt;&lt;property id=&quot;20300&quot; value=&quot;Diapositiva 8 - &amp;quot;METODOS FORMLES                                                   Titular: Dario G. Cardacci&amp;quot;&quot;/&gt;&lt;property id=&quot;20307&quot; value=&quot;268&quot;/&gt;&lt;/object&gt;&lt;object type=&quot;3&quot; unique_id=&quot;11432&quot;&gt;&lt;property id=&quot;20148&quot; value=&quot;5&quot;/&gt;&lt;property id=&quot;20300&quot; value=&quot;Diapositiva 9 - &amp;quot;METODOS FORMLES                                                   Titular: Dario G. Cardacci&amp;quot;&quot;/&gt;&lt;property id=&quot;20307&quot; value=&quot;269&quot;/&gt;&lt;/object&gt;&lt;object type=&quot;3&quot; unique_id=&quot;11433&quot;&gt;&lt;property id=&quot;20148&quot; value=&quot;5&quot;/&gt;&lt;property id=&quot;20300&quot; value=&quot;Diapositiva 10 - &amp;quot;METODOS FORMLES                                                   Titular: Dario G. Cardacci&amp;quot;&quot;/&gt;&lt;property id=&quot;20307&quot; value=&quot;270&quot;/&gt;&lt;/object&gt;&lt;object type=&quot;3&quot; unique_id=&quot;11434&quot;&gt;&lt;property id=&quot;20148&quot; value=&quot;5&quot;/&gt;&lt;property id=&quot;20300&quot; value=&quot;Diapositiva 11 - &amp;quot;METODOS FORMLES                                                   Titular: Dario G. Cardacci&amp;quot;&quot;/&gt;&lt;property id=&quot;20307&quot; value=&quot;271&quot;/&gt;&lt;/object&gt;&lt;object type=&quot;3&quot; unique_id=&quot;11435&quot;&gt;&lt;property id=&quot;20148&quot; value=&quot;5&quot;/&gt;&lt;property id=&quot;20300&quot; value=&quot;Diapositiva 12 - &amp;quot;METODOS FORMLES                                                   Titular: Dario G. Cardacci&amp;quot;&quot;/&gt;&lt;property id=&quot;20307&quot; value=&quot;272&quot;/&gt;&lt;/object&gt;&lt;object type=&quot;3&quot; unique_id=&quot;11436&quot;&gt;&lt;property id=&quot;20148&quot; value=&quot;5&quot;/&gt;&lt;property id=&quot;20300&quot; value=&quot;Diapositiva 13 - &amp;quot;METODOS FORMLES                                                   Titular: Dario G. Cardacci&amp;quot;&quot;/&gt;&lt;property id=&quot;20307&quot; value=&quot;273&quot;/&gt;&lt;/object&gt;&lt;object type=&quot;3&quot; unique_id=&quot;11437&quot;&gt;&lt;property id=&quot;20148&quot; value=&quot;5&quot;/&gt;&lt;property id=&quot;20300&quot; value=&quot;Diapositiva 14 - &amp;quot;METODOS FORMLES                                                   Titular: Dario G. Cardacci&amp;quot;&quot;/&gt;&lt;property id=&quot;20307&quot; value=&quot;274&quot;/&gt;&lt;/object&gt;&lt;object type=&quot;3&quot; unique_id=&quot;11438&quot;&gt;&lt;property id=&quot;20148&quot; value=&quot;5&quot;/&gt;&lt;property id=&quot;20300&quot; value=&quot;Diapositiva 15 - &amp;quot;METODOS FORMLES                                                   Titular: Dario G. Cardacci&amp;quot;&quot;/&gt;&lt;property id=&quot;20307&quot; value=&quot;275&quot;/&gt;&lt;/object&gt;&lt;object type=&quot;3&quot; unique_id=&quot;11439&quot;&gt;&lt;property id=&quot;20148&quot; value=&quot;5&quot;/&gt;&lt;property id=&quot;20300&quot; value=&quot;Diapositiva 16 - &amp;quot;METODOS FORMLES                                                   Titular: Dario G. Cardacci&amp;quot;&quot;/&gt;&lt;property id=&quot;20307&quot; value=&quot;276&quot;/&gt;&lt;/object&gt;&lt;/object&gt;&lt;/object&gt;&lt;/database&gt;"/>
  <p:tag name="SECTOMILLISECCONVERTED" val="1"/>
</p:tagLst>
</file>

<file path=ppt/theme/theme1.xml><?xml version="1.0" encoding="utf-8"?>
<a:theme xmlns:a="http://schemas.openxmlformats.org/drawingml/2006/main" name="Dario200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río">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Dario2008</Template>
  <TotalTime>4706</TotalTime>
  <Words>1619</Words>
  <Application>Microsoft Office PowerPoint</Application>
  <PresentationFormat>Presentación en pantalla (4:3)</PresentationFormat>
  <Paragraphs>195</Paragraphs>
  <Slides>29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29</vt:i4>
      </vt:variant>
    </vt:vector>
  </HeadingPairs>
  <TitlesOfParts>
    <vt:vector size="32" baseType="lpstr">
      <vt:lpstr>Arial</vt:lpstr>
      <vt:lpstr>Calibri</vt:lpstr>
      <vt:lpstr>Dario2008</vt:lpstr>
      <vt:lpstr> Seminario de Aplicación Profesional      UNIDAD 4 Pruebas del Software   Docente: Ing. Diego Barnech Titular: Pablo Vilaboa Versión 2014.01</vt:lpstr>
      <vt:lpstr>Pruebas del Software</vt:lpstr>
      <vt:lpstr>Pruebas del Software</vt:lpstr>
      <vt:lpstr>Pruebas del Software</vt:lpstr>
      <vt:lpstr>Pruebas del Software</vt:lpstr>
      <vt:lpstr>Pruebas del Software</vt:lpstr>
      <vt:lpstr>Pruebas del Software</vt:lpstr>
      <vt:lpstr>Pruebas del Software</vt:lpstr>
      <vt:lpstr>Pruebas del Software</vt:lpstr>
      <vt:lpstr>Pruebas del Software</vt:lpstr>
      <vt:lpstr>Pruebas del Software</vt:lpstr>
      <vt:lpstr>Pruebas del Software</vt:lpstr>
      <vt:lpstr>Pruebas del Software</vt:lpstr>
      <vt:lpstr>Pruebas del Software</vt:lpstr>
      <vt:lpstr>Pruebas del Software</vt:lpstr>
      <vt:lpstr>Pruebas del Software</vt:lpstr>
      <vt:lpstr>Pruebas del Software</vt:lpstr>
      <vt:lpstr>Pruebas del Software</vt:lpstr>
      <vt:lpstr>Pruebas del Software</vt:lpstr>
      <vt:lpstr>Pruebas del Software</vt:lpstr>
      <vt:lpstr>Pruebas del Software</vt:lpstr>
      <vt:lpstr>Pruebas del Software</vt:lpstr>
      <vt:lpstr>Pruebas del Software</vt:lpstr>
      <vt:lpstr>Pruebas del Software</vt:lpstr>
      <vt:lpstr>Pruebas del Software</vt:lpstr>
      <vt:lpstr>Pruebas del Software</vt:lpstr>
      <vt:lpstr>Pruebas del Software</vt:lpstr>
      <vt:lpstr>Pruebas del Software</vt:lpstr>
      <vt:lpstr>Presentación de PowerPoint</vt:lpstr>
    </vt:vector>
  </TitlesOfParts>
  <Company>UAI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Pruebas del Software</dc:title>
  <dc:subject>TC1 - Unidad 6</dc:subject>
  <dc:creator>Diego Barnech</dc:creator>
  <cp:lastModifiedBy>DiegoEB</cp:lastModifiedBy>
  <cp:revision>472</cp:revision>
  <dcterms:created xsi:type="dcterms:W3CDTF">2008-10-21T16:03:09Z</dcterms:created>
  <dcterms:modified xsi:type="dcterms:W3CDTF">2014-07-09T21:13:04Z</dcterms:modified>
</cp:coreProperties>
</file>