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89" r:id="rId4"/>
    <p:sldId id="290" r:id="rId5"/>
    <p:sldId id="29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und vertikaler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kaler Titel u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 überschri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leich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alt mit Überschrif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it Überschrif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13803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-DE" sz="88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Microprocessors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524000" y="3100876"/>
            <a:ext cx="9144000" cy="1488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de-DE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3: Cache </a:t>
            </a:r>
            <a:r>
              <a:rPr lang="de-DE" sz="4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Coherency</a:t>
            </a:r>
            <a:endParaRPr lang="de-DE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524000" y="5600700"/>
            <a:ext cx="914399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Dominik Baumeister, Fabian Wahlster, Marten Schwarzmann, Christoph Winter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199" y="27561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-DE" b="1" dirty="0"/>
              <a:t>Memory Overhead</a:t>
            </a:r>
            <a:br>
              <a:rPr lang="de-DE" b="1" dirty="0"/>
            </a:br>
            <a:r>
              <a:rPr lang="de-DE" sz="2000" b="1" dirty="0"/>
              <a:t>Cache </a:t>
            </a:r>
            <a:r>
              <a:rPr lang="de-DE" sz="2000" b="1" dirty="0" err="1"/>
              <a:t>line</a:t>
            </a:r>
            <a:r>
              <a:rPr lang="de-DE" sz="2000" b="1" dirty="0"/>
              <a:t> </a:t>
            </a:r>
            <a:r>
              <a:rPr lang="de-DE" sz="2000" b="1" dirty="0" err="1"/>
              <a:t>size</a:t>
            </a:r>
            <a:r>
              <a:rPr lang="de-DE" sz="2000" b="1" dirty="0"/>
              <a:t>: 64 </a:t>
            </a:r>
            <a:r>
              <a:rPr lang="de-DE" sz="2000" b="1" dirty="0" err="1"/>
              <a:t>bytes</a:t>
            </a:r>
            <a:endParaRPr lang="de-DE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843" y="2026759"/>
            <a:ext cx="6012312" cy="4071207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002409" y="498723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24MB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3002409" y="3325243"/>
            <a:ext cx="466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{</a:t>
            </a:r>
            <a:endParaRPr lang="en-US" sz="6600" dirty="0"/>
          </a:p>
        </p:txBody>
      </p:sp>
      <p:sp>
        <p:nvSpPr>
          <p:cNvPr id="10" name="Textfeld 9"/>
          <p:cNvSpPr txBox="1"/>
          <p:nvPr/>
        </p:nvSpPr>
        <p:spPr>
          <a:xfrm rot="10800000">
            <a:off x="8674130" y="3462197"/>
            <a:ext cx="466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{</a:t>
            </a:r>
            <a:endParaRPr lang="en-US" sz="6600" dirty="0"/>
          </a:p>
        </p:txBody>
      </p:sp>
      <p:sp>
        <p:nvSpPr>
          <p:cNvPr id="11" name="Textfeld 10"/>
          <p:cNvSpPr txBox="1"/>
          <p:nvPr/>
        </p:nvSpPr>
        <p:spPr>
          <a:xfrm>
            <a:off x="4453248" y="3325243"/>
            <a:ext cx="466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{</a:t>
            </a:r>
            <a:endParaRPr lang="en-US" sz="6600" dirty="0"/>
          </a:p>
        </p:txBody>
      </p:sp>
      <p:sp>
        <p:nvSpPr>
          <p:cNvPr id="12" name="Textfeld 11"/>
          <p:cNvSpPr txBox="1"/>
          <p:nvPr/>
        </p:nvSpPr>
        <p:spPr>
          <a:xfrm rot="10800000">
            <a:off x="7296310" y="3462197"/>
            <a:ext cx="4667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{</a:t>
            </a:r>
            <a:endParaRPr lang="en-US" sz="6600" dirty="0"/>
          </a:p>
        </p:txBody>
      </p:sp>
      <p:sp>
        <p:nvSpPr>
          <p:cNvPr id="13" name="Textfeld 12"/>
          <p:cNvSpPr txBox="1"/>
          <p:nvPr/>
        </p:nvSpPr>
        <p:spPr>
          <a:xfrm>
            <a:off x="8995859" y="374450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24MB</a:t>
            </a:r>
            <a:endParaRPr lang="en-US" b="1" dirty="0"/>
          </a:p>
        </p:txBody>
      </p:sp>
      <p:cxnSp>
        <p:nvCxnSpPr>
          <p:cNvPr id="7" name="Gekrümmter Verbinder 6"/>
          <p:cNvCxnSpPr>
            <a:stCxn id="11" idx="1"/>
            <a:endCxn id="3" idx="0"/>
          </p:cNvCxnSpPr>
          <p:nvPr/>
        </p:nvCxnSpPr>
        <p:spPr>
          <a:xfrm rot="10800000" flipV="1">
            <a:off x="3436984" y="3879240"/>
            <a:ext cx="1016264" cy="11079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315001" y="374450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24MB</a:t>
            </a:r>
            <a:endParaRPr lang="en-US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8252390" y="4995775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24MB</a:t>
            </a:r>
            <a:endParaRPr lang="en-US" b="1" dirty="0"/>
          </a:p>
        </p:txBody>
      </p:sp>
      <p:cxnSp>
        <p:nvCxnSpPr>
          <p:cNvPr id="16" name="Gekrümmter Verbinder 15"/>
          <p:cNvCxnSpPr>
            <a:stCxn id="12" idx="1"/>
            <a:endCxn id="18" idx="0"/>
          </p:cNvCxnSpPr>
          <p:nvPr/>
        </p:nvCxnSpPr>
        <p:spPr>
          <a:xfrm>
            <a:off x="7763104" y="4016195"/>
            <a:ext cx="923861" cy="97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Memory Overhead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sz="3200" dirty="0"/>
              <a:t>Per </a:t>
            </a:r>
            <a:r>
              <a:rPr lang="de-DE" sz="3200" dirty="0" err="1"/>
              <a:t>processor</a:t>
            </a:r>
            <a:r>
              <a:rPr lang="de-DE" sz="3200" dirty="0"/>
              <a:t>:</a:t>
            </a:r>
          </a:p>
          <a:p>
            <a:pPr lvl="1"/>
            <a:r>
              <a:rPr lang="de-DE" sz="2800" dirty="0"/>
              <a:t> Cache </a:t>
            </a:r>
            <a:r>
              <a:rPr lang="de-DE" sz="2800" dirty="0" err="1"/>
              <a:t>size</a:t>
            </a:r>
            <a:r>
              <a:rPr lang="de-DE" sz="2800" dirty="0"/>
              <a:t>: 24 MB == 24.576 KB == 25.165.824 B</a:t>
            </a:r>
          </a:p>
          <a:p>
            <a:pPr lvl="1"/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cache</a:t>
            </a:r>
            <a:r>
              <a:rPr lang="de-DE" sz="2800" dirty="0"/>
              <a:t> </a:t>
            </a:r>
            <a:r>
              <a:rPr lang="de-DE" sz="2800" dirty="0" err="1"/>
              <a:t>lines</a:t>
            </a:r>
            <a:r>
              <a:rPr lang="de-DE" sz="2800" dirty="0"/>
              <a:t>: 25.165.824 B / 64 B = 393.216</a:t>
            </a:r>
          </a:p>
          <a:p>
            <a:pPr lvl="1"/>
            <a:r>
              <a:rPr lang="de-DE" sz="2800" dirty="0"/>
              <a:t> Additional </a:t>
            </a:r>
            <a:r>
              <a:rPr lang="de-DE" sz="2800" dirty="0" err="1"/>
              <a:t>bits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supporting</a:t>
            </a:r>
            <a:r>
              <a:rPr lang="de-DE" sz="2800" dirty="0"/>
              <a:t> MESI </a:t>
            </a:r>
            <a:r>
              <a:rPr lang="de-DE" sz="2800" dirty="0" err="1"/>
              <a:t>protocol</a:t>
            </a:r>
            <a:r>
              <a:rPr lang="de-DE" sz="2800" dirty="0"/>
              <a:t>: 2 </a:t>
            </a:r>
            <a:r>
              <a:rPr lang="de-DE" sz="2800" dirty="0" err="1"/>
              <a:t>bits</a:t>
            </a:r>
            <a:r>
              <a:rPr lang="de-DE" sz="2800" dirty="0"/>
              <a:t> per </a:t>
            </a:r>
            <a:r>
              <a:rPr lang="de-DE" sz="2800" dirty="0" err="1"/>
              <a:t>cache</a:t>
            </a:r>
            <a:r>
              <a:rPr lang="de-DE" sz="2800" dirty="0"/>
              <a:t> </a:t>
            </a:r>
            <a:r>
              <a:rPr lang="de-DE" sz="2800" dirty="0" err="1"/>
              <a:t>line</a:t>
            </a:r>
            <a:endParaRPr lang="de-DE" sz="2800" dirty="0"/>
          </a:p>
          <a:p>
            <a:pPr lvl="1"/>
            <a:r>
              <a:rPr lang="de-DE" sz="2800" dirty="0"/>
              <a:t> Memory </a:t>
            </a:r>
            <a:r>
              <a:rPr lang="de-DE" sz="2800" dirty="0" err="1"/>
              <a:t>overhead</a:t>
            </a:r>
            <a:r>
              <a:rPr lang="de-DE" sz="2800" dirty="0"/>
              <a:t>: 393.216 </a:t>
            </a:r>
            <a:r>
              <a:rPr lang="de-DE" sz="2800" dirty="0" err="1"/>
              <a:t>cache</a:t>
            </a:r>
            <a:r>
              <a:rPr lang="de-DE" sz="2800" dirty="0"/>
              <a:t> </a:t>
            </a:r>
            <a:r>
              <a:rPr lang="de-DE" sz="2800" dirty="0" err="1"/>
              <a:t>lines</a:t>
            </a:r>
            <a:r>
              <a:rPr lang="de-DE" sz="2800" dirty="0"/>
              <a:t> * 2 </a:t>
            </a:r>
            <a:r>
              <a:rPr lang="de-DE" sz="2800" dirty="0" err="1"/>
              <a:t>bits</a:t>
            </a:r>
            <a:r>
              <a:rPr lang="de-DE" sz="2800" dirty="0"/>
              <a:t>= 786.432 </a:t>
            </a:r>
            <a:r>
              <a:rPr lang="de-DE" sz="2800" dirty="0" err="1"/>
              <a:t>bits</a:t>
            </a:r>
            <a:endParaRPr lang="de-DE" sz="2800" dirty="0"/>
          </a:p>
          <a:p>
            <a:pPr lvl="1"/>
            <a:r>
              <a:rPr lang="de-DE" sz="2800" dirty="0"/>
              <a:t> 786.432 </a:t>
            </a:r>
            <a:r>
              <a:rPr lang="de-DE" sz="2800" dirty="0" err="1"/>
              <a:t>bits</a:t>
            </a:r>
            <a:r>
              <a:rPr lang="de-DE" sz="2800" dirty="0"/>
              <a:t> == 98.304 B == 96 KB == 0,09375 MB</a:t>
            </a:r>
          </a:p>
          <a:p>
            <a:pPr lvl="1"/>
            <a:r>
              <a:rPr lang="de-DE" sz="2800" dirty="0"/>
              <a:t> </a:t>
            </a:r>
            <a:r>
              <a:rPr lang="de-DE" sz="2800" dirty="0">
                <a:sym typeface="Wingdings" panose="05000000000000000000" pitchFamily="2" charset="2"/>
              </a:rPr>
              <a:t> Memory </a:t>
            </a:r>
            <a:r>
              <a:rPr lang="de-DE" sz="2800" dirty="0" err="1">
                <a:sym typeface="Wingdings" panose="05000000000000000000" pitchFamily="2" charset="2"/>
              </a:rPr>
              <a:t>overhead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of</a:t>
            </a:r>
            <a:r>
              <a:rPr lang="de-DE" sz="2800" dirty="0">
                <a:sym typeface="Wingdings" panose="05000000000000000000" pitchFamily="2" charset="2"/>
              </a:rPr>
              <a:t> 0,4%</a:t>
            </a:r>
          </a:p>
          <a:p>
            <a:r>
              <a:rPr lang="de-DE" sz="3200" dirty="0">
                <a:sym typeface="Wingdings" panose="05000000000000000000" pitchFamily="2" charset="2"/>
              </a:rPr>
              <a:t> In </a:t>
            </a:r>
            <a:r>
              <a:rPr lang="de-DE" sz="3200" dirty="0" err="1">
                <a:sym typeface="Wingdings" panose="05000000000000000000" pitchFamily="2" charset="2"/>
              </a:rPr>
              <a:t>this</a:t>
            </a:r>
            <a:r>
              <a:rPr lang="de-DE" sz="3200" dirty="0">
                <a:sym typeface="Wingdings" panose="05000000000000000000" pitchFamily="2" charset="2"/>
              </a:rPr>
              <a:t> </a:t>
            </a:r>
            <a:r>
              <a:rPr lang="de-DE" sz="3200" dirty="0" err="1">
                <a:sym typeface="Wingdings" panose="05000000000000000000" pitchFamily="2" charset="2"/>
              </a:rPr>
              <a:t>system</a:t>
            </a:r>
            <a:r>
              <a:rPr lang="de-DE" sz="3200" dirty="0">
                <a:sym typeface="Wingdings" panose="05000000000000000000" pitchFamily="2" charset="2"/>
              </a:rPr>
              <a:t>: </a:t>
            </a:r>
            <a:r>
              <a:rPr lang="de-DE" sz="3200" dirty="0"/>
              <a:t>0,09375 MB * 4 = </a:t>
            </a:r>
            <a:r>
              <a:rPr lang="de-DE" sz="3200" b="1" dirty="0"/>
              <a:t>0,375 MB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594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Valid </a:t>
            </a:r>
            <a:r>
              <a:rPr lang="de-DE" b="1" dirty="0" err="1"/>
              <a:t>state</a:t>
            </a:r>
            <a:r>
              <a:rPr lang="de-DE" b="1" dirty="0"/>
              <a:t> </a:t>
            </a:r>
            <a:r>
              <a:rPr lang="de-DE" b="1" dirty="0" err="1"/>
              <a:t>combinations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8265"/>
              </p:ext>
            </p:extLst>
          </p:nvPr>
        </p:nvGraphicFramePr>
        <p:xfrm>
          <a:off x="2051178" y="1895323"/>
          <a:ext cx="8089642" cy="4079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96671">
                  <a:extLst>
                    <a:ext uri="{9D8B030D-6E8A-4147-A177-3AD203B41FA5}">
                      <a16:colId xmlns:a16="http://schemas.microsoft.com/office/drawing/2014/main" val="634501806"/>
                    </a:ext>
                  </a:extLst>
                </a:gridCol>
                <a:gridCol w="983161">
                  <a:extLst>
                    <a:ext uri="{9D8B030D-6E8A-4147-A177-3AD203B41FA5}">
                      <a16:colId xmlns:a16="http://schemas.microsoft.com/office/drawing/2014/main" val="3279686040"/>
                    </a:ext>
                  </a:extLst>
                </a:gridCol>
                <a:gridCol w="6109810">
                  <a:extLst>
                    <a:ext uri="{9D8B030D-6E8A-4147-A177-3AD203B41FA5}">
                      <a16:colId xmlns:a16="http://schemas.microsoft.com/office/drawing/2014/main" val="2784659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0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Cache 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Comment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1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line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marked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as</a:t>
                      </a:r>
                      <a:r>
                        <a:rPr lang="de-DE" b="1" baseline="0" dirty="0"/>
                        <a:t> „</a:t>
                      </a:r>
                      <a:r>
                        <a:rPr lang="de-DE" b="1" baseline="0" dirty="0" err="1"/>
                        <a:t>e</a:t>
                      </a:r>
                      <a:r>
                        <a:rPr lang="de-DE" b="1" dirty="0" err="1"/>
                        <a:t>xclusive</a:t>
                      </a:r>
                      <a:r>
                        <a:rPr lang="de-DE" b="1" dirty="0"/>
                        <a:t>“ </a:t>
                      </a:r>
                      <a:r>
                        <a:rPr lang="de-DE" b="1" dirty="0" err="1"/>
                        <a:t>can‘t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appear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more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than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once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70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line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marked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as</a:t>
                      </a:r>
                      <a:r>
                        <a:rPr lang="de-DE" b="1" baseline="0" dirty="0"/>
                        <a:t> „</a:t>
                      </a:r>
                      <a:r>
                        <a:rPr lang="de-DE" b="1" baseline="0" dirty="0" err="1"/>
                        <a:t>e</a:t>
                      </a:r>
                      <a:r>
                        <a:rPr lang="de-DE" b="1" dirty="0" err="1"/>
                        <a:t>xclusive</a:t>
                      </a:r>
                      <a:r>
                        <a:rPr lang="de-DE" b="1" dirty="0"/>
                        <a:t>“ </a:t>
                      </a:r>
                      <a:r>
                        <a:rPr lang="de-DE" b="1" dirty="0" err="1"/>
                        <a:t>can‘t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appear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more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than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once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02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line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can‘t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be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marked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as</a:t>
                      </a:r>
                      <a:r>
                        <a:rPr lang="de-DE" b="1" baseline="0" dirty="0"/>
                        <a:t> „</a:t>
                      </a:r>
                      <a:r>
                        <a:rPr lang="de-DE" b="1" baseline="0" dirty="0" err="1"/>
                        <a:t>e</a:t>
                      </a:r>
                      <a:r>
                        <a:rPr lang="de-DE" b="1" dirty="0" err="1"/>
                        <a:t>xclusive</a:t>
                      </a:r>
                      <a:r>
                        <a:rPr lang="de-DE" b="1" dirty="0"/>
                        <a:t>“ </a:t>
                      </a:r>
                      <a:r>
                        <a:rPr lang="de-DE" b="1" dirty="0" err="1"/>
                        <a:t>while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being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shared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95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M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I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99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line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marked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as</a:t>
                      </a:r>
                      <a:r>
                        <a:rPr lang="de-DE" b="1" baseline="0" dirty="0"/>
                        <a:t> „</a:t>
                      </a:r>
                      <a:r>
                        <a:rPr lang="de-DE" b="1" baseline="0" dirty="0" err="1"/>
                        <a:t>e</a:t>
                      </a:r>
                      <a:r>
                        <a:rPr lang="de-DE" b="1" dirty="0" err="1"/>
                        <a:t>xclusive</a:t>
                      </a:r>
                      <a:r>
                        <a:rPr lang="de-DE" b="1" dirty="0"/>
                        <a:t>“ </a:t>
                      </a:r>
                      <a:r>
                        <a:rPr lang="de-DE" b="1" dirty="0" err="1"/>
                        <a:t>can‘t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appear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more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than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once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54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Cache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line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can‘t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be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marked</a:t>
                      </a:r>
                      <a:r>
                        <a:rPr lang="de-DE" b="1" baseline="0" dirty="0"/>
                        <a:t> </a:t>
                      </a:r>
                      <a:r>
                        <a:rPr lang="de-DE" b="1" baseline="0" dirty="0" err="1"/>
                        <a:t>as</a:t>
                      </a:r>
                      <a:r>
                        <a:rPr lang="de-DE" b="1" baseline="0" dirty="0"/>
                        <a:t> „</a:t>
                      </a:r>
                      <a:r>
                        <a:rPr lang="de-DE" b="1" baseline="0" dirty="0" err="1"/>
                        <a:t>e</a:t>
                      </a:r>
                      <a:r>
                        <a:rPr lang="de-DE" b="1" dirty="0" err="1"/>
                        <a:t>xclusive</a:t>
                      </a:r>
                      <a:r>
                        <a:rPr lang="de-DE" b="1" dirty="0"/>
                        <a:t>“ </a:t>
                      </a:r>
                      <a:r>
                        <a:rPr lang="de-DE" b="1" dirty="0" err="1"/>
                        <a:t>while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being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shared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52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E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I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91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78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I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6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I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I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5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Sequence of Operations and States</a:t>
            </a:r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15629"/>
              </p:ext>
            </p:extLst>
          </p:nvPr>
        </p:nvGraphicFramePr>
        <p:xfrm>
          <a:off x="754223" y="1690687"/>
          <a:ext cx="10683552" cy="473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0055">
                  <a:extLst>
                    <a:ext uri="{9D8B030D-6E8A-4147-A177-3AD203B41FA5}">
                      <a16:colId xmlns:a16="http://schemas.microsoft.com/office/drawing/2014/main" val="979410046"/>
                    </a:ext>
                  </a:extLst>
                </a:gridCol>
                <a:gridCol w="1231640">
                  <a:extLst>
                    <a:ext uri="{9D8B030D-6E8A-4147-A177-3AD203B41FA5}">
                      <a16:colId xmlns:a16="http://schemas.microsoft.com/office/drawing/2014/main" val="2831460189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26151904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24380414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1853401177"/>
                    </a:ext>
                  </a:extLst>
                </a:gridCol>
                <a:gridCol w="410547">
                  <a:extLst>
                    <a:ext uri="{9D8B030D-6E8A-4147-A177-3AD203B41FA5}">
                      <a16:colId xmlns:a16="http://schemas.microsoft.com/office/drawing/2014/main" val="3862072688"/>
                    </a:ext>
                  </a:extLst>
                </a:gridCol>
                <a:gridCol w="6968412">
                  <a:extLst>
                    <a:ext uri="{9D8B030D-6E8A-4147-A177-3AD203B41FA5}">
                      <a16:colId xmlns:a16="http://schemas.microsoft.com/office/drawing/2014/main" val="61797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Step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Operation (Processor)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2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9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(P0)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Initial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4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(P0)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Invalidate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-Signal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C1,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C2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C3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C1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signals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read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; C0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notfiies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was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modified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itself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Retry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signal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C1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aborts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loading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C0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writes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back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memory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C1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can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read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from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memory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5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(P2)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Write miss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Invalidate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signal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(P2)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Read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hit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0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(P3)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See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9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(P0)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Write miss 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Invalidate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signal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C1, C2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C3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9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Write (P1)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Retry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</a:rPr>
                        <a:t>signal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C0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writes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back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memory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C1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loads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cache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line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modifies</a:t>
                      </a:r>
                      <a:r>
                        <a:rPr lang="de-DE" b="1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="1" baseline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8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Read (P0)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I</a:t>
                      </a: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See </a:t>
                      </a:r>
                      <a:r>
                        <a:rPr lang="de-DE" b="1" dirty="0" err="1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de-DE" b="1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3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7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126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</vt:lpstr>
      <vt:lpstr>Microprocessors</vt:lpstr>
      <vt:lpstr>Memory Overhead Cache line size: 64 bytes</vt:lpstr>
      <vt:lpstr>Memory Overhead</vt:lpstr>
      <vt:lpstr>Valid state combinations</vt:lpstr>
      <vt:lpstr>Sequence of Operations and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cp:lastModifiedBy>LinkeRatte Temp</cp:lastModifiedBy>
  <cp:revision>11</cp:revision>
  <dcterms:modified xsi:type="dcterms:W3CDTF">2017-02-01T10:42:22Z</dcterms:modified>
</cp:coreProperties>
</file>