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21920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284" y="-6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387342"/>
            <a:ext cx="10363200" cy="11460480"/>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524000" y="17289782"/>
            <a:ext cx="9144000" cy="7947658"/>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D8AE68-E25B-428F-8B60-6E0B1D4FB95D}" type="datetimeFigureOut">
              <a:rPr lang="en-US" smtClean="0"/>
              <a:t>2020-07-19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BC432-39CC-46FD-BF03-175A8341652A}" type="slidenum">
              <a:rPr lang="en-US" smtClean="0"/>
              <a:t>‹#›</a:t>
            </a:fld>
            <a:endParaRPr lang="en-US"/>
          </a:p>
        </p:txBody>
      </p:sp>
    </p:spTree>
    <p:extLst>
      <p:ext uri="{BB962C8B-B14F-4D97-AF65-F5344CB8AC3E}">
        <p14:creationId xmlns:p14="http://schemas.microsoft.com/office/powerpoint/2010/main" val="175013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D8AE68-E25B-428F-8B60-6E0B1D4FB95D}" type="datetimeFigureOut">
              <a:rPr lang="en-US" smtClean="0"/>
              <a:t>2020-07-19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BC432-39CC-46FD-BF03-175A8341652A}" type="slidenum">
              <a:rPr lang="en-US" smtClean="0"/>
              <a:t>‹#›</a:t>
            </a:fld>
            <a:endParaRPr lang="en-US"/>
          </a:p>
        </p:txBody>
      </p:sp>
    </p:spTree>
    <p:extLst>
      <p:ext uri="{BB962C8B-B14F-4D97-AF65-F5344CB8AC3E}">
        <p14:creationId xmlns:p14="http://schemas.microsoft.com/office/powerpoint/2010/main" val="4118053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1752600"/>
            <a:ext cx="262890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1752600"/>
            <a:ext cx="773430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D8AE68-E25B-428F-8B60-6E0B1D4FB95D}" type="datetimeFigureOut">
              <a:rPr lang="en-US" smtClean="0"/>
              <a:t>2020-07-19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BC432-39CC-46FD-BF03-175A8341652A}" type="slidenum">
              <a:rPr lang="en-US" smtClean="0"/>
              <a:t>‹#›</a:t>
            </a:fld>
            <a:endParaRPr lang="en-US"/>
          </a:p>
        </p:txBody>
      </p:sp>
    </p:spTree>
    <p:extLst>
      <p:ext uri="{BB962C8B-B14F-4D97-AF65-F5344CB8AC3E}">
        <p14:creationId xmlns:p14="http://schemas.microsoft.com/office/powerpoint/2010/main" val="505771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D8AE68-E25B-428F-8B60-6E0B1D4FB95D}" type="datetimeFigureOut">
              <a:rPr lang="en-US" smtClean="0"/>
              <a:t>2020-07-19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BC432-39CC-46FD-BF03-175A8341652A}" type="slidenum">
              <a:rPr lang="en-US" smtClean="0"/>
              <a:t>‹#›</a:t>
            </a:fld>
            <a:endParaRPr lang="en-US"/>
          </a:p>
        </p:txBody>
      </p:sp>
    </p:spTree>
    <p:extLst>
      <p:ext uri="{BB962C8B-B14F-4D97-AF65-F5344CB8AC3E}">
        <p14:creationId xmlns:p14="http://schemas.microsoft.com/office/powerpoint/2010/main" val="70484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8206749"/>
            <a:ext cx="10515600" cy="13693138"/>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31851" y="22029429"/>
            <a:ext cx="10515600" cy="7200898"/>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D8AE68-E25B-428F-8B60-6E0B1D4FB95D}" type="datetimeFigureOut">
              <a:rPr lang="en-US" smtClean="0"/>
              <a:t>2020-07-19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BC432-39CC-46FD-BF03-175A8341652A}" type="slidenum">
              <a:rPr lang="en-US" smtClean="0"/>
              <a:t>‹#›</a:t>
            </a:fld>
            <a:endParaRPr lang="en-US"/>
          </a:p>
        </p:txBody>
      </p:sp>
    </p:spTree>
    <p:extLst>
      <p:ext uri="{BB962C8B-B14F-4D97-AF65-F5344CB8AC3E}">
        <p14:creationId xmlns:p14="http://schemas.microsoft.com/office/powerpoint/2010/main" val="1990969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8763000"/>
            <a:ext cx="518160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8763000"/>
            <a:ext cx="518160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D8AE68-E25B-428F-8B60-6E0B1D4FB95D}" type="datetimeFigureOut">
              <a:rPr lang="en-US" smtClean="0"/>
              <a:t>2020-07-19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BC432-39CC-46FD-BF03-175A8341652A}" type="slidenum">
              <a:rPr lang="en-US" smtClean="0"/>
              <a:t>‹#›</a:t>
            </a:fld>
            <a:endParaRPr lang="en-US"/>
          </a:p>
        </p:txBody>
      </p:sp>
    </p:spTree>
    <p:extLst>
      <p:ext uri="{BB962C8B-B14F-4D97-AF65-F5344CB8AC3E}">
        <p14:creationId xmlns:p14="http://schemas.microsoft.com/office/powerpoint/2010/main" val="1358695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752607"/>
            <a:ext cx="1051560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8069582"/>
            <a:ext cx="5157787" cy="3954778"/>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839789" y="12024360"/>
            <a:ext cx="515778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8069582"/>
            <a:ext cx="5183188" cy="3954778"/>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72201" y="12024360"/>
            <a:ext cx="518318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D8AE68-E25B-428F-8B60-6E0B1D4FB95D}" type="datetimeFigureOut">
              <a:rPr lang="en-US" smtClean="0"/>
              <a:t>2020-07-19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FBC432-39CC-46FD-BF03-175A8341652A}" type="slidenum">
              <a:rPr lang="en-US" smtClean="0"/>
              <a:t>‹#›</a:t>
            </a:fld>
            <a:endParaRPr lang="en-US"/>
          </a:p>
        </p:txBody>
      </p:sp>
    </p:spTree>
    <p:extLst>
      <p:ext uri="{BB962C8B-B14F-4D97-AF65-F5344CB8AC3E}">
        <p14:creationId xmlns:p14="http://schemas.microsoft.com/office/powerpoint/2010/main" val="2947870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D8AE68-E25B-428F-8B60-6E0B1D4FB95D}" type="datetimeFigureOut">
              <a:rPr lang="en-US" smtClean="0"/>
              <a:t>2020-07-19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FBC432-39CC-46FD-BF03-175A8341652A}" type="slidenum">
              <a:rPr lang="en-US" smtClean="0"/>
              <a:t>‹#›</a:t>
            </a:fld>
            <a:endParaRPr lang="en-US"/>
          </a:p>
        </p:txBody>
      </p:sp>
    </p:spTree>
    <p:extLst>
      <p:ext uri="{BB962C8B-B14F-4D97-AF65-F5344CB8AC3E}">
        <p14:creationId xmlns:p14="http://schemas.microsoft.com/office/powerpoint/2010/main" val="411239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D8AE68-E25B-428F-8B60-6E0B1D4FB95D}" type="datetimeFigureOut">
              <a:rPr lang="en-US" smtClean="0"/>
              <a:t>2020-07-19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FBC432-39CC-46FD-BF03-175A8341652A}" type="slidenum">
              <a:rPr lang="en-US" smtClean="0"/>
              <a:t>‹#›</a:t>
            </a:fld>
            <a:endParaRPr lang="en-US"/>
          </a:p>
        </p:txBody>
      </p:sp>
    </p:spTree>
    <p:extLst>
      <p:ext uri="{BB962C8B-B14F-4D97-AF65-F5344CB8AC3E}">
        <p14:creationId xmlns:p14="http://schemas.microsoft.com/office/powerpoint/2010/main" val="4259311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2194560"/>
            <a:ext cx="3932237" cy="768096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183188" y="4739647"/>
            <a:ext cx="6172200" cy="23393400"/>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9875520"/>
            <a:ext cx="3932237" cy="18295622"/>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CBD8AE68-E25B-428F-8B60-6E0B1D4FB95D}" type="datetimeFigureOut">
              <a:rPr lang="en-US" smtClean="0"/>
              <a:t>2020-07-19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BC432-39CC-46FD-BF03-175A8341652A}" type="slidenum">
              <a:rPr lang="en-US" smtClean="0"/>
              <a:t>‹#›</a:t>
            </a:fld>
            <a:endParaRPr lang="en-US"/>
          </a:p>
        </p:txBody>
      </p:sp>
    </p:spTree>
    <p:extLst>
      <p:ext uri="{BB962C8B-B14F-4D97-AF65-F5344CB8AC3E}">
        <p14:creationId xmlns:p14="http://schemas.microsoft.com/office/powerpoint/2010/main" val="2411011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2194560"/>
            <a:ext cx="3932237" cy="768096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4739647"/>
            <a:ext cx="6172200" cy="23393400"/>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839788" y="9875520"/>
            <a:ext cx="3932237" cy="18295622"/>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CBD8AE68-E25B-428F-8B60-6E0B1D4FB95D}" type="datetimeFigureOut">
              <a:rPr lang="en-US" smtClean="0"/>
              <a:t>2020-07-19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BC432-39CC-46FD-BF03-175A8341652A}" type="slidenum">
              <a:rPr lang="en-US" smtClean="0"/>
              <a:t>‹#›</a:t>
            </a:fld>
            <a:endParaRPr lang="en-US"/>
          </a:p>
        </p:txBody>
      </p:sp>
    </p:spTree>
    <p:extLst>
      <p:ext uri="{BB962C8B-B14F-4D97-AF65-F5344CB8AC3E}">
        <p14:creationId xmlns:p14="http://schemas.microsoft.com/office/powerpoint/2010/main" val="2732908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752607"/>
            <a:ext cx="1051560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8763000"/>
            <a:ext cx="1051560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30510487"/>
            <a:ext cx="2743200" cy="1752600"/>
          </a:xfrm>
          <a:prstGeom prst="rect">
            <a:avLst/>
          </a:prstGeom>
        </p:spPr>
        <p:txBody>
          <a:bodyPr vert="horz" lIns="91440" tIns="45720" rIns="91440" bIns="45720" rtlCol="0" anchor="ctr"/>
          <a:lstStyle>
            <a:lvl1pPr algn="l">
              <a:defRPr sz="1600">
                <a:solidFill>
                  <a:schemeClr val="tx1">
                    <a:tint val="75000"/>
                  </a:schemeClr>
                </a:solidFill>
              </a:defRPr>
            </a:lvl1pPr>
          </a:lstStyle>
          <a:p>
            <a:fld id="{CBD8AE68-E25B-428F-8B60-6E0B1D4FB95D}" type="datetimeFigureOut">
              <a:rPr lang="en-US" smtClean="0"/>
              <a:t>2020-07-19</a:t>
            </a:fld>
            <a:endParaRPr lang="en-US"/>
          </a:p>
        </p:txBody>
      </p:sp>
      <p:sp>
        <p:nvSpPr>
          <p:cNvPr id="5" name="Footer Placeholder 4"/>
          <p:cNvSpPr>
            <a:spLocks noGrp="1"/>
          </p:cNvSpPr>
          <p:nvPr>
            <p:ph type="ftr" sz="quarter" idx="3"/>
          </p:nvPr>
        </p:nvSpPr>
        <p:spPr>
          <a:xfrm>
            <a:off x="4038600" y="30510487"/>
            <a:ext cx="4114800" cy="17526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30510487"/>
            <a:ext cx="2743200" cy="1752600"/>
          </a:xfrm>
          <a:prstGeom prst="rect">
            <a:avLst/>
          </a:prstGeom>
        </p:spPr>
        <p:txBody>
          <a:bodyPr vert="horz" lIns="91440" tIns="45720" rIns="91440" bIns="45720" rtlCol="0" anchor="ctr"/>
          <a:lstStyle>
            <a:lvl1pPr algn="r">
              <a:defRPr sz="1600">
                <a:solidFill>
                  <a:schemeClr val="tx1">
                    <a:tint val="75000"/>
                  </a:schemeClr>
                </a:solidFill>
              </a:defRPr>
            </a:lvl1pPr>
          </a:lstStyle>
          <a:p>
            <a:fld id="{70FBC432-39CC-46FD-BF03-175A8341652A}" type="slidenum">
              <a:rPr lang="en-US" smtClean="0"/>
              <a:t>‹#›</a:t>
            </a:fld>
            <a:endParaRPr lang="en-US"/>
          </a:p>
        </p:txBody>
      </p:sp>
    </p:spTree>
    <p:extLst>
      <p:ext uri="{BB962C8B-B14F-4D97-AF65-F5344CB8AC3E}">
        <p14:creationId xmlns:p14="http://schemas.microsoft.com/office/powerpoint/2010/main" val="22120452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F40CAD-0469-4D96-84BD-C915E6703866}"/>
              </a:ext>
            </a:extLst>
          </p:cNvPr>
          <p:cNvSpPr txBox="1"/>
          <p:nvPr/>
        </p:nvSpPr>
        <p:spPr>
          <a:xfrm>
            <a:off x="3530600" y="2373523"/>
            <a:ext cx="5130800" cy="461665"/>
          </a:xfrm>
          <a:prstGeom prst="rect">
            <a:avLst/>
          </a:prstGeom>
          <a:solidFill>
            <a:schemeClr val="bg1"/>
          </a:solidFill>
        </p:spPr>
        <p:txBody>
          <a:bodyPr wrap="square" rtlCol="0">
            <a:spAutoFit/>
          </a:bodyPr>
          <a:lstStyle/>
          <a:p>
            <a:r>
              <a:rPr lang="en-US" sz="2400" dirty="0">
                <a:highlight>
                  <a:srgbClr val="C0C0C0"/>
                </a:highlight>
              </a:rPr>
              <a:t>Find a recipe for:</a:t>
            </a:r>
            <a:r>
              <a:rPr lang="en-US" sz="2400" dirty="0"/>
              <a:t>   chicken shawarma </a:t>
            </a:r>
          </a:p>
        </p:txBody>
      </p:sp>
      <p:sp>
        <p:nvSpPr>
          <p:cNvPr id="6" name="TextBox 5">
            <a:extLst>
              <a:ext uri="{FF2B5EF4-FFF2-40B4-BE49-F238E27FC236}">
                <a16:creationId xmlns:a16="http://schemas.microsoft.com/office/drawing/2014/main" id="{B5BA0856-46EC-4265-B649-AD305564154B}"/>
              </a:ext>
            </a:extLst>
          </p:cNvPr>
          <p:cNvSpPr txBox="1"/>
          <p:nvPr/>
        </p:nvSpPr>
        <p:spPr>
          <a:xfrm>
            <a:off x="229402" y="4094442"/>
            <a:ext cx="3779520" cy="6903878"/>
          </a:xfrm>
          <a:prstGeom prst="rect">
            <a:avLst/>
          </a:prstGeom>
          <a:solidFill>
            <a:schemeClr val="bg1"/>
          </a:solidFill>
        </p:spPr>
        <p:txBody>
          <a:bodyPr wrap="square">
            <a:spAutoFit/>
          </a:bodyPr>
          <a:lstStyle/>
          <a:p>
            <a:pPr algn="ct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WEBSITE A</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'Lunch'</a:t>
            </a:r>
            <a:endParaRPr lang="en-US" sz="7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a:t>
            </a:r>
            <a:endParaRPr lang="en-US" sz="7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'Main Course'</a:t>
            </a:r>
            <a:endParaRPr lang="en-US" sz="7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a:t>
            </a:r>
            <a:endParaRPr lang="en-US" sz="7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'Gluten Free'</a:t>
            </a:r>
            <a:endParaRPr lang="en-US" sz="7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'Ingredients'</a:t>
            </a:r>
            <a:endParaRPr lang="en-US" sz="7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'2'</a:t>
            </a:r>
            <a:endParaRPr lang="en-US" sz="7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'lemons, juiced'</a:t>
            </a:r>
            <a:endParaRPr lang="en-US" sz="7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'½'</a:t>
            </a:r>
            <a:endParaRPr lang="en-US" sz="7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'cup plus 1 tablespoon olive oil'</a:t>
            </a:r>
            <a:endParaRPr lang="en-US" sz="7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'6'</a:t>
            </a:r>
            <a:endParaRPr lang="en-US" sz="7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'cloves garlic, peeled, smashed and minced'</a:t>
            </a:r>
            <a:endParaRPr lang="en-US" sz="7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'1'</a:t>
            </a:r>
            <a:endParaRPr lang="en-US" sz="7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'teaspoon kosher salt'</a:t>
            </a:r>
            <a:endParaRPr lang="en-US" sz="7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'2'</a:t>
            </a:r>
            <a:endParaRPr lang="en-US" sz="7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'teaspoons freshly ground black pepper'</a:t>
            </a:r>
            <a:endParaRPr lang="en-US" sz="7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‘2’</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highlight>
                  <a:srgbClr val="FFFF00"/>
                </a:highlight>
                <a:latin typeface="Courier New" panose="02070309020205020404" pitchFamily="49" charset="0"/>
                <a:ea typeface="Calibri" panose="020F0502020204030204" pitchFamily="34"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highlight>
                  <a:srgbClr val="FFFF00"/>
                </a:highlight>
                <a:latin typeface="Courier New" panose="02070309020205020404" pitchFamily="49" charset="0"/>
                <a:ea typeface="Calibri" panose="020F0502020204030204" pitchFamily="34" charset="0"/>
                <a:cs typeface="Times New Roman" panose="02020603050405020304" pitchFamily="18" charset="0"/>
              </a:rPr>
              <a:t>...</a:t>
            </a:r>
            <a:endParaRPr lang="en-US" sz="7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2">
            <a:extLst>
              <a:ext uri="{FF2B5EF4-FFF2-40B4-BE49-F238E27FC236}">
                <a16:creationId xmlns:a16="http://schemas.microsoft.com/office/drawing/2014/main" id="{EF5D807D-9E7C-44B2-A37B-75E1450EA887}"/>
              </a:ext>
            </a:extLst>
          </p:cNvPr>
          <p:cNvSpPr>
            <a:spLocks noChangeArrowheads="1"/>
          </p:cNvSpPr>
          <p:nvPr/>
        </p:nvSpPr>
        <p:spPr bwMode="auto">
          <a:xfrm>
            <a:off x="4425949" y="4096481"/>
            <a:ext cx="3340102" cy="5922455"/>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algn="ct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dirty="0">
                <a:latin typeface="Courier New" panose="02070309020205020404" pitchFamily="49" charset="0"/>
                <a:cs typeface="Times New Roman" panose="02020603050405020304" pitchFamily="18" charset="0"/>
              </a:rPr>
              <a:t>WEBSITE B</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dirty="0">
                <a:latin typeface="Courier New" panose="02070309020205020404" pitchFamily="49" charset="0"/>
                <a:cs typeface="Times New Roman" panose="02020603050405020304" pitchFamily="18" charset="0"/>
              </a:rPr>
              <a:t>'Scale’</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dirty="0">
                <a:latin typeface="Courier New" panose="02070309020205020404" pitchFamily="49" charset="0"/>
                <a:cs typeface="Times New Roman" panose="02020603050405020304" pitchFamily="18" charset="0"/>
              </a:rPr>
              <a:t>'1x’</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dirty="0">
                <a:latin typeface="Courier New" panose="02070309020205020404" pitchFamily="49" charset="0"/>
                <a:cs typeface="Times New Roman" panose="02020603050405020304" pitchFamily="18" charset="0"/>
              </a:rPr>
              <a:t>'2x’</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dirty="0">
                <a:latin typeface="Courier New" panose="02070309020205020404" pitchFamily="49" charset="0"/>
                <a:cs typeface="Times New Roman" panose="02020603050405020304" pitchFamily="18" charset="0"/>
              </a:rPr>
              <a:t>'3x’</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dirty="0">
                <a:highlight>
                  <a:srgbClr val="FFFF00"/>
                </a:highlight>
                <a:latin typeface="Courier New" panose="02070309020205020404" pitchFamily="49" charset="0"/>
                <a:cs typeface="Times New Roman" panose="02020603050405020304" pitchFamily="18" charset="0"/>
              </a:rPr>
              <a:t>'Ingredients’</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dirty="0">
                <a:highlight>
                  <a:srgbClr val="FFFF00"/>
                </a:highlight>
                <a:latin typeface="Courier New" panose="02070309020205020404" pitchFamily="49" charset="0"/>
                <a:cs typeface="Times New Roman" panose="02020603050405020304" pitchFamily="18" charset="0"/>
              </a:rPr>
              <a:t>'3/4 tbsp’</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dirty="0">
                <a:highlight>
                  <a:srgbClr val="FFFF00"/>
                </a:highlight>
                <a:latin typeface="Courier New" panose="02070309020205020404" pitchFamily="49" charset="0"/>
                <a:cs typeface="Times New Roman" panose="02020603050405020304" pitchFamily="18" charset="0"/>
              </a:rPr>
              <a:t>'ground cumin’</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dirty="0">
                <a:highlight>
                  <a:srgbClr val="FFFF00"/>
                </a:highlight>
                <a:latin typeface="Courier New" panose="02070309020205020404" pitchFamily="49" charset="0"/>
                <a:cs typeface="Times New Roman" panose="02020603050405020304" pitchFamily="18" charset="0"/>
              </a:rPr>
              <a:t>'3/4 tbsp’</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dirty="0">
                <a:highlight>
                  <a:srgbClr val="FFFF00"/>
                </a:highlight>
                <a:latin typeface="Courier New" panose="02070309020205020404" pitchFamily="49" charset="0"/>
                <a:cs typeface="Times New Roman" panose="02020603050405020304" pitchFamily="18" charset="0"/>
              </a:rPr>
              <a:t>'turmeric powder’</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dirty="0">
                <a:highlight>
                  <a:srgbClr val="FFFF00"/>
                </a:highlight>
                <a:latin typeface="Courier New" panose="02070309020205020404" pitchFamily="49" charset="0"/>
                <a:cs typeface="Times New Roman" panose="02020603050405020304" pitchFamily="18" charset="0"/>
              </a:rPr>
              <a:t>'3/4 tbsp’</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dirty="0">
                <a:highlight>
                  <a:srgbClr val="FFFF00"/>
                </a:highlight>
                <a:latin typeface="Courier New" panose="02070309020205020404" pitchFamily="49" charset="0"/>
                <a:cs typeface="Times New Roman" panose="02020603050405020304" pitchFamily="18" charset="0"/>
              </a:rPr>
              <a:t>'ground coriander’</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dirty="0">
                <a:highlight>
                  <a:srgbClr val="FFFF00"/>
                </a:highlight>
                <a:latin typeface="Courier New" panose="02070309020205020404" pitchFamily="49" charset="0"/>
                <a:cs typeface="Times New Roman" panose="02020603050405020304" pitchFamily="18" charset="0"/>
              </a:rPr>
              <a:t>'3/4 tbsp’</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dirty="0">
                <a:highlight>
                  <a:srgbClr val="FFFF00"/>
                </a:highlight>
                <a:latin typeface="Courier New" panose="02070309020205020404" pitchFamily="49" charset="0"/>
                <a:cs typeface="Times New Roman" panose="02020603050405020304" pitchFamily="18" charset="0"/>
              </a:rPr>
              <a:t>'garlic powder’</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dirty="0">
                <a:highlight>
                  <a:srgbClr val="FFFF00"/>
                </a:highlight>
                <a:latin typeface="Courier New" panose="02070309020205020404" pitchFamily="49" charset="0"/>
                <a:cs typeface="Times New Roman" panose="02020603050405020304" pitchFamily="18" charset="0"/>
              </a:rPr>
              <a:t>'3/4 tbsp’</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dirty="0">
                <a:highlight>
                  <a:srgbClr val="FFFF00"/>
                </a:highlight>
                <a:latin typeface="Courier New" panose="02070309020205020404" pitchFamily="49" charset="0"/>
                <a:cs typeface="Times New Roman" panose="02020603050405020304" pitchFamily="18" charset="0"/>
              </a:rPr>
              <a:t>'paprika’</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dirty="0">
                <a:highlight>
                  <a:srgbClr val="FFFF00"/>
                </a:highlight>
                <a:latin typeface="Courier New" panose="02070309020205020404" pitchFamily="49" charset="0"/>
                <a:cs typeface="Times New Roman" panose="02020603050405020304" pitchFamily="18" charset="0"/>
              </a:rPr>
              <a:t>'1/2 tsp’</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dirty="0">
                <a:highlight>
                  <a:srgbClr val="FFFF00"/>
                </a:highlight>
                <a:latin typeface="Courier New" panose="02070309020205020404" pitchFamily="49" charset="0"/>
                <a:cs typeface="Times New Roman" panose="02020603050405020304" pitchFamily="18" charset="0"/>
              </a:rPr>
              <a:t>'ground cloves’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dirty="0">
                <a:highlight>
                  <a:srgbClr val="FFFF00"/>
                </a:highlight>
                <a:latin typeface="Courier New" panose="02070309020205020404" pitchFamily="49" charset="0"/>
                <a:cs typeface="Times New Roman" panose="02020603050405020304" pitchFamily="18" charset="0"/>
              </a:rPr>
              <a:t>...</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dirty="0">
                <a:highlight>
                  <a:srgbClr val="FFFF00"/>
                </a:highlight>
                <a:latin typeface="Courier New" panose="02070309020205020404" pitchFamily="49" charset="0"/>
                <a:cs typeface="Times New Roman" panose="02020603050405020304" pitchFamily="18" charset="0"/>
              </a:rPr>
              <a:t>...</a:t>
            </a:r>
          </a:p>
        </p:txBody>
      </p:sp>
      <p:sp>
        <p:nvSpPr>
          <p:cNvPr id="12" name="Rectangle 5">
            <a:extLst>
              <a:ext uri="{FF2B5EF4-FFF2-40B4-BE49-F238E27FC236}">
                <a16:creationId xmlns:a16="http://schemas.microsoft.com/office/drawing/2014/main" id="{B83FFD48-1B4A-4613-ACAE-EE120534A4A0}"/>
              </a:ext>
            </a:extLst>
          </p:cNvPr>
          <p:cNvSpPr>
            <a:spLocks noChangeArrowheads="1"/>
          </p:cNvSpPr>
          <p:nvPr/>
        </p:nvSpPr>
        <p:spPr bwMode="auto">
          <a:xfrm>
            <a:off x="8183079" y="4096481"/>
            <a:ext cx="3683001" cy="6924973"/>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algn="ctr" eaLnBrk="0" fontAlgn="base" hangingPunct="0">
              <a:spcBef>
                <a:spcPct val="0"/>
              </a:spcBef>
              <a:spcAft>
                <a:spcPct val="0"/>
              </a:spcAft>
            </a:pPr>
            <a:r>
              <a:rPr lang="en-US" altLang="en-US" dirty="0">
                <a:latin typeface="Courier New" panose="02070309020205020404" pitchFamily="49" charset="0"/>
                <a:ea typeface="Times New Roman" panose="02020603050405020304" pitchFamily="18" charset="0"/>
                <a:cs typeface="Courier New" panose="02070309020205020404" pitchFamily="49" charset="0"/>
              </a:rPr>
              <a:t>WEBSITE C</a:t>
            </a:r>
          </a:p>
          <a:p>
            <a:pPr eaLnBrk="0" fontAlgn="base" hangingPunct="0">
              <a:spcBef>
                <a:spcPct val="0"/>
              </a:spcBef>
              <a:spcAft>
                <a:spcPct val="0"/>
              </a:spcAft>
            </a:pPr>
            <a:r>
              <a:rPr lang="en-US" altLang="en-US" dirty="0">
                <a:latin typeface="Courier New" panose="02070309020205020404" pitchFamily="49" charset="0"/>
                <a:ea typeface="Times New Roman" panose="02020603050405020304" pitchFamily="18" charset="0"/>
                <a:cs typeface="Courier New" panose="02070309020205020404" pitchFamily="49" charset="0"/>
              </a:rPr>
              <a:t>'Calories’</a:t>
            </a:r>
          </a:p>
          <a:p>
            <a:pPr eaLnBrk="0" fontAlgn="base" hangingPunct="0">
              <a:spcBef>
                <a:spcPct val="0"/>
              </a:spcBef>
              <a:spcAft>
                <a:spcPct val="0"/>
              </a:spcAft>
            </a:pPr>
            <a:r>
              <a:rPr lang="en-US" altLang="en-US" dirty="0">
                <a:latin typeface="Courier New" panose="02070309020205020404" pitchFamily="49" charset="0"/>
                <a:ea typeface="Times New Roman" panose="02020603050405020304" pitchFamily="18" charset="0"/>
                <a:cs typeface="Courier New" panose="02070309020205020404" pitchFamily="49" charset="0"/>
              </a:rPr>
              <a:t>'406’</a:t>
            </a:r>
          </a:p>
          <a:p>
            <a:pPr eaLnBrk="0" fontAlgn="base" hangingPunct="0">
              <a:spcBef>
                <a:spcPct val="0"/>
              </a:spcBef>
              <a:spcAft>
                <a:spcPct val="0"/>
              </a:spcAft>
            </a:pPr>
            <a:r>
              <a:rPr lang="en-US" altLang="en-US" dirty="0">
                <a:latin typeface="Courier New" panose="02070309020205020404" pitchFamily="49" charset="0"/>
                <a:ea typeface="Times New Roman" panose="02020603050405020304" pitchFamily="18" charset="0"/>
                <a:cs typeface="Courier New" panose="02070309020205020404" pitchFamily="49" charset="0"/>
              </a:rPr>
              <a:t>'kcal’</a:t>
            </a:r>
          </a:p>
          <a:p>
            <a:pPr eaLnBrk="0" fontAlgn="base" hangingPunct="0">
              <a:spcBef>
                <a:spcPct val="0"/>
              </a:spcBef>
              <a:spcAft>
                <a:spcPct val="0"/>
              </a:spcAft>
            </a:pPr>
            <a:r>
              <a:rPr lang="en-US" altLang="en-US" dirty="0">
                <a:latin typeface="Courier New" panose="02070309020205020404" pitchFamily="49" charset="0"/>
                <a:ea typeface="Times New Roman" panose="02020603050405020304" pitchFamily="18" charset="0"/>
                <a:cs typeface="Courier New" panose="02070309020205020404" pitchFamily="49" charset="0"/>
              </a:rPr>
              <a:t>'Print Recipe’</a:t>
            </a:r>
          </a:p>
          <a:p>
            <a:pPr eaLnBrk="0" fontAlgn="base" hangingPunct="0">
              <a:spcBef>
                <a:spcPct val="0"/>
              </a:spcBef>
              <a:spcAft>
                <a:spcPct val="0"/>
              </a:spcAft>
            </a:pPr>
            <a:r>
              <a:rPr lang="en-US" altLang="en-US" dirty="0">
                <a:latin typeface="Courier New" panose="02070309020205020404" pitchFamily="49" charset="0"/>
                <a:ea typeface="Times New Roman" panose="02020603050405020304" pitchFamily="18" charset="0"/>
                <a:cs typeface="Courier New" panose="02070309020205020404" pitchFamily="49" charset="0"/>
              </a:rPr>
              <a:t>'Description’</a:t>
            </a:r>
          </a:p>
          <a:p>
            <a:pPr eaLnBrk="0" fontAlgn="base" hangingPunct="0">
              <a:spcBef>
                <a:spcPct val="0"/>
              </a:spcBef>
              <a:spcAft>
                <a:spcPct val="0"/>
              </a:spcAft>
            </a:pPr>
            <a:r>
              <a:rPr lang="en-US" altLang="en-US" dirty="0">
                <a:latin typeface="Courier New" panose="02070309020205020404" pitchFamily="49" charset="0"/>
                <a:ea typeface="Times New Roman" panose="02020603050405020304" pitchFamily="18" charset="0"/>
                <a:cs typeface="Courier New" panose="02070309020205020404" pitchFamily="49" charset="0"/>
              </a:rPr>
              <a:t>'How to make homemade chicken shawarma in the oven or on the grill.’</a:t>
            </a:r>
          </a:p>
          <a:p>
            <a:pPr eaLnBrk="0" fontAlgn="base" hangingPunct="0">
              <a:spcBef>
                <a:spcPct val="0"/>
              </a:spcBef>
              <a:spcAft>
                <a:spcPct val="0"/>
              </a:spcAft>
            </a:pPr>
            <a:r>
              <a:rPr lang="en-US" altLang="en-US" dirty="0">
                <a:highlight>
                  <a:srgbClr val="FFFF00"/>
                </a:highlight>
                <a:latin typeface="Courier New" panose="02070309020205020404" pitchFamily="49" charset="0"/>
                <a:ea typeface="Times New Roman" panose="02020603050405020304" pitchFamily="18" charset="0"/>
                <a:cs typeface="Courier New" panose="02070309020205020404" pitchFamily="49" charset="0"/>
              </a:rPr>
              <a:t>'Ingredients’</a:t>
            </a:r>
          </a:p>
          <a:p>
            <a:pPr eaLnBrk="0" fontAlgn="base" hangingPunct="0">
              <a:spcBef>
                <a:spcPct val="0"/>
              </a:spcBef>
              <a:spcAft>
                <a:spcPct val="0"/>
              </a:spcAft>
            </a:pPr>
            <a:r>
              <a:rPr lang="en-US" altLang="en-US" dirty="0">
                <a:highlight>
                  <a:srgbClr val="FFFF00"/>
                </a:highlight>
                <a:latin typeface="Courier New" panose="02070309020205020404" pitchFamily="49" charset="0"/>
                <a:ea typeface="Times New Roman" panose="02020603050405020304" pitchFamily="18" charset="0"/>
                <a:cs typeface="Courier New" panose="02070309020205020404" pitchFamily="49" charset="0"/>
              </a:rPr>
              <a:t>'1’</a:t>
            </a:r>
          </a:p>
          <a:p>
            <a:pPr eaLnBrk="0" fontAlgn="base" hangingPunct="0">
              <a:spcBef>
                <a:spcPct val="0"/>
              </a:spcBef>
              <a:spcAft>
                <a:spcPct val="0"/>
              </a:spcAft>
            </a:pPr>
            <a:r>
              <a:rPr lang="en-US" altLang="en-US" dirty="0">
                <a:highlight>
                  <a:srgbClr val="FFFF00"/>
                </a:highlight>
                <a:latin typeface="Courier New" panose="02070309020205020404" pitchFamily="49" charset="0"/>
                <a:ea typeface="Times New Roman" panose="02020603050405020304" pitchFamily="18" charset="0"/>
                <a:cs typeface="Courier New" panose="02070309020205020404" pitchFamily="49" charset="0"/>
              </a:rPr>
              <a:t>'</a:t>
            </a:r>
            <a:r>
              <a:rPr lang="en-US" altLang="en-US" dirty="0" err="1">
                <a:highlight>
                  <a:srgbClr val="FFFF00"/>
                </a:highlight>
                <a:latin typeface="Courier New" panose="02070309020205020404" pitchFamily="49" charset="0"/>
                <a:ea typeface="Times New Roman" panose="02020603050405020304" pitchFamily="18" charset="0"/>
                <a:cs typeface="Courier New" panose="02070309020205020404" pitchFamily="49" charset="0"/>
              </a:rPr>
              <a:t>lb</a:t>
            </a:r>
            <a:r>
              <a:rPr lang="en-US" altLang="en-US" dirty="0">
                <a:highlight>
                  <a:srgbClr val="FFFF00"/>
                </a:highlight>
                <a:latin typeface="Courier New" panose="02070309020205020404" pitchFamily="49" charset="0"/>
                <a:ea typeface="Times New Roman" panose="02020603050405020304" pitchFamily="18" charset="0"/>
                <a:cs typeface="Courier New" panose="02070309020205020404" pitchFamily="49" charset="0"/>
              </a:rPr>
              <a:t>’</a:t>
            </a:r>
          </a:p>
          <a:p>
            <a:pPr eaLnBrk="0" fontAlgn="base" hangingPunct="0">
              <a:spcBef>
                <a:spcPct val="0"/>
              </a:spcBef>
              <a:spcAft>
                <a:spcPct val="0"/>
              </a:spcAft>
            </a:pPr>
            <a:r>
              <a:rPr lang="en-US" altLang="en-US" dirty="0">
                <a:highlight>
                  <a:srgbClr val="FFFF00"/>
                </a:highlight>
                <a:latin typeface="Courier New" panose="02070309020205020404" pitchFamily="49" charset="0"/>
                <a:ea typeface="Times New Roman" panose="02020603050405020304" pitchFamily="18" charset="0"/>
                <a:cs typeface="Courier New" panose="02070309020205020404" pitchFamily="49" charset="0"/>
              </a:rPr>
              <a:t>'boneless skinless chicken breasts’</a:t>
            </a:r>
          </a:p>
          <a:p>
            <a:pPr eaLnBrk="0" fontAlgn="base" hangingPunct="0">
              <a:spcBef>
                <a:spcPct val="0"/>
              </a:spcBef>
              <a:spcAft>
                <a:spcPct val="0"/>
              </a:spcAft>
            </a:pPr>
            <a:r>
              <a:rPr lang="en-US" altLang="en-US" dirty="0">
                <a:highlight>
                  <a:srgbClr val="FFFF00"/>
                </a:highlight>
                <a:latin typeface="Courier New" panose="02070309020205020404" pitchFamily="49" charset="0"/>
                <a:ea typeface="Times New Roman" panose="02020603050405020304" pitchFamily="18" charset="0"/>
                <a:cs typeface="Courier New" panose="02070309020205020404" pitchFamily="49" charset="0"/>
              </a:rPr>
              <a:t>'(2 large breasts)’</a:t>
            </a:r>
          </a:p>
          <a:p>
            <a:pPr eaLnBrk="0" fontAlgn="base" hangingPunct="0">
              <a:spcBef>
                <a:spcPct val="0"/>
              </a:spcBef>
              <a:spcAft>
                <a:spcPct val="0"/>
              </a:spcAft>
            </a:pPr>
            <a:r>
              <a:rPr lang="en-US" altLang="en-US" dirty="0">
                <a:highlight>
                  <a:srgbClr val="FFFF00"/>
                </a:highlight>
                <a:latin typeface="Courier New" panose="02070309020205020404" pitchFamily="49" charset="0"/>
                <a:ea typeface="Times New Roman" panose="02020603050405020304" pitchFamily="18" charset="0"/>
                <a:cs typeface="Courier New" panose="02070309020205020404" pitchFamily="49" charset="0"/>
              </a:rPr>
              <a:t>'1’</a:t>
            </a:r>
          </a:p>
          <a:p>
            <a:pPr eaLnBrk="0" fontAlgn="base" hangingPunct="0">
              <a:spcBef>
                <a:spcPct val="0"/>
              </a:spcBef>
              <a:spcAft>
                <a:spcPct val="0"/>
              </a:spcAft>
            </a:pPr>
            <a:r>
              <a:rPr lang="en-US" altLang="en-US" dirty="0">
                <a:highlight>
                  <a:srgbClr val="FFFF00"/>
                </a:highlight>
                <a:latin typeface="Courier New" panose="02070309020205020404" pitchFamily="49" charset="0"/>
                <a:ea typeface="Times New Roman" panose="02020603050405020304" pitchFamily="18" charset="0"/>
                <a:cs typeface="Courier New" panose="02070309020205020404" pitchFamily="49" charset="0"/>
              </a:rPr>
              <a:t>'</a:t>
            </a:r>
            <a:r>
              <a:rPr lang="en-US" altLang="en-US" dirty="0" err="1">
                <a:highlight>
                  <a:srgbClr val="FFFF00"/>
                </a:highlight>
                <a:latin typeface="Courier New" panose="02070309020205020404" pitchFamily="49" charset="0"/>
                <a:ea typeface="Times New Roman" panose="02020603050405020304" pitchFamily="18" charset="0"/>
                <a:cs typeface="Courier New" panose="02070309020205020404" pitchFamily="49" charset="0"/>
              </a:rPr>
              <a:t>lb</a:t>
            </a:r>
            <a:r>
              <a:rPr lang="en-US" altLang="en-US" dirty="0">
                <a:highlight>
                  <a:srgbClr val="FFFF00"/>
                </a:highlight>
                <a:latin typeface="Courier New" panose="02070309020205020404" pitchFamily="49" charset="0"/>
                <a:ea typeface="Times New Roman" panose="02020603050405020304" pitchFamily="18" charset="0"/>
                <a:cs typeface="Courier New" panose="02070309020205020404" pitchFamily="49" charset="0"/>
              </a:rPr>
              <a:t>’</a:t>
            </a:r>
          </a:p>
          <a:p>
            <a:pPr eaLnBrk="0" fontAlgn="base" hangingPunct="0">
              <a:spcBef>
                <a:spcPct val="0"/>
              </a:spcBef>
              <a:spcAft>
                <a:spcPct val="0"/>
              </a:spcAft>
            </a:pPr>
            <a:r>
              <a:rPr lang="en-US" altLang="en-US" dirty="0">
                <a:highlight>
                  <a:srgbClr val="FFFF00"/>
                </a:highlight>
                <a:latin typeface="Courier New" panose="02070309020205020404" pitchFamily="49" charset="0"/>
                <a:ea typeface="Times New Roman" panose="02020603050405020304" pitchFamily="18" charset="0"/>
                <a:cs typeface="Courier New" panose="02070309020205020404" pitchFamily="49" charset="0"/>
              </a:rPr>
              <a:t>'boneless skinless chicken thighs’</a:t>
            </a:r>
          </a:p>
          <a:p>
            <a:pPr eaLnBrk="0" fontAlgn="base" hangingPunct="0">
              <a:spcBef>
                <a:spcPct val="0"/>
              </a:spcBef>
              <a:spcAft>
                <a:spcPct val="0"/>
              </a:spcAft>
            </a:pPr>
            <a:r>
              <a:rPr lang="en-US" altLang="en-US" dirty="0">
                <a:highlight>
                  <a:srgbClr val="FFFF00"/>
                </a:highlight>
                <a:latin typeface="Courier New" panose="02070309020205020404" pitchFamily="49" charset="0"/>
                <a:ea typeface="Times New Roman" panose="02020603050405020304" pitchFamily="18" charset="0"/>
                <a:cs typeface="Courier New" panose="02070309020205020404" pitchFamily="49" charset="0"/>
              </a:rPr>
              <a:t>'(4 large thighs)’</a:t>
            </a:r>
          </a:p>
          <a:p>
            <a:pPr eaLnBrk="0" fontAlgn="base" hangingPunct="0">
              <a:spcBef>
                <a:spcPct val="0"/>
              </a:spcBef>
              <a:spcAft>
                <a:spcPct val="0"/>
              </a:spcAft>
            </a:pPr>
            <a:r>
              <a:rPr lang="en-US" altLang="en-US" dirty="0">
                <a:highlight>
                  <a:srgbClr val="FFFF00"/>
                </a:highlight>
                <a:latin typeface="Courier New" panose="02070309020205020404" pitchFamily="49" charset="0"/>
                <a:ea typeface="Times New Roman" panose="02020603050405020304" pitchFamily="18" charset="0"/>
                <a:cs typeface="Courier New" panose="02070309020205020404" pitchFamily="49" charset="0"/>
              </a:rPr>
              <a:t>'6’</a:t>
            </a:r>
          </a:p>
          <a:p>
            <a:pPr eaLnBrk="0" fontAlgn="base" hangingPunct="0">
              <a:spcBef>
                <a:spcPct val="0"/>
              </a:spcBef>
              <a:spcAft>
                <a:spcPct val="0"/>
              </a:spcAft>
            </a:pPr>
            <a:r>
              <a:rPr lang="en-US" altLang="en-US" dirty="0">
                <a:highlight>
                  <a:srgbClr val="FFFF00"/>
                </a:highlight>
                <a:latin typeface="Courier New" panose="02070309020205020404" pitchFamily="49" charset="0"/>
                <a:ea typeface="Times New Roman" panose="02020603050405020304" pitchFamily="18" charset="0"/>
                <a:cs typeface="Courier New" panose="02070309020205020404" pitchFamily="49" charset="0"/>
              </a:rPr>
              <a:t>'tbsp’</a:t>
            </a:r>
          </a:p>
          <a:p>
            <a:pPr eaLnBrk="0" fontAlgn="base" hangingPunct="0">
              <a:spcBef>
                <a:spcPct val="0"/>
              </a:spcBef>
              <a:spcAft>
                <a:spcPct val="0"/>
              </a:spcAft>
            </a:pPr>
            <a:r>
              <a:rPr lang="en-US" altLang="en-US" dirty="0">
                <a:highlight>
                  <a:srgbClr val="FFFF00"/>
                </a:highlight>
                <a:latin typeface="Courier New" panose="02070309020205020404" pitchFamily="49" charset="0"/>
                <a:ea typeface="Times New Roman" panose="02020603050405020304" pitchFamily="18" charset="0"/>
                <a:cs typeface="Courier New" panose="02070309020205020404" pitchFamily="49" charset="0"/>
              </a:rPr>
              <a:t>'extra virgin olive oil’</a:t>
            </a:r>
          </a:p>
          <a:p>
            <a:pPr eaLnBrk="0" fontAlgn="base" hangingPunct="0">
              <a:spcBef>
                <a:spcPct val="0"/>
              </a:spcBef>
              <a:spcAft>
                <a:spcPct val="0"/>
              </a:spcAft>
            </a:pPr>
            <a:r>
              <a:rPr lang="en-US" altLang="en-US" dirty="0">
                <a:highlight>
                  <a:srgbClr val="FFFF00"/>
                </a:highlight>
                <a:latin typeface="Courier New" panose="02070309020205020404" pitchFamily="49" charset="0"/>
                <a:ea typeface="Times New Roman" panose="02020603050405020304" pitchFamily="18" charset="0"/>
                <a:cs typeface="Courier New" panose="02070309020205020404" pitchFamily="49" charset="0"/>
              </a:rPr>
              <a:t>'divided’</a:t>
            </a:r>
          </a:p>
          <a:p>
            <a:pPr eaLnBrk="0" fontAlgn="base" hangingPunct="0">
              <a:spcBef>
                <a:spcPct val="0"/>
              </a:spcBef>
              <a:spcAft>
                <a:spcPct val="0"/>
              </a:spcAft>
            </a:pPr>
            <a:endParaRPr lang="en-US" altLang="en-US" dirty="0">
              <a:highlight>
                <a:srgbClr val="FFFF00"/>
              </a:highlight>
              <a:latin typeface="Courier New" panose="02070309020205020404" pitchFamily="49" charset="0"/>
              <a:cs typeface="Courier New" panose="02070309020205020404" pitchFamily="49" charset="0"/>
            </a:endParaRPr>
          </a:p>
        </p:txBody>
      </p:sp>
      <p:pic>
        <p:nvPicPr>
          <p:cNvPr id="14" name="Graphic 13" descr="Right pointing backhand index">
            <a:extLst>
              <a:ext uri="{FF2B5EF4-FFF2-40B4-BE49-F238E27FC236}">
                <a16:creationId xmlns:a16="http://schemas.microsoft.com/office/drawing/2014/main" id="{A5EBB97C-1703-48E8-AABC-F52B1DE426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78880" y="7320013"/>
            <a:ext cx="1904198" cy="1904198"/>
          </a:xfrm>
          <a:prstGeom prst="rect">
            <a:avLst/>
          </a:prstGeom>
        </p:spPr>
      </p:pic>
      <p:sp>
        <p:nvSpPr>
          <p:cNvPr id="15" name="TextBox 14">
            <a:extLst>
              <a:ext uri="{FF2B5EF4-FFF2-40B4-BE49-F238E27FC236}">
                <a16:creationId xmlns:a16="http://schemas.microsoft.com/office/drawing/2014/main" id="{02576835-0425-47CB-9B7B-4300C25485A6}"/>
              </a:ext>
            </a:extLst>
          </p:cNvPr>
          <p:cNvSpPr txBox="1"/>
          <p:nvPr/>
        </p:nvSpPr>
        <p:spPr>
          <a:xfrm>
            <a:off x="375384" y="11719458"/>
            <a:ext cx="11261558" cy="2677656"/>
          </a:xfrm>
          <a:prstGeom prst="rect">
            <a:avLst/>
          </a:prstGeom>
          <a:solidFill>
            <a:schemeClr val="bg1"/>
          </a:solidFill>
        </p:spPr>
        <p:txBody>
          <a:bodyPr wrap="square" rtlCol="0">
            <a:spAutoFit/>
          </a:bodyPr>
          <a:lstStyle/>
          <a:p>
            <a:r>
              <a:rPr lang="en-US" sz="2800" i="1" dirty="0"/>
              <a:t>NOTES: This is just a concept of how the website will take a search and return 3 results side by side. Layout, text size, and text content are not done. Note the current format of the text – to be coded and organized.</a:t>
            </a:r>
          </a:p>
          <a:p>
            <a:r>
              <a:rPr lang="en-US" sz="2800" i="1" dirty="0"/>
              <a:t>The 3 text boxes will be scrolling windows, and we want to lead with a few unhighlighted lines in case we missed something. Highlighted section will end at end of useful recipe content. We basically already have this finished</a:t>
            </a:r>
          </a:p>
        </p:txBody>
      </p:sp>
      <p:sp>
        <p:nvSpPr>
          <p:cNvPr id="16" name="TextBox 15">
            <a:extLst>
              <a:ext uri="{FF2B5EF4-FFF2-40B4-BE49-F238E27FC236}">
                <a16:creationId xmlns:a16="http://schemas.microsoft.com/office/drawing/2014/main" id="{27F9D154-2DBA-4279-84AE-E55396681065}"/>
              </a:ext>
            </a:extLst>
          </p:cNvPr>
          <p:cNvSpPr txBox="1"/>
          <p:nvPr/>
        </p:nvSpPr>
        <p:spPr>
          <a:xfrm>
            <a:off x="2220512" y="532905"/>
            <a:ext cx="7571303" cy="707886"/>
          </a:xfrm>
          <a:prstGeom prst="rect">
            <a:avLst/>
          </a:prstGeom>
          <a:solidFill>
            <a:schemeClr val="bg1"/>
          </a:solidFill>
        </p:spPr>
        <p:txBody>
          <a:bodyPr wrap="none" rtlCol="0">
            <a:spAutoFit/>
          </a:bodyPr>
          <a:lstStyle/>
          <a:p>
            <a:r>
              <a:rPr lang="en-US" sz="4000" dirty="0">
                <a:latin typeface="Courier New" panose="02070309020205020404" pitchFamily="49" charset="0"/>
                <a:cs typeface="Courier New" panose="02070309020205020404" pitchFamily="49" charset="0"/>
              </a:rPr>
              <a:t>Recipe-Websites-Suck.com</a:t>
            </a:r>
          </a:p>
        </p:txBody>
      </p:sp>
      <p:pic>
        <p:nvPicPr>
          <p:cNvPr id="19" name="Graphic 18" descr="Menu">
            <a:extLst>
              <a:ext uri="{FF2B5EF4-FFF2-40B4-BE49-F238E27FC236}">
                <a16:creationId xmlns:a16="http://schemas.microsoft.com/office/drawing/2014/main" id="{8B607452-157D-4629-BC68-6101669479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6405" y="339452"/>
            <a:ext cx="2034070" cy="2034070"/>
          </a:xfrm>
          <a:prstGeom prst="rect">
            <a:avLst/>
          </a:prstGeom>
        </p:spPr>
      </p:pic>
      <p:pic>
        <p:nvPicPr>
          <p:cNvPr id="20" name="Graphic 19" descr="Menu">
            <a:extLst>
              <a:ext uri="{FF2B5EF4-FFF2-40B4-BE49-F238E27FC236}">
                <a16:creationId xmlns:a16="http://schemas.microsoft.com/office/drawing/2014/main" id="{F6CD06D5-DF1E-498A-AE0E-6500090A73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71851" y="339451"/>
            <a:ext cx="2034071" cy="2034071"/>
          </a:xfrm>
          <a:prstGeom prst="rect">
            <a:avLst/>
          </a:prstGeom>
        </p:spPr>
      </p:pic>
      <p:graphicFrame>
        <p:nvGraphicFramePr>
          <p:cNvPr id="23" name="Table 22">
            <a:extLst>
              <a:ext uri="{FF2B5EF4-FFF2-40B4-BE49-F238E27FC236}">
                <a16:creationId xmlns:a16="http://schemas.microsoft.com/office/drawing/2014/main" id="{0BD359ED-547D-445D-9D88-8A9495709B4B}"/>
              </a:ext>
            </a:extLst>
          </p:cNvPr>
          <p:cNvGraphicFramePr>
            <a:graphicFrameLocks noGrp="1"/>
          </p:cNvGraphicFramePr>
          <p:nvPr>
            <p:extLst>
              <p:ext uri="{D42A27DB-BD31-4B8C-83A1-F6EECF244321}">
                <p14:modId xmlns:p14="http://schemas.microsoft.com/office/powerpoint/2010/main" val="1745239748"/>
              </p:ext>
            </p:extLst>
          </p:nvPr>
        </p:nvGraphicFramePr>
        <p:xfrm>
          <a:off x="1892968" y="15116778"/>
          <a:ext cx="8226390" cy="3884015"/>
        </p:xfrm>
        <a:graphic>
          <a:graphicData uri="http://schemas.openxmlformats.org/drawingml/2006/table">
            <a:tbl>
              <a:tblPr/>
              <a:tblGrid>
                <a:gridCol w="1371065">
                  <a:extLst>
                    <a:ext uri="{9D8B030D-6E8A-4147-A177-3AD203B41FA5}">
                      <a16:colId xmlns:a16="http://schemas.microsoft.com/office/drawing/2014/main" val="4234233776"/>
                    </a:ext>
                  </a:extLst>
                </a:gridCol>
                <a:gridCol w="1371065">
                  <a:extLst>
                    <a:ext uri="{9D8B030D-6E8A-4147-A177-3AD203B41FA5}">
                      <a16:colId xmlns:a16="http://schemas.microsoft.com/office/drawing/2014/main" val="3760904446"/>
                    </a:ext>
                  </a:extLst>
                </a:gridCol>
                <a:gridCol w="1371065">
                  <a:extLst>
                    <a:ext uri="{9D8B030D-6E8A-4147-A177-3AD203B41FA5}">
                      <a16:colId xmlns:a16="http://schemas.microsoft.com/office/drawing/2014/main" val="422686316"/>
                    </a:ext>
                  </a:extLst>
                </a:gridCol>
                <a:gridCol w="1371065">
                  <a:extLst>
                    <a:ext uri="{9D8B030D-6E8A-4147-A177-3AD203B41FA5}">
                      <a16:colId xmlns:a16="http://schemas.microsoft.com/office/drawing/2014/main" val="2053750237"/>
                    </a:ext>
                  </a:extLst>
                </a:gridCol>
                <a:gridCol w="1371065">
                  <a:extLst>
                    <a:ext uri="{9D8B030D-6E8A-4147-A177-3AD203B41FA5}">
                      <a16:colId xmlns:a16="http://schemas.microsoft.com/office/drawing/2014/main" val="976582907"/>
                    </a:ext>
                  </a:extLst>
                </a:gridCol>
                <a:gridCol w="1371065">
                  <a:extLst>
                    <a:ext uri="{9D8B030D-6E8A-4147-A177-3AD203B41FA5}">
                      <a16:colId xmlns:a16="http://schemas.microsoft.com/office/drawing/2014/main" val="3198528542"/>
                    </a:ext>
                  </a:extLst>
                </a:gridCol>
              </a:tblGrid>
              <a:tr h="702381">
                <a:tc>
                  <a:txBody>
                    <a:bodyPr/>
                    <a:lstStyle/>
                    <a:p>
                      <a:pPr algn="l" fontAlgn="b"/>
                      <a:endParaRPr lang="en-US" sz="2400" b="0" i="0" u="sng"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400" b="0" i="0" u="sng" strike="noStrike" dirty="0">
                          <a:solidFill>
                            <a:srgbClr val="000000"/>
                          </a:solidFill>
                          <a:effectLst/>
                          <a:latin typeface="Calibri" panose="020F0502020204030204" pitchFamily="34" charset="0"/>
                        </a:rPr>
                        <a:t>Web. A</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400" b="0" i="0" u="sng" strike="noStrike" dirty="0">
                          <a:solidFill>
                            <a:srgbClr val="000000"/>
                          </a:solidFill>
                          <a:effectLst/>
                          <a:latin typeface="Calibri" panose="020F0502020204030204" pitchFamily="34" charset="0"/>
                        </a:rPr>
                        <a:t>Web. B</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400" b="0" i="0" u="sng" strike="noStrike" dirty="0">
                          <a:solidFill>
                            <a:srgbClr val="000000"/>
                          </a:solidFill>
                          <a:effectLst/>
                          <a:latin typeface="Calibri" panose="020F0502020204030204" pitchFamily="34" charset="0"/>
                        </a:rPr>
                        <a:t>Web. C</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2400" b="0" i="0" u="sng" strike="noStrike" dirty="0">
                        <a:solidFill>
                          <a:srgbClr val="000000"/>
                        </a:solidFill>
                        <a:effectLst/>
                        <a:latin typeface="Calibri" panose="020F0502020204030204" pitchFamily="34" charset="0"/>
                      </a:endParaRP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400" b="0" i="0" u="sng" strike="noStrike" dirty="0">
                          <a:solidFill>
                            <a:srgbClr val="000000"/>
                          </a:solidFill>
                          <a:effectLst/>
                          <a:latin typeface="Calibri" panose="020F0502020204030204" pitchFamily="34" charset="0"/>
                        </a:rPr>
                        <a:t>Average</a:t>
                      </a:r>
                    </a:p>
                  </a:txBody>
                  <a:tcPr marL="6350" marR="6350" marT="635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90118251"/>
                  </a:ext>
                </a:extLst>
              </a:tr>
              <a:tr h="702381">
                <a:tc>
                  <a:txBody>
                    <a:bodyPr/>
                    <a:lstStyle/>
                    <a:p>
                      <a:pPr algn="l" fontAlgn="b"/>
                      <a:r>
                        <a:rPr lang="en-US" sz="2400" b="0" i="0" u="none" strike="noStrike" dirty="0">
                          <a:solidFill>
                            <a:srgbClr val="000000"/>
                          </a:solidFill>
                          <a:effectLst/>
                          <a:latin typeface="Calibri" panose="020F0502020204030204" pitchFamily="34" charset="0"/>
                        </a:rPr>
                        <a:t>Olive Oil</a:t>
                      </a:r>
                    </a:p>
                  </a:txBody>
                  <a:tcPr marL="6350" marR="6350" marT="635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400" b="0" i="0" u="none" strike="noStrike" dirty="0">
                          <a:solidFill>
                            <a:srgbClr val="000000"/>
                          </a:solidFill>
                          <a:effectLst/>
                          <a:latin typeface="Calibri" panose="020F0502020204030204" pitchFamily="34" charset="0"/>
                        </a:rPr>
                        <a:t> 1/2</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a:txBody>
                    <a:bodyPr/>
                    <a:lstStyle/>
                    <a:p>
                      <a:pPr algn="r" fontAlgn="b"/>
                      <a:r>
                        <a:rPr lang="en-US" sz="2400" b="0" i="0" u="none" strike="noStrike" dirty="0">
                          <a:solidFill>
                            <a:srgbClr val="000000"/>
                          </a:solidFill>
                          <a:effectLst/>
                          <a:latin typeface="Calibri" panose="020F0502020204030204" pitchFamily="34" charset="0"/>
                        </a:rPr>
                        <a:t>1</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F9C"/>
                    </a:solidFill>
                  </a:tcPr>
                </a:tc>
                <a:tc>
                  <a:txBody>
                    <a:bodyPr/>
                    <a:lstStyle/>
                    <a:p>
                      <a:pPr algn="r" fontAlgn="b"/>
                      <a:r>
                        <a:rPr lang="en-US" sz="2400" b="0" i="0" u="none" strike="noStrike" dirty="0">
                          <a:solidFill>
                            <a:srgbClr val="000000"/>
                          </a:solidFill>
                          <a:effectLst/>
                          <a:latin typeface="Calibri" panose="020F0502020204030204" pitchFamily="34" charset="0"/>
                        </a:rPr>
                        <a:t> 1/2</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a:txBody>
                    <a:bodyPr/>
                    <a:lstStyle/>
                    <a:p>
                      <a:pPr algn="ctr" fontAlgn="b"/>
                      <a:r>
                        <a:rPr lang="en-US" sz="2400" b="0" i="0" u="none" strike="noStrike" dirty="0">
                          <a:solidFill>
                            <a:srgbClr val="000000"/>
                          </a:solidFill>
                          <a:effectLst/>
                          <a:latin typeface="Calibri" panose="020F0502020204030204" pitchFamily="34" charset="0"/>
                        </a:rPr>
                        <a:t>cup</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400" b="0" i="0" u="none" strike="noStrike">
                          <a:solidFill>
                            <a:srgbClr val="000000"/>
                          </a:solidFill>
                          <a:effectLst/>
                          <a:latin typeface="Calibri" panose="020F0502020204030204" pitchFamily="34" charset="0"/>
                        </a:rPr>
                        <a:t> 2/3</a:t>
                      </a:r>
                    </a:p>
                  </a:txBody>
                  <a:tcPr marL="6350" marR="6350" marT="635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9350295"/>
                  </a:ext>
                </a:extLst>
              </a:tr>
              <a:tr h="702381">
                <a:tc>
                  <a:txBody>
                    <a:bodyPr/>
                    <a:lstStyle/>
                    <a:p>
                      <a:pPr algn="l" fontAlgn="b"/>
                      <a:r>
                        <a:rPr lang="en-US" sz="2400" b="0" i="0" u="none" strike="noStrike" dirty="0">
                          <a:solidFill>
                            <a:srgbClr val="000000"/>
                          </a:solidFill>
                          <a:effectLst/>
                          <a:latin typeface="Calibri" panose="020F0502020204030204" pitchFamily="34" charset="0"/>
                        </a:rPr>
                        <a:t>Salt</a:t>
                      </a:r>
                    </a:p>
                  </a:txBody>
                  <a:tcPr marL="6350" marR="6350" marT="635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400" b="0" i="0" u="none" strike="noStrike" dirty="0">
                          <a:solidFill>
                            <a:srgbClr val="000000"/>
                          </a:solidFill>
                          <a:effectLst/>
                          <a:latin typeface="Calibri" panose="020F0502020204030204" pitchFamily="34" charset="0"/>
                        </a:rPr>
                        <a:t>1</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a:txBody>
                    <a:bodyPr/>
                    <a:lstStyle/>
                    <a:p>
                      <a:pPr algn="r" fontAlgn="b"/>
                      <a:r>
                        <a:rPr lang="en-US" sz="2400" b="0" i="0" u="none" strike="noStrike" dirty="0">
                          <a:solidFill>
                            <a:srgbClr val="000000"/>
                          </a:solidFill>
                          <a:effectLst/>
                          <a:latin typeface="Calibri" panose="020F0502020204030204" pitchFamily="34" charset="0"/>
                        </a:rPr>
                        <a:t>taste</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400" b="0" i="0" u="none" strike="noStrike" dirty="0">
                          <a:solidFill>
                            <a:srgbClr val="000000"/>
                          </a:solidFill>
                          <a:effectLst/>
                          <a:latin typeface="Calibri" panose="020F0502020204030204" pitchFamily="34" charset="0"/>
                        </a:rPr>
                        <a:t>2</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F9C"/>
                    </a:solidFill>
                  </a:tcPr>
                </a:tc>
                <a:tc>
                  <a:txBody>
                    <a:bodyPr/>
                    <a:lstStyle/>
                    <a:p>
                      <a:pPr algn="ctr" fontAlgn="b"/>
                      <a:r>
                        <a:rPr lang="en-US" sz="2400" b="0" i="0" u="none" strike="noStrike" dirty="0">
                          <a:solidFill>
                            <a:srgbClr val="000000"/>
                          </a:solidFill>
                          <a:effectLst/>
                          <a:latin typeface="Calibri" panose="020F0502020204030204" pitchFamily="34" charset="0"/>
                        </a:rPr>
                        <a:t>tsp</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400" b="0" i="0" u="none" strike="noStrike" dirty="0">
                          <a:solidFill>
                            <a:srgbClr val="000000"/>
                          </a:solidFill>
                          <a:effectLst/>
                          <a:latin typeface="Calibri" panose="020F0502020204030204" pitchFamily="34" charset="0"/>
                        </a:rPr>
                        <a:t>1 1/2</a:t>
                      </a:r>
                    </a:p>
                  </a:txBody>
                  <a:tcPr marL="6350" marR="6350" marT="635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63333122"/>
                  </a:ext>
                </a:extLst>
              </a:tr>
              <a:tr h="702381">
                <a:tc>
                  <a:txBody>
                    <a:bodyPr/>
                    <a:lstStyle/>
                    <a:p>
                      <a:pPr algn="l" fontAlgn="b"/>
                      <a:r>
                        <a:rPr lang="en-US" sz="2400" b="0" i="0" u="none" strike="noStrike" dirty="0">
                          <a:solidFill>
                            <a:srgbClr val="000000"/>
                          </a:solidFill>
                          <a:effectLst/>
                          <a:latin typeface="Calibri" panose="020F0502020204030204" pitchFamily="34" charset="0"/>
                        </a:rPr>
                        <a:t>Pepper</a:t>
                      </a:r>
                    </a:p>
                  </a:txBody>
                  <a:tcPr marL="6350" marR="6350" marT="635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400" b="0" i="0" u="none" strike="noStrike">
                          <a:solidFill>
                            <a:srgbClr val="000000"/>
                          </a:solidFill>
                          <a:effectLst/>
                          <a:latin typeface="Calibri" panose="020F0502020204030204" pitchFamily="34" charset="0"/>
                        </a:rPr>
                        <a:t>1</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CE86"/>
                    </a:solidFill>
                  </a:tcPr>
                </a:tc>
                <a:tc>
                  <a:txBody>
                    <a:bodyPr/>
                    <a:lstStyle/>
                    <a:p>
                      <a:pPr algn="r" fontAlgn="b"/>
                      <a:r>
                        <a:rPr lang="en-US" sz="2400" b="0" i="0" u="none" strike="noStrike" dirty="0">
                          <a:solidFill>
                            <a:srgbClr val="000000"/>
                          </a:solidFill>
                          <a:effectLst/>
                          <a:latin typeface="Calibri" panose="020F0502020204030204" pitchFamily="34" charset="0"/>
                        </a:rPr>
                        <a:t> 1/2</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a:txBody>
                    <a:bodyPr/>
                    <a:lstStyle/>
                    <a:p>
                      <a:pPr algn="r" fontAlgn="b"/>
                      <a:r>
                        <a:rPr lang="en-US" sz="2400" b="0" i="0" u="none" strike="noStrike" dirty="0">
                          <a:solidFill>
                            <a:srgbClr val="000000"/>
                          </a:solidFill>
                          <a:effectLst/>
                          <a:latin typeface="Calibri" panose="020F0502020204030204" pitchFamily="34" charset="0"/>
                        </a:rPr>
                        <a:t>2</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F9C"/>
                    </a:solidFill>
                  </a:tcPr>
                </a:tc>
                <a:tc>
                  <a:txBody>
                    <a:bodyPr/>
                    <a:lstStyle/>
                    <a:p>
                      <a:pPr algn="ctr" fontAlgn="b"/>
                      <a:r>
                        <a:rPr lang="en-US" sz="2400" b="0" i="0" u="none" strike="noStrike" dirty="0">
                          <a:solidFill>
                            <a:srgbClr val="000000"/>
                          </a:solidFill>
                          <a:effectLst/>
                          <a:latin typeface="Calibri" panose="020F0502020204030204" pitchFamily="34" charset="0"/>
                        </a:rPr>
                        <a:t>tsp</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400" b="0" i="0" u="none" strike="noStrike" dirty="0">
                          <a:solidFill>
                            <a:srgbClr val="000000"/>
                          </a:solidFill>
                          <a:effectLst/>
                          <a:latin typeface="Calibri" panose="020F0502020204030204" pitchFamily="34" charset="0"/>
                        </a:rPr>
                        <a:t>1 1/6</a:t>
                      </a:r>
                    </a:p>
                  </a:txBody>
                  <a:tcPr marL="6350" marR="6350" marT="635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51616934"/>
                  </a:ext>
                </a:extLst>
              </a:tr>
              <a:tr h="702381">
                <a:tc>
                  <a:txBody>
                    <a:bodyPr/>
                    <a:lstStyle/>
                    <a:p>
                      <a:pPr algn="l" fontAlgn="b"/>
                      <a:r>
                        <a:rPr lang="en-US" sz="2400" b="0" i="0" u="none" strike="noStrike" dirty="0">
                          <a:solidFill>
                            <a:srgbClr val="000000"/>
                          </a:solidFill>
                          <a:effectLst/>
                          <a:latin typeface="Calibri" panose="020F0502020204030204" pitchFamily="34" charset="0"/>
                        </a:rPr>
                        <a:t>Paprika</a:t>
                      </a:r>
                    </a:p>
                  </a:txBody>
                  <a:tcPr marL="6350" marR="6350" marT="635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400" b="0" i="0" u="none" strike="noStrike">
                          <a:solidFill>
                            <a:srgbClr val="000000"/>
                          </a:solidFill>
                          <a:effectLst/>
                          <a:latin typeface="Calibri" panose="020F0502020204030204" pitchFamily="34" charset="0"/>
                        </a:rPr>
                        <a:t>1</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a:txBody>
                    <a:bodyPr/>
                    <a:lstStyle/>
                    <a:p>
                      <a:pPr algn="r" fontAlgn="b"/>
                      <a:r>
                        <a:rPr lang="en-US" sz="2400" b="0" i="1" u="none" strike="noStrike" dirty="0">
                          <a:solidFill>
                            <a:srgbClr val="000000"/>
                          </a:solidFill>
                          <a:effectLst/>
                          <a:latin typeface="Calibri" panose="020F0502020204030204" pitchFamily="34" charset="0"/>
                        </a:rPr>
                        <a:t>not used</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400" b="0" i="0" u="none" strike="noStrike" dirty="0">
                          <a:solidFill>
                            <a:srgbClr val="000000"/>
                          </a:solidFill>
                          <a:effectLst/>
                          <a:latin typeface="Calibri" panose="020F0502020204030204" pitchFamily="34" charset="0"/>
                        </a:rPr>
                        <a:t>2</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F9C"/>
                    </a:solidFill>
                  </a:tcPr>
                </a:tc>
                <a:tc>
                  <a:txBody>
                    <a:bodyPr/>
                    <a:lstStyle/>
                    <a:p>
                      <a:pPr algn="ctr" fontAlgn="b"/>
                      <a:r>
                        <a:rPr lang="en-US" sz="2400" b="0" i="0" u="none" strike="noStrike" dirty="0">
                          <a:solidFill>
                            <a:srgbClr val="000000"/>
                          </a:solidFill>
                          <a:effectLst/>
                          <a:latin typeface="Calibri" panose="020F0502020204030204" pitchFamily="34" charset="0"/>
                        </a:rPr>
                        <a:t>tbsp</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400" b="0" i="0" u="none" strike="noStrike" dirty="0">
                          <a:solidFill>
                            <a:srgbClr val="000000"/>
                          </a:solidFill>
                          <a:effectLst/>
                          <a:latin typeface="Calibri" panose="020F0502020204030204" pitchFamily="34" charset="0"/>
                        </a:rPr>
                        <a:t>1 1/2</a:t>
                      </a:r>
                    </a:p>
                  </a:txBody>
                  <a:tcPr marL="6350" marR="6350" marT="635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157530"/>
                  </a:ext>
                </a:extLst>
              </a:tr>
              <a:tr h="354213">
                <a:tc>
                  <a:txBody>
                    <a:bodyPr/>
                    <a:lstStyle/>
                    <a:p>
                      <a:pPr algn="l" fontAlgn="b"/>
                      <a:r>
                        <a:rPr lang="en-US" sz="2400" b="0" i="0" u="none" strike="noStrike" dirty="0" err="1">
                          <a:solidFill>
                            <a:srgbClr val="000000"/>
                          </a:solidFill>
                          <a:effectLst/>
                          <a:latin typeface="Calibri" panose="020F0502020204030204" pitchFamily="34" charset="0"/>
                        </a:rPr>
                        <a:t>etc</a:t>
                      </a:r>
                      <a:endParaRPr lang="en-US" sz="2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400" b="0" i="0" u="none" strike="noStrike" dirty="0" err="1">
                          <a:solidFill>
                            <a:srgbClr val="000000"/>
                          </a:solidFill>
                          <a:effectLst/>
                          <a:latin typeface="Calibri" panose="020F0502020204030204" pitchFamily="34" charset="0"/>
                        </a:rPr>
                        <a:t>etc</a:t>
                      </a:r>
                      <a:endParaRPr lang="en-US" sz="2400" b="0" i="0" u="none" strike="noStrike" dirty="0">
                        <a:solidFill>
                          <a:srgbClr val="000000"/>
                        </a:solidFill>
                        <a:effectLst/>
                        <a:latin typeface="Calibri" panose="020F0502020204030204" pitchFamily="34" charset="0"/>
                      </a:endParaRP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400" b="0" i="0" u="none" strike="noStrike" dirty="0" err="1">
                          <a:solidFill>
                            <a:srgbClr val="000000"/>
                          </a:solidFill>
                          <a:effectLst/>
                          <a:latin typeface="Calibri" panose="020F0502020204030204" pitchFamily="34" charset="0"/>
                        </a:rPr>
                        <a:t>etc</a:t>
                      </a:r>
                      <a:endParaRPr lang="en-US" sz="2400" b="0" i="0" u="none" strike="noStrike" dirty="0">
                        <a:solidFill>
                          <a:srgbClr val="000000"/>
                        </a:solidFill>
                        <a:effectLst/>
                        <a:latin typeface="Calibri" panose="020F0502020204030204" pitchFamily="34" charset="0"/>
                      </a:endParaRP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400" b="0" i="0" u="none" strike="noStrike" dirty="0" err="1">
                          <a:solidFill>
                            <a:srgbClr val="000000"/>
                          </a:solidFill>
                          <a:effectLst/>
                          <a:latin typeface="Calibri" panose="020F0502020204030204" pitchFamily="34" charset="0"/>
                        </a:rPr>
                        <a:t>etc</a:t>
                      </a:r>
                      <a:endParaRPr lang="en-US" sz="2400" b="0" i="0" u="none" strike="noStrike" dirty="0">
                        <a:solidFill>
                          <a:srgbClr val="000000"/>
                        </a:solidFill>
                        <a:effectLst/>
                        <a:latin typeface="Calibri" panose="020F0502020204030204" pitchFamily="34" charset="0"/>
                      </a:endParaRP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400" b="0" i="0" u="none" strike="noStrike" dirty="0" err="1">
                          <a:solidFill>
                            <a:srgbClr val="000000"/>
                          </a:solidFill>
                          <a:effectLst/>
                          <a:latin typeface="Calibri" panose="020F0502020204030204" pitchFamily="34" charset="0"/>
                        </a:rPr>
                        <a:t>etc</a:t>
                      </a:r>
                      <a:endParaRPr lang="en-US" sz="2400" b="0" i="0" u="none" strike="noStrike" dirty="0">
                        <a:solidFill>
                          <a:srgbClr val="000000"/>
                        </a:solidFill>
                        <a:effectLst/>
                        <a:latin typeface="Calibri" panose="020F0502020204030204" pitchFamily="34" charset="0"/>
                      </a:endParaRP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400" b="0" i="0" u="none" strike="noStrike" dirty="0" err="1">
                          <a:solidFill>
                            <a:srgbClr val="000000"/>
                          </a:solidFill>
                          <a:effectLst/>
                          <a:latin typeface="Calibri" panose="020F0502020204030204" pitchFamily="34" charset="0"/>
                        </a:rPr>
                        <a:t>etc</a:t>
                      </a:r>
                      <a:endParaRPr lang="en-US" sz="2400" b="0" i="0" u="none" strike="noStrike" dirty="0">
                        <a:solidFill>
                          <a:srgbClr val="000000"/>
                        </a:solidFill>
                        <a:effectLst/>
                        <a:latin typeface="Calibri" panose="020F0502020204030204" pitchFamily="34" charset="0"/>
                      </a:endParaRPr>
                    </a:p>
                  </a:txBody>
                  <a:tcPr marL="6350" marR="6350" marT="635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0093712"/>
                  </a:ext>
                </a:extLst>
              </a:tr>
            </a:tbl>
          </a:graphicData>
        </a:graphic>
      </p:graphicFrame>
      <p:sp>
        <p:nvSpPr>
          <p:cNvPr id="24" name="TextBox 23">
            <a:extLst>
              <a:ext uri="{FF2B5EF4-FFF2-40B4-BE49-F238E27FC236}">
                <a16:creationId xmlns:a16="http://schemas.microsoft.com/office/drawing/2014/main" id="{4BA2E450-EB73-4EA4-9C17-8DE613323427}"/>
              </a:ext>
            </a:extLst>
          </p:cNvPr>
          <p:cNvSpPr txBox="1"/>
          <p:nvPr/>
        </p:nvSpPr>
        <p:spPr>
          <a:xfrm>
            <a:off x="465221" y="19720457"/>
            <a:ext cx="11261558" cy="2677656"/>
          </a:xfrm>
          <a:prstGeom prst="rect">
            <a:avLst/>
          </a:prstGeom>
          <a:solidFill>
            <a:schemeClr val="bg1"/>
          </a:solidFill>
        </p:spPr>
        <p:txBody>
          <a:bodyPr wrap="square" rtlCol="0">
            <a:spAutoFit/>
          </a:bodyPr>
          <a:lstStyle/>
          <a:p>
            <a:r>
              <a:rPr lang="en-US" sz="2800" i="1" dirty="0"/>
              <a:t>NOTES: This is my concept for the table. We will turn number strings into actual numeric values, color code the table based on quantities (neutral color scheme). Maybe we include an average function? Maybe not.</a:t>
            </a:r>
          </a:p>
          <a:p>
            <a:r>
              <a:rPr lang="en-US" sz="2800" i="1" dirty="0"/>
              <a:t>This will be a bit of heavy lifting for code to transcribe ingredients from many ingredient formats. Lots of possible variation.  The scraping and highlighting is basically already done.</a:t>
            </a:r>
          </a:p>
        </p:txBody>
      </p:sp>
      <p:pic>
        <p:nvPicPr>
          <p:cNvPr id="26" name="Picture 25" descr="A close up of a logo&#10;&#10;Description automatically generated">
            <a:extLst>
              <a:ext uri="{FF2B5EF4-FFF2-40B4-BE49-F238E27FC236}">
                <a16:creationId xmlns:a16="http://schemas.microsoft.com/office/drawing/2014/main" id="{A1441BD0-576B-4E71-9869-5A5CDF2997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9402" y="2641600"/>
            <a:ext cx="1332326" cy="1332326"/>
          </a:xfrm>
          <a:prstGeom prst="rect">
            <a:avLst/>
          </a:prstGeom>
        </p:spPr>
      </p:pic>
      <p:sp>
        <p:nvSpPr>
          <p:cNvPr id="27" name="TextBox 26">
            <a:extLst>
              <a:ext uri="{FF2B5EF4-FFF2-40B4-BE49-F238E27FC236}">
                <a16:creationId xmlns:a16="http://schemas.microsoft.com/office/drawing/2014/main" id="{075C0C0C-B352-48EC-BC57-67C3DF009C25}"/>
              </a:ext>
            </a:extLst>
          </p:cNvPr>
          <p:cNvSpPr txBox="1"/>
          <p:nvPr/>
        </p:nvSpPr>
        <p:spPr>
          <a:xfrm>
            <a:off x="1561728" y="3234648"/>
            <a:ext cx="8147230" cy="369332"/>
          </a:xfrm>
          <a:prstGeom prst="rect">
            <a:avLst/>
          </a:prstGeom>
          <a:noFill/>
        </p:spPr>
        <p:txBody>
          <a:bodyPr wrap="none" rtlCol="0">
            <a:spAutoFit/>
          </a:bodyPr>
          <a:lstStyle/>
          <a:p>
            <a:r>
              <a:rPr lang="en-US" dirty="0"/>
              <a:t>Found the red icons in the clipart, we should make our own based on this classic icon</a:t>
            </a:r>
          </a:p>
        </p:txBody>
      </p:sp>
      <p:sp>
        <p:nvSpPr>
          <p:cNvPr id="28" name="TextBox 27">
            <a:extLst>
              <a:ext uri="{FF2B5EF4-FFF2-40B4-BE49-F238E27FC236}">
                <a16:creationId xmlns:a16="http://schemas.microsoft.com/office/drawing/2014/main" id="{CE25F696-A37F-4018-BFE8-E97628A7DC0F}"/>
              </a:ext>
            </a:extLst>
          </p:cNvPr>
          <p:cNvSpPr txBox="1"/>
          <p:nvPr/>
        </p:nvSpPr>
        <p:spPr>
          <a:xfrm>
            <a:off x="465221" y="24165457"/>
            <a:ext cx="11261558" cy="1815882"/>
          </a:xfrm>
          <a:prstGeom prst="rect">
            <a:avLst/>
          </a:prstGeom>
          <a:solidFill>
            <a:schemeClr val="bg1"/>
          </a:solidFill>
        </p:spPr>
        <p:txBody>
          <a:bodyPr wrap="square" rtlCol="0">
            <a:spAutoFit/>
          </a:bodyPr>
          <a:lstStyle/>
          <a:p>
            <a:r>
              <a:rPr lang="en-US" sz="2800" i="1" dirty="0"/>
              <a:t>What else to include? Calorie and nutrition info are listed on some sites. We could copy theirs or we could develop our own. Amass a database of ingredients and nutrition info? Create ways for people to choose recipes based on nutritional content?</a:t>
            </a:r>
          </a:p>
        </p:txBody>
      </p:sp>
      <p:sp>
        <p:nvSpPr>
          <p:cNvPr id="29" name="TextBox 28">
            <a:extLst>
              <a:ext uri="{FF2B5EF4-FFF2-40B4-BE49-F238E27FC236}">
                <a16:creationId xmlns:a16="http://schemas.microsoft.com/office/drawing/2014/main" id="{1214DB09-92C9-4978-97AE-023326E89787}"/>
              </a:ext>
            </a:extLst>
          </p:cNvPr>
          <p:cNvSpPr txBox="1"/>
          <p:nvPr/>
        </p:nvSpPr>
        <p:spPr>
          <a:xfrm>
            <a:off x="465221" y="27505557"/>
            <a:ext cx="11261558" cy="954107"/>
          </a:xfrm>
          <a:prstGeom prst="rect">
            <a:avLst/>
          </a:prstGeom>
          <a:solidFill>
            <a:schemeClr val="bg1"/>
          </a:solidFill>
        </p:spPr>
        <p:txBody>
          <a:bodyPr wrap="square" rtlCol="0">
            <a:spAutoFit/>
          </a:bodyPr>
          <a:lstStyle/>
          <a:p>
            <a:r>
              <a:rPr lang="en-US" sz="2800" i="1" dirty="0"/>
              <a:t>Long term goal – make an Alexa app for people to use in the kitchen.</a:t>
            </a:r>
          </a:p>
          <a:p>
            <a:r>
              <a:rPr lang="en-US" sz="2800" i="1" dirty="0"/>
              <a:t>I’m sure something already exists, but specific to our methods?</a:t>
            </a:r>
          </a:p>
        </p:txBody>
      </p:sp>
    </p:spTree>
    <p:extLst>
      <p:ext uri="{BB962C8B-B14F-4D97-AF65-F5344CB8AC3E}">
        <p14:creationId xmlns:p14="http://schemas.microsoft.com/office/powerpoint/2010/main" val="21668658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TotalTime>
  <Words>492</Words>
  <Application>Microsoft Office PowerPoint</Application>
  <PresentationFormat>Custom</PresentationFormat>
  <Paragraphs>104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Courier New</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Bazzett</dc:creator>
  <cp:lastModifiedBy>David Bazzett</cp:lastModifiedBy>
  <cp:revision>17</cp:revision>
  <dcterms:created xsi:type="dcterms:W3CDTF">2020-07-20T01:14:08Z</dcterms:created>
  <dcterms:modified xsi:type="dcterms:W3CDTF">2020-07-20T02:50:59Z</dcterms:modified>
</cp:coreProperties>
</file>