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8" r:id="rId6"/>
    <p:sldId id="259" r:id="rId7"/>
    <p:sldId id="260" r:id="rId8"/>
    <p:sldId id="269" r:id="rId9"/>
    <p:sldId id="262" r:id="rId10"/>
    <p:sldId id="271" r:id="rId11"/>
    <p:sldId id="263" r:id="rId12"/>
    <p:sldId id="265" r:id="rId13"/>
    <p:sldId id="264" r:id="rId14"/>
    <p:sldId id="273" r:id="rId15"/>
    <p:sldId id="270" r:id="rId16"/>
    <p:sldId id="272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74" autoAdjust="0"/>
  </p:normalViewPr>
  <p:slideViewPr>
    <p:cSldViewPr snapToGrid="0" showGuides="1">
      <p:cViewPr>
        <p:scale>
          <a:sx n="130" d="100"/>
          <a:sy n="130" d="100"/>
        </p:scale>
        <p:origin x="708" y="87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DE8700-0BDF-403F-9F9A-5A2655B7F876}" type="datetime1">
              <a:rPr lang="es-ES" smtClean="0"/>
              <a:t>15/12/2023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F3FE-BFE9-4821-91B4-1E371F0232E3}" type="datetime1">
              <a:rPr lang="es-ES" smtClean="0"/>
              <a:pPr/>
              <a:t>15/12/2023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962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797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376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939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069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0716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4868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019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SUBTÍTULO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7" name="Cuadro de tex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smtClean="0"/>
              <a:t>Editar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smtClean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smtClean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smtClean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smtClean="0"/>
              <a:t>Editar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smtClean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smtClean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smtClean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 smtClean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tabla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 smtClean="0"/>
              <a:t>Haga clic en el icono para agregar una tabla</a:t>
            </a:r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 descr="Grupo de información con nombre y logotipo de la compañía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Cuadro de texto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endParaRPr lang="es-E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Cuadro de texto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endParaRPr lang="es-E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Proxecto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Diego Barba Barragáns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64" y="2183958"/>
            <a:ext cx="4496190" cy="23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9" y="2245262"/>
            <a:ext cx="5876796" cy="377963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600" dirty="0" err="1" smtClean="0"/>
              <a:t>CanastraApp</a:t>
            </a:r>
            <a:endParaRPr lang="es-ES" sz="3600" dirty="0" smtClean="0"/>
          </a:p>
          <a:p>
            <a:pPr lvl="1">
              <a:lnSpc>
                <a:spcPct val="100000"/>
              </a:lnSpc>
            </a:pPr>
            <a:r>
              <a:rPr lang="es-ES" sz="3200" dirty="0" err="1" smtClean="0"/>
              <a:t>static</a:t>
            </a:r>
            <a:endParaRPr lang="es-ES" sz="3200" dirty="0"/>
          </a:p>
          <a:p>
            <a:pPr lvl="2">
              <a:lnSpc>
                <a:spcPct val="100000"/>
              </a:lnSpc>
            </a:pPr>
            <a:r>
              <a:rPr lang="es-ES" sz="2800" dirty="0" err="1" smtClean="0"/>
              <a:t>css</a:t>
            </a:r>
            <a:endParaRPr lang="es-ES" sz="2800" dirty="0"/>
          </a:p>
          <a:p>
            <a:pPr lvl="2">
              <a:lnSpc>
                <a:spcPct val="100000"/>
              </a:lnSpc>
            </a:pPr>
            <a:r>
              <a:rPr lang="es-ES" sz="2800" dirty="0" err="1" smtClean="0"/>
              <a:t>img</a:t>
            </a:r>
            <a:endParaRPr lang="es-ES" sz="2800" dirty="0"/>
          </a:p>
          <a:p>
            <a:pPr lvl="2">
              <a:lnSpc>
                <a:spcPct val="100000"/>
              </a:lnSpc>
            </a:pPr>
            <a:r>
              <a:rPr lang="es-ES" sz="2800" dirty="0" err="1" smtClean="0"/>
              <a:t>js</a:t>
            </a:r>
            <a:endParaRPr lang="es-ES" sz="2800" dirty="0"/>
          </a:p>
          <a:p>
            <a:pPr lvl="1">
              <a:lnSpc>
                <a:spcPct val="100000"/>
              </a:lnSpc>
            </a:pPr>
            <a:r>
              <a:rPr lang="es-ES" sz="3200" dirty="0" err="1" smtClean="0"/>
              <a:t>templates</a:t>
            </a:r>
            <a:endParaRPr lang="es-ES" sz="3200" dirty="0"/>
          </a:p>
          <a:p>
            <a:pPr lvl="1">
              <a:lnSpc>
                <a:spcPct val="100000"/>
              </a:lnSpc>
            </a:pPr>
            <a:r>
              <a:rPr lang="es-ES" sz="3200" dirty="0" smtClean="0"/>
              <a:t>app.py</a:t>
            </a:r>
            <a:endParaRPr lang="es-ES" sz="3200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9" y="770168"/>
            <a:ext cx="7342622" cy="1215566"/>
          </a:xfrm>
        </p:spPr>
        <p:txBody>
          <a:bodyPr rtlCol="0"/>
          <a:lstStyle/>
          <a:p>
            <a:pPr rtl="0"/>
            <a:r>
              <a:rPr lang="es-ES" dirty="0" err="1" smtClean="0"/>
              <a:t>Estrutura</a:t>
            </a:r>
            <a:endParaRPr lang="es-ES" b="0" dirty="0"/>
          </a:p>
        </p:txBody>
      </p:sp>
      <p:sp>
        <p:nvSpPr>
          <p:cNvPr id="22" name="Cuadro de texto 21">
            <a:extLst>
              <a:ext uri="{FF2B5EF4-FFF2-40B4-BE49-F238E27FC236}">
                <a16:creationId xmlns:a16="http://schemas.microsoft.com/office/drawing/2014/main" id="{D6E86452-6AEA-4380-9682-AB26317ADB62}"/>
              </a:ext>
            </a:extLst>
          </p:cNvPr>
          <p:cNvSpPr txBox="1"/>
          <p:nvPr/>
        </p:nvSpPr>
        <p:spPr>
          <a:xfrm>
            <a:off x="2955850" y="3666606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dirty="0" smtClean="0">
                <a:solidFill>
                  <a:schemeClr val="bg1"/>
                </a:solidFill>
                <a:cs typeface="Calibri Light" panose="020F0302020204030204" pitchFamily="34" charset="0"/>
              </a:rPr>
              <a:t>E</a:t>
            </a:r>
            <a:endParaRPr lang="es-ES" sz="1400" dirty="0">
              <a:solidFill>
                <a:schemeClr val="bg1"/>
              </a:solidFill>
              <a:cs typeface="Calibri Light" panose="020F030202020403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36" y="1667794"/>
            <a:ext cx="4934568" cy="4934568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11024419" y="199103"/>
            <a:ext cx="921775" cy="69317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1378" y="2149780"/>
            <a:ext cx="4942829" cy="2958275"/>
          </a:xfrm>
        </p:spPr>
        <p:txBody>
          <a:bodyPr/>
          <a:lstStyle/>
          <a:p>
            <a:endParaRPr lang="gl-E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31378" y="783723"/>
            <a:ext cx="7342622" cy="1215566"/>
          </a:xfrm>
        </p:spPr>
        <p:txBody>
          <a:bodyPr/>
          <a:lstStyle/>
          <a:p>
            <a:r>
              <a:rPr lang="gl-ES" dirty="0" smtClean="0"/>
              <a:t>Vídeo de presentación</a:t>
            </a:r>
            <a:endParaRPr lang="gl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6885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9759" y="2267766"/>
            <a:ext cx="5788306" cy="3808569"/>
          </a:xfrm>
        </p:spPr>
        <p:txBody>
          <a:bodyPr>
            <a:normAutofit/>
          </a:bodyPr>
          <a:lstStyle/>
          <a:p>
            <a:r>
              <a:rPr lang="gl-ES" dirty="0" smtClean="0"/>
              <a:t>Incluír estatísticas </a:t>
            </a:r>
            <a:r>
              <a:rPr lang="gl-ES" dirty="0"/>
              <a:t>avanzadas como datos por 36 </a:t>
            </a:r>
            <a:r>
              <a:rPr lang="gl-ES" dirty="0" smtClean="0"/>
              <a:t>minutos o </a:t>
            </a:r>
            <a:r>
              <a:rPr lang="gl-ES" dirty="0"/>
              <a:t>por cada 100 posesións, que permiten </a:t>
            </a:r>
            <a:r>
              <a:rPr lang="gl-ES" dirty="0" smtClean="0"/>
              <a:t>análises máis precisos.</a:t>
            </a:r>
            <a:endParaRPr lang="gl-ES" dirty="0"/>
          </a:p>
          <a:p>
            <a:r>
              <a:rPr lang="gl-ES" dirty="0" smtClean="0"/>
              <a:t>Ter acceso </a:t>
            </a:r>
            <a:r>
              <a:rPr lang="gl-ES" dirty="0"/>
              <a:t>ás fotografías de perfil de cada </a:t>
            </a:r>
            <a:r>
              <a:rPr lang="gl-ES" dirty="0" smtClean="0"/>
              <a:t>xogador.</a:t>
            </a:r>
            <a:endParaRPr lang="gl-ES" dirty="0"/>
          </a:p>
          <a:p>
            <a:r>
              <a:rPr lang="gl-ES" dirty="0" smtClean="0"/>
              <a:t>Resumos </a:t>
            </a:r>
            <a:r>
              <a:rPr lang="gl-ES" dirty="0"/>
              <a:t>oficias dos partidos para ofrecer unha experiencia máis completa </a:t>
            </a:r>
            <a:r>
              <a:rPr lang="gl-ES" dirty="0" smtClean="0"/>
              <a:t>sen necesidade de saír da aplicación.</a:t>
            </a:r>
            <a:endParaRPr lang="gl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9" y="729570"/>
            <a:ext cx="7342622" cy="1215566"/>
          </a:xfrm>
        </p:spPr>
        <p:txBody>
          <a:bodyPr rtlCol="0"/>
          <a:lstStyle/>
          <a:p>
            <a:pPr rtl="0"/>
            <a:r>
              <a:rPr lang="es-ES" dirty="0" smtClean="0"/>
              <a:t>Futuras </a:t>
            </a:r>
            <a:r>
              <a:rPr lang="es-ES" dirty="0" err="1" smtClean="0"/>
              <a:t>melloras</a:t>
            </a:r>
            <a:endParaRPr lang="es-ES" dirty="0"/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r="28111"/>
          <a:stretch>
            <a:fillRect/>
          </a:stretch>
        </p:blipFill>
        <p:spPr/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D4BD05F-6F41-4DC6-98B4-D58BCFF6D6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9"/>
          <p:cNvSpPr>
            <a:spLocks noGrp="1"/>
          </p:cNvSpPr>
          <p:nvPr>
            <p:ph type="body" sz="quarter" idx="15"/>
          </p:nvPr>
        </p:nvSpPr>
        <p:spPr>
          <a:xfrm>
            <a:off x="6924368" y="2986737"/>
            <a:ext cx="3445782" cy="373418"/>
          </a:xfrm>
        </p:spPr>
        <p:txBody>
          <a:bodyPr/>
          <a:lstStyle/>
          <a:p>
            <a:r>
              <a:rPr lang="gl-ES" sz="2400" dirty="0" smtClean="0"/>
              <a:t>Diego Barba Barragáns</a:t>
            </a:r>
            <a:endParaRPr lang="gl-ES" sz="240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pPr rtl="0"/>
            <a:fld id="{8699F50C-BE38-4BD0-BA84-9B090E1F2B9B}" type="slidenum">
              <a:rPr lang="es-ES" noProof="0" smtClean="0"/>
              <a:t>13</a:t>
            </a:fld>
            <a:endParaRPr lang="es-ES" noProof="0" dirty="0"/>
          </a:p>
        </p:txBody>
      </p:sp>
      <p:sp>
        <p:nvSpPr>
          <p:cNvPr id="16" name="Rectángulo 15"/>
          <p:cNvSpPr/>
          <p:nvPr/>
        </p:nvSpPr>
        <p:spPr>
          <a:xfrm>
            <a:off x="6375721" y="3498034"/>
            <a:ext cx="548647" cy="150166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52" y="1596111"/>
            <a:ext cx="5461576" cy="294042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72" y="4878499"/>
            <a:ext cx="3884861" cy="193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4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gl-ES" dirty="0" smtClean="0"/>
              <a:t>Introdución</a:t>
            </a:r>
          </a:p>
          <a:p>
            <a:pPr marL="457200" indent="-457200">
              <a:buFont typeface="+mj-lt"/>
              <a:buAutoNum type="arabicPeriod"/>
            </a:pPr>
            <a:r>
              <a:rPr lang="gl-ES" dirty="0" smtClean="0"/>
              <a:t>Presuposto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Manual de usuario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Documentación técnica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Futuras </a:t>
            </a:r>
            <a:r>
              <a:rPr lang="es-ES" dirty="0" smtClean="0"/>
              <a:t>melloras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0" dirty="0" smtClean="0">
                <a:latin typeface="Calibri Light" panose="020F0302020204030204" pitchFamily="34" charset="0"/>
              </a:rPr>
              <a:t>Índice de </a:t>
            </a:r>
            <a:r>
              <a:rPr lang="gl-ES" b="0" dirty="0" smtClean="0">
                <a:latin typeface="Calibri Light" panose="020F0302020204030204" pitchFamily="34" charset="0"/>
              </a:rPr>
              <a:t>contidos</a:t>
            </a:r>
            <a:endParaRPr lang="gl-ES" dirty="0"/>
          </a:p>
        </p:txBody>
      </p:sp>
      <p:pic>
        <p:nvPicPr>
          <p:cNvPr id="19" name="Marcador de posición de imagen 1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r="28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693575"/>
            <a:ext cx="4942829" cy="2958275"/>
          </a:xfrm>
        </p:spPr>
        <p:txBody>
          <a:bodyPr rtlCol="0">
            <a:noAutofit/>
          </a:bodyPr>
          <a:lstStyle/>
          <a:p>
            <a:pPr marL="0" lvl="0" indent="0" algn="just">
              <a:buNone/>
            </a:pPr>
            <a:r>
              <a:rPr lang="pt-BR" sz="2000" dirty="0"/>
              <a:t>A NBA é a liga nacional de </a:t>
            </a:r>
            <a:r>
              <a:rPr lang="gl-ES" sz="2000" dirty="0" smtClean="0"/>
              <a:t>baloncesto</a:t>
            </a:r>
            <a:r>
              <a:rPr lang="pt-BR" sz="2000" dirty="0" smtClean="0"/>
              <a:t> </a:t>
            </a:r>
            <a:r>
              <a:rPr lang="gl-ES" sz="2000" dirty="0" smtClean="0"/>
              <a:t>estadounidense</a:t>
            </a:r>
            <a:r>
              <a:rPr lang="pt-BR" sz="2000" dirty="0" smtClean="0"/>
              <a:t> </a:t>
            </a:r>
            <a:r>
              <a:rPr lang="pt-BR" sz="2000" dirty="0" err="1"/>
              <a:t>máis</a:t>
            </a:r>
            <a:r>
              <a:rPr lang="pt-BR" sz="2000" dirty="0"/>
              <a:t> importante do país, </a:t>
            </a:r>
            <a:r>
              <a:rPr lang="pt-BR" sz="2000" dirty="0" smtClean="0"/>
              <a:t>e </a:t>
            </a:r>
            <a:r>
              <a:rPr lang="gl-ES" sz="2000" dirty="0" smtClean="0"/>
              <a:t>probablemente</a:t>
            </a:r>
            <a:r>
              <a:rPr lang="pt-BR" sz="2000" dirty="0" smtClean="0"/>
              <a:t> </a:t>
            </a:r>
            <a:r>
              <a:rPr lang="pt-BR" sz="2000" dirty="0"/>
              <a:t>a que </a:t>
            </a:r>
            <a:r>
              <a:rPr lang="pt-BR" sz="2000" dirty="0" err="1"/>
              <a:t>máis</a:t>
            </a:r>
            <a:r>
              <a:rPr lang="pt-BR" sz="2000" dirty="0"/>
              <a:t> impacto </a:t>
            </a:r>
            <a:r>
              <a:rPr lang="pt-BR" sz="2000" dirty="0" err="1"/>
              <a:t>ten</a:t>
            </a:r>
            <a:r>
              <a:rPr lang="pt-BR" sz="2000" dirty="0"/>
              <a:t> arredor do mundo.</a:t>
            </a:r>
          </a:p>
          <a:p>
            <a:pPr marL="0" lvl="0" indent="0" algn="just">
              <a:buNone/>
            </a:pPr>
            <a:r>
              <a:rPr lang="pt-BR" sz="2000" dirty="0"/>
              <a:t>Este </a:t>
            </a:r>
            <a:r>
              <a:rPr lang="pt-BR" sz="2000" dirty="0" err="1"/>
              <a:t>proxecto</a:t>
            </a:r>
            <a:r>
              <a:rPr lang="pt-BR" sz="2000" dirty="0"/>
              <a:t> consiste na </a:t>
            </a:r>
            <a:r>
              <a:rPr lang="pt-BR" sz="2000" dirty="0" err="1"/>
              <a:t>creación</a:t>
            </a:r>
            <a:r>
              <a:rPr lang="pt-BR" sz="2000" dirty="0"/>
              <a:t> </a:t>
            </a:r>
            <a:r>
              <a:rPr lang="pt-BR" sz="2000" dirty="0" err="1"/>
              <a:t>dunha</a:t>
            </a:r>
            <a:r>
              <a:rPr lang="pt-BR" sz="2000" dirty="0"/>
              <a:t> </a:t>
            </a:r>
            <a:r>
              <a:rPr lang="pt-BR" sz="2000" dirty="0" err="1"/>
              <a:t>aplicación</a:t>
            </a:r>
            <a:r>
              <a:rPr lang="pt-BR" sz="2000" dirty="0"/>
              <a:t> web na que poder consultar </a:t>
            </a:r>
            <a:r>
              <a:rPr lang="pt-BR" sz="2000" dirty="0" smtClean="0"/>
              <a:t>todo tipo </a:t>
            </a:r>
            <a:r>
              <a:rPr lang="pt-BR" sz="2000" dirty="0"/>
              <a:t>de estatísticas da NBA a través da API </a:t>
            </a:r>
            <a:r>
              <a:rPr lang="pt-BR" sz="2000" dirty="0" err="1"/>
              <a:t>nba_api</a:t>
            </a:r>
            <a:r>
              <a:rPr lang="pt-BR" sz="2000" dirty="0"/>
              <a:t>, que proporciona estatísticas oficiais</a:t>
            </a:r>
          </a:p>
          <a:p>
            <a:pPr marL="0" lvl="0" indent="0" algn="just">
              <a:buNone/>
            </a:pPr>
            <a:r>
              <a:rPr lang="pt-BR" sz="2000" dirty="0"/>
              <a:t>e </a:t>
            </a:r>
            <a:r>
              <a:rPr lang="pt-BR" sz="2000" dirty="0" err="1"/>
              <a:t>actualizadas</a:t>
            </a:r>
            <a:r>
              <a:rPr lang="pt-BR" sz="2000" dirty="0"/>
              <a:t> </a:t>
            </a:r>
            <a:r>
              <a:rPr lang="pt-BR" sz="2000" dirty="0" err="1"/>
              <a:t>en</a:t>
            </a:r>
            <a:r>
              <a:rPr lang="pt-BR" sz="2000" dirty="0"/>
              <a:t> todo momento podendo comparar </a:t>
            </a:r>
            <a:r>
              <a:rPr lang="pt-BR" sz="2000" dirty="0" err="1"/>
              <a:t>equipos</a:t>
            </a:r>
            <a:r>
              <a:rPr lang="pt-BR" sz="2000" dirty="0"/>
              <a:t>, </a:t>
            </a:r>
            <a:r>
              <a:rPr lang="pt-BR" sz="2000" dirty="0" err="1"/>
              <a:t>xogadores</a:t>
            </a:r>
            <a:r>
              <a:rPr lang="pt-BR" sz="2000" dirty="0"/>
              <a:t>, ver os </a:t>
            </a:r>
            <a:r>
              <a:rPr lang="pt-BR" sz="2000" dirty="0" smtClean="0"/>
              <a:t>líderes estatísticos...</a:t>
            </a:r>
            <a:endParaRPr lang="pt-BR" sz="2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Introducion</a:t>
            </a:r>
            <a:endParaRPr lang="es-ES" b="0" dirty="0"/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4" r="9344"/>
          <a:stretch>
            <a:fillRect/>
          </a:stretch>
        </p:blipFill>
        <p:spPr/>
      </p:pic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CanastrApp</a:t>
            </a:r>
            <a:endParaRPr lang="es-ES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Presuposto</a:t>
            </a:r>
            <a:endParaRPr lang="es-ES" b="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26894701"/>
              </p:ext>
            </p:extLst>
          </p:nvPr>
        </p:nvGraphicFramePr>
        <p:xfrm>
          <a:off x="518678" y="1894280"/>
          <a:ext cx="6927592" cy="2343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98">
                  <a:extLst>
                    <a:ext uri="{9D8B030D-6E8A-4147-A177-3AD203B41FA5}">
                      <a16:colId xmlns:a16="http://schemas.microsoft.com/office/drawing/2014/main" val="3801460959"/>
                    </a:ext>
                  </a:extLst>
                </a:gridCol>
                <a:gridCol w="1731898">
                  <a:extLst>
                    <a:ext uri="{9D8B030D-6E8A-4147-A177-3AD203B41FA5}">
                      <a16:colId xmlns:a16="http://schemas.microsoft.com/office/drawing/2014/main" val="3120409943"/>
                    </a:ext>
                  </a:extLst>
                </a:gridCol>
                <a:gridCol w="1731898">
                  <a:extLst>
                    <a:ext uri="{9D8B030D-6E8A-4147-A177-3AD203B41FA5}">
                      <a16:colId xmlns:a16="http://schemas.microsoft.com/office/drawing/2014/main" val="3040164308"/>
                    </a:ext>
                  </a:extLst>
                </a:gridCol>
                <a:gridCol w="1731898">
                  <a:extLst>
                    <a:ext uri="{9D8B030D-6E8A-4147-A177-3AD203B41FA5}">
                      <a16:colId xmlns:a16="http://schemas.microsoft.com/office/drawing/2014/main" val="2662747110"/>
                    </a:ext>
                  </a:extLst>
                </a:gridCol>
              </a:tblGrid>
              <a:tr h="496886">
                <a:tc>
                  <a:txBody>
                    <a:bodyPr/>
                    <a:lstStyle/>
                    <a:p>
                      <a:r>
                        <a:rPr lang="gl-ES" dirty="0" smtClean="0"/>
                        <a:t>Etapa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Coste (€/hora)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Horas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Total(€)</a:t>
                      </a:r>
                      <a:endParaRPr lang="gl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12535"/>
                  </a:ext>
                </a:extLst>
              </a:tr>
              <a:tr h="521107">
                <a:tc>
                  <a:txBody>
                    <a:bodyPr/>
                    <a:lstStyle/>
                    <a:p>
                      <a:r>
                        <a:rPr lang="gl-ES" dirty="0" smtClean="0"/>
                        <a:t>Planificación</a:t>
                      </a:r>
                      <a:r>
                        <a:rPr lang="gl-ES" baseline="0" dirty="0" smtClean="0"/>
                        <a:t> e deseño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20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10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200</a:t>
                      </a:r>
                      <a:endParaRPr lang="gl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250220"/>
                  </a:ext>
                </a:extLst>
              </a:tr>
              <a:tr h="496886">
                <a:tc>
                  <a:txBody>
                    <a:bodyPr/>
                    <a:lstStyle/>
                    <a:p>
                      <a:r>
                        <a:rPr lang="gl-ES" dirty="0" smtClean="0"/>
                        <a:t>Codificación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25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56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1400</a:t>
                      </a:r>
                      <a:endParaRPr lang="gl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91579"/>
                  </a:ext>
                </a:extLst>
              </a:tr>
              <a:tr h="709837">
                <a:tc>
                  <a:txBody>
                    <a:bodyPr/>
                    <a:lstStyle/>
                    <a:p>
                      <a:r>
                        <a:rPr lang="gl-ES" dirty="0" smtClean="0"/>
                        <a:t>Despregue e instalación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20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2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40</a:t>
                      </a:r>
                      <a:endParaRPr lang="gl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268745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6947413"/>
              </p:ext>
            </p:extLst>
          </p:nvPr>
        </p:nvGraphicFramePr>
        <p:xfrm>
          <a:off x="7608669" y="1894280"/>
          <a:ext cx="37115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788">
                  <a:extLst>
                    <a:ext uri="{9D8B030D-6E8A-4147-A177-3AD203B41FA5}">
                      <a16:colId xmlns:a16="http://schemas.microsoft.com/office/drawing/2014/main" val="3379528757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18782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gl-ES" dirty="0" smtClean="0"/>
                        <a:t>Elemento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gl-ES" dirty="0" smtClean="0"/>
                        <a:t>Coste(€)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264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gl-ES" dirty="0" smtClean="0"/>
                        <a:t>Servidor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5/mes</a:t>
                      </a:r>
                      <a:endParaRPr lang="gl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1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gl-ES" dirty="0" smtClean="0"/>
                        <a:t>Dominio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10 (pago único)</a:t>
                      </a:r>
                      <a:endParaRPr lang="gl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3048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1039912" y="209028"/>
            <a:ext cx="847286" cy="56275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  <p:sp>
        <p:nvSpPr>
          <p:cNvPr id="7" name="CuadroTexto 6"/>
          <p:cNvSpPr txBox="1"/>
          <p:nvPr/>
        </p:nvSpPr>
        <p:spPr>
          <a:xfrm>
            <a:off x="518678" y="1440972"/>
            <a:ext cx="488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l-ES" dirty="0" smtClean="0"/>
              <a:t>Costes de desenvolvemento</a:t>
            </a:r>
            <a:endParaRPr lang="gl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608669" y="1440972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l-ES" dirty="0" smtClean="0"/>
              <a:t>Costes de infraestrutura</a:t>
            </a:r>
            <a:endParaRPr lang="gl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491385" y="4405920"/>
            <a:ext cx="51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l-ES" dirty="0" smtClean="0"/>
              <a:t>Costes de desenvolvemento: </a:t>
            </a:r>
            <a:r>
              <a:rPr lang="gl-ES" b="1" dirty="0" smtClean="0"/>
              <a:t>1640 euros</a:t>
            </a:r>
            <a:endParaRPr lang="gl-ES" b="1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5124169" cy="608895"/>
          </a:xfrm>
        </p:spPr>
        <p:txBody>
          <a:bodyPr rtlCol="0"/>
          <a:lstStyle/>
          <a:p>
            <a:pPr rtl="0"/>
            <a:r>
              <a:rPr lang="es-ES" dirty="0" err="1" smtClean="0"/>
              <a:t>Index</a:t>
            </a:r>
            <a:endParaRPr lang="es-ES" dirty="0"/>
          </a:p>
        </p:txBody>
      </p:sp>
      <p:sp>
        <p:nvSpPr>
          <p:cNvPr id="20" name="Marcador de pie de pá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es-ES" dirty="0"/>
              <a:t>Agregar un pie de página</a:t>
            </a:r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Manual de usuario</a:t>
            </a:r>
            <a:endParaRPr lang="es-ES" b="0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r>
              <a:rPr lang="es-ES" dirty="0"/>
              <a:t>A</a:t>
            </a:r>
            <a:r>
              <a:rPr lang="es-ES" dirty="0" smtClean="0"/>
              <a:t> </a:t>
            </a:r>
            <a:r>
              <a:rPr lang="es-ES" dirty="0" err="1"/>
              <a:t>páxina</a:t>
            </a:r>
            <a:r>
              <a:rPr lang="es-ES" dirty="0"/>
              <a:t> principal dispón da clasificación por conferencia, con colores </a:t>
            </a:r>
            <a:r>
              <a:rPr lang="es-ES" dirty="0" smtClean="0"/>
              <a:t>distintivos: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 smtClean="0"/>
              <a:t>PlayOffs</a:t>
            </a:r>
            <a:r>
              <a:rPr lang="es-E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 smtClean="0"/>
              <a:t>PlayIn</a:t>
            </a:r>
            <a:endParaRPr lang="es-E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</a:t>
            </a:r>
            <a:r>
              <a:rPr lang="es-ES" dirty="0" smtClean="0"/>
              <a:t>quipos </a:t>
            </a:r>
            <a:r>
              <a:rPr lang="es-ES" dirty="0" err="1" smtClean="0"/>
              <a:t>fóra</a:t>
            </a:r>
            <a:r>
              <a:rPr lang="es-ES" dirty="0" smtClean="0"/>
              <a:t> de postemporada</a:t>
            </a:r>
          </a:p>
          <a:p>
            <a:r>
              <a:rPr lang="es-ES" dirty="0" err="1" smtClean="0"/>
              <a:t>Tamén</a:t>
            </a:r>
            <a:r>
              <a:rPr lang="es-ES" dirty="0" smtClean="0"/>
              <a:t> </a:t>
            </a:r>
            <a:r>
              <a:rPr lang="es-ES" dirty="0"/>
              <a:t>se presentan os </a:t>
            </a:r>
            <a:r>
              <a:rPr lang="es-ES" dirty="0" err="1"/>
              <a:t>dez</a:t>
            </a:r>
            <a:r>
              <a:rPr lang="es-ES" dirty="0"/>
              <a:t> </a:t>
            </a:r>
            <a:r>
              <a:rPr lang="es-ES" dirty="0" err="1"/>
              <a:t>mellores</a:t>
            </a:r>
            <a:r>
              <a:rPr lang="es-ES" dirty="0"/>
              <a:t> </a:t>
            </a:r>
            <a:r>
              <a:rPr lang="es-ES" dirty="0" err="1"/>
              <a:t>xogadores</a:t>
            </a:r>
            <a:r>
              <a:rPr lang="es-ES" dirty="0"/>
              <a:t> </a:t>
            </a:r>
            <a:r>
              <a:rPr lang="es-ES" dirty="0" err="1"/>
              <a:t>nas</a:t>
            </a:r>
            <a:r>
              <a:rPr lang="es-ES" dirty="0"/>
              <a:t> categorías de anotación, rebotes </a:t>
            </a:r>
            <a:r>
              <a:rPr lang="es-ES" dirty="0" smtClean="0"/>
              <a:t>e asistencias</a:t>
            </a:r>
            <a:r>
              <a:rPr lang="es-ES" dirty="0"/>
              <a:t>, remarcando en </a:t>
            </a:r>
            <a:r>
              <a:rPr lang="es-ES" dirty="0" err="1"/>
              <a:t>cor</a:t>
            </a:r>
            <a:r>
              <a:rPr lang="es-ES" dirty="0"/>
              <a:t> verde os </a:t>
            </a:r>
            <a:r>
              <a:rPr lang="es-ES" dirty="0" smtClean="0"/>
              <a:t>líderes.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92" y="627185"/>
            <a:ext cx="3774831" cy="377483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888" y="4566934"/>
            <a:ext cx="4286838" cy="1789416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1146971" y="294968"/>
            <a:ext cx="740227" cy="4880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Equipos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dirty="0"/>
              <a:t>Agregue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0" dirty="0" smtClean="0"/>
              <a:t>Manual de usuario</a:t>
            </a:r>
            <a:endParaRPr lang="es-ES" dirty="0"/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5225764" cy="1487715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es-ES" dirty="0" err="1"/>
              <a:t>Preséntanse</a:t>
            </a:r>
            <a:r>
              <a:rPr lang="es-ES" dirty="0"/>
              <a:t> as </a:t>
            </a:r>
            <a:r>
              <a:rPr lang="es-ES" dirty="0" err="1"/>
              <a:t>estatísticas</a:t>
            </a:r>
            <a:r>
              <a:rPr lang="es-ES" dirty="0"/>
              <a:t> de </a:t>
            </a:r>
            <a:r>
              <a:rPr lang="es-ES" dirty="0" err="1"/>
              <a:t>tódolos</a:t>
            </a:r>
            <a:r>
              <a:rPr lang="es-ES" dirty="0"/>
              <a:t> equipos </a:t>
            </a:r>
            <a:r>
              <a:rPr lang="es-ES" dirty="0" err="1" smtClean="0"/>
              <a:t>ordeadas</a:t>
            </a:r>
            <a:r>
              <a:rPr lang="es-ES" dirty="0" smtClean="0"/>
              <a:t> alfabéticamente pero a información </a:t>
            </a:r>
            <a:r>
              <a:rPr lang="es-ES" dirty="0"/>
              <a:t>pódese ordenar </a:t>
            </a:r>
            <a:r>
              <a:rPr lang="es-ES" dirty="0" err="1"/>
              <a:t>pola</a:t>
            </a:r>
            <a:r>
              <a:rPr lang="es-ES" dirty="0"/>
              <a:t> </a:t>
            </a:r>
            <a:r>
              <a:rPr lang="es-ES" dirty="0" err="1"/>
              <a:t>estatística</a:t>
            </a:r>
            <a:r>
              <a:rPr lang="es-ES" dirty="0"/>
              <a:t> que </a:t>
            </a:r>
            <a:r>
              <a:rPr lang="es-ES" dirty="0" err="1"/>
              <a:t>desexe</a:t>
            </a:r>
            <a:r>
              <a:rPr lang="es-ES" dirty="0"/>
              <a:t> </a:t>
            </a:r>
            <a:r>
              <a:rPr lang="es-ES" dirty="0" err="1"/>
              <a:t>clickando</a:t>
            </a:r>
            <a:r>
              <a:rPr lang="es-ES" dirty="0"/>
              <a:t> </a:t>
            </a:r>
            <a:r>
              <a:rPr lang="es-ES" dirty="0" err="1"/>
              <a:t>nela</a:t>
            </a:r>
            <a:r>
              <a:rPr lang="es-ES" dirty="0" smtClean="0"/>
              <a:t>.</a:t>
            </a:r>
          </a:p>
          <a:p>
            <a:pPr>
              <a:buClr>
                <a:schemeClr val="accent2"/>
              </a:buClr>
            </a:pP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59" y="1404230"/>
            <a:ext cx="5180675" cy="239078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18678" y="3775775"/>
            <a:ext cx="5612296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gl-ES" sz="2400" dirty="0"/>
              <a:t>A táboa </a:t>
            </a:r>
            <a:r>
              <a:rPr lang="gl-ES" sz="2400" dirty="0"/>
              <a:t>permite</a:t>
            </a:r>
            <a:r>
              <a:rPr lang="gl-ES" sz="2400" dirty="0"/>
              <a:t> </a:t>
            </a:r>
            <a:r>
              <a:rPr lang="gl-ES" sz="2400" dirty="0"/>
              <a:t>a </a:t>
            </a:r>
            <a:r>
              <a:rPr lang="gl-ES" sz="2400" dirty="0"/>
              <a:t>selección de equipos pulsando </a:t>
            </a:r>
            <a:r>
              <a:rPr lang="gl-ES" sz="2400" dirty="0" err="1"/>
              <a:t>Ctlr</a:t>
            </a:r>
            <a:r>
              <a:rPr lang="gl-ES" sz="2400" dirty="0"/>
              <a:t> + </a:t>
            </a:r>
            <a:r>
              <a:rPr lang="gl-ES" sz="2400" dirty="0" err="1"/>
              <a:t>click</a:t>
            </a:r>
            <a:r>
              <a:rPr lang="gl-ES" sz="2400" dirty="0"/>
              <a:t> esquerdo </a:t>
            </a:r>
            <a:r>
              <a:rPr lang="gl-ES" sz="2400" dirty="0"/>
              <a:t>e </a:t>
            </a:r>
            <a:r>
              <a:rPr lang="gl-ES" sz="2400" dirty="0"/>
              <a:t>unha vez </a:t>
            </a:r>
            <a:r>
              <a:rPr lang="gl-ES" sz="2400" dirty="0" smtClean="0"/>
              <a:t>seleccionados pode </a:t>
            </a:r>
            <a:r>
              <a:rPr lang="gl-ES" sz="2400" dirty="0" err="1"/>
              <a:t>clickar</a:t>
            </a:r>
            <a:r>
              <a:rPr lang="gl-ES" sz="2400" dirty="0"/>
              <a:t> en “Mostrar seleccionados” para que só se mostren os equipos </a:t>
            </a:r>
            <a:r>
              <a:rPr lang="gl-ES" sz="2400" dirty="0"/>
              <a:t>elixidos. Tamén dispón dun buscador mediante caixa de </a:t>
            </a:r>
            <a:r>
              <a:rPr lang="gl-ES" sz="2400" dirty="0" smtClean="0"/>
              <a:t>texto.</a:t>
            </a:r>
            <a:endParaRPr lang="gl-ES" sz="24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59" y="4423849"/>
            <a:ext cx="5180675" cy="143865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1146971" y="209028"/>
            <a:ext cx="740227" cy="51984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Xogadores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dirty="0"/>
              <a:t>Agregue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0" dirty="0" smtClean="0"/>
              <a:t>Manual de usuario</a:t>
            </a:r>
            <a:endParaRPr lang="es-ES" dirty="0"/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5225764" cy="1487715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es-ES" dirty="0" err="1"/>
              <a:t>Preséntanse</a:t>
            </a:r>
            <a:r>
              <a:rPr lang="es-ES" dirty="0"/>
              <a:t> as </a:t>
            </a:r>
            <a:r>
              <a:rPr lang="es-ES" dirty="0" err="1"/>
              <a:t>estatísticas</a:t>
            </a:r>
            <a:r>
              <a:rPr lang="es-ES" dirty="0"/>
              <a:t> de </a:t>
            </a:r>
            <a:r>
              <a:rPr lang="es-ES" dirty="0" err="1"/>
              <a:t>tódolos</a:t>
            </a:r>
            <a:r>
              <a:rPr lang="es-ES" dirty="0"/>
              <a:t> </a:t>
            </a:r>
            <a:r>
              <a:rPr lang="es-ES" dirty="0" err="1" smtClean="0"/>
              <a:t>xogadores</a:t>
            </a:r>
            <a:r>
              <a:rPr lang="es-ES" dirty="0" smtClean="0"/>
              <a:t> da liga </a:t>
            </a:r>
            <a:r>
              <a:rPr lang="es-ES" dirty="0" err="1" smtClean="0"/>
              <a:t>ordeadas</a:t>
            </a:r>
            <a:r>
              <a:rPr lang="es-ES" dirty="0" smtClean="0"/>
              <a:t> polo </a:t>
            </a:r>
            <a:r>
              <a:rPr lang="es-ES" dirty="0" err="1" smtClean="0"/>
              <a:t>nome</a:t>
            </a:r>
            <a:r>
              <a:rPr lang="es-ES" dirty="0" smtClean="0"/>
              <a:t> do </a:t>
            </a:r>
            <a:r>
              <a:rPr lang="es-ES" dirty="0" err="1" smtClean="0"/>
              <a:t>xogador</a:t>
            </a:r>
            <a:r>
              <a:rPr lang="es-ES" dirty="0" smtClean="0"/>
              <a:t>. A información </a:t>
            </a:r>
            <a:r>
              <a:rPr lang="es-ES" dirty="0"/>
              <a:t>pódese ordenar </a:t>
            </a:r>
            <a:r>
              <a:rPr lang="es-ES" dirty="0" err="1"/>
              <a:t>pola</a:t>
            </a:r>
            <a:r>
              <a:rPr lang="es-ES" dirty="0"/>
              <a:t> </a:t>
            </a:r>
            <a:r>
              <a:rPr lang="es-ES" dirty="0" err="1"/>
              <a:t>estatística</a:t>
            </a:r>
            <a:r>
              <a:rPr lang="es-ES" dirty="0"/>
              <a:t> </a:t>
            </a:r>
            <a:r>
              <a:rPr lang="es-ES" dirty="0" err="1" smtClean="0"/>
              <a:t>desexada</a:t>
            </a:r>
            <a:r>
              <a:rPr lang="es-ES" dirty="0" smtClean="0"/>
              <a:t>.</a:t>
            </a:r>
          </a:p>
          <a:p>
            <a:pPr>
              <a:buClr>
                <a:schemeClr val="accent2"/>
              </a:buClr>
            </a:pP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518678" y="4053574"/>
            <a:ext cx="561229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gl-ES" sz="2400" dirty="0"/>
              <a:t>A táboa </a:t>
            </a:r>
            <a:r>
              <a:rPr lang="gl-ES" sz="2400" dirty="0"/>
              <a:t>permite</a:t>
            </a:r>
            <a:r>
              <a:rPr lang="gl-ES" sz="2400" dirty="0"/>
              <a:t> </a:t>
            </a:r>
            <a:r>
              <a:rPr lang="gl-ES" sz="2400" dirty="0"/>
              <a:t>a </a:t>
            </a:r>
            <a:r>
              <a:rPr lang="gl-ES" sz="2400" dirty="0"/>
              <a:t>selección de </a:t>
            </a:r>
            <a:r>
              <a:rPr lang="gl-ES" sz="2400" dirty="0" smtClean="0"/>
              <a:t>xogadores de igual xeito que na sección de equipos. Dispón de igual forma dun </a:t>
            </a:r>
            <a:r>
              <a:rPr lang="gl-ES" sz="2400" dirty="0"/>
              <a:t>buscador mediante caixa de </a:t>
            </a:r>
            <a:r>
              <a:rPr lang="gl-ES" sz="2400" dirty="0" smtClean="0"/>
              <a:t>texto.</a:t>
            </a:r>
            <a:endParaRPr lang="gl-ES" sz="2400" dirty="0"/>
          </a:p>
        </p:txBody>
      </p:sp>
      <p:sp>
        <p:nvSpPr>
          <p:cNvPr id="12" name="Rectángulo 11"/>
          <p:cNvSpPr/>
          <p:nvPr/>
        </p:nvSpPr>
        <p:spPr>
          <a:xfrm>
            <a:off x="11146971" y="209028"/>
            <a:ext cx="740227" cy="51984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94" y="1535076"/>
            <a:ext cx="5803031" cy="20960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94" y="4118071"/>
            <a:ext cx="5806965" cy="148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7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31387" y="2140084"/>
            <a:ext cx="4932890" cy="1406903"/>
          </a:xfrm>
        </p:spPr>
        <p:txBody>
          <a:bodyPr>
            <a:normAutofit lnSpcReduction="10000"/>
          </a:bodyPr>
          <a:lstStyle/>
          <a:p>
            <a:r>
              <a:rPr lang="gl-ES" dirty="0" smtClean="0"/>
              <a:t>Nesta sección móstranse os partidos disputados a noite pasada, remarcando os gañadores dos encontros en cor verde.</a:t>
            </a:r>
            <a:endParaRPr lang="gl-ES" dirty="0"/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87" y="1723955"/>
            <a:ext cx="7342631" cy="608895"/>
          </a:xfrm>
        </p:spPr>
        <p:txBody>
          <a:bodyPr rtlCol="0"/>
          <a:lstStyle/>
          <a:p>
            <a:pPr rtl="0"/>
            <a:r>
              <a:rPr lang="es-ES" dirty="0" smtClean="0"/>
              <a:t>Últimos partidos</a:t>
            </a:r>
            <a:endParaRPr lang="es-ES" dirty="0"/>
          </a:p>
        </p:txBody>
      </p:sp>
      <p:sp>
        <p:nvSpPr>
          <p:cNvPr id="13" name="Título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7" y="462259"/>
            <a:ext cx="7342622" cy="1215566"/>
          </a:xfrm>
        </p:spPr>
        <p:txBody>
          <a:bodyPr rtlCol="0"/>
          <a:lstStyle/>
          <a:p>
            <a:pPr rtl="0"/>
            <a:r>
              <a:rPr lang="es-ES" b="0" dirty="0" smtClean="0"/>
              <a:t>Manual de usuario</a:t>
            </a:r>
            <a:endParaRPr lang="es-ES" dirty="0"/>
          </a:p>
        </p:txBody>
      </p:sp>
      <p:pic>
        <p:nvPicPr>
          <p:cNvPr id="8" name="Marcador de posición de imagen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61" y="1268361"/>
            <a:ext cx="5589639" cy="5589639"/>
          </a:xfr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dirty="0"/>
              <a:t>Agregue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7" y="3619221"/>
            <a:ext cx="6432639" cy="22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531378" y="2481619"/>
            <a:ext cx="5463841" cy="3941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gl-ES" sz="1600" dirty="0" err="1" smtClean="0"/>
              <a:t>Python</a:t>
            </a:r>
            <a:endParaRPr lang="gl-ES" sz="1600" dirty="0" smtClean="0"/>
          </a:p>
          <a:p>
            <a:pPr>
              <a:lnSpc>
                <a:spcPct val="150000"/>
              </a:lnSpc>
            </a:pPr>
            <a:r>
              <a:rPr lang="gl-ES" sz="1600" dirty="0" err="1" smtClean="0"/>
              <a:t>Flask</a:t>
            </a:r>
            <a:endParaRPr lang="gl-ES" sz="1600" dirty="0" smtClean="0"/>
          </a:p>
          <a:p>
            <a:pPr lvl="1">
              <a:lnSpc>
                <a:spcPct val="150000"/>
              </a:lnSpc>
            </a:pPr>
            <a:r>
              <a:rPr lang="gl-ES" sz="1400" dirty="0" smtClean="0"/>
              <a:t>Jinja2</a:t>
            </a:r>
            <a:endParaRPr lang="gl-ES" sz="1600" dirty="0"/>
          </a:p>
          <a:p>
            <a:pPr>
              <a:lnSpc>
                <a:spcPct val="150000"/>
              </a:lnSpc>
            </a:pPr>
            <a:r>
              <a:rPr lang="gl-ES" sz="1600" dirty="0" smtClean="0"/>
              <a:t>HTML</a:t>
            </a:r>
          </a:p>
          <a:p>
            <a:pPr>
              <a:lnSpc>
                <a:spcPct val="150000"/>
              </a:lnSpc>
            </a:pPr>
            <a:r>
              <a:rPr lang="gl-ES" sz="1600" dirty="0" smtClean="0"/>
              <a:t>CSS</a:t>
            </a:r>
            <a:endParaRPr lang="gl-ES" sz="1600" dirty="0"/>
          </a:p>
          <a:p>
            <a:pPr>
              <a:lnSpc>
                <a:spcPct val="150000"/>
              </a:lnSpc>
            </a:pPr>
            <a:r>
              <a:rPr lang="gl-ES" sz="1600" dirty="0" err="1" smtClean="0"/>
              <a:t>Bootstrap</a:t>
            </a:r>
            <a:endParaRPr lang="gl-ES" sz="1600" dirty="0" smtClean="0"/>
          </a:p>
          <a:p>
            <a:pPr>
              <a:lnSpc>
                <a:spcPct val="150000"/>
              </a:lnSpc>
            </a:pPr>
            <a:r>
              <a:rPr lang="gl-ES" sz="1600" dirty="0" err="1" smtClean="0"/>
              <a:t>JavaScript</a:t>
            </a:r>
            <a:endParaRPr lang="gl-ES" sz="1600" dirty="0" smtClean="0"/>
          </a:p>
          <a:p>
            <a:pPr lvl="1">
              <a:lnSpc>
                <a:spcPct val="150000"/>
              </a:lnSpc>
            </a:pPr>
            <a:r>
              <a:rPr lang="gl-ES" sz="1400" dirty="0" smtClean="0"/>
              <a:t>AJAX</a:t>
            </a:r>
            <a:endParaRPr lang="gl-ES" sz="1600" dirty="0"/>
          </a:p>
          <a:p>
            <a:pPr marL="0" indent="0">
              <a:buNone/>
            </a:pPr>
            <a:endParaRPr lang="gl-ES" sz="1400" dirty="0" smtClean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531378" y="2003461"/>
            <a:ext cx="7342631" cy="422649"/>
          </a:xfrm>
        </p:spPr>
        <p:txBody>
          <a:bodyPr/>
          <a:lstStyle/>
          <a:p>
            <a:r>
              <a:rPr lang="gl-ES" dirty="0" smtClean="0"/>
              <a:t>Tecnoloxías</a:t>
            </a:r>
            <a:endParaRPr lang="gl-ES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45" y="673956"/>
            <a:ext cx="7342622" cy="1215566"/>
          </a:xfrm>
        </p:spPr>
        <p:txBody>
          <a:bodyPr rtlCol="0"/>
          <a:lstStyle/>
          <a:p>
            <a:pPr rtl="0"/>
            <a:r>
              <a:rPr lang="es-ES" dirty="0" smtClean="0">
                <a:solidFill>
                  <a:schemeClr val="tx1"/>
                </a:solidFill>
              </a:rPr>
              <a:t>Documentación técnica</a:t>
            </a:r>
            <a:endParaRPr lang="es-ES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43" y="3185652"/>
            <a:ext cx="6821057" cy="3672348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38" y="2275913"/>
            <a:ext cx="978319" cy="107207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79" y="2329067"/>
            <a:ext cx="1013076" cy="10130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71" y="3706313"/>
            <a:ext cx="958065" cy="9580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92" y="3691114"/>
            <a:ext cx="678516" cy="9580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64" y="3877784"/>
            <a:ext cx="967267" cy="77139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77" y="4841939"/>
            <a:ext cx="1706115" cy="170611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822" y="5458839"/>
            <a:ext cx="1376231" cy="72608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64" y="2718100"/>
            <a:ext cx="1487202" cy="5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45_TF00951641.potx" id="{5DC35D6A-7AF7-4DE7-8731-812528C97C0C}" vid="{9531A767-EDB9-4E24-A3CF-953A0F5A2E6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purl.org/dc/terms/"/>
    <ds:schemaRef ds:uri="http://schemas.microsoft.com/sharepoint/v3"/>
    <ds:schemaRef ds:uri="6dc4bcd6-49db-4c07-9060-8acfc67cef9f"/>
    <ds:schemaRef ds:uri="http://purl.org/dc/dcmitype/"/>
    <ds:schemaRef ds:uri="http://schemas.microsoft.com/office/infopath/2007/PartnerControls"/>
    <ds:schemaRef ds:uri="fb0879af-3eba-417a-a55a-ffe6dcd6ca77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 clara</Template>
  <TotalTime>0</TotalTime>
  <Words>456</Words>
  <Application>Microsoft Office PowerPoint</Application>
  <PresentationFormat>Panorámica</PresentationFormat>
  <Paragraphs>110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Tema de Office</vt:lpstr>
      <vt:lpstr>Proxecto</vt:lpstr>
      <vt:lpstr>Índice de contidos</vt:lpstr>
      <vt:lpstr>Introducion</vt:lpstr>
      <vt:lpstr>Presuposto</vt:lpstr>
      <vt:lpstr>Manual de usuario</vt:lpstr>
      <vt:lpstr>Manual de usuario</vt:lpstr>
      <vt:lpstr>Manual de usuario</vt:lpstr>
      <vt:lpstr>Manual de usuario</vt:lpstr>
      <vt:lpstr>Documentación técnica</vt:lpstr>
      <vt:lpstr>Estrutura</vt:lpstr>
      <vt:lpstr>Vídeo de presentación</vt:lpstr>
      <vt:lpstr>Futuras melloras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2023-12-15T08:33:28Z</dcterms:created>
  <dcterms:modified xsi:type="dcterms:W3CDTF">2023-12-15T11:35:44Z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