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187b360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187b360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87b3602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87b360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0a2dde9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0a2dde9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187b3602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187b360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87b360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187b360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187b3602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187b3602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187b360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187b360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cf8f751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cf8f751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187b3602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187b3602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8" name="Google Shape;18;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290000" y="62125"/>
            <a:ext cx="430600" cy="494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3"/>
          <p:cNvPicPr preferRelativeResize="0"/>
          <p:nvPr/>
        </p:nvPicPr>
        <p:blipFill rotWithShape="1">
          <a:blip r:embed="rId3">
            <a:alphaModFix/>
          </a:blip>
          <a:srcRect b="0" l="0" r="4205" t="0"/>
          <a:stretch/>
        </p:blipFill>
        <p:spPr>
          <a:xfrm>
            <a:off x="0" y="0"/>
            <a:ext cx="9208725" cy="5143500"/>
          </a:xfrm>
          <a:prstGeom prst="rect">
            <a:avLst/>
          </a:prstGeom>
          <a:noFill/>
          <a:ln>
            <a:noFill/>
          </a:ln>
        </p:spPr>
      </p:pic>
      <p:cxnSp>
        <p:nvCxnSpPr>
          <p:cNvPr id="136" name="Google Shape;136;p13"/>
          <p:cNvCxnSpPr/>
          <p:nvPr/>
        </p:nvCxnSpPr>
        <p:spPr>
          <a:xfrm>
            <a:off x="6965450" y="2270425"/>
            <a:ext cx="1443600" cy="14100"/>
          </a:xfrm>
          <a:prstGeom prst="straightConnector1">
            <a:avLst/>
          </a:prstGeom>
          <a:noFill/>
          <a:ln cap="flat" cmpd="sng" w="38100">
            <a:solidFill>
              <a:srgbClr val="FF0000"/>
            </a:solidFill>
            <a:prstDash val="solid"/>
            <a:round/>
            <a:headEnd len="med" w="med" type="none"/>
            <a:tailEnd len="med" w="med" type="none"/>
          </a:ln>
        </p:spPr>
      </p:cxnSp>
      <p:sp>
        <p:nvSpPr>
          <p:cNvPr id="137" name="Google Shape;137;p13"/>
          <p:cNvSpPr txBox="1"/>
          <p:nvPr/>
        </p:nvSpPr>
        <p:spPr>
          <a:xfrm>
            <a:off x="6888350" y="1807825"/>
            <a:ext cx="15978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ato"/>
                <a:ea typeface="Lato"/>
                <a:cs typeface="Lato"/>
                <a:sym typeface="Lato"/>
              </a:rPr>
              <a:t>POWERPOINT</a:t>
            </a:r>
            <a:endParaRPr sz="1600">
              <a:solidFill>
                <a:srgbClr val="FFFFFF"/>
              </a:solidFill>
              <a:latin typeface="Lato"/>
              <a:ea typeface="Lato"/>
              <a:cs typeface="Lato"/>
              <a:sym typeface="Lato"/>
            </a:endParaRPr>
          </a:p>
        </p:txBody>
      </p:sp>
      <p:sp>
        <p:nvSpPr>
          <p:cNvPr id="138" name="Google Shape;138;p13"/>
          <p:cNvSpPr txBox="1"/>
          <p:nvPr/>
        </p:nvSpPr>
        <p:spPr>
          <a:xfrm>
            <a:off x="3906300" y="1639825"/>
            <a:ext cx="13314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AND DATA</a:t>
            </a:r>
            <a:endParaRPr sz="1600">
              <a:solidFill>
                <a:srgbClr val="FFFFFF"/>
              </a:solidFill>
              <a:latin typeface="Lato"/>
              <a:ea typeface="Lato"/>
              <a:cs typeface="Lato"/>
              <a:sym typeface="Lato"/>
            </a:endParaRPr>
          </a:p>
          <a:p>
            <a:pPr indent="0" lvl="0" marL="0" rtl="0" algn="ctr">
              <a:spcBef>
                <a:spcPts val="0"/>
              </a:spcBef>
              <a:spcAft>
                <a:spcPts val="0"/>
              </a:spcAft>
              <a:buNone/>
            </a:pPr>
            <a:r>
              <a:rPr lang="en" sz="1600">
                <a:solidFill>
                  <a:srgbClr val="FFFFFF"/>
                </a:solidFill>
                <a:latin typeface="Lato"/>
                <a:ea typeface="Lato"/>
                <a:cs typeface="Lato"/>
                <a:sym typeface="Lato"/>
              </a:rPr>
              <a:t>v</a:t>
            </a:r>
            <a:endParaRPr sz="16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a:solidFill>
            <a:srgbClr val="F1C232"/>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Conclusion</a:t>
            </a:r>
            <a:endParaRPr b="1" sz="4000">
              <a:solidFill>
                <a:srgbClr val="000000"/>
              </a:solidFill>
            </a:endParaRPr>
          </a:p>
          <a:p>
            <a:pPr indent="0" lvl="0" marL="0" rtl="0" algn="l">
              <a:spcBef>
                <a:spcPts val="0"/>
              </a:spcBef>
              <a:spcAft>
                <a:spcPts val="0"/>
              </a:spcAft>
              <a:buNone/>
            </a:pPr>
            <a:r>
              <a:t/>
            </a:r>
            <a:endParaRPr sz="4000"/>
          </a:p>
        </p:txBody>
      </p:sp>
      <p:sp>
        <p:nvSpPr>
          <p:cNvPr id="201" name="Google Shape;201;p22"/>
          <p:cNvSpPr txBox="1"/>
          <p:nvPr>
            <p:ph idx="1" type="body"/>
          </p:nvPr>
        </p:nvSpPr>
        <p:spPr>
          <a:xfrm>
            <a:off x="283650" y="1567550"/>
            <a:ext cx="8576700" cy="133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Unfortunately, the features selected, while having some impact (like the test preparation course, standard lunch, and parent education), were not able to fully capture the complexity of the relationship between the characteristics of the students and their average test scores using the selected models.</a:t>
            </a:r>
            <a:endParaRPr sz="1800"/>
          </a:p>
        </p:txBody>
      </p:sp>
      <p:sp>
        <p:nvSpPr>
          <p:cNvPr id="202" name="Google Shape;202;p22"/>
          <p:cNvSpPr txBox="1"/>
          <p:nvPr>
            <p:ph idx="2" type="body"/>
          </p:nvPr>
        </p:nvSpPr>
        <p:spPr>
          <a:xfrm>
            <a:off x="283650" y="2900150"/>
            <a:ext cx="8576700" cy="203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1C232"/>
                </a:solidFill>
              </a:rPr>
              <a:t>For further analysis, the UMBC administration should extract additional information about the students in order to better predict what their average score might be. There also appeared to be some underlying socioeconomic predictor in the form of ethnic group/lunch status, so those types of features should be considered as well.</a:t>
            </a:r>
            <a:endParaRPr sz="1600">
              <a:solidFill>
                <a:srgbClr val="F1C232"/>
              </a:solidFill>
            </a:endParaRPr>
          </a:p>
          <a:p>
            <a:pPr indent="0" lvl="0" marL="0" rtl="0" algn="ctr">
              <a:spcBef>
                <a:spcPts val="1600"/>
              </a:spcBef>
              <a:spcAft>
                <a:spcPts val="0"/>
              </a:spcAft>
              <a:buNone/>
            </a:pPr>
            <a:r>
              <a:rPr lang="en" sz="1600">
                <a:solidFill>
                  <a:srgbClr val="F1C232"/>
                </a:solidFill>
              </a:rPr>
              <a:t>Some suggestions include: High School GPA, Highest Math Completed, Time Spent Studying, Zipcode, Household Income, Citizenship, etc.</a:t>
            </a:r>
            <a:endParaRPr sz="1600">
              <a:solidFill>
                <a:srgbClr val="F1C232"/>
              </a:solidFill>
            </a:endParaRPr>
          </a:p>
          <a:p>
            <a:pPr indent="0" lvl="0" marL="0" rtl="0" algn="ctr">
              <a:spcBef>
                <a:spcPts val="1600"/>
              </a:spcBef>
              <a:spcAft>
                <a:spcPts val="1600"/>
              </a:spcAft>
              <a:buNone/>
            </a:pPr>
            <a:r>
              <a:t/>
            </a:r>
            <a:endParaRPr sz="1800">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By: Daniel Babcock</a:t>
            </a:r>
            <a:endParaRPr sz="2000"/>
          </a:p>
        </p:txBody>
      </p:sp>
      <p:sp>
        <p:nvSpPr>
          <p:cNvPr id="144" name="Google Shape;144;p14"/>
          <p:cNvSpPr txBox="1"/>
          <p:nvPr>
            <p:ph type="ctrTitle"/>
          </p:nvPr>
        </p:nvSpPr>
        <p:spPr>
          <a:xfrm>
            <a:off x="3106000" y="1143575"/>
            <a:ext cx="5572800" cy="1995900"/>
          </a:xfrm>
          <a:prstGeom prst="rect">
            <a:avLst/>
          </a:prstGeom>
          <a:solidFill>
            <a:srgbClr val="F1C232"/>
          </a:solid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Improving New UMBC Student Test Performance</a:t>
            </a:r>
            <a:endParaRPr b="1">
              <a:solidFill>
                <a:srgbClr val="000000"/>
              </a:solidFill>
            </a:endParaRPr>
          </a:p>
        </p:txBody>
      </p:sp>
      <p:pic>
        <p:nvPicPr>
          <p:cNvPr id="145" name="Google Shape;145;p14"/>
          <p:cNvPicPr preferRelativeResize="0"/>
          <p:nvPr/>
        </p:nvPicPr>
        <p:blipFill>
          <a:blip r:embed="rId3">
            <a:alphaModFix/>
          </a:blip>
          <a:stretch>
            <a:fillRect/>
          </a:stretch>
        </p:blipFill>
        <p:spPr>
          <a:xfrm>
            <a:off x="488775" y="1069012"/>
            <a:ext cx="1866175" cy="214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140250" y="393750"/>
            <a:ext cx="7867800" cy="914100"/>
          </a:xfrm>
          <a:prstGeom prst="rect">
            <a:avLst/>
          </a:prstGeom>
          <a:solidFill>
            <a:srgbClr val="F1C232"/>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Scenario: New Testing Policy</a:t>
            </a:r>
            <a:endParaRPr b="1" sz="4000">
              <a:solidFill>
                <a:srgbClr val="000000"/>
              </a:solidFill>
            </a:endParaRPr>
          </a:p>
        </p:txBody>
      </p:sp>
      <p:sp>
        <p:nvSpPr>
          <p:cNvPr id="151" name="Google Shape;151;p15"/>
          <p:cNvSpPr txBox="1"/>
          <p:nvPr>
            <p:ph idx="1" type="body"/>
          </p:nvPr>
        </p:nvSpPr>
        <p:spPr>
          <a:xfrm>
            <a:off x="344500" y="1567550"/>
            <a:ext cx="3403200" cy="324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UMBC has instituted a new policy of administering three exams in Math, Reading, and Writing to incoming students to ensure that they are prepared for the rigors of academic study.</a:t>
            </a:r>
            <a:endParaRPr sz="1600"/>
          </a:p>
          <a:p>
            <a:pPr indent="-330200" lvl="0" marL="457200" rtl="0" algn="l">
              <a:spcBef>
                <a:spcPts val="0"/>
              </a:spcBef>
              <a:spcAft>
                <a:spcPts val="0"/>
              </a:spcAft>
              <a:buSzPts val="1600"/>
              <a:buChar char="●"/>
            </a:pPr>
            <a:r>
              <a:rPr lang="en" sz="1600"/>
              <a:t>After the first year, 5,000 potential students completed the exams and had their tests scored.</a:t>
            </a:r>
            <a:endParaRPr sz="1600"/>
          </a:p>
        </p:txBody>
      </p:sp>
      <p:sp>
        <p:nvSpPr>
          <p:cNvPr id="152" name="Google Shape;152;p1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15"/>
          <p:cNvPicPr preferRelativeResize="0"/>
          <p:nvPr/>
        </p:nvPicPr>
        <p:blipFill>
          <a:blip r:embed="rId3">
            <a:alphaModFix/>
          </a:blip>
          <a:stretch>
            <a:fillRect/>
          </a:stretch>
        </p:blipFill>
        <p:spPr>
          <a:xfrm>
            <a:off x="3830996" y="1567550"/>
            <a:ext cx="5177052"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140250" y="393750"/>
            <a:ext cx="7867800" cy="914100"/>
          </a:xfrm>
          <a:prstGeom prst="rect">
            <a:avLst/>
          </a:prstGeom>
          <a:solidFill>
            <a:srgbClr val="F1C232"/>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Goal: Predict Average Score</a:t>
            </a:r>
            <a:endParaRPr b="1" sz="4000">
              <a:solidFill>
                <a:srgbClr val="000000"/>
              </a:solidFill>
            </a:endParaRPr>
          </a:p>
        </p:txBody>
      </p:sp>
      <p:sp>
        <p:nvSpPr>
          <p:cNvPr id="159" name="Google Shape;159;p16"/>
          <p:cNvSpPr txBox="1"/>
          <p:nvPr>
            <p:ph idx="1" type="body"/>
          </p:nvPr>
        </p:nvSpPr>
        <p:spPr>
          <a:xfrm>
            <a:off x="344500" y="1567550"/>
            <a:ext cx="3403200" cy="342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After reviewing the rather low average score, the admin wanted to see what features, if any, could be used to build a model that could predict a student’s performance on the exam.</a:t>
            </a:r>
            <a:endParaRPr sz="1600"/>
          </a:p>
          <a:p>
            <a:pPr indent="-330200" lvl="0" marL="457200" rtl="0" algn="l">
              <a:spcBef>
                <a:spcPts val="0"/>
              </a:spcBef>
              <a:spcAft>
                <a:spcPts val="0"/>
              </a:spcAft>
              <a:buSzPts val="1600"/>
              <a:buChar char="●"/>
            </a:pPr>
            <a:r>
              <a:rPr lang="en" sz="1600"/>
              <a:t>With no budget for a professional data scientist, this task was thrown to one of the students in the DS program.</a:t>
            </a:r>
            <a:endParaRPr sz="1600"/>
          </a:p>
        </p:txBody>
      </p:sp>
      <p:pic>
        <p:nvPicPr>
          <p:cNvPr id="160" name="Google Shape;160;p16"/>
          <p:cNvPicPr preferRelativeResize="0"/>
          <p:nvPr/>
        </p:nvPicPr>
        <p:blipFill>
          <a:blip r:embed="rId3">
            <a:alphaModFix/>
          </a:blip>
          <a:stretch>
            <a:fillRect/>
          </a:stretch>
        </p:blipFill>
        <p:spPr>
          <a:xfrm>
            <a:off x="3804950" y="1460250"/>
            <a:ext cx="5143500"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a:solidFill>
            <a:srgbClr val="F1C232"/>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Gathering Features</a:t>
            </a:r>
            <a:endParaRPr b="1" sz="4000">
              <a:solidFill>
                <a:srgbClr val="000000"/>
              </a:solidFill>
            </a:endParaRPr>
          </a:p>
          <a:p>
            <a:pPr indent="0" lvl="0" marL="0" rtl="0" algn="l">
              <a:spcBef>
                <a:spcPts val="0"/>
              </a:spcBef>
              <a:spcAft>
                <a:spcPts val="0"/>
              </a:spcAft>
              <a:buNone/>
            </a:pPr>
            <a:r>
              <a:t/>
            </a:r>
            <a:endParaRPr sz="4000"/>
          </a:p>
        </p:txBody>
      </p:sp>
      <p:sp>
        <p:nvSpPr>
          <p:cNvPr id="166" name="Google Shape;166;p17"/>
          <p:cNvSpPr txBox="1"/>
          <p:nvPr>
            <p:ph idx="1" type="body"/>
          </p:nvPr>
        </p:nvSpPr>
        <p:spPr>
          <a:xfrm>
            <a:off x="1297500" y="1567550"/>
            <a:ext cx="7038900" cy="133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Using the information from the student’s applications, five features were extracted to attempt to build a model for predicting the average test score of a student.</a:t>
            </a:r>
            <a:endParaRPr sz="2000"/>
          </a:p>
        </p:txBody>
      </p:sp>
      <p:sp>
        <p:nvSpPr>
          <p:cNvPr id="167" name="Google Shape;167;p17"/>
          <p:cNvSpPr txBox="1"/>
          <p:nvPr>
            <p:ph idx="2" type="body"/>
          </p:nvPr>
        </p:nvSpPr>
        <p:spPr>
          <a:xfrm>
            <a:off x="283650" y="2900150"/>
            <a:ext cx="8576700" cy="20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u="sng">
                <a:solidFill>
                  <a:srgbClr val="F1C232"/>
                </a:solidFill>
              </a:rPr>
              <a:t>GENDER</a:t>
            </a:r>
            <a:r>
              <a:rPr lang="en" sz="1800">
                <a:solidFill>
                  <a:srgbClr val="F1C232"/>
                </a:solidFill>
              </a:rPr>
              <a:t>:</a:t>
            </a:r>
            <a:r>
              <a:rPr lang="en" sz="1800"/>
              <a:t> Male / Female</a:t>
            </a:r>
            <a:endParaRPr sz="1800"/>
          </a:p>
          <a:p>
            <a:pPr indent="-342900" lvl="0" marL="457200" rtl="0" algn="l">
              <a:spcBef>
                <a:spcPts val="0"/>
              </a:spcBef>
              <a:spcAft>
                <a:spcPts val="0"/>
              </a:spcAft>
              <a:buSzPts val="1800"/>
              <a:buAutoNum type="arabicPeriod"/>
            </a:pPr>
            <a:r>
              <a:rPr lang="en" sz="1800" u="sng">
                <a:solidFill>
                  <a:srgbClr val="F1C232"/>
                </a:solidFill>
              </a:rPr>
              <a:t>RACE / ETHNIC GROUP</a:t>
            </a:r>
            <a:r>
              <a:rPr lang="en" sz="1800">
                <a:solidFill>
                  <a:srgbClr val="F1C232"/>
                </a:solidFill>
              </a:rPr>
              <a:t>:</a:t>
            </a:r>
            <a:r>
              <a:rPr lang="en" sz="1800"/>
              <a:t> Groups A, B, C, D, and E</a:t>
            </a:r>
            <a:endParaRPr sz="1800"/>
          </a:p>
          <a:p>
            <a:pPr indent="-342900" lvl="0" marL="457200" rtl="0" algn="l">
              <a:spcBef>
                <a:spcPts val="0"/>
              </a:spcBef>
              <a:spcAft>
                <a:spcPts val="0"/>
              </a:spcAft>
              <a:buSzPts val="1800"/>
              <a:buAutoNum type="arabicPeriod"/>
            </a:pPr>
            <a:r>
              <a:rPr lang="en" sz="1800" u="sng">
                <a:solidFill>
                  <a:srgbClr val="F1C232"/>
                </a:solidFill>
              </a:rPr>
              <a:t>PARENT EDUCATION</a:t>
            </a:r>
            <a:r>
              <a:rPr lang="en" sz="1800">
                <a:solidFill>
                  <a:srgbClr val="F1C232"/>
                </a:solidFill>
              </a:rPr>
              <a:t>:</a:t>
            </a:r>
            <a:r>
              <a:rPr lang="en" sz="1800">
                <a:solidFill>
                  <a:srgbClr val="F1C232"/>
                </a:solidFill>
              </a:rPr>
              <a:t> </a:t>
            </a:r>
            <a:r>
              <a:rPr lang="en" sz="1800"/>
              <a:t>Some High School, High School Diploma, Some College, Associate’s Degree, Bachelor’s Degree,  or Master’s Degree.</a:t>
            </a:r>
            <a:endParaRPr sz="1800"/>
          </a:p>
          <a:p>
            <a:pPr indent="-342900" lvl="0" marL="457200" rtl="0" algn="l">
              <a:spcBef>
                <a:spcPts val="0"/>
              </a:spcBef>
              <a:spcAft>
                <a:spcPts val="0"/>
              </a:spcAft>
              <a:buSzPts val="1800"/>
              <a:buAutoNum type="arabicPeriod"/>
            </a:pPr>
            <a:r>
              <a:rPr lang="en" sz="1800" u="sng">
                <a:solidFill>
                  <a:srgbClr val="F1C232"/>
                </a:solidFill>
              </a:rPr>
              <a:t>LUNCH</a:t>
            </a:r>
            <a:r>
              <a:rPr lang="en" sz="1800">
                <a:solidFill>
                  <a:srgbClr val="F1C232"/>
                </a:solidFill>
              </a:rPr>
              <a:t>: </a:t>
            </a:r>
            <a:r>
              <a:rPr lang="en" sz="1800"/>
              <a:t>Standard or Free / Reduced</a:t>
            </a:r>
            <a:endParaRPr sz="1800"/>
          </a:p>
          <a:p>
            <a:pPr indent="-342900" lvl="0" marL="457200" rtl="0" algn="l">
              <a:spcBef>
                <a:spcPts val="0"/>
              </a:spcBef>
              <a:spcAft>
                <a:spcPts val="0"/>
              </a:spcAft>
              <a:buSzPts val="1800"/>
              <a:buAutoNum type="arabicPeriod"/>
            </a:pPr>
            <a:r>
              <a:rPr lang="en" sz="1800" u="sng">
                <a:solidFill>
                  <a:srgbClr val="F1C232"/>
                </a:solidFill>
              </a:rPr>
              <a:t>TEST PREP COURSE</a:t>
            </a:r>
            <a:r>
              <a:rPr lang="en" sz="1800">
                <a:solidFill>
                  <a:srgbClr val="F1C232"/>
                </a:solidFill>
              </a:rPr>
              <a:t>:</a:t>
            </a:r>
            <a:r>
              <a:rPr lang="en" sz="1800"/>
              <a:t> Completed or Not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18"/>
          <p:cNvSpPr txBox="1"/>
          <p:nvPr>
            <p:ph type="title"/>
          </p:nvPr>
        </p:nvSpPr>
        <p:spPr>
          <a:xfrm>
            <a:off x="1107175" y="155475"/>
            <a:ext cx="7862400" cy="914100"/>
          </a:xfrm>
          <a:prstGeom prst="rect">
            <a:avLst/>
          </a:prstGeom>
          <a:solidFill>
            <a:srgbClr val="F1C232"/>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Exploratory Data Analysis</a:t>
            </a:r>
            <a:endParaRPr b="1" sz="4000">
              <a:solidFill>
                <a:srgbClr val="000000"/>
              </a:solidFill>
            </a:endParaRPr>
          </a:p>
        </p:txBody>
      </p:sp>
      <p:pic>
        <p:nvPicPr>
          <p:cNvPr id="173" name="Google Shape;173;p18"/>
          <p:cNvPicPr preferRelativeResize="0"/>
          <p:nvPr/>
        </p:nvPicPr>
        <p:blipFill>
          <a:blip r:embed="rId3">
            <a:alphaModFix/>
          </a:blip>
          <a:stretch>
            <a:fillRect/>
          </a:stretch>
        </p:blipFill>
        <p:spPr>
          <a:xfrm>
            <a:off x="946313" y="1077888"/>
            <a:ext cx="4047212" cy="4073925"/>
          </a:xfrm>
          <a:prstGeom prst="rect">
            <a:avLst/>
          </a:prstGeom>
          <a:noFill/>
          <a:ln>
            <a:noFill/>
          </a:ln>
        </p:spPr>
      </p:pic>
      <p:pic>
        <p:nvPicPr>
          <p:cNvPr id="174" name="Google Shape;174;p18"/>
          <p:cNvPicPr preferRelativeResize="0"/>
          <p:nvPr/>
        </p:nvPicPr>
        <p:blipFill>
          <a:blip r:embed="rId4">
            <a:alphaModFix/>
          </a:blip>
          <a:stretch>
            <a:fillRect/>
          </a:stretch>
        </p:blipFill>
        <p:spPr>
          <a:xfrm>
            <a:off x="4926840" y="1086200"/>
            <a:ext cx="4196984" cy="4057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19"/>
          <p:cNvSpPr txBox="1"/>
          <p:nvPr>
            <p:ph type="title"/>
          </p:nvPr>
        </p:nvSpPr>
        <p:spPr>
          <a:xfrm>
            <a:off x="1107175" y="155475"/>
            <a:ext cx="7862400" cy="914100"/>
          </a:xfrm>
          <a:prstGeom prst="rect">
            <a:avLst/>
          </a:prstGeom>
          <a:solidFill>
            <a:srgbClr val="F1C232"/>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Exploratory Data Analysis</a:t>
            </a:r>
            <a:endParaRPr b="1" sz="4000">
              <a:solidFill>
                <a:srgbClr val="000000"/>
              </a:solidFill>
            </a:endParaRPr>
          </a:p>
        </p:txBody>
      </p:sp>
      <p:sp>
        <p:nvSpPr>
          <p:cNvPr id="180" name="Google Shape;180;p19"/>
          <p:cNvSpPr txBox="1"/>
          <p:nvPr/>
        </p:nvSpPr>
        <p:spPr>
          <a:xfrm>
            <a:off x="69975" y="1472650"/>
            <a:ext cx="3152700" cy="320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Initial EDA revealed a number of correlations between the features and the average test scores of the students.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Test scores correlated higher with increasing parental education, and </a:t>
            </a:r>
            <a:r>
              <a:rPr lang="en">
                <a:latin typeface="Lato"/>
                <a:ea typeface="Lato"/>
                <a:cs typeface="Lato"/>
                <a:sym typeface="Lato"/>
              </a:rPr>
              <a:t>completing</a:t>
            </a:r>
            <a:r>
              <a:rPr lang="en">
                <a:latin typeface="Lato"/>
                <a:ea typeface="Lato"/>
                <a:cs typeface="Lato"/>
                <a:sym typeface="Lato"/>
              </a:rPr>
              <a:t> the test prep (duh) but it also trended higher with certain ethnic groups and having the standard lunch plan which might suggest some kind of underlying socioeconomic factor that contributes to average score.</a:t>
            </a:r>
            <a:endParaRPr>
              <a:latin typeface="Lato"/>
              <a:ea typeface="Lato"/>
              <a:cs typeface="Lato"/>
              <a:sym typeface="Lato"/>
            </a:endParaRPr>
          </a:p>
        </p:txBody>
      </p:sp>
      <p:pic>
        <p:nvPicPr>
          <p:cNvPr id="181" name="Google Shape;181;p19"/>
          <p:cNvPicPr preferRelativeResize="0"/>
          <p:nvPr/>
        </p:nvPicPr>
        <p:blipFill>
          <a:blip r:embed="rId3">
            <a:alphaModFix/>
          </a:blip>
          <a:stretch>
            <a:fillRect/>
          </a:stretch>
        </p:blipFill>
        <p:spPr>
          <a:xfrm>
            <a:off x="3081060" y="1057150"/>
            <a:ext cx="5888514" cy="403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a:solidFill>
            <a:srgbClr val="F1C232"/>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3700">
                <a:solidFill>
                  <a:srgbClr val="000000"/>
                </a:solidFill>
              </a:rPr>
              <a:t>Building/Evaluating Models</a:t>
            </a:r>
            <a:endParaRPr b="1" sz="2800">
              <a:solidFill>
                <a:srgbClr val="000000"/>
              </a:solidFill>
            </a:endParaRPr>
          </a:p>
        </p:txBody>
      </p:sp>
      <p:sp>
        <p:nvSpPr>
          <p:cNvPr id="187" name="Google Shape;187;p20"/>
          <p:cNvSpPr txBox="1"/>
          <p:nvPr>
            <p:ph idx="1" type="body"/>
          </p:nvPr>
        </p:nvSpPr>
        <p:spPr>
          <a:xfrm>
            <a:off x="400050" y="1419225"/>
            <a:ext cx="4300500" cy="34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Two models were used to attempt to predict the average score for each student based on the features selected. The first was an OLS model, the second was a decision tree one.</a:t>
            </a:r>
            <a:endParaRPr>
              <a:solidFill>
                <a:srgbClr val="000000"/>
              </a:solidFill>
            </a:endParaRPr>
          </a:p>
          <a:p>
            <a:pPr indent="0" lvl="0" marL="0" rtl="0" algn="l">
              <a:spcBef>
                <a:spcPts val="1600"/>
              </a:spcBef>
              <a:spcAft>
                <a:spcPts val="0"/>
              </a:spcAft>
              <a:buNone/>
            </a:pPr>
            <a:r>
              <a:rPr lang="en">
                <a:solidFill>
                  <a:srgbClr val="000000"/>
                </a:solidFill>
              </a:rPr>
              <a:t>Some of the most important features seemed to be parent’s having a Bachelor’s or Master’s, the test prep course, and having a standard lunch plan.</a:t>
            </a:r>
            <a:endParaRPr>
              <a:solidFill>
                <a:srgbClr val="000000"/>
              </a:solidFill>
            </a:endParaRPr>
          </a:p>
          <a:p>
            <a:pPr indent="0" lvl="0" marL="0" rtl="0" algn="l">
              <a:spcBef>
                <a:spcPts val="1600"/>
              </a:spcBef>
              <a:spcAft>
                <a:spcPts val="0"/>
              </a:spcAft>
              <a:buNone/>
            </a:pPr>
            <a:r>
              <a:rPr lang="en">
                <a:solidFill>
                  <a:srgbClr val="000000"/>
                </a:solidFill>
              </a:rPr>
              <a:t>Despite this, based on the R^2 results, these features do not seem to explain most of the variance that we see in the data.</a:t>
            </a:r>
            <a:endParaRPr>
              <a:solidFill>
                <a:srgbClr val="000000"/>
              </a:solidFill>
            </a:endParaRPr>
          </a:p>
          <a:p>
            <a:pPr indent="0" lvl="0" marL="0" rtl="0" algn="l">
              <a:spcBef>
                <a:spcPts val="1600"/>
              </a:spcBef>
              <a:spcAft>
                <a:spcPts val="1600"/>
              </a:spcAft>
              <a:buNone/>
            </a:pPr>
            <a:r>
              <a:rPr lang="en">
                <a:solidFill>
                  <a:srgbClr val="000000"/>
                </a:solidFill>
              </a:rPr>
              <a:t>Additionally, there remained a lot of variance in the predictions, as noted in the RMSE for both models.</a:t>
            </a:r>
            <a:endParaRPr>
              <a:solidFill>
                <a:srgbClr val="000000"/>
              </a:solidFill>
            </a:endParaRPr>
          </a:p>
        </p:txBody>
      </p:sp>
      <p:sp>
        <p:nvSpPr>
          <p:cNvPr id="188" name="Google Shape;188;p20"/>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OLS Model:</a:t>
            </a:r>
            <a:endParaRPr>
              <a:solidFill>
                <a:srgbClr val="000000"/>
              </a:solidFill>
            </a:endParaRPr>
          </a:p>
          <a:p>
            <a:pPr indent="0" lvl="0" marL="0" rtl="0" algn="l">
              <a:spcBef>
                <a:spcPts val="1600"/>
              </a:spcBef>
              <a:spcAft>
                <a:spcPts val="0"/>
              </a:spcAft>
              <a:buNone/>
            </a:pPr>
            <a:r>
              <a:rPr lang="en">
                <a:solidFill>
                  <a:srgbClr val="000000"/>
                </a:solidFill>
              </a:rPr>
              <a:t>	R^2: 0.29</a:t>
            </a:r>
            <a:endParaRPr>
              <a:solidFill>
                <a:srgbClr val="000000"/>
              </a:solidFill>
            </a:endParaRPr>
          </a:p>
          <a:p>
            <a:pPr indent="0" lvl="0" marL="0" rtl="0" algn="l">
              <a:spcBef>
                <a:spcPts val="1600"/>
              </a:spcBef>
              <a:spcAft>
                <a:spcPts val="0"/>
              </a:spcAft>
              <a:buNone/>
            </a:pPr>
            <a:r>
              <a:rPr lang="en">
                <a:solidFill>
                  <a:srgbClr val="000000"/>
                </a:solidFill>
              </a:rPr>
              <a:t>	RMSE: 14.48</a:t>
            </a:r>
            <a:endParaRPr>
              <a:solidFill>
                <a:srgbClr val="000000"/>
              </a:solidFill>
            </a:endParaRPr>
          </a:p>
          <a:p>
            <a:pPr indent="0" lvl="0" marL="0" rtl="0" algn="l">
              <a:spcBef>
                <a:spcPts val="1600"/>
              </a:spcBef>
              <a:spcAft>
                <a:spcPts val="0"/>
              </a:spcAft>
              <a:buNone/>
            </a:pPr>
            <a:r>
              <a:rPr lang="en">
                <a:solidFill>
                  <a:srgbClr val="000000"/>
                </a:solidFill>
              </a:rPr>
              <a:t>Decision Tree Model:</a:t>
            </a:r>
            <a:endParaRPr>
              <a:solidFill>
                <a:srgbClr val="000000"/>
              </a:solidFill>
            </a:endParaRPr>
          </a:p>
          <a:p>
            <a:pPr indent="0" lvl="0" marL="0" rtl="0" algn="l">
              <a:spcBef>
                <a:spcPts val="1600"/>
              </a:spcBef>
              <a:spcAft>
                <a:spcPts val="0"/>
              </a:spcAft>
              <a:buNone/>
            </a:pPr>
            <a:r>
              <a:rPr lang="en">
                <a:solidFill>
                  <a:srgbClr val="000000"/>
                </a:solidFill>
              </a:rPr>
              <a:t>	R^2: 0.24</a:t>
            </a:r>
            <a:endParaRPr>
              <a:solidFill>
                <a:srgbClr val="000000"/>
              </a:solidFill>
            </a:endParaRPr>
          </a:p>
          <a:p>
            <a:pPr indent="0" lvl="0" marL="0" rtl="0" algn="l">
              <a:spcBef>
                <a:spcPts val="1600"/>
              </a:spcBef>
              <a:spcAft>
                <a:spcPts val="1600"/>
              </a:spcAft>
              <a:buNone/>
            </a:pPr>
            <a:r>
              <a:rPr lang="en">
                <a:solidFill>
                  <a:srgbClr val="000000"/>
                </a:solidFill>
              </a:rPr>
              <a:t>	RMSE: 12.64</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sp>
        <p:nvSpPr>
          <p:cNvPr id="193" name="Google Shape;193;p21"/>
          <p:cNvSpPr txBox="1"/>
          <p:nvPr>
            <p:ph type="title"/>
          </p:nvPr>
        </p:nvSpPr>
        <p:spPr>
          <a:xfrm>
            <a:off x="1107175" y="155475"/>
            <a:ext cx="7862400" cy="914100"/>
          </a:xfrm>
          <a:prstGeom prst="rect">
            <a:avLst/>
          </a:prstGeom>
          <a:solidFill>
            <a:srgbClr val="F1C232"/>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000000"/>
                </a:solidFill>
              </a:rPr>
              <a:t>Evaluating Models</a:t>
            </a:r>
            <a:endParaRPr b="1" sz="4000">
              <a:solidFill>
                <a:srgbClr val="000000"/>
              </a:solidFill>
            </a:endParaRPr>
          </a:p>
        </p:txBody>
      </p:sp>
      <p:pic>
        <p:nvPicPr>
          <p:cNvPr id="194" name="Google Shape;194;p21"/>
          <p:cNvPicPr preferRelativeResize="0"/>
          <p:nvPr/>
        </p:nvPicPr>
        <p:blipFill>
          <a:blip r:embed="rId3">
            <a:alphaModFix/>
          </a:blip>
          <a:stretch>
            <a:fillRect/>
          </a:stretch>
        </p:blipFill>
        <p:spPr>
          <a:xfrm>
            <a:off x="-45950" y="1383900"/>
            <a:ext cx="4617950" cy="3283350"/>
          </a:xfrm>
          <a:prstGeom prst="rect">
            <a:avLst/>
          </a:prstGeom>
          <a:noFill/>
          <a:ln>
            <a:noFill/>
          </a:ln>
        </p:spPr>
      </p:pic>
      <p:pic>
        <p:nvPicPr>
          <p:cNvPr id="195" name="Google Shape;195;p21"/>
          <p:cNvPicPr preferRelativeResize="0"/>
          <p:nvPr/>
        </p:nvPicPr>
        <p:blipFill>
          <a:blip r:embed="rId4">
            <a:alphaModFix/>
          </a:blip>
          <a:stretch>
            <a:fillRect/>
          </a:stretch>
        </p:blipFill>
        <p:spPr>
          <a:xfrm>
            <a:off x="4456050" y="1383900"/>
            <a:ext cx="4617950" cy="32833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