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6.xml" ContentType="application/vnd.openxmlformats-officedocument.theme+xml"/>
  <Override PartName="/ppt/tags/tag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59" r:id="rId4"/>
    <p:sldMasterId id="2147484566" r:id="rId5"/>
    <p:sldMasterId id="2147484568" r:id="rId6"/>
  </p:sldMasterIdLst>
  <p:notesMasterIdLst>
    <p:notesMasterId r:id="rId23"/>
  </p:notesMasterIdLst>
  <p:handoutMasterIdLst>
    <p:handoutMasterId r:id="rId24"/>
  </p:handoutMasterIdLst>
  <p:sldIdLst>
    <p:sldId id="1647" r:id="rId7"/>
    <p:sldId id="1634" r:id="rId8"/>
    <p:sldId id="1606" r:id="rId9"/>
    <p:sldId id="1607" r:id="rId10"/>
    <p:sldId id="1608" r:id="rId11"/>
    <p:sldId id="1648" r:id="rId12"/>
    <p:sldId id="1649" r:id="rId13"/>
    <p:sldId id="1650" r:id="rId14"/>
    <p:sldId id="1659" r:id="rId15"/>
    <p:sldId id="1653" r:id="rId16"/>
    <p:sldId id="1654" r:id="rId17"/>
    <p:sldId id="1655" r:id="rId18"/>
    <p:sldId id="1656" r:id="rId19"/>
    <p:sldId id="1657" r:id="rId20"/>
    <p:sldId id="1658" r:id="rId21"/>
    <p:sldId id="1502"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2" autoAdjust="0"/>
    <p:restoredTop sz="72452" autoAdjust="0"/>
  </p:normalViewPr>
  <p:slideViewPr>
    <p:cSldViewPr snapToGrid="0">
      <p:cViewPr varScale="1">
        <p:scale>
          <a:sx n="62" d="100"/>
          <a:sy n="62" d="100"/>
        </p:scale>
        <p:origin x="108" y="4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69" d="100"/>
          <a:sy n="69" d="100"/>
        </p:scale>
        <p:origin x="358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b="1" dirty="0">
              <a:solidFill>
                <a:schemeClr val="accent1">
                  <a:lumMod val="75000"/>
                </a:schemeClr>
              </a:solidFill>
              <a:latin typeface="+mj-lt"/>
            </a:rPr>
            <a:t>Business Understanding</a:t>
          </a: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b="1" dirty="0">
              <a:solidFill>
                <a:schemeClr val="accent1">
                  <a:lumMod val="75000"/>
                </a:schemeClr>
              </a:solidFill>
              <a:latin typeface="+mj-lt"/>
            </a:rPr>
            <a:t>Define Objectives</a:t>
          </a: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b="1" dirty="0">
              <a:solidFill>
                <a:schemeClr val="accent1">
                  <a:lumMod val="75000"/>
                </a:schemeClr>
              </a:solidFill>
              <a:latin typeface="+mj-lt"/>
            </a:rPr>
            <a:t>Identify Data Sources</a:t>
          </a: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dirty="0">
              <a:latin typeface="+mj-lt"/>
            </a:rPr>
            <a:t>Data Acquisition and Understanding</a:t>
          </a: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1900" dirty="0">
              <a:latin typeface="+mj-lt"/>
            </a:rPr>
            <a:t>Ingest Data</a:t>
          </a: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1900" dirty="0">
              <a:latin typeface="+mj-lt"/>
            </a:rPr>
            <a:t>Explore Data</a:t>
          </a: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dirty="0">
              <a:latin typeface="+mj-lt"/>
            </a:rPr>
            <a:t>Modeling</a:t>
          </a: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dirty="0">
              <a:latin typeface="+mj-lt"/>
            </a:rPr>
            <a:t>Deployment</a:t>
          </a: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dirty="0">
              <a:latin typeface="+mj-lt"/>
            </a:rPr>
            <a:t>Customer Acceptance</a:t>
          </a: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dirty="0">
              <a:latin typeface="+mj-lt"/>
            </a:rPr>
            <a:t>Testing and Validation</a:t>
          </a: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1900" dirty="0">
              <a:latin typeface="+mj-lt"/>
            </a:rPr>
            <a:t>Update Data</a:t>
          </a: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dirty="0">
              <a:latin typeface="+mj-lt"/>
            </a:rPr>
            <a:t>Handoff</a:t>
          </a: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dirty="0">
              <a:latin typeface="+mj-lt"/>
            </a:rPr>
            <a:t>Re-train and re-score</a:t>
          </a: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dirty="0"/>
            <a:t>Big Data</a:t>
          </a:r>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dirty="0"/>
            <a:t>Intelligence and Advanced Analytics</a:t>
          </a:r>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dirty="0"/>
            <a:t>Information Management</a:t>
          </a:r>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dirty="0"/>
            <a:t>Solutions</a:t>
          </a:r>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dirty="0"/>
            <a:t>Visualization</a:t>
          </a:r>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dirty="0"/>
            <a:t>Data Catalog</a:t>
          </a:r>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dirty="0"/>
            <a:t>Data Factory</a:t>
          </a:r>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dirty="0"/>
            <a:t>Event Hubs</a:t>
          </a:r>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dirty="0"/>
            <a:t>Data Lake</a:t>
          </a:r>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dirty="0"/>
            <a:t>SQL Data Warehouse</a:t>
          </a:r>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dirty="0"/>
            <a:t>Cosmos DB</a:t>
          </a:r>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dirty="0"/>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dirty="0"/>
            <a:t>HDInsight</a:t>
          </a:r>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dirty="0"/>
            <a:t>Data Lake</a:t>
          </a:r>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dirty="0"/>
            <a:t>Azure Storage</a:t>
          </a:r>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dirty="0"/>
            <a:t>Stream Analytics</a:t>
          </a:r>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dirty="0"/>
            <a:t>Analysis Services</a:t>
          </a:r>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dgm:spPr/>
      <dgm:t>
        <a:bodyPr/>
        <a:lstStyle/>
        <a:p>
          <a:r>
            <a:rPr lang="en-US" dirty="0"/>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dgm:spPr/>
      <dgm:t>
        <a:bodyPr/>
        <a:lstStyle/>
        <a:p>
          <a:r>
            <a:rPr lang="en-US" dirty="0"/>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dirty="0"/>
            <a:t>Templates and Gallery</a:t>
          </a:r>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b="1" dirty="0">
              <a:solidFill>
                <a:schemeClr val="accent1">
                  <a:lumMod val="75000"/>
                </a:schemeClr>
              </a:solidFill>
            </a:rPr>
            <a:t>Azure Machine Learning Services</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05397C05-3613-4ED9-957F-64F627A094DF}" type="presOf" srcId="{E676A21A-338A-453B-AAD8-AE1E2984352F}" destId="{86E21F88-7726-4B6A-8AA4-50C3FB4AC66D}" srcOrd="0" destOrd="2" presId="urn:diagrams.loki3.com/BracketList"/>
    <dgm:cxn modelId="{B3DD820B-3AA4-4A6C-9F64-C25D87901740}" srcId="{EA313893-4865-4D2A-B411-A9583C447998}" destId="{409B9CC3-4843-4F1F-8DB8-96CB6DDF3AA2}" srcOrd="4" destOrd="0" parTransId="{77CCCA81-853E-493E-9B0C-4E6584C3068A}" sibTransId="{836C109C-9A6E-440E-B4AC-6BC1096CC572}"/>
    <dgm:cxn modelId="{8597440F-C7F1-464F-83C3-E22D6643DA1A}" srcId="{83035B10-5B03-4E94-B998-54AE7C044928}" destId="{205502BB-E218-4F43-94ED-38D373921869}" srcOrd="1" destOrd="0" parTransId="{E43973A5-6F63-4CBC-9CA1-AA1E0C16AAF7}" sibTransId="{09A953C8-FBF8-4924-B96E-D12A550857DE}"/>
    <dgm:cxn modelId="{6DD99C19-56AA-4709-A58E-46408FE3988F}" type="presOf" srcId="{B7ABE164-295C-4643-A9AC-4A52A9ED0489}" destId="{82E9A0E0-8D14-4848-9DD2-59E0CDC0AAFD}" srcOrd="0" destOrd="0" presId="urn:diagrams.loki3.com/BracketList"/>
    <dgm:cxn modelId="{F0748B1E-69F6-4D72-AC7C-1FCD73A7DC1C}" srcId="{EA313893-4865-4D2A-B411-A9583C447998}" destId="{B7ABE164-295C-4643-A9AC-4A52A9ED0489}" srcOrd="1" destOrd="0" parTransId="{D7B9EDA9-31A9-4C9B-BACF-788F74E16796}" sibTransId="{E258CD5B-DCF5-4FA1-918A-96BF68D81660}"/>
    <dgm:cxn modelId="{11E28022-DADB-4978-9EF7-42B3F338CC6C}" type="presOf" srcId="{AE3639C6-8C43-4F97-BE23-F9306E299CF9}" destId="{86E21F88-7726-4B6A-8AA4-50C3FB4AC66D}" srcOrd="0" destOrd="0" presId="urn:diagrams.loki3.com/BracketList"/>
    <dgm:cxn modelId="{0D5E2526-C15C-40F5-B9D1-48E2D92EC504}" type="presOf" srcId="{C435CE00-F12B-4E1E-88D5-230CB3206998}" destId="{9175424E-612A-4B72-89CD-0EFDADCFDD1F}" srcOrd="0" destOrd="0" presId="urn:diagrams.loki3.com/BracketList"/>
    <dgm:cxn modelId="{6621DB28-19D2-4317-A7D4-C1E229BDD2C3}" srcId="{B7ABE164-295C-4643-A9AC-4A52A9ED0489}" destId="{F29C4E01-C09B-438C-9113-B6E9FF5DFD38}" srcOrd="1" destOrd="0" parTransId="{2AE4FD27-8C8C-45AE-955D-C6687931D935}" sibTransId="{04836762-099A-4108-A61E-F6DA35680CF1}"/>
    <dgm:cxn modelId="{DF2F8029-1771-4247-B24D-AF2BCCBCC640}" type="presOf" srcId="{205502BB-E218-4F43-94ED-38D373921869}" destId="{603689CA-F9E4-44EC-B527-50FB539B823D}" srcOrd="0" destOrd="1" presId="urn:diagrams.loki3.com/BracketList"/>
    <dgm:cxn modelId="{6F44A232-4FBE-4A74-8103-CA7CA054FD2C}" type="presOf" srcId="{DAB3F281-7B4F-49EC-8DF2-6797D69BDC56}" destId="{F2B5D16A-6048-4E1D-9634-1D2AF0A2F256}" srcOrd="0" destOrd="0" presId="urn:diagrams.loki3.com/BracketList"/>
    <dgm:cxn modelId="{73CC5835-AA42-457E-A12B-17481BEF9838}" type="presOf" srcId="{2C858D8A-BD5E-4943-AC97-3FD818D142DE}" destId="{9175424E-612A-4B72-89CD-0EFDADCFDD1F}" srcOrd="0" destOrd="2" presId="urn:diagrams.loki3.com/BracketList"/>
    <dgm:cxn modelId="{01514636-B3E4-40B9-BA91-B1B09337B347}" type="presOf" srcId="{F29C4E01-C09B-438C-9113-B6E9FF5DFD38}" destId="{86E21F88-7726-4B6A-8AA4-50C3FB4AC66D}" srcOrd="0" destOrd="1" presId="urn:diagrams.loki3.com/BracketList"/>
    <dgm:cxn modelId="{096FE25D-ED43-48A2-ACA8-20A40F77FC31}" srcId="{83035B10-5B03-4E94-B998-54AE7C044928}" destId="{35F0567E-236D-4971-8C0A-709AAD1BC349}" srcOrd="4" destOrd="0" parTransId="{7F62CFBA-4322-4F9F-BCFE-83C4491AC94C}" sibTransId="{F8351DC9-FCD8-42B5-94E0-1FB511B25936}"/>
    <dgm:cxn modelId="{6DDA035E-790C-4A1F-AE26-24F19A00AF4A}" type="presOf" srcId="{50C37763-24F8-4AA8-A32B-9F9CA6D119D6}" destId="{603689CA-F9E4-44EC-B527-50FB539B823D}" srcOrd="0" destOrd="0" presId="urn:diagrams.loki3.com/BracketList"/>
    <dgm:cxn modelId="{04460660-F378-459A-9A2B-E3E0592F3242}" type="presOf" srcId="{5C0E0F60-874D-4767-AE2F-74FB881F036A}" destId="{86E21F88-7726-4B6A-8AA4-50C3FB4AC66D}" srcOrd="0" destOrd="3" presId="urn:diagrams.loki3.com/BracketList"/>
    <dgm:cxn modelId="{71A2D341-AA26-4666-9932-B4140F5EF1FE}" srcId="{EA313893-4865-4D2A-B411-A9583C447998}" destId="{FAB16A03-BE56-456B-A536-11D2B059B184}" srcOrd="3" destOrd="0" parTransId="{E696F496-5F4D-42CD-9F72-E43FD3C8193B}" sibTransId="{F52C13CC-48BB-4B43-924B-37454BDA68A7}"/>
    <dgm:cxn modelId="{E415D443-6379-4CD8-AB97-3FE6FD0F4592}" type="presOf" srcId="{715ABCDD-7748-47FB-9152-0DE37D243758}" destId="{F2B5D16A-6048-4E1D-9634-1D2AF0A2F256}" srcOrd="0" destOrd="1" presId="urn:diagrams.loki3.com/BracketList"/>
    <dgm:cxn modelId="{FC23BA64-5B04-4EF8-9326-D5B528E0ACB8}" srcId="{B7ABE164-295C-4643-A9AC-4A52A9ED0489}" destId="{AE3639C6-8C43-4F97-BE23-F9306E299CF9}" srcOrd="0" destOrd="0" parTransId="{1CDD6596-67E1-4C59-93B1-01CBD19A6B8E}" sibTransId="{B586966D-EDF9-4827-9CA3-63AB3D2E71A7}"/>
    <dgm:cxn modelId="{1388CB44-D3BD-4172-A856-4508ADCD1F7B}" srcId="{AE188517-6F02-4DC7-9EA1-785FA319F063}" destId="{2C858D8A-BD5E-4943-AC97-3FD818D142DE}" srcOrd="2" destOrd="0" parTransId="{7AF921C9-184C-4D38-ADA9-B898BB7C86C3}" sibTransId="{FCFEDC75-2A47-4FA0-A695-73D0EBC2EB13}"/>
    <dgm:cxn modelId="{34C39845-C590-493A-877C-951628E8E8F0}" type="presOf" srcId="{83035B10-5B03-4E94-B998-54AE7C044928}" destId="{06464D07-8B60-462A-8EC4-545BAA8C97B1}" srcOrd="0" destOrd="0" presId="urn:diagrams.loki3.com/BracketList"/>
    <dgm:cxn modelId="{726A266A-96C5-42ED-93FB-3116EF24E56C}" type="presOf" srcId="{FAB16A03-BE56-456B-A536-11D2B059B184}" destId="{975FEC36-CD0E-4BA1-9445-37B05FFD96CD}" srcOrd="0" destOrd="0" presId="urn:diagrams.loki3.com/BracketList"/>
    <dgm:cxn modelId="{90332A73-B2D0-48BB-8BEC-2F446E08968F}" srcId="{B7ABE164-295C-4643-A9AC-4A52A9ED0489}" destId="{5C0E0F60-874D-4767-AE2F-74FB881F036A}" srcOrd="3" destOrd="0" parTransId="{F7E90F27-6C0A-42E0-AF46-1B02D03EFEE8}" sibTransId="{4382FA18-74BA-4683-8DEF-EA290B0298B3}"/>
    <dgm:cxn modelId="{A1274A7F-CF88-49BE-AD7B-B72D81B5E439}" type="presOf" srcId="{35F0567E-236D-4971-8C0A-709AAD1BC349}" destId="{603689CA-F9E4-44EC-B527-50FB539B823D}" srcOrd="0" destOrd="4" presId="urn:diagrams.loki3.com/BracketList"/>
    <dgm:cxn modelId="{1B885F82-B84C-4695-AECA-80418A5B7E71}" type="presOf" srcId="{EA313893-4865-4D2A-B411-A9583C447998}" destId="{2B91DE99-FB3D-40B9-9827-F76B61DF0C13}"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EDADB58C-AA26-476F-93FF-0704938DA538}" srcId="{83035B10-5B03-4E94-B998-54AE7C044928}" destId="{F2465E65-C3E0-423D-B60A-CBBB12166DD6}" srcOrd="5" destOrd="0" parTransId="{D8845806-1D9D-4617-BBFA-FEA4939FF747}" sibTransId="{D6A1219B-E8CC-45FE-9E0F-99D20A856F7B}"/>
    <dgm:cxn modelId="{0DFFAD90-2F9A-46A3-89E6-68A064766737}" srcId="{FAB16A03-BE56-456B-A536-11D2B059B184}" destId="{715ABCDD-7748-47FB-9152-0DE37D243758}" srcOrd="1" destOrd="0" parTransId="{A4CDED56-308B-497B-BDAA-89BF5C12FE1C}" sibTransId="{60C13AFB-01B2-443D-B8DC-431B4AE659EC}"/>
    <dgm:cxn modelId="{2693BB9E-F2CD-4F85-AA3F-0D8505E9CD15}" srcId="{B7ABE164-295C-4643-A9AC-4A52A9ED0489}" destId="{E676A21A-338A-453B-AAD8-AE1E2984352F}" srcOrd="2" destOrd="0" parTransId="{5E57A9C1-04A6-49D4-AC5A-3AAB86452FC4}" sibTransId="{5A93F642-2A8F-4AA8-91EA-8C5E73BCE0E6}"/>
    <dgm:cxn modelId="{24E599A1-6729-4099-9255-88D181B968CF}" srcId="{EA313893-4865-4D2A-B411-A9583C447998}" destId="{AE188517-6F02-4DC7-9EA1-785FA319F063}" srcOrd="0" destOrd="0" parTransId="{74848A57-88CA-4171-BA55-469D8EB40C4E}" sibTransId="{568BD935-8EC2-4B1C-BF6A-A8560483E10B}"/>
    <dgm:cxn modelId="{3F672BA3-6B08-4E41-B0B1-EE48C70A6F7D}" type="presOf" srcId="{E0ED33B9-E057-48E4-9E71-165921651D87}" destId="{9175424E-612A-4B72-89CD-0EFDADCFDD1F}" srcOrd="0" destOrd="1" presId="urn:diagrams.loki3.com/BracketList"/>
    <dgm:cxn modelId="{601D92B6-4F88-4704-8384-4B4737DC3EC7}" type="presOf" srcId="{F2465E65-C3E0-423D-B60A-CBBB12166DD6}" destId="{603689CA-F9E4-44EC-B527-50FB539B823D}" srcOrd="0" destOrd="5" presId="urn:diagrams.loki3.com/BracketList"/>
    <dgm:cxn modelId="{0376D2BA-EE8B-4769-BC24-CC367BEE684B}" srcId="{83035B10-5B03-4E94-B998-54AE7C044928}" destId="{32CACD8F-92CC-4EB0-82A5-ED325E9C0DCF}" srcOrd="2" destOrd="0" parTransId="{A21F767D-FDA7-4106-99A9-F43109D327CE}" sibTransId="{D9DF8C18-8AD5-4792-BADC-2960152A17B4}"/>
    <dgm:cxn modelId="{147B58C2-DB15-4ED7-BAAA-B08374A5C799}" srcId="{83035B10-5B03-4E94-B998-54AE7C044928}" destId="{50C37763-24F8-4AA8-A32B-9F9CA6D119D6}" srcOrd="0" destOrd="0" parTransId="{F0D5E2E7-679F-4720-9577-5CD05DCDE746}" sibTransId="{49958AA6-4ED7-42C4-90F9-E8289337C9E3}"/>
    <dgm:cxn modelId="{F5977DCA-FCBA-4F37-ADC2-A8184D8E3430}" srcId="{AE188517-6F02-4DC7-9EA1-785FA319F063}" destId="{E0ED33B9-E057-48E4-9E71-165921651D87}" srcOrd="1" destOrd="0" parTransId="{8F5638B8-B583-4EA8-8527-E5F16E143838}" sibTransId="{51F416F3-006F-4031-AE82-2898447A66EE}"/>
    <dgm:cxn modelId="{079F09CF-DCE9-434C-8F2E-1D1CEF9AE618}" srcId="{EA313893-4865-4D2A-B411-A9583C447998}" destId="{83035B10-5B03-4E94-B998-54AE7C044928}" srcOrd="2" destOrd="0" parTransId="{29EAADE1-28CA-4B2F-9D08-E28BE3C336C9}" sibTransId="{CCAFAB26-9A3D-4842-B88A-B85DA7E92A54}"/>
    <dgm:cxn modelId="{B49A0BCF-26F9-4C92-9C5F-6F0EBA685DDD}" srcId="{409B9CC3-4843-4F1F-8DB8-96CB6DDF3AA2}" destId="{8C2B2478-3DF9-4134-955A-49E9307C40B0}" srcOrd="0" destOrd="0" parTransId="{5B180C60-8273-4432-91C5-E4FBCD533558}" sibTransId="{A7058E5A-5C03-4574-8AB8-5DCA8E545176}"/>
    <dgm:cxn modelId="{8C5358D7-12B8-4F5D-B86E-CCC731DF2ED5}" type="presOf" srcId="{409B9CC3-4843-4F1F-8DB8-96CB6DDF3AA2}" destId="{FD528662-2E78-46C5-AFEC-7596999AE27A}" srcOrd="0" destOrd="0" presId="urn:diagrams.loki3.com/BracketList"/>
    <dgm:cxn modelId="{D55887DD-0AA0-4CF4-B6DC-656DD41FC027}" type="presOf" srcId="{BDACD0F7-6180-4057-9453-3688A341F990}" destId="{603689CA-F9E4-44EC-B527-50FB539B823D}" srcOrd="0" destOrd="3" presId="urn:diagrams.loki3.com/BracketList"/>
    <dgm:cxn modelId="{67EF5EE5-3804-4D77-A770-4862443CBA60}" type="presOf" srcId="{8C2B2478-3DF9-4134-955A-49E9307C40B0}" destId="{8201724E-AC5F-494D-BB50-B7D7A454D657}" srcOrd="0" destOrd="0" presId="urn:diagrams.loki3.com/BracketList"/>
    <dgm:cxn modelId="{1CD85CE6-891A-4559-8C6A-B2B8D10777A3}" srcId="{AE188517-6F02-4DC7-9EA1-785FA319F063}" destId="{C435CE00-F12B-4E1E-88D5-230CB3206998}" srcOrd="0" destOrd="0" parTransId="{F9EB0DCC-9309-46BE-A5F1-946925EF213F}" sibTransId="{0CEF2004-E424-4306-81CF-77EC267D4144}"/>
    <dgm:cxn modelId="{EE0BA7E7-C37C-49A0-A211-E21D312230C5}" type="presOf" srcId="{AE188517-6F02-4DC7-9EA1-785FA319F063}" destId="{C8FB2B8E-8EB9-462C-A3BE-B343DF2940CF}"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9272B7FC-378B-4B83-9588-83966691943A}" type="presOf" srcId="{32CACD8F-92CC-4EB0-82A5-ED325E9C0DCF}" destId="{603689CA-F9E4-44EC-B527-50FB539B823D}" srcOrd="0" destOrd="2" presId="urn:diagrams.loki3.com/BracketList"/>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Define Objectives</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Identify Data Sources</a:t>
          </a: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accent1">
                  <a:lumMod val="75000"/>
                </a:schemeClr>
              </a:solidFill>
              <a:latin typeface="+mj-lt"/>
            </a:rPr>
            <a:t>Business Understanding</a:t>
          </a: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mj-lt"/>
            </a:rPr>
            <a:t>Ingest Data</a:t>
          </a:r>
        </a:p>
        <a:p>
          <a:pPr marL="171450" lvl="1" indent="-171450" algn="l" defTabSz="844550">
            <a:lnSpc>
              <a:spcPct val="90000"/>
            </a:lnSpc>
            <a:spcBef>
              <a:spcPct val="0"/>
            </a:spcBef>
            <a:spcAft>
              <a:spcPct val="15000"/>
            </a:spcAft>
            <a:buChar char="•"/>
          </a:pPr>
          <a:r>
            <a:rPr lang="en-US" sz="1900" kern="1200" dirty="0">
              <a:latin typeface="+mj-lt"/>
            </a:rPr>
            <a:t>Explore Data</a:t>
          </a:r>
        </a:p>
        <a:p>
          <a:pPr marL="171450" lvl="1" indent="-171450" algn="l" defTabSz="844550">
            <a:lnSpc>
              <a:spcPct val="90000"/>
            </a:lnSpc>
            <a:spcBef>
              <a:spcPct val="0"/>
            </a:spcBef>
            <a:spcAft>
              <a:spcPct val="15000"/>
            </a:spcAft>
            <a:buChar char="•"/>
          </a:pPr>
          <a:r>
            <a:rPr lang="en-US" sz="1900" kern="1200" dirty="0">
              <a:latin typeface="+mj-lt"/>
            </a:rPr>
            <a:t>Update Data</a:t>
          </a: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Data Acquisition and Understanding</a:t>
          </a: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Modeling</a:t>
          </a: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Deployment</a:t>
          </a: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mj-lt"/>
            </a:rPr>
            <a:t>Testing and Validation</a:t>
          </a:r>
        </a:p>
        <a:p>
          <a:pPr marL="171450" lvl="1" indent="-171450" algn="l" defTabSz="844550">
            <a:lnSpc>
              <a:spcPct val="90000"/>
            </a:lnSpc>
            <a:spcBef>
              <a:spcPct val="0"/>
            </a:spcBef>
            <a:spcAft>
              <a:spcPct val="15000"/>
            </a:spcAft>
            <a:buChar char="•"/>
          </a:pPr>
          <a:r>
            <a:rPr lang="en-US" sz="1900" kern="1200" dirty="0">
              <a:latin typeface="+mj-lt"/>
            </a:rPr>
            <a:t>Handoff</a:t>
          </a:r>
        </a:p>
        <a:p>
          <a:pPr marL="171450" lvl="1" indent="-171450" algn="l" defTabSz="844550">
            <a:lnSpc>
              <a:spcPct val="90000"/>
            </a:lnSpc>
            <a:spcBef>
              <a:spcPct val="0"/>
            </a:spcBef>
            <a:spcAft>
              <a:spcPct val="15000"/>
            </a:spcAft>
            <a:buChar char="•"/>
          </a:pPr>
          <a:r>
            <a:rPr lang="en-US" sz="1900" kern="1200" dirty="0">
              <a:latin typeface="+mj-lt"/>
            </a:rPr>
            <a:t>Re-train and re-score</a:t>
          </a: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Customer Acceptance</a:t>
          </a: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Information Management</a:t>
          </a:r>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Data Catalog</a:t>
          </a:r>
        </a:p>
        <a:p>
          <a:pPr marL="228600" lvl="1" indent="-228600" algn="l" defTabSz="889000">
            <a:lnSpc>
              <a:spcPct val="90000"/>
            </a:lnSpc>
            <a:spcBef>
              <a:spcPct val="0"/>
            </a:spcBef>
            <a:spcAft>
              <a:spcPct val="15000"/>
            </a:spcAft>
            <a:buChar char="•"/>
          </a:pPr>
          <a:r>
            <a:rPr lang="en-US" sz="2000" kern="1200" dirty="0"/>
            <a:t>Data Factory</a:t>
          </a:r>
        </a:p>
        <a:p>
          <a:pPr marL="228600" lvl="1" indent="-228600" algn="l" defTabSz="889000">
            <a:lnSpc>
              <a:spcPct val="90000"/>
            </a:lnSpc>
            <a:spcBef>
              <a:spcPct val="0"/>
            </a:spcBef>
            <a:spcAft>
              <a:spcPct val="15000"/>
            </a:spcAft>
            <a:buChar char="•"/>
          </a:pPr>
          <a:r>
            <a:rPr lang="en-US" sz="2000" kern="1200" dirty="0"/>
            <a:t>Event Hubs</a:t>
          </a:r>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Big Data</a:t>
          </a:r>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Azure Storage</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SQL Data Warehouse</a:t>
          </a:r>
        </a:p>
        <a:p>
          <a:pPr marL="228600" lvl="1" indent="-228600" algn="l" defTabSz="889000">
            <a:lnSpc>
              <a:spcPct val="90000"/>
            </a:lnSpc>
            <a:spcBef>
              <a:spcPct val="0"/>
            </a:spcBef>
            <a:spcAft>
              <a:spcPct val="15000"/>
            </a:spcAft>
            <a:buChar char="•"/>
          </a:pPr>
          <a:r>
            <a:rPr lang="en-US" sz="2000" kern="1200" dirty="0"/>
            <a:t>Cosmos DB</a:t>
          </a:r>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Intelligence and Advanced Analytics</a:t>
          </a:r>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Cortana, Bot Service, Cognitive Framework</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Azure Machine Learning Services</a:t>
          </a:r>
        </a:p>
        <a:p>
          <a:pPr marL="228600" lvl="1" indent="-228600" algn="l" defTabSz="889000">
            <a:lnSpc>
              <a:spcPct val="90000"/>
            </a:lnSpc>
            <a:spcBef>
              <a:spcPct val="0"/>
            </a:spcBef>
            <a:spcAft>
              <a:spcPct val="15000"/>
            </a:spcAft>
            <a:buChar char="•"/>
          </a:pPr>
          <a:r>
            <a:rPr lang="en-US" sz="2000" kern="1200" dirty="0"/>
            <a:t>HDInsight</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Stream Analytics</a:t>
          </a:r>
        </a:p>
        <a:p>
          <a:pPr marL="228600" lvl="1" indent="-228600" algn="l" defTabSz="889000">
            <a:lnSpc>
              <a:spcPct val="90000"/>
            </a:lnSpc>
            <a:spcBef>
              <a:spcPct val="0"/>
            </a:spcBef>
            <a:spcAft>
              <a:spcPct val="15000"/>
            </a:spcAft>
            <a:buChar char="•"/>
          </a:pPr>
          <a:r>
            <a:rPr lang="en-US" sz="2000" kern="1200" dirty="0"/>
            <a:t>Analysis Services</a:t>
          </a:r>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Visualization</a:t>
          </a:r>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Power BI</a:t>
          </a:r>
        </a:p>
        <a:p>
          <a:pPr marL="228600" lvl="1" indent="-228600" algn="l" defTabSz="889000">
            <a:lnSpc>
              <a:spcPct val="90000"/>
            </a:lnSpc>
            <a:spcBef>
              <a:spcPct val="0"/>
            </a:spcBef>
            <a:spcAft>
              <a:spcPct val="15000"/>
            </a:spcAft>
            <a:buChar char="•"/>
          </a:pPr>
          <a:r>
            <a:rPr lang="en-US" sz="2000" kern="1200" dirty="0"/>
            <a:t>R</a:t>
          </a:r>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Solutions</a:t>
          </a:r>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Templates and Gallery</a:t>
          </a:r>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10/11/2017 10:37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09205" cy="1748928"/>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641359"/>
            <a:ext cx="6251154" cy="60178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835527"/>
            <a:ext cx="947103" cy="30688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69855"/>
            <a:ext cx="1926660" cy="243112"/>
          </a:xfrm>
          <a:prstGeom prst="rect">
            <a:avLst/>
          </a:prstGeom>
        </p:spPr>
      </p:pic>
      <p:sp>
        <p:nvSpPr>
          <p:cNvPr id="3" name="Rectangle 2"/>
          <p:cNvSpPr/>
          <p:nvPr/>
        </p:nvSpPr>
        <p:spPr>
          <a:xfrm>
            <a:off x="381000" y="8835527"/>
            <a:ext cx="4809836"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Microsoft Business Analytics and AI  Workshop Class Notebook</a:t>
            </a:r>
            <a:endParaRPr lang="en-US" sz="2800" b="0" dirty="0">
              <a:solidFill>
                <a:schemeClr val="accent6">
                  <a:lumMod val="75000"/>
                </a:schemeClr>
              </a:solidFill>
            </a:endParaRPr>
          </a:p>
        </p:txBody>
      </p:sp>
      <p:sp>
        <p:nvSpPr>
          <p:cNvPr id="7" name="Rectangle 6"/>
          <p:cNvSpPr/>
          <p:nvPr/>
        </p:nvSpPr>
        <p:spPr>
          <a:xfrm>
            <a:off x="2307661" y="142734"/>
            <a:ext cx="4550340"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Microsoft Business Analytics and AI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Setup</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azure.microsoft.com/en-us/services/data-lake-store/" TargetMode="External"/><Relationship Id="rId3" Type="http://schemas.openxmlformats.org/officeDocument/2006/relationships/hyperlink" Target="https://azure.microsoft.com/en-us/services/sql-database/" TargetMode="External"/><Relationship Id="rId7" Type="http://schemas.openxmlformats.org/officeDocument/2006/relationships/hyperlink" Target="https://azure.microsoft.com/en-us/services/stream-analytic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azure.microsoft.com/en-us/services/data-factory/" TargetMode="External"/><Relationship Id="rId11" Type="http://schemas.openxmlformats.org/officeDocument/2006/relationships/hyperlink" Target="https://azure.microsoft.com/en-us/services/machine-learning/" TargetMode="External"/><Relationship Id="rId5" Type="http://schemas.openxmlformats.org/officeDocument/2006/relationships/hyperlink" Target="https://azure.microsoft.com/en-us/services/hdinsight/" TargetMode="External"/><Relationship Id="rId10" Type="http://schemas.openxmlformats.org/officeDocument/2006/relationships/hyperlink" Target="https://azure.microsoft.com/en-us/services/data-catalog/" TargetMode="External"/><Relationship Id="rId4" Type="http://schemas.openxmlformats.org/officeDocument/2006/relationships/hyperlink" Target="https://azure.microsoft.com/en-us/services/sql-data-warehouse/" TargetMode="External"/><Relationship Id="rId9" Type="http://schemas.openxmlformats.org/officeDocument/2006/relationships/hyperlink" Target="https://azure.microsoft.com/en-us/services/data-lake-analyt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sz="1800" dirty="0"/>
              <a:t>Creating Solutions with the Team Data Science Process (TDSP)</a:t>
            </a:r>
          </a:p>
          <a:p>
            <a:pPr marL="0" indent="0">
              <a:buFont typeface="+mj-lt"/>
              <a:buNone/>
            </a:pPr>
            <a:endParaRPr lang="en-US" sz="1800" dirty="0"/>
          </a:p>
          <a:p>
            <a:pPr marL="0" indent="0">
              <a:buFont typeface="+mj-lt"/>
              <a:buNone/>
            </a:pPr>
            <a:r>
              <a:rPr lang="en-US" sz="1800" dirty="0"/>
              <a:t>In this hands-on workshop, you’ll cover a series of modules that guide you in understanding how to implement an analytics solution using the Team Data Science Process. You’ll learn how to work through a real-world scenario using Microsoft Azure Machine Learning Services along with other Microsoft technologies. You'll learn how to modify the solution we create in the class solution for implementations in your own scenarios.</a:t>
            </a:r>
          </a:p>
          <a:p>
            <a:pPr marL="0" indent="0">
              <a:buFont typeface="+mj-lt"/>
              <a:buNone/>
            </a:pPr>
            <a:r>
              <a:rPr lang="en-US" sz="1800" dirty="0"/>
              <a:t>This course is designed to take approximately one day.</a:t>
            </a:r>
          </a:p>
          <a:p>
            <a:pPr marL="0" indent="0">
              <a:buFont typeface="+mj-lt"/>
              <a:buNone/>
            </a:pPr>
            <a:endParaRPr lang="en-US" sz="1800" dirty="0"/>
          </a:p>
          <a:p>
            <a:pPr marL="0" indent="0">
              <a:buFont typeface="+mj-lt"/>
              <a:buNone/>
            </a:pPr>
            <a:r>
              <a:rPr lang="en-US" sz="1800" dirty="0"/>
              <a:t>Getting Started</a:t>
            </a:r>
          </a:p>
          <a:p>
            <a:pPr marL="0" indent="0">
              <a:buFont typeface="+mj-lt"/>
              <a:buNone/>
            </a:pPr>
            <a:r>
              <a:rPr lang="en-US" sz="1800" dirty="0"/>
              <a:t>You’ll need a laptop that you can install software on, a Microsoft Azure account, experience with Machine Learning and Programming in Python, along with several other pre-requisites. See the “README.md” file in the “Students” folder on the github location for this course for a full list prior to taking this course.</a:t>
            </a:r>
          </a:p>
          <a:p>
            <a:pPr marL="0" indent="0">
              <a:buFont typeface="+mj-lt"/>
              <a:buNone/>
            </a:pPr>
            <a:endParaRPr lang="en-US" sz="1800" dirty="0"/>
          </a:p>
          <a:p>
            <a:pPr marL="0" indent="0">
              <a:buFont typeface="+mj-lt"/>
              <a:buNone/>
            </a:pPr>
            <a:r>
              <a:rPr lang="en-US" sz="1800" dirty="0"/>
              <a:t>If these pre-requisites are new to you, there is a complete Learning Path in the “Instructions” folder called “Learning Path - Creating Solutions with the Team Data Science Process.md” that you can use to learn these technologies and processes. You should be able to complete all tasks in that Learning Path prior to attending this course.</a:t>
            </a:r>
          </a:p>
          <a:p>
            <a:pPr marL="0" indent="0">
              <a:buFont typeface="+mj-lt"/>
              <a:buNone/>
            </a:pPr>
            <a:endParaRPr lang="en-US" sz="1800" dirty="0"/>
          </a:p>
          <a:p>
            <a:pPr marL="0" indent="0">
              <a:buFont typeface="+mj-lt"/>
              <a:buNone/>
            </a:pPr>
            <a:r>
              <a:rPr lang="en-US" sz="1800" dirty="0"/>
              <a:t>Course Modules</a:t>
            </a:r>
          </a:p>
          <a:p>
            <a:pPr marL="0" indent="0">
              <a:buFont typeface="+mj-lt"/>
              <a:buNone/>
            </a:pPr>
            <a:endParaRPr lang="en-US" sz="1800" dirty="0"/>
          </a:p>
          <a:p>
            <a:pPr marL="0" indent="0">
              <a:buFont typeface="+mj-lt"/>
              <a:buNone/>
            </a:pPr>
            <a:r>
              <a:rPr lang="en-US" sz="1800" dirty="0"/>
              <a:t>1 – Introduction to the Team Data Science Process (TDSP)</a:t>
            </a:r>
          </a:p>
          <a:p>
            <a:pPr marL="0" indent="0">
              <a:buFont typeface="+mj-lt"/>
              <a:buNone/>
            </a:pPr>
            <a:r>
              <a:rPr lang="en-US" sz="1800" dirty="0"/>
              <a:t>In module one, we’ll cover an overview of the TDSP, with an explanation of each phase. You’ll also set up your environment for the rest of the course. By the end of the module, students should be familiar with the Team Data Science Process, the Microsoft Business Analytics and AI Platform and Azure DevOps for Data Science.</a:t>
            </a:r>
          </a:p>
          <a:p>
            <a:pPr marL="0" indent="0">
              <a:buFont typeface="+mj-lt"/>
              <a:buNone/>
            </a:pPr>
            <a:r>
              <a:rPr lang="en-US" sz="1800" dirty="0"/>
              <a:t>NOTE: Much of the setup must be accomplished prior to class. See the “README.md” file in the “Students” folder for these requirements.</a:t>
            </a:r>
          </a:p>
          <a:p>
            <a:pPr marL="0" indent="0">
              <a:buFont typeface="+mj-lt"/>
              <a:buNone/>
            </a:pPr>
            <a:endParaRPr lang="en-US" sz="1800" dirty="0"/>
          </a:p>
          <a:p>
            <a:pPr marL="0" indent="0">
              <a:buFont typeface="+mj-lt"/>
              <a:buNone/>
            </a:pPr>
            <a:r>
              <a:rPr lang="en-US" sz="1800" dirty="0"/>
              <a:t>2 – Business Understanding</a:t>
            </a:r>
          </a:p>
          <a:p>
            <a:pPr marL="0" indent="0">
              <a:buFont typeface="+mj-lt"/>
              <a:buNone/>
            </a:pPr>
            <a:r>
              <a:rPr lang="en-US" sz="1800" dirty="0"/>
              <a:t>At the end of this module, students should be able to determine questions from business requirements, locate and document data sources for Advanced Analytics, and use patterns to create solution frameworks.</a:t>
            </a:r>
          </a:p>
          <a:p>
            <a:pPr marL="0" indent="0">
              <a:buFont typeface="+mj-lt"/>
              <a:buNone/>
            </a:pPr>
            <a:r>
              <a:rPr lang="en-US" sz="1800" dirty="0"/>
              <a:t>During the module, a business case is presented, and the instructor takes the students through the process of breaking a statement down into key words used to determine the question to be answered with data storage technologies and data processing technologies, ultimately using a decision matrix to create a solution workflow.</a:t>
            </a:r>
          </a:p>
          <a:p>
            <a:pPr marL="0" indent="0">
              <a:buFont typeface="+mj-lt"/>
              <a:buNone/>
            </a:pPr>
            <a:endParaRPr lang="en-US" sz="1800" dirty="0"/>
          </a:p>
          <a:p>
            <a:pPr marL="0" indent="0">
              <a:buFont typeface="+mj-lt"/>
              <a:buNone/>
            </a:pPr>
            <a:r>
              <a:rPr lang="en-US" sz="1800" dirty="0"/>
              <a:t>3 - Data Acquisition and Understanding</a:t>
            </a:r>
          </a:p>
          <a:p>
            <a:pPr marL="0" indent="0">
              <a:buFont typeface="+mj-lt"/>
              <a:buNone/>
            </a:pPr>
            <a:r>
              <a:rPr lang="en-US" sz="1800" dirty="0"/>
              <a:t>Upon completion of this module, students should have hands-on experience and understanding of how to ingest data into the solution, explore data using the Azure Machine Learning Services (AMLS) Workbench tool, and create a mechanism to orchestrate and manage data flows through a solution.</a:t>
            </a:r>
          </a:p>
          <a:p>
            <a:pPr marL="0" indent="0">
              <a:buFont typeface="+mj-lt"/>
              <a:buNone/>
            </a:pPr>
            <a:endParaRPr lang="en-US" sz="1800" dirty="0"/>
          </a:p>
          <a:p>
            <a:pPr marL="0" indent="0">
              <a:buFont typeface="+mj-lt"/>
              <a:buNone/>
            </a:pPr>
            <a:r>
              <a:rPr lang="en-US" sz="1800" dirty="0"/>
              <a:t>4 – Modeling</a:t>
            </a:r>
          </a:p>
          <a:p>
            <a:pPr marL="0" indent="0">
              <a:buFont typeface="+mj-lt"/>
              <a:buNone/>
            </a:pPr>
            <a:r>
              <a:rPr lang="en-US" sz="1800" dirty="0"/>
              <a:t>This module is focused on Machine Learning. In this module, students will learn about Machine Learning options and create a Machine Learning solution in their AMLS environment. Students will be able to create, save, and run Machine Learning models using the AMLS Workbench tool.</a:t>
            </a:r>
          </a:p>
          <a:p>
            <a:pPr marL="0" indent="0">
              <a:buFont typeface="+mj-lt"/>
              <a:buNone/>
            </a:pPr>
            <a:endParaRPr lang="en-US" sz="1800" dirty="0"/>
          </a:p>
          <a:p>
            <a:pPr marL="0" indent="0">
              <a:buFont typeface="+mj-lt"/>
              <a:buNone/>
            </a:pPr>
            <a:r>
              <a:rPr lang="en-US" sz="1800" dirty="0"/>
              <a:t>5 – Deployment</a:t>
            </a:r>
          </a:p>
          <a:p>
            <a:pPr marL="0" indent="0">
              <a:buFont typeface="+mj-lt"/>
              <a:buNone/>
            </a:pPr>
            <a:r>
              <a:rPr lang="en-US" sz="1800" dirty="0"/>
              <a:t>This module covers the deployment of an AMLS model. Students will learn to track and monitor models and their runs using the AMLS Workbench tool. The students will learn how to deploy the results of the model to be used in client and downstream applications.</a:t>
            </a:r>
          </a:p>
          <a:p>
            <a:pPr marL="0" indent="0">
              <a:buFont typeface="+mj-lt"/>
              <a:buNone/>
            </a:pPr>
            <a:endParaRPr lang="en-US" sz="1800" dirty="0"/>
          </a:p>
          <a:p>
            <a:pPr marL="0" indent="0">
              <a:buFont typeface="+mj-lt"/>
              <a:buNone/>
            </a:pPr>
            <a:r>
              <a:rPr lang="en-US" sz="1800" dirty="0"/>
              <a:t>6 - Customer Acceptance</a:t>
            </a:r>
          </a:p>
          <a:p>
            <a:pPr marL="0" indent="0">
              <a:buFont typeface="+mj-lt"/>
              <a:buNone/>
            </a:pPr>
            <a:r>
              <a:rPr lang="en-US" sz="1800" dirty="0"/>
              <a:t>In this module, several important post-deployment activities are discussed in detail including: customer handoff and acceptance, altering and maintaining a solution, and monitoring and reporting on the solution.</a:t>
            </a:r>
          </a:p>
          <a:p>
            <a:pPr marL="0" indent="0">
              <a:buFont typeface="+mj-lt"/>
              <a:buNone/>
            </a:pPr>
            <a:endParaRPr lang="en-US" sz="1800" dirty="0"/>
          </a:p>
          <a:p>
            <a:pPr marL="0" indent="0">
              <a:buFont typeface="+mj-lt"/>
              <a:buNone/>
            </a:pPr>
            <a:r>
              <a:rPr lang="en-US" sz="1800" dirty="0"/>
              <a:t>Build and Test</a:t>
            </a:r>
          </a:p>
          <a:p>
            <a:pPr marL="0" indent="0">
              <a:buFont typeface="+mj-lt"/>
              <a:buNone/>
            </a:pPr>
            <a:r>
              <a:rPr lang="en-US" sz="1800" dirty="0"/>
              <a:t>This project contains three folders in the github folder:</a:t>
            </a:r>
          </a:p>
          <a:p>
            <a:pPr marL="0" indent="0">
              <a:buFont typeface="+mj-lt"/>
              <a:buNone/>
            </a:pPr>
            <a:r>
              <a:rPr lang="en-US" sz="1800" dirty="0"/>
              <a:t>	Instructions</a:t>
            </a:r>
          </a:p>
          <a:p>
            <a:pPr marL="0" indent="0">
              <a:buFont typeface="+mj-lt"/>
              <a:buNone/>
            </a:pPr>
            <a:r>
              <a:rPr lang="en-US" sz="1800" dirty="0"/>
              <a:t>		Materials needed to teach or prepare for this course are stored here.</a:t>
            </a:r>
          </a:p>
          <a:p>
            <a:pPr marL="0" indent="0">
              <a:buFont typeface="+mj-lt"/>
              <a:buNone/>
            </a:pPr>
            <a:r>
              <a:rPr lang="en-US" sz="1800" dirty="0"/>
              <a:t>	Instructor</a:t>
            </a:r>
          </a:p>
          <a:p>
            <a:pPr marL="0" indent="0">
              <a:buFont typeface="+mj-lt"/>
              <a:buNone/>
            </a:pPr>
            <a:r>
              <a:rPr lang="en-US" sz="1800" dirty="0"/>
              <a:t>		All source training materials, PowerPoint files, and other teaching resources are located here.</a:t>
            </a:r>
          </a:p>
          <a:p>
            <a:pPr marL="0" indent="0">
              <a:buFont typeface="+mj-lt"/>
              <a:buNone/>
            </a:pPr>
            <a:r>
              <a:rPr lang="en-US" sz="1800" dirty="0"/>
              <a:t>	Students</a:t>
            </a:r>
          </a:p>
          <a:p>
            <a:pPr marL="0" indent="0">
              <a:buFont typeface="+mj-lt"/>
              <a:buNone/>
            </a:pPr>
            <a:r>
              <a:rPr lang="en-US" sz="1800" dirty="0"/>
              <a:t>		Pre-Requisites, Student Workbooks, Resource files, Data Sources and other student assets are located here.</a:t>
            </a:r>
          </a:p>
          <a:p>
            <a:pPr marL="0" indent="0">
              <a:buFont typeface="+mj-lt"/>
              <a:buNone/>
            </a:pPr>
            <a:endParaRPr lang="en-US" sz="1800" dirty="0"/>
          </a:p>
          <a:p>
            <a:pPr marL="0" indent="0">
              <a:buFont typeface="+mj-lt"/>
              <a:buNone/>
            </a:pPr>
            <a:r>
              <a:rPr lang="en-US" sz="1800" dirty="0"/>
              <a:t>Contribute</a:t>
            </a:r>
          </a:p>
          <a:p>
            <a:pPr marL="0" indent="0">
              <a:buFont typeface="+mj-lt"/>
              <a:buNone/>
            </a:pPr>
            <a:r>
              <a:rPr lang="en-US" sz="1800" dirty="0"/>
              <a:t>You may fork or download this course for your own use. Please notify the training team of any errors or omissions using the “issues” feature on the course’s github location.</a:t>
            </a:r>
          </a:p>
          <a:p>
            <a:pPr marL="0" indent="0">
              <a:buFont typeface="+mj-lt"/>
              <a:buNone/>
            </a:pPr>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i="1"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8925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Another approach on decision matrices: http://www.businessnewsdaily.com/6146-decision-matrix.html</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2959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0" indent="0">
              <a:buFont typeface="+mj-lt"/>
              <a:buNone/>
            </a:pPr>
            <a:r>
              <a:rPr lang="en-US" baseline="0" dirty="0"/>
              <a:t>We can use project documents or other collateral to manage the solution workflow - https://buckwoody.wordpress.com/2017/08/17/a-data-science-microsoft-project-template-you-can-use-in-your-solutions/ </a:t>
            </a:r>
          </a:p>
          <a:p>
            <a:pPr marL="0" indent="0">
              <a:buFont typeface="+mj-lt"/>
              <a:buNone/>
            </a:pPr>
            <a:endParaRPr lang="en-US" baseline="0" dirty="0"/>
          </a:p>
          <a:p>
            <a:pPr marL="0" indent="0">
              <a:buFont typeface="+mj-lt"/>
              <a:buNone/>
            </a:pPr>
            <a:r>
              <a:rPr lang="en-US" baseline="0" dirty="0"/>
              <a:t>The order for this solution is as follows:</a:t>
            </a:r>
          </a:p>
          <a:p>
            <a:pPr marL="0" indent="0">
              <a:buFont typeface="+mj-lt"/>
              <a:buNone/>
            </a:pPr>
            <a:endParaRPr lang="en-US" baseline="0" dirty="0"/>
          </a:p>
          <a:p>
            <a:pPr marL="228600" indent="-228600">
              <a:buFont typeface="+mj-lt"/>
              <a:buAutoNum type="arabicPeriod"/>
            </a:pPr>
            <a:r>
              <a:rPr lang="en-US" baseline="0" dirty="0"/>
              <a:t>Understand the Business Question – We’ll evaluate the scenario as a group to pull out the question Machine Learning can answer.</a:t>
            </a:r>
          </a:p>
          <a:p>
            <a:pPr marL="228600" indent="-228600">
              <a:buFont typeface="+mj-lt"/>
              <a:buAutoNum type="arabicPeriod"/>
            </a:pPr>
            <a:r>
              <a:rPr lang="en-US" baseline="0" dirty="0"/>
              <a:t>Data Preparation – We’ll store the CATelcoCustomerChurnTrainingSample.csv source data file locally, but we could use Azure Storage or other locations.  We’ll use Azure Machine Learning Services (AMLS) to ingest and inspect the data, and for the cleaning steps. </a:t>
            </a:r>
          </a:p>
          <a:p>
            <a:pPr marL="228600" indent="-228600">
              <a:buFont typeface="+mj-lt"/>
              <a:buAutoNum type="arabicPeriod"/>
            </a:pPr>
            <a:r>
              <a:rPr lang="en-US" baseline="0" dirty="0"/>
              <a:t>Modeling and Evaluation – We’ll use </a:t>
            </a:r>
            <a:r>
              <a:rPr lang="en-US" baseline="0" dirty="0" err="1"/>
              <a:t>scikit</a:t>
            </a:r>
            <a:r>
              <a:rPr lang="en-US" baseline="0" dirty="0"/>
              <a:t>-learn library’s Naïve Bayesian and Decision Tree algorithm to develop a churn classifier, and then use AMLS to evaluate, and compare our results. We’ll use Docker containers to make the solution scalable and portable.</a:t>
            </a:r>
          </a:p>
          <a:p>
            <a:pPr marL="228600" indent="-228600">
              <a:buFont typeface="+mj-lt"/>
              <a:buAutoNum type="arabicPeriod"/>
            </a:pPr>
            <a:r>
              <a:rPr lang="en-US" baseline="0" dirty="0"/>
              <a:t>Operationalization – To deploy the solution, we’ll use Python’s Pickle library. </a:t>
            </a:r>
          </a:p>
          <a:p>
            <a:pPr marL="228600" indent="-228600">
              <a:buFont typeface="+mj-lt"/>
              <a:buAutoNum type="arabicPeriod"/>
            </a:pPr>
            <a:endParaRPr lang="en-US" baseline="0" dirty="0"/>
          </a:p>
          <a:p>
            <a:pPr marL="0" indent="0">
              <a:buFont typeface="+mj-lt"/>
              <a:buNone/>
            </a:pPr>
            <a:r>
              <a:rPr lang="en-US" i="1" baseline="0" dirty="0"/>
              <a:t>Using Azure Machine Learning example in the KDD Competition - https://github.com/Azure/Azure-MachineLearning-DataScience/blob/master/Misc/KDDCup2015/kddcup2015-sample-experiment-step-by-step-tutorial.pdf </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428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a:xfrm>
            <a:off x="381000" y="2633031"/>
            <a:ext cx="6096000" cy="5825169"/>
          </a:xfrm>
        </p:spPr>
        <p:txBody>
          <a:bodyPr/>
          <a:lstStyle/>
          <a:p>
            <a:pPr marL="342900" indent="-342900">
              <a:buFont typeface="+mj-lt"/>
              <a:buAutoNum type="arabicPeriod"/>
            </a:pPr>
            <a:r>
              <a:rPr lang="en-US" dirty="0"/>
              <a:t>Data Validation: https://msdn.microsoft.com/en-us/library/aa291820(v=vs.71).aspx</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4171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2671762" cy="1503362"/>
          </a:xfrm>
        </p:spPr>
      </p:sp>
      <p:sp>
        <p:nvSpPr>
          <p:cNvPr id="3" name="Notes Placeholder 2"/>
          <p:cNvSpPr>
            <a:spLocks noGrp="1"/>
          </p:cNvSpPr>
          <p:nvPr>
            <p:ph type="body" idx="1"/>
          </p:nvPr>
        </p:nvSpPr>
        <p:spPr>
          <a:xfrm>
            <a:off x="525450" y="2412694"/>
            <a:ext cx="5875350" cy="6045506"/>
          </a:xfrm>
        </p:spPr>
        <p:txBody>
          <a:bodyPr/>
          <a:lstStyle/>
          <a:p>
            <a:r>
              <a:rPr lang="en-US" dirty="0"/>
              <a:t>1.  In reference to machine learning, but applicable to all data usage: https://azure.microsoft.com/en-us/documentation/articles/machine-learning-data-science-prepare-data/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669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2925641" cy="1646122"/>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Full example: https://azure.microsoft.com/en-us/documentation/articles/data-catalog-get-started/</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624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The Instructor will demonstrate the use of the Azure Data Catalog. Optionally, you can create your own data catalog using these instructions - </a:t>
            </a:r>
            <a:r>
              <a:rPr lang="en-US" sz="1200" dirty="0"/>
              <a:t>https://azure.microsoft.com/en-us/documentation/articles/data-catalog-get-started/</a:t>
            </a:r>
            <a:endParaRPr lang="en-US" sz="1200" dirty="0">
              <a:solidFill>
                <a:schemeClr val="accent3">
                  <a:lumMod val="50000"/>
                </a:schemeClr>
              </a:solidFill>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40365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dirty="0"/>
              <a:t>At the end of this Module, you will:</a:t>
            </a:r>
          </a:p>
          <a:p>
            <a:pPr marL="0" indent="0">
              <a:buFont typeface="+mj-lt"/>
              <a:buNone/>
            </a:pPr>
            <a:endParaRPr lang="en-US" dirty="0"/>
          </a:p>
          <a:p>
            <a:pPr marL="228600" indent="-228600">
              <a:buFont typeface="+mj-lt"/>
              <a:buAutoNum type="arabicPeriod"/>
            </a:pPr>
            <a:r>
              <a:rPr lang="en-US" dirty="0"/>
              <a:t>Determine questions from Business Requirements</a:t>
            </a:r>
          </a:p>
          <a:p>
            <a:pPr marL="228600" indent="-228600">
              <a:buFont typeface="+mj-lt"/>
              <a:buAutoNum type="arabicPeriod"/>
            </a:pPr>
            <a:r>
              <a:rPr lang="en-US" dirty="0"/>
              <a:t>Locate and document data sources for Advanced Analytics</a:t>
            </a:r>
          </a:p>
          <a:p>
            <a:pPr marL="228600" indent="-228600">
              <a:buFont typeface="+mj-lt"/>
              <a:buAutoNum type="arabicPeriod"/>
            </a:pPr>
            <a:r>
              <a:rPr lang="en-US" dirty="0"/>
              <a:t>Use patterns to create Solution Frameworks</a:t>
            </a:r>
          </a:p>
          <a:p>
            <a:pPr marL="217262" lvl="1" indent="0">
              <a:buFont typeface="+mj-lt"/>
              <a:buNone/>
            </a:pPr>
            <a:endParaRPr lang="en-US" baseline="0" dirty="0"/>
          </a:p>
          <a:p>
            <a:pPr marL="217262" lvl="1" indent="0">
              <a:buFont typeface="+mj-lt"/>
              <a:buNone/>
            </a:pPr>
            <a:r>
              <a:rPr lang="en-US" baseline="0" dirty="0"/>
              <a:t>We’ll be using this scenario to build out our solution - https://gallery.cortanaintelligence.com/project/69a191fde3af424b9e21ba720003bd9f </a:t>
            </a:r>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54786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a:t>
            </a:r>
            <a:r>
              <a:rPr kumimoji="0" lang="en-US" sz="1400" b="0" i="0" u="none" strike="noStrike" kern="1200" cap="none" spc="0" normalizeH="0" baseline="0" noProof="0" dirty="0">
                <a:ln>
                  <a:noFill/>
                </a:ln>
                <a:solidFill>
                  <a:srgbClr val="00B050"/>
                </a:solidFill>
                <a:effectLst/>
                <a:uLnTx/>
                <a:uFillTx/>
                <a:latin typeface="Segoe UI Light"/>
                <a:ea typeface="+mn-ea"/>
                <a:cs typeface="+mn-cs"/>
              </a:rPr>
              <a:t>Microsoft Business Analytics and AI </a:t>
            </a:r>
            <a:r>
              <a:rPr lang="en-US" dirty="0"/>
              <a:t>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https://azure.microsoft.com/en-us/documentation/learning-paths/data-science-process/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349247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https://azure.microsoft.com/ Storage - https://docs.microsoft.com/en-us/azure/storage/ </a:t>
            </a:r>
            <a:r>
              <a:rPr lang="en-US" b="1" dirty="0"/>
              <a:t>(Host It)</a:t>
            </a:r>
          </a:p>
          <a:p>
            <a:pPr marL="228600" indent="-228600">
              <a:buFont typeface="+mj-lt"/>
              <a:buAutoNum type="arabicPeriod"/>
            </a:pPr>
            <a:r>
              <a:rPr lang="en-US" dirty="0"/>
              <a:t>Azure Data Lake - https://azure.microsoft.com/en-us/solutions/data-lake/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https://docs.microsoft.com/en-us/azure/machine-learning/preview/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https://www.microsoft.com/en-us/cloud-platform/what-is-cortana-intelligence</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0" indent="0">
              <a:buFont typeface="+mj-lt"/>
              <a:buNone/>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209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Depends on the customer - https://www.microsoft.com/en-us/cloud-platform/cortana-intelligence-solutions </a:t>
            </a:r>
          </a:p>
          <a:p>
            <a:pPr marL="342900" indent="-342900">
              <a:buFont typeface="+mj-lt"/>
              <a:buAutoNum type="arabicPeriod"/>
            </a:pPr>
            <a:r>
              <a:rPr lang="en-US" dirty="0"/>
              <a:t>If you’re building a Cognitive Solution, it should be: </a:t>
            </a:r>
          </a:p>
          <a:p>
            <a:pPr marL="560162" lvl="1" indent="-342900">
              <a:buFont typeface="+mj-lt"/>
              <a:buAutoNum type="alphaLcPeriod"/>
            </a:pPr>
            <a:r>
              <a:rPr lang="en-US" dirty="0"/>
              <a:t>Interactive</a:t>
            </a:r>
          </a:p>
          <a:p>
            <a:pPr marL="560162" lvl="1" indent="-342900">
              <a:buFont typeface="+mj-lt"/>
              <a:buAutoNum type="alphaLcPeriod"/>
            </a:pPr>
            <a:r>
              <a:rPr lang="en-US" dirty="0"/>
              <a:t>Adaptive</a:t>
            </a:r>
          </a:p>
          <a:p>
            <a:pPr marL="560162" lvl="1" indent="-342900">
              <a:buFont typeface="+mj-lt"/>
              <a:buAutoNum type="alphaLcPeriod"/>
            </a:pPr>
            <a:r>
              <a:rPr lang="en-US" dirty="0"/>
              <a:t>Iterative</a:t>
            </a:r>
            <a:r>
              <a:rPr lang="en-US" baseline="0" dirty="0"/>
              <a:t> with State</a:t>
            </a:r>
          </a:p>
          <a:p>
            <a:pPr marL="560162" lvl="1" indent="-342900">
              <a:buFont typeface="+mj-lt"/>
              <a:buAutoNum type="alphaLcPeriod"/>
            </a:pPr>
            <a:r>
              <a:rPr lang="en-US" baseline="0" dirty="0"/>
              <a:t>Contextual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3919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Real-World challenge description - http://www.kdd.org/kdd-cup/view/kdd-cup-2009/Intro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baseline="0" dirty="0"/>
              <a:t>Complete rundown of competition and approaches - http://www.kdd.org/exploration_files/v11-2-12-KDDCUP09_analysis.pdf </a:t>
            </a:r>
          </a:p>
          <a:p>
            <a:pPr marL="228600" indent="-228600">
              <a:buFont typeface="+mj-lt"/>
              <a:buAutoNum type="arabicPeriod"/>
            </a:pPr>
            <a:r>
              <a:rPr lang="en-US" baseline="0" dirty="0"/>
              <a:t>IBM Whitepaper on their approach - http://researcher.watson.ibm.com/researcher/files/us-kclang/KDDCup-jmlr09.pdf </a:t>
            </a:r>
          </a:p>
          <a:p>
            <a:pPr marL="228600" indent="-228600">
              <a:buFont typeface="+mj-lt"/>
              <a:buAutoNum type="arabicPeriod"/>
            </a:pPr>
            <a:r>
              <a:rPr lang="en-US" baseline="0" dirty="0"/>
              <a:t>Another team’s approach - http://proceedings.mlr.press/v7/guyon09/guyon09.pdf </a:t>
            </a:r>
          </a:p>
          <a:p>
            <a:pPr marL="228600" indent="-228600">
              <a:buFont typeface="+mj-lt"/>
              <a:buAutoNum type="arabicPeriod"/>
            </a:pPr>
            <a:r>
              <a:rPr lang="en-US" baseline="0" dirty="0"/>
              <a:t>A whitepaper on the approach - http://www.mtome.com/Publications/CiML/CiML-v3-book.pdf </a:t>
            </a:r>
          </a:p>
          <a:p>
            <a:pPr marL="228600" indent="-228600">
              <a:buFont typeface="+mj-lt"/>
              <a:buAutoNum type="arabicPeriod"/>
            </a:pPr>
            <a:endParaRPr lang="en-US" baseline="0"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19367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a:t>Would you pick these statements as well? Would you select others? Why?</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960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98813" cy="1800225"/>
          </a:xfrm>
        </p:spPr>
      </p:sp>
      <p:sp>
        <p:nvSpPr>
          <p:cNvPr id="3" name="Notes Placeholder 2"/>
          <p:cNvSpPr>
            <a:spLocks noGrp="1"/>
          </p:cNvSpPr>
          <p:nvPr>
            <p:ph type="body" idx="1"/>
          </p:nvPr>
        </p:nvSpPr>
        <p:spPr/>
        <p:txBody>
          <a:bodyPr/>
          <a:lstStyle/>
          <a:p>
            <a:r>
              <a:rPr lang="en-US" b="1" dirty="0"/>
              <a:t>Develop apps with built-in intelligence</a:t>
            </a:r>
          </a:p>
          <a:p>
            <a:r>
              <a:rPr lang="en-US" dirty="0"/>
              <a:t>Building intelligent apps using Azure is easy, because no other platform brings analytics and native AI to your data wherever it lives and in the languages you use. Take advantage of a rich set of cognitive APIS (https://azure.microsoft.com/en-us/services/cognitive-services/) to easily build new experiences into your apps for human-like intelligence.</a:t>
            </a:r>
          </a:p>
          <a:p>
            <a:r>
              <a:rPr lang="en-US" b="1" dirty="0">
                <a:effectLst/>
                <a:hlinkClick r:id="rId3"/>
              </a:rPr>
              <a:t>SQL Database </a:t>
            </a:r>
            <a:endParaRPr lang="en-US" b="1" dirty="0">
              <a:effectLst/>
            </a:endParaRPr>
          </a:p>
          <a:p>
            <a:r>
              <a:rPr lang="en-US" dirty="0"/>
              <a:t>Built for developers, SQL Database is a relational database management system with enterprise-class availability, scalability, and security, and built-in intelligence capable of learning app patterns, that can be accessed from anywhere in the world.</a:t>
            </a:r>
          </a:p>
          <a:p>
            <a:r>
              <a:rPr lang="en-US" b="1" dirty="0">
                <a:effectLst/>
                <a:hlinkClick r:id="rId4"/>
              </a:rPr>
              <a:t>SQL Data Warehouse </a:t>
            </a:r>
            <a:endParaRPr lang="en-US" b="1" dirty="0">
              <a:effectLst/>
            </a:endParaRPr>
          </a:p>
          <a:p>
            <a:r>
              <a:rPr lang="en-US" dirty="0"/>
              <a:t>Scale compute and storage independently with this SQL-based, fully managed, petabyte-scale cloud data warehouse that’s highly elastic and enables you to set up in minutes and scale capacity in seconds.</a:t>
            </a:r>
          </a:p>
          <a:p>
            <a:r>
              <a:rPr lang="en-US" b="1" dirty="0">
                <a:effectLst/>
                <a:hlinkClick r:id="rId5"/>
              </a:rPr>
              <a:t>HDInsight </a:t>
            </a:r>
            <a:endParaRPr lang="en-US" b="1" dirty="0">
              <a:effectLst/>
            </a:endParaRPr>
          </a:p>
          <a:p>
            <a:r>
              <a:rPr lang="en-US" dirty="0"/>
              <a:t>A fully managed cloud Hadoop and Spark service, HDInsight provides open source analytic clusters for Spark, Hive, MapReduce, HBase, Storm, Kafka, and Microsoft R Server backed by a 99.9% SLA.</a:t>
            </a:r>
          </a:p>
          <a:p>
            <a:r>
              <a:rPr lang="en-US" b="1" dirty="0">
                <a:effectLst/>
                <a:hlinkClick r:id="rId6"/>
              </a:rPr>
              <a:t>Data Factory</a:t>
            </a:r>
            <a:r>
              <a:rPr lang="en-US" b="0" dirty="0">
                <a:effectLst/>
                <a:hlinkClick r:id="rId6"/>
              </a:rPr>
              <a:t> </a:t>
            </a:r>
            <a:endParaRPr lang="en-US" b="0" dirty="0">
              <a:effectLst/>
            </a:endParaRPr>
          </a:p>
          <a:p>
            <a:r>
              <a:rPr lang="en-US" dirty="0"/>
              <a:t>Compose and manage data services at scale with this globally deployed data movement service in the cloud that connects to on-premises and cloud data sources.</a:t>
            </a:r>
          </a:p>
          <a:p>
            <a:r>
              <a:rPr lang="en-US" b="1" dirty="0">
                <a:effectLst/>
                <a:hlinkClick r:id="rId7"/>
              </a:rPr>
              <a:t>Stream Analytics</a:t>
            </a:r>
          </a:p>
          <a:p>
            <a:r>
              <a:rPr lang="en-US" dirty="0"/>
              <a:t>Develop and run massively parallel real-time analytics on multiple streams of data with this analytics service that helps uncover real-time insights from devices, sensors, infrastructure, and applications</a:t>
            </a:r>
          </a:p>
          <a:p>
            <a:r>
              <a:rPr lang="en-US" b="1" dirty="0">
                <a:effectLst/>
                <a:hlinkClick r:id="rId8"/>
              </a:rPr>
              <a:t>Data Lake Store</a:t>
            </a:r>
          </a:p>
          <a:p>
            <a:r>
              <a:rPr lang="en-US" dirty="0"/>
              <a:t>Built to the open HDFS standard, this is a no-limits cloud data lake for your enterprise’s unstructured, semi-structured, and structured data that’s massively scalable and secured, and allows you to run massively parallel analytics.</a:t>
            </a:r>
          </a:p>
          <a:p>
            <a:r>
              <a:rPr lang="en-US" b="1" dirty="0">
                <a:effectLst/>
                <a:hlinkClick r:id="rId9"/>
              </a:rPr>
              <a:t>Data Lake Analytics</a:t>
            </a:r>
          </a:p>
          <a:p>
            <a:r>
              <a:rPr lang="en-US" dirty="0"/>
              <a:t>Develop and run massively parallel data transformation and processing programs in U-SQL, R, Python, and Microsoft .NET over petabytes of data with this on-demand service that provides a simple, scalable way to analyze big data—in seconds.</a:t>
            </a:r>
          </a:p>
          <a:p>
            <a:r>
              <a:rPr lang="en-US" b="1" dirty="0">
                <a:effectLst/>
                <a:hlinkClick r:id="rId10"/>
              </a:rPr>
              <a:t>Data Catalog</a:t>
            </a:r>
          </a:p>
          <a:p>
            <a:r>
              <a:rPr lang="en-US" dirty="0"/>
              <a:t>Spend less time looking for data and more time getting value from it with this fully managed cloud service that lets you register, enrich, discover, understand, and consume your enterprise data sources.</a:t>
            </a:r>
          </a:p>
          <a:p>
            <a:r>
              <a:rPr lang="en-US" b="1" dirty="0">
                <a:effectLst/>
                <a:hlinkClick r:id="rId11"/>
              </a:rPr>
              <a:t>Machine Learning</a:t>
            </a:r>
          </a:p>
          <a:p>
            <a:r>
              <a:rPr lang="en-US" dirty="0"/>
              <a:t>Easily build, deploy, and manage predictive analytics solutions with this fully managed cloud service and deploy your model into production as a web service in minutes that can be called from any device, anywhere.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10/11/2017 10:49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986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512033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7001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41293567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latin typeface="Segoe UI"/>
                <a:ea typeface="+mn-ea"/>
                <a:cs typeface="+mn-cs"/>
              </a:rPr>
              <a:pPr marL="0" marR="0" lvl="0" indent="0" algn="l" defTabSz="932563" rtl="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40202274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62774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547678"/>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78587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23936272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59266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453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1658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56770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0234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024752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4.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2.xml"/><Relationship Id="rId5" Type="http://schemas.openxmlformats.org/officeDocument/2006/relationships/vmlDrawing" Target="../drawings/vmlDrawing2.v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29"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51"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38227114"/>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8"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7"/>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016563508"/>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048495114"/>
      </p:ext>
    </p:extLst>
  </p:cSld>
  <p:clrMap bg1="lt1" tx1="dk1" bg2="lt2" tx2="dk2" accent1="accent1" accent2="accent2" accent3="accent3" accent4="accent4" accent5="accent5" accent6="accent6" hlink="hlink" folHlink="folHlink"/>
  <p:sldLayoutIdLst>
    <p:sldLayoutId id="214748456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053"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9282455"/>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notesSlide" Target="../notesSlides/notesSlide1.xml"/><Relationship Id="rId9" Type="http://schemas.openxmlformats.org/officeDocument/2006/relationships/image" Target="../media/image10.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hyperlink" Target="https://azure.microsoft.com/en-us/services/data-lake-analytics/" TargetMode="External"/><Relationship Id="rId3" Type="http://schemas.openxmlformats.org/officeDocument/2006/relationships/hyperlink" Target="https://azure.microsoft.com/en-us/services/sql-database/" TargetMode="External"/><Relationship Id="rId7" Type="http://schemas.openxmlformats.org/officeDocument/2006/relationships/hyperlink" Target="https://azure.microsoft.com/en-us/services/data-lake-store/"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hyperlink" Target="https://azure.microsoft.com/en-us/services/stream-analytics/" TargetMode="External"/><Relationship Id="rId11" Type="http://schemas.openxmlformats.org/officeDocument/2006/relationships/hyperlink" Target="https://docs.microsoft.com/en-us/azure/machine-learning/preview/" TargetMode="External"/><Relationship Id="rId5" Type="http://schemas.openxmlformats.org/officeDocument/2006/relationships/hyperlink" Target="https://azure.microsoft.com/en-us/services/hdinsight/" TargetMode="External"/><Relationship Id="rId10" Type="http://schemas.openxmlformats.org/officeDocument/2006/relationships/hyperlink" Target="https://azure.microsoft.com/en-us/services/data-factory/" TargetMode="External"/><Relationship Id="rId4" Type="http://schemas.openxmlformats.org/officeDocument/2006/relationships/hyperlink" Target="https://azure.microsoft.com/en-us/services/sql-data-warehouse/" TargetMode="External"/><Relationship Id="rId9" Type="http://schemas.openxmlformats.org/officeDocument/2006/relationships/hyperlink" Target="https://azure.microsoft.com/en-us/services/data-catal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077"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8428" y="3960136"/>
            <a:ext cx="6788469"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400" b="1" i="0" u="none" strike="noStrike" kern="0" cap="none" spc="0" normalizeH="0" baseline="0" noProof="0" dirty="0">
                <a:ln>
                  <a:noFill/>
                </a:ln>
                <a:solidFill>
                  <a:srgbClr val="0072C6"/>
                </a:solidFill>
                <a:effectLst/>
                <a:uLnTx/>
                <a:uFillTx/>
                <a:latin typeface="Segoe UI Light"/>
                <a:ea typeface="+mn-ea"/>
                <a:cs typeface="+mn-cs"/>
              </a:rPr>
              <a:t>Microsoft Business Analytics and AI </a:t>
            </a:r>
          </a:p>
          <a:p>
            <a:pPr lvl="0" algn="ctr" defTabSz="932520">
              <a:spcBef>
                <a:spcPts val="1224"/>
              </a:spcBef>
              <a:defRPr/>
            </a:pPr>
            <a:r>
              <a:rPr lang="en-US" sz="2800" b="1" kern="0" spc="-102" dirty="0">
                <a:ln w="3175">
                  <a:noFill/>
                </a:ln>
                <a:solidFill>
                  <a:srgbClr val="0072C6"/>
                </a:solidFill>
                <a:latin typeface="Segoe UI Light"/>
              </a:rPr>
              <a:t>Building Solutions – Business Understanding</a:t>
            </a: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Research and AI Team</a:t>
            </a:r>
          </a:p>
          <a:p>
            <a:pPr lvl="0" algn="ctr" defTabSz="914400">
              <a:lnSpc>
                <a:spcPct val="90000"/>
              </a:lnSpc>
              <a:buSzPct val="90000"/>
              <a:defRPr/>
            </a:pPr>
            <a:r>
              <a:rPr lang="en-US" sz="2400" kern="0" dirty="0">
                <a:solidFill>
                  <a:srgbClr val="00BCF2"/>
                </a:solidFill>
                <a:latin typeface="Segoe UI Light"/>
              </a:rPr>
              <a:t>aka.ms/</a:t>
            </a:r>
            <a:r>
              <a:rPr lang="en-US" sz="2400" kern="0" dirty="0" err="1">
                <a:solidFill>
                  <a:srgbClr val="00BCF2"/>
                </a:solidFill>
                <a:latin typeface="Segoe UI Light"/>
              </a:rPr>
              <a:t>BusinessAnalyticsAndAI</a:t>
            </a:r>
            <a:endParaRPr lang="en-US" sz="2400" kern="0" dirty="0">
              <a:solidFill>
                <a:srgbClr val="00BCF2"/>
              </a:solidFill>
              <a:latin typeface="Segoe UI Light"/>
            </a:endParaRP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070486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
            <a:ext cx="12436475" cy="777922"/>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Decision Matrix</a:t>
            </a:r>
          </a:p>
        </p:txBody>
      </p:sp>
      <p:graphicFrame>
        <p:nvGraphicFramePr>
          <p:cNvPr id="3" name="Table 2"/>
          <p:cNvGraphicFramePr>
            <a:graphicFrameLocks noGrp="1"/>
          </p:cNvGraphicFramePr>
          <p:nvPr>
            <p:extLst>
              <p:ext uri="{D42A27DB-BD31-4B8C-83A1-F6EECF244321}">
                <p14:modId xmlns:p14="http://schemas.microsoft.com/office/powerpoint/2010/main" val="2544371001"/>
              </p:ext>
            </p:extLst>
          </p:nvPr>
        </p:nvGraphicFramePr>
        <p:xfrm>
          <a:off x="358345" y="864420"/>
          <a:ext cx="11899559" cy="5982211"/>
        </p:xfrm>
        <a:graphic>
          <a:graphicData uri="http://schemas.openxmlformats.org/drawingml/2006/table">
            <a:tbl>
              <a:tblPr firstRow="1" bandRow="1">
                <a:tableStyleId>{00A15C55-8517-42AA-B614-E9B94910E393}</a:tableStyleId>
              </a:tblPr>
              <a:tblGrid>
                <a:gridCol w="2192969">
                  <a:extLst>
                    <a:ext uri="{9D8B030D-6E8A-4147-A177-3AD203B41FA5}">
                      <a16:colId xmlns:a16="http://schemas.microsoft.com/office/drawing/2014/main" val="3118514590"/>
                    </a:ext>
                  </a:extLst>
                </a:gridCol>
                <a:gridCol w="5692370">
                  <a:extLst>
                    <a:ext uri="{9D8B030D-6E8A-4147-A177-3AD203B41FA5}">
                      <a16:colId xmlns:a16="http://schemas.microsoft.com/office/drawing/2014/main" val="1784592678"/>
                    </a:ext>
                  </a:extLst>
                </a:gridCol>
                <a:gridCol w="1655094">
                  <a:extLst>
                    <a:ext uri="{9D8B030D-6E8A-4147-A177-3AD203B41FA5}">
                      <a16:colId xmlns:a16="http://schemas.microsoft.com/office/drawing/2014/main" val="176907525"/>
                    </a:ext>
                  </a:extLst>
                </a:gridCol>
                <a:gridCol w="2359126">
                  <a:extLst>
                    <a:ext uri="{9D8B030D-6E8A-4147-A177-3AD203B41FA5}">
                      <a16:colId xmlns:a16="http://schemas.microsoft.com/office/drawing/2014/main" val="2978086508"/>
                    </a:ext>
                  </a:extLst>
                </a:gridCol>
              </a:tblGrid>
              <a:tr h="550857">
                <a:tc>
                  <a:txBody>
                    <a:bodyPr/>
                    <a:lstStyle/>
                    <a:p>
                      <a:r>
                        <a:rPr lang="en-US" sz="1800" dirty="0"/>
                        <a:t>Decision Point</a:t>
                      </a:r>
                    </a:p>
                  </a:txBody>
                  <a:tcPr/>
                </a:tc>
                <a:tc>
                  <a:txBody>
                    <a:bodyPr/>
                    <a:lstStyle/>
                    <a:p>
                      <a:r>
                        <a:rPr lang="en-US" sz="1800" dirty="0"/>
                        <a:t>Process and Technology</a:t>
                      </a:r>
                    </a:p>
                  </a:txBody>
                  <a:tcPr/>
                </a:tc>
                <a:tc>
                  <a:txBody>
                    <a:bodyPr/>
                    <a:lstStyle/>
                    <a:p>
                      <a:r>
                        <a:rPr lang="en-US" sz="1800" dirty="0"/>
                        <a:t>Team</a:t>
                      </a:r>
                    </a:p>
                  </a:txBody>
                  <a:tcPr/>
                </a:tc>
                <a:tc>
                  <a:txBody>
                    <a:bodyPr/>
                    <a:lstStyle/>
                    <a:p>
                      <a:r>
                        <a:rPr lang="en-US" sz="1800" dirty="0"/>
                        <a:t>Rationale</a:t>
                      </a:r>
                    </a:p>
                  </a:txBody>
                  <a:tcPr/>
                </a:tc>
                <a:extLst>
                  <a:ext uri="{0D108BD9-81ED-4DB2-BD59-A6C34878D82A}">
                    <a16:rowId xmlns:a16="http://schemas.microsoft.com/office/drawing/2014/main" val="371224469"/>
                  </a:ext>
                </a:extLst>
              </a:tr>
              <a:tr h="950794">
                <a:tc>
                  <a:txBody>
                    <a:bodyPr/>
                    <a:lstStyle/>
                    <a:p>
                      <a:r>
                        <a:rPr lang="en-US" sz="1800" dirty="0"/>
                        <a:t>Understand the Business Question </a:t>
                      </a:r>
                    </a:p>
                  </a:txBody>
                  <a:tcPr/>
                </a:tc>
                <a:tc>
                  <a:txBody>
                    <a:bodyPr/>
                    <a:lstStyle/>
                    <a:p>
                      <a:r>
                        <a:rPr lang="en-US" sz="1800" dirty="0"/>
                        <a:t>We’ll evaluate the scenario as a group to pull out the question Machine Learning can answer.</a:t>
                      </a:r>
                    </a:p>
                  </a:txBody>
                  <a:tcPr/>
                </a:tc>
                <a:tc>
                  <a:txBody>
                    <a:bodyPr/>
                    <a:lstStyle/>
                    <a:p>
                      <a:r>
                        <a:rPr lang="en-US" sz="1800" dirty="0"/>
                        <a:t>Business, Data Science, DevOps</a:t>
                      </a:r>
                    </a:p>
                  </a:txBody>
                  <a:tcPr/>
                </a:tc>
                <a:tc>
                  <a:txBody>
                    <a:bodyPr/>
                    <a:lstStyle/>
                    <a:p>
                      <a:r>
                        <a:rPr lang="en-US" sz="1800" dirty="0"/>
                        <a:t>Widest possible audience, feasibility</a:t>
                      </a:r>
                    </a:p>
                  </a:txBody>
                  <a:tcPr/>
                </a:tc>
                <a:extLst>
                  <a:ext uri="{0D108BD9-81ED-4DB2-BD59-A6C34878D82A}">
                    <a16:rowId xmlns:a16="http://schemas.microsoft.com/office/drawing/2014/main" val="159607381"/>
                  </a:ext>
                </a:extLst>
              </a:tr>
              <a:tr h="550857">
                <a:tc>
                  <a:txBody>
                    <a:bodyPr/>
                    <a:lstStyle/>
                    <a:p>
                      <a:r>
                        <a:rPr lang="en-US" sz="1800" dirty="0"/>
                        <a:t>Data Preparation </a:t>
                      </a:r>
                    </a:p>
                  </a:txBody>
                  <a:tcPr/>
                </a:tc>
                <a:tc>
                  <a:txBody>
                    <a:bodyPr/>
                    <a:lstStyle/>
                    <a:p>
                      <a:r>
                        <a:rPr lang="en-US" sz="1800" dirty="0"/>
                        <a:t>We’ll store the source data file locally for this run, but we could use Azure Storage or other locations.  We’ll use Azure Machine Learning Services (AMLS) to ingest and inspect the data, and for the cleaning steps. </a:t>
                      </a:r>
                    </a:p>
                  </a:txBody>
                  <a:tcPr/>
                </a:tc>
                <a:tc>
                  <a:txBody>
                    <a:bodyPr/>
                    <a:lstStyle/>
                    <a:p>
                      <a:r>
                        <a:rPr lang="en-US" sz="1800" dirty="0"/>
                        <a:t>Data Science, Data Engineering,  DevOps</a:t>
                      </a:r>
                    </a:p>
                  </a:txBody>
                  <a:tcPr/>
                </a:tc>
                <a:tc>
                  <a:txBody>
                    <a:bodyPr/>
                    <a:lstStyle/>
                    <a:p>
                      <a:r>
                        <a:rPr lang="en-US" sz="1800" dirty="0"/>
                        <a:t>Data Source Independence, Flexible single-tool approach</a:t>
                      </a:r>
                    </a:p>
                  </a:txBody>
                  <a:tcPr/>
                </a:tc>
                <a:extLst>
                  <a:ext uri="{0D108BD9-81ED-4DB2-BD59-A6C34878D82A}">
                    <a16:rowId xmlns:a16="http://schemas.microsoft.com/office/drawing/2014/main" val="3257407228"/>
                  </a:ext>
                </a:extLst>
              </a:tr>
              <a:tr h="550857">
                <a:tc>
                  <a:txBody>
                    <a:bodyPr/>
                    <a:lstStyle/>
                    <a:p>
                      <a:r>
                        <a:rPr lang="en-US" sz="1800" dirty="0"/>
                        <a:t>Modeling and Evaluation </a:t>
                      </a:r>
                    </a:p>
                  </a:txBody>
                  <a:tcPr/>
                </a:tc>
                <a:tc>
                  <a:txBody>
                    <a:bodyPr/>
                    <a:lstStyle/>
                    <a:p>
                      <a:r>
                        <a:rPr lang="en-US" sz="1800" dirty="0"/>
                        <a:t>We’ll use </a:t>
                      </a:r>
                      <a:r>
                        <a:rPr lang="en-US" sz="1800"/>
                        <a:t>sklearn</a:t>
                      </a:r>
                      <a:r>
                        <a:rPr lang="en-US" sz="1800" dirty="0"/>
                        <a:t> library’s Naïve Bayesian and Decision Tree algorithm to test a churn classifier, and then use AMLS to evaluate, and compare our results. </a:t>
                      </a:r>
                    </a:p>
                  </a:txBody>
                  <a:tcPr/>
                </a:tc>
                <a:tc>
                  <a:txBody>
                    <a:bodyPr/>
                    <a:lstStyle/>
                    <a:p>
                      <a:r>
                        <a:rPr lang="en-US" sz="1800" dirty="0"/>
                        <a:t>Data Science</a:t>
                      </a:r>
                    </a:p>
                  </a:txBody>
                  <a:tcPr/>
                </a:tc>
                <a:tc>
                  <a:txBody>
                    <a:bodyPr/>
                    <a:lstStyle/>
                    <a:p>
                      <a:r>
                        <a:rPr lang="en-US" sz="1800" dirty="0"/>
                        <a:t>Built-in</a:t>
                      </a:r>
                      <a:r>
                        <a:rPr lang="en-US" sz="1800" baseline="0" dirty="0"/>
                        <a:t> algorithms, multi-dev</a:t>
                      </a:r>
                      <a:endParaRPr lang="en-US" sz="1800" dirty="0"/>
                    </a:p>
                  </a:txBody>
                  <a:tcPr/>
                </a:tc>
                <a:extLst>
                  <a:ext uri="{0D108BD9-81ED-4DB2-BD59-A6C34878D82A}">
                    <a16:rowId xmlns:a16="http://schemas.microsoft.com/office/drawing/2014/main" val="3359449905"/>
                  </a:ext>
                </a:extLst>
              </a:tr>
              <a:tr h="550857">
                <a:tc>
                  <a:txBody>
                    <a:bodyPr/>
                    <a:lstStyle/>
                    <a:p>
                      <a:r>
                        <a:rPr lang="en-US" sz="1800" dirty="0"/>
                        <a:t>Operationalization </a:t>
                      </a:r>
                    </a:p>
                  </a:txBody>
                  <a:tcPr/>
                </a:tc>
                <a:tc>
                  <a:txBody>
                    <a:bodyPr/>
                    <a:lstStyle/>
                    <a:p>
                      <a:r>
                        <a:rPr lang="en-US" sz="1800" dirty="0"/>
                        <a:t>To deploy the solution, we’ll use Python’s Pickle library. We’ll use Docker containers as well.</a:t>
                      </a:r>
                    </a:p>
                  </a:txBody>
                  <a:tcPr/>
                </a:tc>
                <a:tc>
                  <a:txBody>
                    <a:bodyPr/>
                    <a:lstStyle/>
                    <a:p>
                      <a:r>
                        <a:rPr lang="en-US" sz="1800" dirty="0"/>
                        <a:t>Data Science, DevOps</a:t>
                      </a:r>
                    </a:p>
                  </a:txBody>
                  <a:tcPr/>
                </a:tc>
                <a:tc>
                  <a:txBody>
                    <a:bodyPr/>
                    <a:lstStyle/>
                    <a:p>
                      <a:r>
                        <a:rPr lang="en-US" sz="1800" dirty="0"/>
                        <a:t>Standardization on files, containers make the solution scalable and portable.</a:t>
                      </a:r>
                    </a:p>
                  </a:txBody>
                  <a:tcPr/>
                </a:tc>
                <a:extLst>
                  <a:ext uri="{0D108BD9-81ED-4DB2-BD59-A6C34878D82A}">
                    <a16:rowId xmlns:a16="http://schemas.microsoft.com/office/drawing/2014/main" val="2017934572"/>
                  </a:ext>
                </a:extLst>
              </a:tr>
              <a:tr h="550857">
                <a:tc>
                  <a:txBody>
                    <a:bodyPr/>
                    <a:lstStyle/>
                    <a:p>
                      <a:r>
                        <a:rPr lang="en-US" sz="1800" dirty="0"/>
                        <a:t>Customer Handoff </a:t>
                      </a:r>
                    </a:p>
                  </a:txBody>
                  <a:tcPr/>
                </a:tc>
                <a:tc>
                  <a:txBody>
                    <a:bodyPr/>
                    <a:lstStyle/>
                    <a:p>
                      <a:r>
                        <a:rPr lang="en-US" sz="1800" dirty="0"/>
                        <a:t>Use AMLS Model Management for CI/CD, Monitoring at the Web-Service layer using Azure Application Insights.</a:t>
                      </a:r>
                    </a:p>
                  </a:txBody>
                  <a:tcPr/>
                </a:tc>
                <a:tc>
                  <a:txBody>
                    <a:bodyPr/>
                    <a:lstStyle/>
                    <a:p>
                      <a:r>
                        <a:rPr lang="en-US" sz="1800" dirty="0"/>
                        <a:t>DevOps, Data Science</a:t>
                      </a:r>
                    </a:p>
                  </a:txBody>
                  <a:tcPr/>
                </a:tc>
                <a:tc>
                  <a:txBody>
                    <a:bodyPr/>
                    <a:lstStyle/>
                    <a:p>
                      <a:r>
                        <a:rPr lang="en-US" sz="1800" dirty="0"/>
                        <a:t>CI/CD lifecycle management, automatic monitoring</a:t>
                      </a:r>
                    </a:p>
                  </a:txBody>
                  <a:tcPr/>
                </a:tc>
                <a:extLst>
                  <a:ext uri="{0D108BD9-81ED-4DB2-BD59-A6C34878D82A}">
                    <a16:rowId xmlns:a16="http://schemas.microsoft.com/office/drawing/2014/main" val="2680380203"/>
                  </a:ext>
                </a:extLst>
              </a:tr>
            </a:tbl>
          </a:graphicData>
        </a:graphic>
      </p:graphicFrame>
    </p:spTree>
    <p:extLst>
      <p:ext uri="{BB962C8B-B14F-4D97-AF65-F5344CB8AC3E}">
        <p14:creationId xmlns:p14="http://schemas.microsoft.com/office/powerpoint/2010/main" val="25769335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12436475" cy="817581"/>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Create a Solution Workflow</a:t>
            </a:r>
          </a:p>
        </p:txBody>
      </p:sp>
      <p:pic>
        <p:nvPicPr>
          <p:cNvPr id="8" name="Picture 7">
            <a:extLst>
              <a:ext uri="{FF2B5EF4-FFF2-40B4-BE49-F238E27FC236}">
                <a16:creationId xmlns:a16="http://schemas.microsoft.com/office/drawing/2014/main" id="{89E49868-50D8-4083-BEB5-272B984361CE}"/>
              </a:ext>
            </a:extLst>
          </p:cNvPr>
          <p:cNvPicPr>
            <a:picLocks noChangeAspect="1"/>
          </p:cNvPicPr>
          <p:nvPr/>
        </p:nvPicPr>
        <p:blipFill>
          <a:blip r:embed="rId3"/>
          <a:stretch>
            <a:fillRect/>
          </a:stretch>
        </p:blipFill>
        <p:spPr>
          <a:xfrm>
            <a:off x="1325765" y="817581"/>
            <a:ext cx="10622691" cy="59662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7787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0" y="0"/>
            <a:ext cx="12436475" cy="811037"/>
          </a:xfrm>
        </p:spPr>
        <p:txBody>
          <a:bodyPr vert="horz" wrap="square" lIns="146304" tIns="91440" rIns="146304" bIns="91440" rtlCol="0" anchor="t">
            <a:noAutofit/>
          </a:bodyPr>
          <a:lstStyle/>
          <a:p>
            <a:r>
              <a:rPr lang="en-US" dirty="0"/>
              <a:t>Identify Data Sources</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rgbClr val="505050">
                  <a:tint val="75000"/>
                </a:srgbClr>
              </a:solidFill>
              <a:effectLst/>
              <a:uLnTx/>
              <a:uFillTx/>
              <a:latin typeface="Segoe UI"/>
              <a:ea typeface="+mn-ea"/>
              <a:cs typeface="+mn-cs"/>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716007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Locating and Inspecting data</a:t>
            </a:r>
          </a:p>
        </p:txBody>
      </p:sp>
      <p:sp>
        <p:nvSpPr>
          <p:cNvPr id="5" name="Text Placeholder 3"/>
          <p:cNvSpPr txBox="1">
            <a:spLocks/>
          </p:cNvSpPr>
          <p:nvPr/>
        </p:nvSpPr>
        <p:spPr>
          <a:xfrm>
            <a:off x="5085082" y="1242119"/>
            <a:ext cx="6172528" cy="4897259"/>
          </a:xfrm>
          <a:prstGeom prst="rect">
            <a:avLst/>
          </a:prstGeom>
        </p:spPr>
        <p:txBody>
          <a:bodyPr vert="horz" wrap="square" lIns="149217" tIns="93260" rIns="149217" bIns="93260" rtlCol="0" anchor="t">
            <a:spAutoFit/>
          </a:bodyPr>
          <a:lstStyle>
            <a:lvl1pPr marL="336145" marR="0" indent="-336145" algn="l" defTabSz="914367"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sz="3921" kern="1200" spc="0" baseline="0">
                <a:gradFill>
                  <a:gsLst>
                    <a:gs pos="13869">
                      <a:schemeClr val="tx2"/>
                    </a:gs>
                    <a:gs pos="42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
                <a:srgbClr val="002050"/>
              </a:buClr>
              <a:buSzPct val="90000"/>
              <a:buFont typeface="Wingdings" panose="05000000000000000000" pitchFamily="2" charset="2"/>
              <a:buNone/>
              <a:tabLst/>
              <a:defRPr/>
            </a:pPr>
            <a:r>
              <a:rPr kumimoji="0" lang="en-US" sz="4080" b="0" i="0" u="none" strike="noStrike" kern="1200" cap="none" spc="0" normalizeH="0" baseline="0" noProof="0" dirty="0">
                <a:ln>
                  <a:noFill/>
                </a:ln>
                <a:gradFill>
                  <a:gsLst>
                    <a:gs pos="13869">
                      <a:srgbClr val="002050"/>
                    </a:gs>
                    <a:gs pos="42000">
                      <a:srgbClr val="002050"/>
                    </a:gs>
                  </a:gsLst>
                  <a:lin ang="5400000" scaled="0"/>
                </a:gradFill>
                <a:effectLst/>
                <a:uLnTx/>
                <a:uFillTx/>
                <a:latin typeface="Segoe UI Light"/>
                <a:ea typeface="+mn-ea"/>
                <a:cs typeface="+mn-cs"/>
              </a:rPr>
              <a:t>Keys to quality source data</a:t>
            </a:r>
          </a:p>
          <a:p>
            <a:pPr marL="0" marR="0" lvl="0" indent="0" algn="l" defTabSz="932563" rtl="0" eaLnBrk="1" fontAlgn="auto" latinLnBrk="0" hangingPunct="1">
              <a:lnSpc>
                <a:spcPct val="90000"/>
              </a:lnSpc>
              <a:spcBef>
                <a:spcPct val="20000"/>
              </a:spcBef>
              <a:spcAft>
                <a:spcPts val="0"/>
              </a:spcAft>
              <a:buClr>
                <a:srgbClr val="002050"/>
              </a:buClr>
              <a:buSzPct val="90000"/>
              <a:buFont typeface="Wingdings" panose="05000000000000000000" pitchFamily="2" charset="2"/>
              <a:buNone/>
              <a:tabLst/>
              <a:defRPr/>
            </a:pPr>
            <a:endParaRPr kumimoji="0" lang="en-US" sz="4080" b="0" i="0" u="none" strike="noStrike" kern="1200" cap="none" spc="0" normalizeH="0" baseline="0" noProof="0" dirty="0">
              <a:ln>
                <a:noFill/>
              </a:ln>
              <a:gradFill>
                <a:gsLst>
                  <a:gs pos="13869">
                    <a:srgbClr val="002050"/>
                  </a:gs>
                  <a:gs pos="42000">
                    <a:srgbClr val="002050"/>
                  </a:gs>
                </a:gsLst>
                <a:lin ang="5400000" scaled="0"/>
              </a:gradFill>
              <a:effectLst/>
              <a:uLnTx/>
              <a:uFillTx/>
              <a:latin typeface="Segoe UI Light"/>
              <a:ea typeface="+mn-ea"/>
              <a:cs typeface="+mn-cs"/>
            </a:endParaRPr>
          </a:p>
          <a:p>
            <a:pPr marL="342834" marR="0" lvl="0" indent="-342834" algn="l" defTabSz="932563"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rgbClr val="002050"/>
                    </a:gs>
                    <a:gs pos="42000">
                      <a:srgbClr val="002050"/>
                    </a:gs>
                  </a:gsLst>
                  <a:lin ang="5400000" scaled="0"/>
                </a:gradFill>
                <a:effectLst/>
                <a:uLnTx/>
                <a:uFillTx/>
                <a:latin typeface="Segoe UI Light"/>
                <a:ea typeface="+mn-ea"/>
                <a:cs typeface="+mn-cs"/>
              </a:rPr>
              <a:t>Authority</a:t>
            </a:r>
          </a:p>
          <a:p>
            <a:pPr marL="342834" marR="0" lvl="0" indent="-342834" algn="l" defTabSz="932563"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rgbClr val="002050"/>
                    </a:gs>
                    <a:gs pos="42000">
                      <a:srgbClr val="002050"/>
                    </a:gs>
                  </a:gsLst>
                  <a:lin ang="5400000" scaled="0"/>
                </a:gradFill>
                <a:effectLst/>
                <a:uLnTx/>
                <a:uFillTx/>
                <a:latin typeface="Segoe UI Light"/>
                <a:ea typeface="+mn-ea"/>
                <a:cs typeface="+mn-cs"/>
              </a:rPr>
              <a:t>Spread</a:t>
            </a:r>
          </a:p>
          <a:p>
            <a:pPr marL="342834" marR="0" lvl="0" indent="-342834" algn="l" defTabSz="932563"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rgbClr val="002050"/>
                    </a:gs>
                    <a:gs pos="42000">
                      <a:srgbClr val="002050"/>
                    </a:gs>
                  </a:gsLst>
                  <a:lin ang="5400000" scaled="0"/>
                </a:gradFill>
                <a:effectLst/>
                <a:uLnTx/>
                <a:uFillTx/>
                <a:latin typeface="Segoe UI Light"/>
                <a:ea typeface="+mn-ea"/>
                <a:cs typeface="+mn-cs"/>
              </a:rPr>
              <a:t>Consistency</a:t>
            </a:r>
          </a:p>
          <a:p>
            <a:pPr marL="342834" marR="0" lvl="0" indent="-342834" algn="l" defTabSz="932563"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rgbClr val="002050"/>
                    </a:gs>
                    <a:gs pos="42000">
                      <a:srgbClr val="002050"/>
                    </a:gs>
                  </a:gsLst>
                  <a:lin ang="5400000" scaled="0"/>
                </a:gradFill>
                <a:effectLst/>
                <a:uLnTx/>
                <a:uFillTx/>
                <a:latin typeface="Segoe UI Light"/>
                <a:ea typeface="+mn-ea"/>
                <a:cs typeface="+mn-cs"/>
              </a:rPr>
              <a:t>Types and Units</a:t>
            </a:r>
          </a:p>
          <a:p>
            <a:pPr marL="342834" marR="0" lvl="0" indent="-342834" algn="l" defTabSz="932563"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a:pPr>
            <a:r>
              <a:rPr kumimoji="0" lang="en-US" sz="4080" b="0" i="0" u="none" strike="noStrike" kern="1200" cap="none" spc="0" normalizeH="0" baseline="0" noProof="0" dirty="0">
                <a:ln>
                  <a:noFill/>
                </a:ln>
                <a:gradFill>
                  <a:gsLst>
                    <a:gs pos="13869">
                      <a:srgbClr val="002050"/>
                    </a:gs>
                    <a:gs pos="42000">
                      <a:srgbClr val="002050"/>
                    </a:gs>
                  </a:gsLst>
                  <a:lin ang="5400000" scaled="0"/>
                </a:gradFill>
                <a:effectLst/>
                <a:uLnTx/>
                <a:uFillTx/>
                <a:latin typeface="Segoe UI Light"/>
                <a:ea typeface="+mn-ea"/>
                <a:cs typeface="+mn-cs"/>
              </a:rPr>
              <a:t>Representation</a:t>
            </a:r>
          </a:p>
        </p:txBody>
      </p:sp>
      <p:pic>
        <p:nvPicPr>
          <p:cNvPr id="11" name="Picture 10"/>
          <p:cNvPicPr>
            <a:picLocks noChangeAspect="1"/>
          </p:cNvPicPr>
          <p:nvPr/>
        </p:nvPicPr>
        <p:blipFill>
          <a:blip r:embed="rId3"/>
          <a:stretch>
            <a:fillRect/>
          </a:stretch>
        </p:blipFill>
        <p:spPr>
          <a:xfrm>
            <a:off x="-581771" y="926389"/>
            <a:ext cx="6153067" cy="6153067"/>
          </a:xfrm>
          <a:prstGeom prst="rect">
            <a:avLst/>
          </a:prstGeom>
        </p:spPr>
      </p:pic>
    </p:spTree>
    <p:extLst>
      <p:ext uri="{BB962C8B-B14F-4D97-AF65-F5344CB8AC3E}">
        <p14:creationId xmlns:p14="http://schemas.microsoft.com/office/powerpoint/2010/main" val="16780500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59441" y="1951879"/>
            <a:ext cx="7886248" cy="3669988"/>
          </a:xfrm>
        </p:spPr>
        <p:txBody>
          <a:bodyPr>
            <a:normAutofit/>
          </a:bodyPr>
          <a:lstStyle/>
          <a:p>
            <a:pPr marL="742807" indent="-742807">
              <a:buFont typeface="+mj-lt"/>
              <a:buAutoNum type="arabicPeriod"/>
            </a:pPr>
            <a:r>
              <a:rPr lang="en-US" sz="4800" dirty="0"/>
              <a:t>Register data sources</a:t>
            </a:r>
          </a:p>
          <a:p>
            <a:pPr marL="742807" indent="-742807">
              <a:buFont typeface="+mj-lt"/>
              <a:buAutoNum type="arabicPeriod"/>
            </a:pPr>
            <a:r>
              <a:rPr lang="en-US" sz="4800" dirty="0"/>
              <a:t>Tag </a:t>
            </a:r>
            <a:r>
              <a:rPr lang="en-US" sz="4800"/>
              <a:t>the data</a:t>
            </a:r>
            <a:endParaRPr lang="en-US" sz="4800" dirty="0"/>
          </a:p>
          <a:p>
            <a:pPr marL="742807" indent="-742807">
              <a:buFont typeface="+mj-lt"/>
              <a:buAutoNum type="arabicPeriod"/>
            </a:pPr>
            <a:r>
              <a:rPr lang="en-US" sz="4800" dirty="0"/>
              <a:t>Document the data</a:t>
            </a:r>
          </a:p>
          <a:p>
            <a:pPr marL="742807" indent="-742807">
              <a:buFont typeface="+mj-lt"/>
              <a:buAutoNum type="arabicPeriod"/>
            </a:pPr>
            <a:r>
              <a:rPr lang="en-US" sz="4800" dirty="0"/>
              <a:t>Search and connect</a:t>
            </a:r>
          </a:p>
          <a:p>
            <a:pPr marL="742807" indent="-742807">
              <a:buFont typeface="+mj-lt"/>
              <a:buAutoNum type="arabicPeriod"/>
            </a:pPr>
            <a:endParaRPr lang="en-US" sz="4800" dirty="0"/>
          </a:p>
          <a:p>
            <a:pPr marL="742807" indent="-742807">
              <a:buFont typeface="+mj-lt"/>
              <a:buAutoNum type="arabicPeriod"/>
            </a:pPr>
            <a:endParaRPr lang="en-US" sz="4400" dirty="0">
              <a:latin typeface="+mj-lt"/>
            </a:endParaRPr>
          </a:p>
        </p:txBody>
      </p:sp>
      <p:sp>
        <p:nvSpPr>
          <p:cNvPr id="2" name="Title 1"/>
          <p:cNvSpPr>
            <a:spLocks noGrp="1"/>
          </p:cNvSpPr>
          <p:nvPr>
            <p:ph type="title"/>
          </p:nvPr>
        </p:nvSpPr>
        <p:spPr>
          <a:xfrm>
            <a:off x="0" y="-15990"/>
            <a:ext cx="12436475" cy="862151"/>
          </a:xfrm>
        </p:spPr>
        <p:txBody>
          <a:bodyPr vert="horz" wrap="square" lIns="146304" tIns="91440" rIns="146304" bIns="91440" rtlCol="0" anchor="t">
            <a:noAutofit/>
          </a:bodyPr>
          <a:lstStyle/>
          <a:p>
            <a:r>
              <a:rPr lang="en-US" dirty="0"/>
              <a:t>Azure Data Catalog</a:t>
            </a:r>
          </a:p>
        </p:txBody>
      </p:sp>
      <p:pic>
        <p:nvPicPr>
          <p:cNvPr id="5" name="Picture 4"/>
          <p:cNvPicPr>
            <a:picLocks noChangeAspect="1"/>
          </p:cNvPicPr>
          <p:nvPr/>
        </p:nvPicPr>
        <p:blipFill>
          <a:blip r:embed="rId3"/>
          <a:stretch>
            <a:fillRect/>
          </a:stretch>
        </p:blipFill>
        <p:spPr>
          <a:xfrm>
            <a:off x="10103887" y="1059208"/>
            <a:ext cx="1511998" cy="2008126"/>
          </a:xfrm>
          <a:prstGeom prst="rect">
            <a:avLst/>
          </a:prstGeom>
        </p:spPr>
      </p:pic>
    </p:spTree>
    <p:extLst>
      <p:ext uri="{BB962C8B-B14F-4D97-AF65-F5344CB8AC3E}">
        <p14:creationId xmlns:p14="http://schemas.microsoft.com/office/powerpoint/2010/main" val="364743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Adding and searching data on the Azure Data Catalog</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Demonstration:</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9737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339580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Determine questions from Business Requirements</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Locate and document data sources for Advanced Analytics</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Use patterns to create Solution Frameworks</a:t>
            </a: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r>
              <a:rPr lang="en-US" dirty="0"/>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3407741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750627"/>
          </a:xfrm>
        </p:spPr>
        <p:txBody>
          <a:bodyPr vert="horz" wrap="square" lIns="146304" tIns="91440" rIns="146304" bIns="91440" rtlCol="0" anchor="t">
            <a:noAutofit/>
          </a:bodyPr>
          <a:lstStyle/>
          <a:p>
            <a:pPr defTabSz="932742"/>
            <a:r>
              <a:rPr lang="en-US" sz="4800" spc="-102" dirty="0">
                <a:ln w="3175">
                  <a:noFill/>
                </a:ln>
                <a:solidFill>
                  <a:schemeClr val="tx1"/>
                </a:soli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2643364875"/>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334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r>
              <a:rPr lang="en-US" sz="4399" dirty="0">
                <a:solidFill>
                  <a:schemeClr val="tx1">
                    <a:lumMod val="75000"/>
                  </a:schemeClr>
                </a:solidFill>
              </a:rPr>
              <a:t>The Azure</a:t>
            </a:r>
            <a:br>
              <a:rPr lang="en-US" sz="4399" dirty="0">
                <a:solidFill>
                  <a:schemeClr val="tx1">
                    <a:lumMod val="75000"/>
                  </a:schemeClr>
                </a:solidFill>
              </a:rPr>
            </a:br>
            <a:r>
              <a:rPr lang="en-US" sz="4399" dirty="0">
                <a:solidFill>
                  <a:srgbClr val="00B050"/>
                </a:solidFill>
              </a:rPr>
              <a:t>Platform </a:t>
            </a:r>
            <a:r>
              <a:rPr lang="en-US" sz="4399" dirty="0">
                <a:solidFill>
                  <a:schemeClr val="tx1">
                    <a:lumMod val="50000"/>
                  </a:schemeClr>
                </a:solidFill>
              </a:rPr>
              <a:t>for Analytics and AI</a:t>
            </a:r>
          </a:p>
        </p:txBody>
      </p:sp>
      <p:graphicFrame>
        <p:nvGraphicFramePr>
          <p:cNvPr id="3" name="Diagram 2"/>
          <p:cNvGraphicFramePr/>
          <p:nvPr>
            <p:extLst>
              <p:ext uri="{D42A27DB-BD31-4B8C-83A1-F6EECF244321}">
                <p14:modId xmlns:p14="http://schemas.microsoft.com/office/powerpoint/2010/main" val="4046669892"/>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794281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0"/>
            <a:ext cx="12436475" cy="846161"/>
          </a:xfrm>
        </p:spPr>
        <p:txBody>
          <a:bodyPr/>
          <a:lstStyle/>
          <a:p>
            <a:r>
              <a:rPr lang="en-US" dirty="0"/>
              <a:t>Defining your Objectives</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latin typeface="Segoe UI"/>
              <a:ea typeface="+mn-ea"/>
              <a:cs typeface="+mn-cs"/>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24193197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26000" contrast="-56000"/>
                    </a14:imgEffect>
                  </a14:imgLayer>
                </a14:imgProps>
              </a:ext>
            </a:extLst>
          </a:blip>
          <a:stretch>
            <a:fillRect/>
          </a:stretch>
        </p:blipFill>
        <p:spPr>
          <a:xfrm>
            <a:off x="11193726" y="-145809"/>
            <a:ext cx="2251771" cy="1911881"/>
          </a:xfrm>
          <a:prstGeom prst="rect">
            <a:avLst/>
          </a:prstGeom>
        </p:spPr>
      </p:pic>
      <p:sp>
        <p:nvSpPr>
          <p:cNvPr id="7" name="Title 1"/>
          <p:cNvSpPr txBox="1">
            <a:spLocks/>
          </p:cNvSpPr>
          <p:nvPr/>
        </p:nvSpPr>
        <p:spPr>
          <a:xfrm>
            <a:off x="-1" y="0"/>
            <a:ext cx="12436475" cy="75062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Business Case</a:t>
            </a:r>
          </a:p>
        </p:txBody>
      </p:sp>
      <p:sp>
        <p:nvSpPr>
          <p:cNvPr id="2" name="Rectangle 1"/>
          <p:cNvSpPr/>
          <p:nvPr/>
        </p:nvSpPr>
        <p:spPr>
          <a:xfrm>
            <a:off x="115383" y="1197217"/>
            <a:ext cx="11815948" cy="5262979"/>
          </a:xfrm>
          <a:prstGeom prst="rect">
            <a:avLst/>
          </a:prstGeom>
        </p:spPr>
        <p:txBody>
          <a:bodyPr wrap="square">
            <a:spAutoFit/>
          </a:bodyPr>
          <a:lstStyle/>
          <a:p>
            <a:pPr lvl="0"/>
            <a:r>
              <a:rPr kumimoji="0" lang="en-US" sz="2400" b="0" i="0" u="none" strike="noStrike" kern="1200" cap="none" spc="0" normalizeH="0" baseline="0" noProof="0" dirty="0">
                <a:ln>
                  <a:noFill/>
                </a:ln>
                <a:solidFill>
                  <a:srgbClr val="505050"/>
                </a:solidFill>
                <a:effectLst/>
                <a:uLnTx/>
                <a:uFillTx/>
                <a:latin typeface="Segoe UI Light"/>
                <a:ea typeface="+mn-ea"/>
                <a:cs typeface="+mn-cs"/>
              </a:rPr>
              <a:t>The Orange Telecom company in </a:t>
            </a:r>
            <a:r>
              <a:rPr lang="en-US" sz="2400" dirty="0">
                <a:solidFill>
                  <a:srgbClr val="505050"/>
                </a:solidFill>
                <a:latin typeface="Segoe UI Light"/>
              </a:rPr>
              <a:t>France is one of the largest operators of mobile and internet services in Europe and Africa and a global leader in corporate telecommunication services. They have 256 million customers worldwide. They have significant coverage in France, Spain, Belgium, Poland, Romania, Slovakia Moldova, and a large presence Africa and the Middle East.</a:t>
            </a:r>
          </a:p>
          <a:p>
            <a:pPr lvl="0"/>
            <a:endParaRPr lang="en-US" sz="2400" dirty="0">
              <a:solidFill>
                <a:srgbClr val="505050"/>
              </a:solidFill>
              <a:latin typeface="Segoe UI Light"/>
            </a:endParaRPr>
          </a:p>
          <a:p>
            <a:pPr lvl="0"/>
            <a:r>
              <a:rPr lang="en-US" sz="2400" dirty="0">
                <a:solidFill>
                  <a:srgbClr val="505050"/>
                </a:solidFill>
                <a:latin typeface="Segoe UI Light"/>
              </a:rPr>
              <a:t>Customer Churn is always an issue in any company. Orange would like to predict the propensity of customers to switch provider (churn), buy new products or services (appetency), or buy upgrades or add-ons proposed to them to make the sale more profitable (up-selling). For this effort, they think churn is the first thing they would like to focus on. </a:t>
            </a:r>
          </a:p>
          <a:p>
            <a:pPr lvl="0"/>
            <a:endParaRPr lang="en-US" sz="2400" dirty="0">
              <a:solidFill>
                <a:srgbClr val="505050"/>
              </a:solidFill>
              <a:latin typeface="Segoe UI Light"/>
            </a:endParaRPr>
          </a:p>
          <a:p>
            <a:pPr lvl="0"/>
            <a:r>
              <a:rPr lang="en-US" sz="2400" dirty="0">
                <a:solidFill>
                  <a:srgbClr val="505050"/>
                </a:solidFill>
                <a:latin typeface="Segoe UI Light"/>
              </a:rPr>
              <a:t>Orange is willing to provide data from their CRM system with about 14,740 numerical and 260 categorical variables . </a:t>
            </a:r>
            <a:endParaRPr kumimoji="0" lang="en-US" sz="2400" b="0" i="0" u="none" strike="noStrike" kern="1200" cap="none" spc="0" normalizeH="0" baseline="0" noProof="0" dirty="0">
              <a:ln>
                <a:noFill/>
              </a:ln>
              <a:solidFill>
                <a:srgbClr val="505050"/>
              </a:solidFill>
              <a:effectLst/>
              <a:uLnTx/>
              <a:uFillTx/>
              <a:latin typeface="Segoe UI Light"/>
              <a:ea typeface="+mn-ea"/>
              <a:cs typeface="+mn-cs"/>
            </a:endParaRPr>
          </a:p>
        </p:txBody>
      </p:sp>
    </p:spTree>
    <p:extLst>
      <p:ext uri="{BB962C8B-B14F-4D97-AF65-F5344CB8AC3E}">
        <p14:creationId xmlns:p14="http://schemas.microsoft.com/office/powerpoint/2010/main" val="210234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12436475" cy="75062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Design Statements</a:t>
            </a:r>
          </a:p>
        </p:txBody>
      </p:sp>
      <p:sp>
        <p:nvSpPr>
          <p:cNvPr id="6" name="Rectangle 5">
            <a:extLst>
              <a:ext uri="{FF2B5EF4-FFF2-40B4-BE49-F238E27FC236}">
                <a16:creationId xmlns:a16="http://schemas.microsoft.com/office/drawing/2014/main" id="{AF83C1AF-168F-4023-86CF-FCC046E0E6AE}"/>
              </a:ext>
            </a:extLst>
          </p:cNvPr>
          <p:cNvSpPr/>
          <p:nvPr/>
        </p:nvSpPr>
        <p:spPr>
          <a:xfrm>
            <a:off x="115383" y="1197217"/>
            <a:ext cx="11815948" cy="5262979"/>
          </a:xfrm>
          <a:prstGeom prst="rect">
            <a:avLst/>
          </a:prstGeom>
        </p:spPr>
        <p:txBody>
          <a:bodyPr wrap="square">
            <a:spAutoFit/>
          </a:bodyPr>
          <a:lstStyle/>
          <a:p>
            <a:pPr lvl="0"/>
            <a:r>
              <a:rPr kumimoji="0" lang="en-US" sz="2400" b="0" i="0" u="none" strike="noStrike" kern="1200" cap="none" spc="0" normalizeH="0" baseline="0" noProof="0" dirty="0">
                <a:ln>
                  <a:noFill/>
                </a:ln>
                <a:solidFill>
                  <a:srgbClr val="505050"/>
                </a:solidFill>
                <a:effectLst/>
                <a:uLnTx/>
                <a:uFillTx/>
                <a:latin typeface="Segoe UI Light"/>
                <a:ea typeface="+mn-ea"/>
                <a:cs typeface="+mn-cs"/>
              </a:rPr>
              <a:t>The Orange Telecom company in </a:t>
            </a:r>
            <a:r>
              <a:rPr lang="en-US" sz="2400" b="1" dirty="0">
                <a:solidFill>
                  <a:srgbClr val="C00000"/>
                </a:solidFill>
                <a:latin typeface="Segoe UI Light"/>
              </a:rPr>
              <a:t>France</a:t>
            </a:r>
            <a:r>
              <a:rPr lang="en-US" sz="2400" dirty="0">
                <a:solidFill>
                  <a:srgbClr val="505050"/>
                </a:solidFill>
                <a:latin typeface="Segoe UI Light"/>
              </a:rPr>
              <a:t> is one of the </a:t>
            </a:r>
            <a:r>
              <a:rPr lang="en-US" sz="2400" b="1" dirty="0">
                <a:solidFill>
                  <a:srgbClr val="C00000"/>
                </a:solidFill>
                <a:latin typeface="Segoe UI Light"/>
              </a:rPr>
              <a:t>largest operators of mobile and internet services </a:t>
            </a:r>
            <a:r>
              <a:rPr lang="en-US" sz="2400" dirty="0">
                <a:solidFill>
                  <a:srgbClr val="505050"/>
                </a:solidFill>
                <a:latin typeface="Segoe UI Light"/>
              </a:rPr>
              <a:t>in Europe and Africa and a global leader in corporate telecommunication services. They have </a:t>
            </a:r>
            <a:r>
              <a:rPr lang="en-US" sz="2400" b="1" dirty="0">
                <a:solidFill>
                  <a:srgbClr val="C00000"/>
                </a:solidFill>
                <a:latin typeface="Segoe UI Light"/>
              </a:rPr>
              <a:t>256 million </a:t>
            </a:r>
            <a:r>
              <a:rPr lang="en-US" sz="2400" dirty="0">
                <a:solidFill>
                  <a:srgbClr val="505050"/>
                </a:solidFill>
                <a:latin typeface="Segoe UI Light"/>
              </a:rPr>
              <a:t>customers </a:t>
            </a:r>
            <a:r>
              <a:rPr lang="en-US" sz="2400" b="1" dirty="0">
                <a:solidFill>
                  <a:srgbClr val="C00000"/>
                </a:solidFill>
                <a:latin typeface="Segoe UI Light"/>
              </a:rPr>
              <a:t>worldwide</a:t>
            </a:r>
            <a:r>
              <a:rPr lang="en-US" sz="2400" dirty="0">
                <a:solidFill>
                  <a:srgbClr val="505050"/>
                </a:solidFill>
                <a:latin typeface="Segoe UI Light"/>
              </a:rPr>
              <a:t>. They have significant coverage in France, Spain, Belgium, Poland, Romania, Slovakia Moldova, and a large presence Africa and the Middle East.</a:t>
            </a:r>
          </a:p>
          <a:p>
            <a:pPr lvl="0"/>
            <a:endParaRPr lang="en-US" sz="2400" dirty="0">
              <a:solidFill>
                <a:srgbClr val="505050"/>
              </a:solidFill>
              <a:latin typeface="Segoe UI Light"/>
            </a:endParaRPr>
          </a:p>
          <a:p>
            <a:pPr lvl="0"/>
            <a:r>
              <a:rPr lang="en-US" sz="2400" b="1" dirty="0">
                <a:solidFill>
                  <a:srgbClr val="C00000"/>
                </a:solidFill>
                <a:latin typeface="Segoe UI Light"/>
              </a:rPr>
              <a:t>Customer Churn </a:t>
            </a:r>
            <a:r>
              <a:rPr lang="en-US" sz="2400" dirty="0">
                <a:solidFill>
                  <a:srgbClr val="505050"/>
                </a:solidFill>
                <a:latin typeface="Segoe UI Light"/>
              </a:rPr>
              <a:t>is always an issue in any company. Orange would like to </a:t>
            </a:r>
            <a:r>
              <a:rPr lang="en-US" sz="2400" b="1" dirty="0">
                <a:solidFill>
                  <a:srgbClr val="C00000"/>
                </a:solidFill>
                <a:latin typeface="Segoe UI Light"/>
              </a:rPr>
              <a:t>predict the propensity</a:t>
            </a:r>
            <a:r>
              <a:rPr lang="en-US" sz="2400" dirty="0">
                <a:solidFill>
                  <a:srgbClr val="505050"/>
                </a:solidFill>
                <a:latin typeface="Segoe UI Light"/>
              </a:rPr>
              <a:t> of customers to switch provider (churn), buy new products or services (appetency), or buy upgrades or add-ons proposed to them to make the sale more profitable (up-selling). For this effort, they think </a:t>
            </a:r>
            <a:r>
              <a:rPr lang="en-US" sz="2400" b="1" dirty="0">
                <a:solidFill>
                  <a:srgbClr val="C00000"/>
                </a:solidFill>
                <a:latin typeface="Segoe UI Light"/>
              </a:rPr>
              <a:t>churn is the first thing </a:t>
            </a:r>
            <a:r>
              <a:rPr lang="en-US" sz="2400" dirty="0">
                <a:solidFill>
                  <a:srgbClr val="505050"/>
                </a:solidFill>
                <a:latin typeface="Segoe UI Light"/>
              </a:rPr>
              <a:t>they would like to focus on. </a:t>
            </a:r>
          </a:p>
          <a:p>
            <a:pPr lvl="0"/>
            <a:endParaRPr lang="en-US" sz="2400" dirty="0">
              <a:solidFill>
                <a:srgbClr val="505050"/>
              </a:solidFill>
              <a:latin typeface="Segoe UI Light"/>
            </a:endParaRPr>
          </a:p>
          <a:p>
            <a:pPr lvl="0"/>
            <a:r>
              <a:rPr lang="en-US" sz="2400" dirty="0">
                <a:solidFill>
                  <a:srgbClr val="505050"/>
                </a:solidFill>
                <a:latin typeface="Segoe UI Light"/>
              </a:rPr>
              <a:t>Orange is willing to provide data from their </a:t>
            </a:r>
            <a:r>
              <a:rPr lang="en-US" sz="2400" b="1" dirty="0">
                <a:solidFill>
                  <a:srgbClr val="C00000"/>
                </a:solidFill>
                <a:latin typeface="Segoe UI Light"/>
              </a:rPr>
              <a:t>CRM system </a:t>
            </a:r>
            <a:r>
              <a:rPr lang="en-US" sz="2400" dirty="0">
                <a:solidFill>
                  <a:srgbClr val="505050"/>
                </a:solidFill>
                <a:latin typeface="Segoe UI Light"/>
              </a:rPr>
              <a:t>with about 14,740 </a:t>
            </a:r>
            <a:r>
              <a:rPr lang="en-US" sz="2400" b="1" dirty="0">
                <a:solidFill>
                  <a:srgbClr val="C00000"/>
                </a:solidFill>
                <a:latin typeface="Segoe UI Light"/>
              </a:rPr>
              <a:t>numerical</a:t>
            </a:r>
            <a:r>
              <a:rPr lang="en-US" sz="2400" dirty="0">
                <a:solidFill>
                  <a:srgbClr val="505050"/>
                </a:solidFill>
                <a:latin typeface="Segoe UI Light"/>
              </a:rPr>
              <a:t> and 260 </a:t>
            </a:r>
            <a:r>
              <a:rPr lang="en-US" sz="2400" b="1" dirty="0">
                <a:solidFill>
                  <a:srgbClr val="C00000"/>
                </a:solidFill>
                <a:latin typeface="Segoe UI Light"/>
              </a:rPr>
              <a:t>categorical</a:t>
            </a:r>
            <a:r>
              <a:rPr lang="en-US" sz="2400" dirty="0">
                <a:solidFill>
                  <a:srgbClr val="505050"/>
                </a:solidFill>
                <a:latin typeface="Segoe UI Light"/>
              </a:rPr>
              <a:t> variables . </a:t>
            </a:r>
            <a:endParaRPr kumimoji="0" lang="en-US" sz="2400" b="0" i="0" u="none" strike="noStrike" kern="1200" cap="none" spc="0" normalizeH="0" baseline="0" noProof="0" dirty="0">
              <a:ln>
                <a:noFill/>
              </a:ln>
              <a:solidFill>
                <a:srgbClr val="505050"/>
              </a:solidFill>
              <a:effectLst/>
              <a:uLnTx/>
              <a:uFillTx/>
              <a:latin typeface="Segoe UI Light"/>
              <a:ea typeface="+mn-ea"/>
              <a:cs typeface="+mn-cs"/>
            </a:endParaRPr>
          </a:p>
        </p:txBody>
      </p:sp>
      <p:pic>
        <p:nvPicPr>
          <p:cNvPr id="5" name="Picture 4">
            <a:extLst>
              <a:ext uri="{FF2B5EF4-FFF2-40B4-BE49-F238E27FC236}">
                <a16:creationId xmlns:a16="http://schemas.microsoft.com/office/drawing/2014/main" id="{A060EC64-7EF1-4AEC-8EED-15A176104E2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6000" contrast="-56000"/>
                    </a14:imgEffect>
                  </a14:imgLayer>
                </a14:imgProps>
              </a:ext>
            </a:extLst>
          </a:blip>
          <a:stretch>
            <a:fillRect/>
          </a:stretch>
        </p:blipFill>
        <p:spPr>
          <a:xfrm>
            <a:off x="11193726" y="-145809"/>
            <a:ext cx="2251771" cy="1911881"/>
          </a:xfrm>
          <a:prstGeom prst="rect">
            <a:avLst/>
          </a:prstGeom>
        </p:spPr>
      </p:pic>
    </p:spTree>
    <p:extLst>
      <p:ext uri="{BB962C8B-B14F-4D97-AF65-F5344CB8AC3E}">
        <p14:creationId xmlns:p14="http://schemas.microsoft.com/office/powerpoint/2010/main" val="15143272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888787" cy="917575"/>
          </a:xfrm>
        </p:spPr>
        <p:txBody>
          <a:bodyPr/>
          <a:lstStyle/>
          <a:p>
            <a:r>
              <a:rPr lang="en-US" dirty="0"/>
              <a:t>Analytics Options</a:t>
            </a:r>
          </a:p>
        </p:txBody>
      </p:sp>
      <p:graphicFrame>
        <p:nvGraphicFramePr>
          <p:cNvPr id="3" name="Table 2"/>
          <p:cNvGraphicFramePr>
            <a:graphicFrameLocks noGrp="1"/>
          </p:cNvGraphicFramePr>
          <p:nvPr>
            <p:extLst>
              <p:ext uri="{D42A27DB-BD31-4B8C-83A1-F6EECF244321}">
                <p14:modId xmlns:p14="http://schemas.microsoft.com/office/powerpoint/2010/main" val="953110626"/>
              </p:ext>
            </p:extLst>
          </p:nvPr>
        </p:nvGraphicFramePr>
        <p:xfrm>
          <a:off x="930747" y="769294"/>
          <a:ext cx="11505728" cy="5815694"/>
        </p:xfrm>
        <a:graphic>
          <a:graphicData uri="http://schemas.openxmlformats.org/drawingml/2006/table">
            <a:tbl>
              <a:tblPr/>
              <a:tblGrid>
                <a:gridCol w="8590345">
                  <a:extLst>
                    <a:ext uri="{9D8B030D-6E8A-4147-A177-3AD203B41FA5}">
                      <a16:colId xmlns:a16="http://schemas.microsoft.com/office/drawing/2014/main" val="3400068076"/>
                    </a:ext>
                  </a:extLst>
                </a:gridCol>
                <a:gridCol w="2915383">
                  <a:extLst>
                    <a:ext uri="{9D8B030D-6E8A-4147-A177-3AD203B41FA5}">
                      <a16:colId xmlns:a16="http://schemas.microsoft.com/office/drawing/2014/main" val="1053375319"/>
                    </a:ext>
                  </a:extLst>
                </a:gridCol>
              </a:tblGrid>
              <a:tr h="504342">
                <a:tc>
                  <a:txBody>
                    <a:bodyPr/>
                    <a:lstStyle/>
                    <a:p>
                      <a:r>
                        <a:rPr lang="en-US" sz="2000" i="1" dirty="0">
                          <a:solidFill>
                            <a:schemeClr val="bg1">
                              <a:lumMod val="65000"/>
                            </a:schemeClr>
                          </a:solidFill>
                        </a:rPr>
                        <a:t>If you are looking for...</a:t>
                      </a:r>
                    </a:p>
                  </a:txBody>
                  <a:tcPr marL="43551" marR="43551" marT="21776" marB="21776" anchor="ctr">
                    <a:lnL>
                      <a:noFill/>
                    </a:lnL>
                    <a:lnR>
                      <a:noFill/>
                    </a:lnR>
                    <a:lnT>
                      <a:noFill/>
                    </a:lnT>
                    <a:lnB>
                      <a:noFill/>
                    </a:lnB>
                  </a:tcPr>
                </a:tc>
                <a:tc>
                  <a:txBody>
                    <a:bodyPr/>
                    <a:lstStyle/>
                    <a:p>
                      <a:r>
                        <a:rPr lang="en-US" sz="2000" i="1" kern="1200" dirty="0">
                          <a:solidFill>
                            <a:schemeClr val="bg1">
                              <a:lumMod val="65000"/>
                            </a:schemeClr>
                          </a:solidFill>
                          <a:latin typeface="+mn-lt"/>
                          <a:ea typeface="+mn-ea"/>
                          <a:cs typeface="+mn-cs"/>
                        </a:rPr>
                        <a:t>You can use this</a:t>
                      </a:r>
                    </a:p>
                  </a:txBody>
                  <a:tcPr marL="43551" marR="43551" marT="21776" marB="21776" anchor="ctr">
                    <a:lnL>
                      <a:noFill/>
                    </a:lnL>
                    <a:lnR>
                      <a:noFill/>
                    </a:lnR>
                    <a:lnT>
                      <a:noFill/>
                    </a:lnT>
                    <a:lnB>
                      <a:noFill/>
                    </a:lnB>
                  </a:tcPr>
                </a:tc>
                <a:extLst>
                  <a:ext uri="{0D108BD9-81ED-4DB2-BD59-A6C34878D82A}">
                    <a16:rowId xmlns:a16="http://schemas.microsoft.com/office/drawing/2014/main" val="3143753309"/>
                  </a:ext>
                </a:extLst>
              </a:tr>
              <a:tr h="629013">
                <a:tc>
                  <a:txBody>
                    <a:bodyPr/>
                    <a:lstStyle/>
                    <a:p>
                      <a:pPr marL="285750" indent="-285750" algn="l" defTabSz="932742" rtl="0" eaLnBrk="1" latinLnBrk="0" hangingPunct="1">
                        <a:lnSpc>
                          <a:spcPts val="2000"/>
                        </a:lnSpc>
                        <a:spcAft>
                          <a:spcPts val="0"/>
                        </a:spcAft>
                        <a:buFont typeface="Arial" panose="020B0604020202020204" pitchFamily="34" charset="0"/>
                        <a:buChar char="•"/>
                        <a:tabLst/>
                      </a:pPr>
                      <a:r>
                        <a:rPr lang="en-US" sz="2000" kern="1200">
                          <a:solidFill>
                            <a:schemeClr val="tx1"/>
                          </a:solidFill>
                          <a:latin typeface="+mn-lt"/>
                          <a:ea typeface="+mn-ea"/>
                          <a:cs typeface="+mn-cs"/>
                        </a:rPr>
                        <a:t>A fully managed relational database that provisions quickly, scales on the fly, and includes built-in intelligence and security</a:t>
                      </a:r>
                    </a:p>
                  </a:txBody>
                  <a:tcPr>
                    <a:lnL>
                      <a:noFill/>
                    </a:lnL>
                    <a:lnR>
                      <a:noFill/>
                    </a:lnR>
                    <a:lnT>
                      <a:noFill/>
                    </a:lnT>
                    <a:lnB>
                      <a:noFill/>
                    </a:lnB>
                  </a:tcPr>
                </a:tc>
                <a:tc>
                  <a:txBody>
                    <a:bodyPr/>
                    <a:lstStyle/>
                    <a:p>
                      <a:r>
                        <a:rPr lang="en-US" sz="1800" dirty="0">
                          <a:hlinkClick r:id="rId3"/>
                        </a:rPr>
                        <a:t>Azure SQL Database</a:t>
                      </a:r>
                      <a:r>
                        <a:rPr lang="en-US" sz="1800" dirty="0"/>
                        <a:t> </a:t>
                      </a:r>
                    </a:p>
                  </a:txBody>
                  <a:tcPr>
                    <a:lnL>
                      <a:noFill/>
                    </a:lnL>
                    <a:lnR>
                      <a:noFill/>
                    </a:lnR>
                    <a:lnT>
                      <a:noFill/>
                    </a:lnT>
                    <a:lnB>
                      <a:noFill/>
                    </a:lnB>
                    <a:noFill/>
                  </a:tcPr>
                </a:tc>
                <a:extLst>
                  <a:ext uri="{0D108BD9-81ED-4DB2-BD59-A6C34878D82A}">
                    <a16:rowId xmlns:a16="http://schemas.microsoft.com/office/drawing/2014/main" val="758088985"/>
                  </a:ext>
                </a:extLst>
              </a:tr>
              <a:tr h="629013">
                <a:tc>
                  <a:txBody>
                    <a:bodyPr/>
                    <a:lstStyle/>
                    <a:p>
                      <a:pPr marL="285750" indent="-285750" algn="l" defTabSz="932742" rtl="0" eaLnBrk="1" latinLnBrk="0" hangingPunct="1">
                        <a:lnSpc>
                          <a:spcPts val="2000"/>
                        </a:lnSpc>
                        <a:spcAft>
                          <a:spcPts val="0"/>
                        </a:spcAft>
                        <a:buFont typeface="Arial" panose="020B0604020202020204" pitchFamily="34" charset="0"/>
                        <a:buChar char="•"/>
                      </a:pPr>
                      <a:r>
                        <a:rPr lang="en-US" sz="2000" kern="1200">
                          <a:solidFill>
                            <a:schemeClr val="tx1"/>
                          </a:solidFill>
                          <a:latin typeface="+mn-lt"/>
                          <a:ea typeface="+mn-ea"/>
                          <a:cs typeface="+mn-cs"/>
                        </a:rPr>
                        <a:t>A fully managed, elastic data warehouse with security at every level of scale at no extra cost</a:t>
                      </a:r>
                    </a:p>
                  </a:txBody>
                  <a:tcPr>
                    <a:lnL>
                      <a:noFill/>
                    </a:lnL>
                    <a:lnR>
                      <a:noFill/>
                    </a:lnR>
                    <a:lnT>
                      <a:noFill/>
                    </a:lnT>
                    <a:lnB>
                      <a:noFill/>
                    </a:lnB>
                  </a:tcPr>
                </a:tc>
                <a:tc>
                  <a:txBody>
                    <a:bodyPr/>
                    <a:lstStyle/>
                    <a:p>
                      <a:r>
                        <a:rPr lang="en-US" sz="1800" dirty="0">
                          <a:hlinkClick r:id="rId4"/>
                        </a:rPr>
                        <a:t>Azure SQL Data Warehouse</a:t>
                      </a:r>
                      <a:endParaRPr lang="en-US" sz="1800" dirty="0"/>
                    </a:p>
                  </a:txBody>
                  <a:tcPr>
                    <a:lnL>
                      <a:noFill/>
                    </a:lnL>
                    <a:lnR>
                      <a:noFill/>
                    </a:lnR>
                    <a:lnT>
                      <a:noFill/>
                    </a:lnT>
                    <a:lnB>
                      <a:noFill/>
                    </a:lnB>
                    <a:noFill/>
                  </a:tcPr>
                </a:tc>
                <a:extLst>
                  <a:ext uri="{0D108BD9-81ED-4DB2-BD59-A6C34878D82A}">
                    <a16:rowId xmlns:a16="http://schemas.microsoft.com/office/drawing/2014/main" val="1717185735"/>
                  </a:ext>
                </a:extLst>
              </a:tr>
              <a:tr h="578762">
                <a:tc>
                  <a:txBody>
                    <a:bodyPr/>
                    <a:lstStyle/>
                    <a:p>
                      <a:pPr marL="285750" indent="-228600">
                        <a:lnSpc>
                          <a:spcPts val="2000"/>
                        </a:lnSpc>
                        <a:spcAft>
                          <a:spcPts val="0"/>
                        </a:spcAft>
                        <a:buFont typeface="Arial" panose="020B0604020202020204" pitchFamily="34" charset="0"/>
                        <a:buChar char="•"/>
                      </a:pPr>
                      <a:r>
                        <a:rPr lang="en-US" sz="2000" dirty="0"/>
                        <a:t>A fully managed cloud Hadoop and Spark service backed by 99.9% SLA for your enterprise</a:t>
                      </a:r>
                    </a:p>
                  </a:txBody>
                  <a:tcPr marL="43551" marR="43551" marT="21776" marB="21776">
                    <a:lnL>
                      <a:noFill/>
                    </a:lnL>
                    <a:lnR>
                      <a:noFill/>
                    </a:lnR>
                    <a:lnT>
                      <a:noFill/>
                    </a:lnT>
                    <a:lnB>
                      <a:noFill/>
                    </a:lnB>
                  </a:tcPr>
                </a:tc>
                <a:tc>
                  <a:txBody>
                    <a:bodyPr/>
                    <a:lstStyle/>
                    <a:p>
                      <a:r>
                        <a:rPr lang="en-US" sz="1800" dirty="0">
                          <a:solidFill>
                            <a:schemeClr val="tx2"/>
                          </a:solidFill>
                          <a:hlinkClick r:id="rId5"/>
                        </a:rPr>
                        <a:t>HDInsight</a:t>
                      </a:r>
                      <a:r>
                        <a:rPr lang="en-US" sz="1800" dirty="0">
                          <a:solidFill>
                            <a:schemeClr val="tx2"/>
                          </a:solidFill>
                        </a:rPr>
                        <a:t> </a:t>
                      </a:r>
                    </a:p>
                  </a:txBody>
                  <a:tcPr marL="43551" marR="43551" marT="21776" marB="21776">
                    <a:lnL>
                      <a:noFill/>
                    </a:lnL>
                    <a:lnR>
                      <a:noFill/>
                    </a:lnR>
                    <a:lnT>
                      <a:noFill/>
                    </a:lnT>
                    <a:lnB>
                      <a:noFill/>
                    </a:lnB>
                    <a:noFill/>
                  </a:tcPr>
                </a:tc>
                <a:extLst>
                  <a:ext uri="{0D108BD9-81ED-4DB2-BD59-A6C34878D82A}">
                    <a16:rowId xmlns:a16="http://schemas.microsoft.com/office/drawing/2014/main" val="4218416796"/>
                  </a:ext>
                </a:extLst>
              </a:tr>
              <a:tr h="578762">
                <a:tc>
                  <a:txBody>
                    <a:bodyPr/>
                    <a:lstStyle/>
                    <a:p>
                      <a:pPr marL="285750" indent="-228600">
                        <a:lnSpc>
                          <a:spcPts val="2000"/>
                        </a:lnSpc>
                        <a:spcAft>
                          <a:spcPts val="0"/>
                        </a:spcAft>
                        <a:buFont typeface="Arial" panose="020B0604020202020204" pitchFamily="34" charset="0"/>
                        <a:buChar char="•"/>
                      </a:pPr>
                      <a:r>
                        <a:rPr lang="en-US" sz="2000" dirty="0"/>
                        <a:t>An on-demand, real-time stream processing service with enterprise-grade security, auditing, and support</a:t>
                      </a:r>
                    </a:p>
                  </a:txBody>
                  <a:tcPr marL="43551" marR="43551" marT="21776" marB="21776">
                    <a:lnL>
                      <a:noFill/>
                    </a:lnL>
                    <a:lnR>
                      <a:noFill/>
                    </a:lnR>
                    <a:lnT>
                      <a:noFill/>
                    </a:lnT>
                    <a:lnB>
                      <a:noFill/>
                    </a:lnB>
                  </a:tcPr>
                </a:tc>
                <a:tc>
                  <a:txBody>
                    <a:bodyPr/>
                    <a:lstStyle/>
                    <a:p>
                      <a:r>
                        <a:rPr lang="en-US" sz="1800" dirty="0">
                          <a:solidFill>
                            <a:schemeClr val="tx2"/>
                          </a:solidFill>
                          <a:hlinkClick r:id="rId6"/>
                        </a:rPr>
                        <a:t>Stream Analytics</a:t>
                      </a:r>
                      <a:r>
                        <a:rPr lang="en-US" sz="1800" dirty="0">
                          <a:solidFill>
                            <a:schemeClr val="tx2"/>
                          </a:solidFill>
                        </a:rPr>
                        <a:t> </a:t>
                      </a:r>
                    </a:p>
                  </a:txBody>
                  <a:tcPr marL="43551" marR="43551" marT="21776" marB="21776">
                    <a:lnL>
                      <a:noFill/>
                    </a:lnL>
                    <a:lnR>
                      <a:noFill/>
                    </a:lnR>
                    <a:lnT>
                      <a:noFill/>
                    </a:lnT>
                    <a:lnB>
                      <a:noFill/>
                    </a:lnB>
                    <a:noFill/>
                  </a:tcPr>
                </a:tc>
                <a:extLst>
                  <a:ext uri="{0D108BD9-81ED-4DB2-BD59-A6C34878D82A}">
                    <a16:rowId xmlns:a16="http://schemas.microsoft.com/office/drawing/2014/main" val="1392740090"/>
                  </a:ext>
                </a:extLst>
              </a:tr>
              <a:tr h="556257">
                <a:tc>
                  <a:txBody>
                    <a:bodyPr/>
                    <a:lstStyle/>
                    <a:p>
                      <a:pPr marL="285750" indent="-228600">
                        <a:lnSpc>
                          <a:spcPts val="2000"/>
                        </a:lnSpc>
                        <a:spcAft>
                          <a:spcPts val="0"/>
                        </a:spcAft>
                        <a:buFont typeface="Arial" panose="020B0604020202020204" pitchFamily="34" charset="0"/>
                        <a:buChar char="•"/>
                      </a:pPr>
                      <a:r>
                        <a:rPr lang="en-US" sz="2000" dirty="0"/>
                        <a:t>A no-limits data lake built to support massively parallel analytics</a:t>
                      </a:r>
                    </a:p>
                  </a:txBody>
                  <a:tcPr marL="43551" marR="43551" marT="21776" marB="21776">
                    <a:lnL>
                      <a:noFill/>
                    </a:lnL>
                    <a:lnR>
                      <a:noFill/>
                    </a:lnR>
                    <a:lnT>
                      <a:noFill/>
                    </a:lnT>
                    <a:lnB>
                      <a:noFill/>
                    </a:lnB>
                  </a:tcPr>
                </a:tc>
                <a:tc>
                  <a:txBody>
                    <a:bodyPr/>
                    <a:lstStyle/>
                    <a:p>
                      <a:r>
                        <a:rPr lang="en-US" sz="1800" dirty="0">
                          <a:solidFill>
                            <a:schemeClr val="tx2"/>
                          </a:solidFill>
                          <a:hlinkClick r:id="rId7"/>
                        </a:rPr>
                        <a:t>Data Lake Store</a:t>
                      </a:r>
                      <a:r>
                        <a:rPr lang="en-US" sz="1800" dirty="0">
                          <a:solidFill>
                            <a:schemeClr val="tx2"/>
                          </a:solidFill>
                        </a:rPr>
                        <a:t> </a:t>
                      </a:r>
                    </a:p>
                  </a:txBody>
                  <a:tcPr marL="43551" marR="43551" marT="21776" marB="21776">
                    <a:lnL>
                      <a:noFill/>
                    </a:lnL>
                    <a:lnR>
                      <a:noFill/>
                    </a:lnR>
                    <a:lnT>
                      <a:noFill/>
                    </a:lnT>
                    <a:lnB>
                      <a:noFill/>
                    </a:lnB>
                    <a:noFill/>
                  </a:tcPr>
                </a:tc>
                <a:extLst>
                  <a:ext uri="{0D108BD9-81ED-4DB2-BD59-A6C34878D82A}">
                    <a16:rowId xmlns:a16="http://schemas.microsoft.com/office/drawing/2014/main" val="2759794598"/>
                  </a:ext>
                </a:extLst>
              </a:tr>
              <a:tr h="578762">
                <a:tc>
                  <a:txBody>
                    <a:bodyPr/>
                    <a:lstStyle/>
                    <a:p>
                      <a:pPr marL="285750" indent="-228600">
                        <a:lnSpc>
                          <a:spcPts val="2000"/>
                        </a:lnSpc>
                        <a:spcAft>
                          <a:spcPts val="0"/>
                        </a:spcAft>
                        <a:buFont typeface="Arial" panose="020B0604020202020204" pitchFamily="34" charset="0"/>
                        <a:buChar char="•"/>
                      </a:pPr>
                      <a:r>
                        <a:rPr lang="en-US" sz="2000" dirty="0"/>
                        <a:t>A fully managed on-demand pay-per-job analytics service with enterprise-grade security, auditing, and support</a:t>
                      </a:r>
                    </a:p>
                  </a:txBody>
                  <a:tcPr marL="43551" marR="43551" marT="21776" marB="21776">
                    <a:lnL>
                      <a:noFill/>
                    </a:lnL>
                    <a:lnR>
                      <a:noFill/>
                    </a:lnR>
                    <a:lnT>
                      <a:noFill/>
                    </a:lnT>
                    <a:lnB>
                      <a:noFill/>
                    </a:lnB>
                  </a:tcPr>
                </a:tc>
                <a:tc>
                  <a:txBody>
                    <a:bodyPr/>
                    <a:lstStyle/>
                    <a:p>
                      <a:r>
                        <a:rPr lang="en-US" sz="1800" dirty="0">
                          <a:solidFill>
                            <a:schemeClr val="tx2"/>
                          </a:solidFill>
                          <a:hlinkClick r:id="rId8"/>
                        </a:rPr>
                        <a:t>Data Lake Analytics</a:t>
                      </a:r>
                      <a:r>
                        <a:rPr lang="en-US" sz="1800" dirty="0">
                          <a:solidFill>
                            <a:schemeClr val="tx2"/>
                          </a:solidFill>
                        </a:rPr>
                        <a:t> </a:t>
                      </a:r>
                    </a:p>
                  </a:txBody>
                  <a:tcPr marL="43551" marR="43551" marT="21776" marB="21776">
                    <a:lnL>
                      <a:noFill/>
                    </a:lnL>
                    <a:lnR>
                      <a:noFill/>
                    </a:lnR>
                    <a:lnT>
                      <a:noFill/>
                    </a:lnT>
                    <a:lnB>
                      <a:noFill/>
                    </a:lnB>
                    <a:noFill/>
                  </a:tcPr>
                </a:tc>
                <a:extLst>
                  <a:ext uri="{0D108BD9-81ED-4DB2-BD59-A6C34878D82A}">
                    <a16:rowId xmlns:a16="http://schemas.microsoft.com/office/drawing/2014/main" val="2786429361"/>
                  </a:ext>
                </a:extLst>
              </a:tr>
              <a:tr h="578762">
                <a:tc>
                  <a:txBody>
                    <a:bodyPr/>
                    <a:lstStyle/>
                    <a:p>
                      <a:pPr marL="285750" indent="-228600">
                        <a:lnSpc>
                          <a:spcPts val="2000"/>
                        </a:lnSpc>
                        <a:spcAft>
                          <a:spcPts val="0"/>
                        </a:spcAft>
                        <a:buFont typeface="Arial" panose="020B0604020202020204" pitchFamily="34" charset="0"/>
                        <a:buChar char="•"/>
                      </a:pPr>
                      <a:r>
                        <a:rPr lang="en-US" sz="2000" dirty="0"/>
                        <a:t>An enterprise-wide metadata catalog that makes data asset discovery simple</a:t>
                      </a:r>
                    </a:p>
                  </a:txBody>
                  <a:tcPr marL="43551" marR="43551" marT="21776" marB="21776">
                    <a:lnL>
                      <a:noFill/>
                    </a:lnL>
                    <a:lnR>
                      <a:noFill/>
                    </a:lnR>
                    <a:lnT>
                      <a:noFill/>
                    </a:lnT>
                    <a:lnB>
                      <a:noFill/>
                    </a:lnB>
                  </a:tcPr>
                </a:tc>
                <a:tc>
                  <a:txBody>
                    <a:bodyPr/>
                    <a:lstStyle/>
                    <a:p>
                      <a:r>
                        <a:rPr lang="en-US" sz="1800" dirty="0">
                          <a:solidFill>
                            <a:schemeClr val="tx2"/>
                          </a:solidFill>
                          <a:hlinkClick r:id="rId9"/>
                        </a:rPr>
                        <a:t>Data Catalog</a:t>
                      </a:r>
                      <a:r>
                        <a:rPr lang="en-US" sz="1800" dirty="0">
                          <a:solidFill>
                            <a:schemeClr val="tx2"/>
                          </a:solidFill>
                        </a:rPr>
                        <a:t> </a:t>
                      </a:r>
                    </a:p>
                  </a:txBody>
                  <a:tcPr marL="43551" marR="43551" marT="21776" marB="21776">
                    <a:lnL>
                      <a:noFill/>
                    </a:lnL>
                    <a:lnR>
                      <a:noFill/>
                    </a:lnR>
                    <a:lnT>
                      <a:noFill/>
                    </a:lnT>
                    <a:lnB>
                      <a:noFill/>
                    </a:lnB>
                    <a:noFill/>
                  </a:tcPr>
                </a:tc>
                <a:extLst>
                  <a:ext uri="{0D108BD9-81ED-4DB2-BD59-A6C34878D82A}">
                    <a16:rowId xmlns:a16="http://schemas.microsoft.com/office/drawing/2014/main" val="674662325"/>
                  </a:ext>
                </a:extLst>
              </a:tr>
              <a:tr h="578762">
                <a:tc>
                  <a:txBody>
                    <a:bodyPr/>
                    <a:lstStyle/>
                    <a:p>
                      <a:pPr marL="285750" indent="-228600">
                        <a:lnSpc>
                          <a:spcPts val="2000"/>
                        </a:lnSpc>
                        <a:spcAft>
                          <a:spcPts val="0"/>
                        </a:spcAft>
                        <a:buFont typeface="Arial" panose="020B0604020202020204" pitchFamily="34" charset="0"/>
                        <a:buChar char="•"/>
                      </a:pPr>
                      <a:r>
                        <a:rPr lang="en-US" sz="2000"/>
                        <a:t>A data integration service to orchestrate and automate data movement and transformation</a:t>
                      </a:r>
                    </a:p>
                  </a:txBody>
                  <a:tcPr marL="43551" marR="43551" marT="21776" marB="21776">
                    <a:lnL>
                      <a:noFill/>
                    </a:lnL>
                    <a:lnR>
                      <a:noFill/>
                    </a:lnR>
                    <a:lnT>
                      <a:noFill/>
                    </a:lnT>
                    <a:lnB>
                      <a:noFill/>
                    </a:lnB>
                  </a:tcPr>
                </a:tc>
                <a:tc>
                  <a:txBody>
                    <a:bodyPr/>
                    <a:lstStyle/>
                    <a:p>
                      <a:r>
                        <a:rPr lang="en-US" sz="1800" dirty="0">
                          <a:solidFill>
                            <a:schemeClr val="tx2"/>
                          </a:solidFill>
                          <a:hlinkClick r:id="rId10"/>
                        </a:rPr>
                        <a:t>Data Factory</a:t>
                      </a:r>
                      <a:r>
                        <a:rPr lang="en-US" sz="1800" dirty="0">
                          <a:solidFill>
                            <a:schemeClr val="tx2"/>
                          </a:solidFill>
                        </a:rPr>
                        <a:t> </a:t>
                      </a:r>
                    </a:p>
                    <a:p>
                      <a:endParaRPr lang="en-US" sz="1800" dirty="0">
                        <a:solidFill>
                          <a:schemeClr val="tx2"/>
                        </a:solidFill>
                      </a:endParaRPr>
                    </a:p>
                  </a:txBody>
                  <a:tcPr marL="43551" marR="43551" marT="21776" marB="21776">
                    <a:lnL>
                      <a:noFill/>
                    </a:lnL>
                    <a:lnR>
                      <a:noFill/>
                    </a:lnR>
                    <a:lnT>
                      <a:noFill/>
                    </a:lnT>
                    <a:lnB>
                      <a:noFill/>
                    </a:lnB>
                    <a:noFill/>
                  </a:tcPr>
                </a:tc>
                <a:extLst>
                  <a:ext uri="{0D108BD9-81ED-4DB2-BD59-A6C34878D82A}">
                    <a16:rowId xmlns:a16="http://schemas.microsoft.com/office/drawing/2014/main" val="2371708466"/>
                  </a:ext>
                </a:extLst>
              </a:tr>
              <a:tr h="578762">
                <a:tc>
                  <a:txBody>
                    <a:bodyPr/>
                    <a:lstStyle/>
                    <a:p>
                      <a:pPr marL="285750" indent="-228600">
                        <a:lnSpc>
                          <a:spcPts val="2000"/>
                        </a:lnSpc>
                        <a:spcAft>
                          <a:spcPts val="0"/>
                        </a:spcAft>
                        <a:buFont typeface="Arial" panose="020B0604020202020204" pitchFamily="34" charset="0"/>
                        <a:buChar char="•"/>
                      </a:pPr>
                      <a:r>
                        <a:rPr lang="en-US" sz="2000" dirty="0">
                          <a:solidFill>
                            <a:srgbClr val="00B050"/>
                          </a:solidFill>
                        </a:rPr>
                        <a:t>A fully managed cloud service to easily build, deploy, and share predictive analytics solutions</a:t>
                      </a:r>
                    </a:p>
                  </a:txBody>
                  <a:tcPr marL="43551" marR="43551" marT="21776" marB="21776">
                    <a:lnL>
                      <a:noFill/>
                    </a:lnL>
                    <a:lnR>
                      <a:noFill/>
                    </a:lnR>
                    <a:lnT>
                      <a:noFill/>
                    </a:lnT>
                    <a:lnB>
                      <a:noFill/>
                    </a:lnB>
                  </a:tcPr>
                </a:tc>
                <a:tc>
                  <a:txBody>
                    <a:bodyPr/>
                    <a:lstStyle/>
                    <a:p>
                      <a:r>
                        <a:rPr lang="en-US" sz="1800" dirty="0">
                          <a:solidFill>
                            <a:srgbClr val="00B050"/>
                          </a:solidFill>
                          <a:hlinkClick r:id="rId11"/>
                        </a:rPr>
                        <a:t>Machine Learning</a:t>
                      </a:r>
                      <a:r>
                        <a:rPr lang="en-US" sz="1800" dirty="0">
                          <a:solidFill>
                            <a:srgbClr val="00B050"/>
                          </a:solidFill>
                        </a:rPr>
                        <a:t> </a:t>
                      </a:r>
                    </a:p>
                  </a:txBody>
                  <a:tcPr marL="43551" marR="43551" marT="21776" marB="21776">
                    <a:lnL>
                      <a:noFill/>
                    </a:lnL>
                    <a:lnR>
                      <a:noFill/>
                    </a:lnR>
                    <a:lnT>
                      <a:noFill/>
                    </a:lnT>
                    <a:lnB>
                      <a:noFill/>
                    </a:lnB>
                    <a:noFill/>
                  </a:tcPr>
                </a:tc>
                <a:extLst>
                  <a:ext uri="{0D108BD9-81ED-4DB2-BD59-A6C34878D82A}">
                    <a16:rowId xmlns:a16="http://schemas.microsoft.com/office/drawing/2014/main" val="2432144233"/>
                  </a:ext>
                </a:extLst>
              </a:tr>
            </a:tbl>
          </a:graphicData>
        </a:graphic>
      </p:graphicFrame>
      <p:sp>
        <p:nvSpPr>
          <p:cNvPr id="4" name="Rectangle 1"/>
          <p:cNvSpPr>
            <a:spLocks noChangeArrowheads="1"/>
          </p:cNvSpPr>
          <p:nvPr/>
        </p:nvSpPr>
        <p:spPr bwMode="auto">
          <a:xfrm>
            <a:off x="817563" y="1027113"/>
            <a:ext cx="3856037" cy="0"/>
          </a:xfrm>
          <a:prstGeom prst="rect">
            <a:avLst/>
          </a:prstGeom>
          <a:solidFill>
            <a:srgbClr val="30303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14207" tIns="0" rIns="249159" bIns="0" numCol="1" anchor="ctr" anchorCtr="0" compatLnSpc="1">
            <a:prstTxWarp prst="textNoShape">
              <a:avLst/>
            </a:prstTxWarp>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5710015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1_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2808</Words>
  <Application>Microsoft Office PowerPoint</Application>
  <PresentationFormat>Custom</PresentationFormat>
  <Paragraphs>275</Paragraphs>
  <Slides>16</Slides>
  <Notes>16</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16</vt:i4>
      </vt:variant>
    </vt:vector>
  </HeadingPairs>
  <TitlesOfParts>
    <vt:vector size="30" baseType="lpstr">
      <vt:lpstr>SimSun</vt:lpstr>
      <vt:lpstr>Arial</vt:lpstr>
      <vt:lpstr>Calibri</vt:lpstr>
      <vt:lpstr>Segoe UI</vt:lpstr>
      <vt:lpstr>Segoe UI Light</vt:lpstr>
      <vt:lpstr>Segoe UI Semilight</vt:lpstr>
      <vt:lpstr>Wingdings</vt:lpstr>
      <vt:lpstr>FY15 Enterprise identity theme</vt:lpstr>
      <vt:lpstr>1_WHITE TEMPLATE</vt:lpstr>
      <vt:lpstr>2_WHITE TEMPLATE</vt:lpstr>
      <vt:lpstr>3_WHITE TEMPLATE</vt:lpstr>
      <vt:lpstr>4_WHITE TEMPLATE</vt:lpstr>
      <vt:lpstr>1_FY15 Enterprise identity theme</vt:lpstr>
      <vt:lpstr>think-cell Slide</vt:lpstr>
      <vt:lpstr>PowerPoint Presentation</vt:lpstr>
      <vt:lpstr>PowerPoint Presentation</vt:lpstr>
      <vt:lpstr>The Data Science Process and Platform</vt:lpstr>
      <vt:lpstr>The Team Data Science Process </vt:lpstr>
      <vt:lpstr>The Azure Platform for Analytics and AI</vt:lpstr>
      <vt:lpstr>Defining your Objectives</vt:lpstr>
      <vt:lpstr>PowerPoint Presentation</vt:lpstr>
      <vt:lpstr>PowerPoint Presentation</vt:lpstr>
      <vt:lpstr>Analytics Options</vt:lpstr>
      <vt:lpstr>PowerPoint Presentation</vt:lpstr>
      <vt:lpstr>PowerPoint Presentation</vt:lpstr>
      <vt:lpstr>Identify Data Sources</vt:lpstr>
      <vt:lpstr>Locating and Inspecting data</vt:lpstr>
      <vt:lpstr>Azure Data Catalog</vt:lpstr>
      <vt:lpstr>Demonstration: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Solutions with TDSP</dc:title>
  <dc:subject>Business Understanding</dc:subject>
  <dc:creator/>
  <cp:keywords>Data Science, TDSP, Module 2</cp:keywords>
  <dc:description/>
  <cp:lastModifiedBy/>
  <cp:revision>1</cp:revision>
  <dcterms:created xsi:type="dcterms:W3CDTF">2016-11-27T02:00:30Z</dcterms:created>
  <dcterms:modified xsi:type="dcterms:W3CDTF">2017-10-11T17:57:45Z</dcterms:modified>
  <cp:category>AIR Team Training</cp:category>
  <cp:contentStatus>Alpha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2017-05-23T07:39:08.5175870-04:00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