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ags/tag2.xml" ContentType="application/vnd.openxmlformats-officedocument.presentationml.tags+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59" r:id="rId4"/>
    <p:sldMasterId id="2147484566" r:id="rId5"/>
    <p:sldMasterId id="2147484568" r:id="rId6"/>
    <p:sldMasterId id="2147484573" r:id="rId7"/>
    <p:sldMasterId id="2147484576" r:id="rId8"/>
  </p:sldMasterIdLst>
  <p:notesMasterIdLst>
    <p:notesMasterId r:id="rId30"/>
  </p:notesMasterIdLst>
  <p:handoutMasterIdLst>
    <p:handoutMasterId r:id="rId31"/>
  </p:handoutMasterIdLst>
  <p:sldIdLst>
    <p:sldId id="1647" r:id="rId9"/>
    <p:sldId id="1634" r:id="rId10"/>
    <p:sldId id="1606" r:id="rId11"/>
    <p:sldId id="1607" r:id="rId12"/>
    <p:sldId id="1608" r:id="rId13"/>
    <p:sldId id="1648" r:id="rId14"/>
    <p:sldId id="1649" r:id="rId15"/>
    <p:sldId id="1658" r:id="rId16"/>
    <p:sldId id="1651" r:id="rId17"/>
    <p:sldId id="1650" r:id="rId18"/>
    <p:sldId id="1659" r:id="rId19"/>
    <p:sldId id="1652" r:id="rId20"/>
    <p:sldId id="1653" r:id="rId21"/>
    <p:sldId id="1663" r:id="rId22"/>
    <p:sldId id="1654" r:id="rId23"/>
    <p:sldId id="1655" r:id="rId24"/>
    <p:sldId id="1656" r:id="rId25"/>
    <p:sldId id="1660" r:id="rId26"/>
    <p:sldId id="1664" r:id="rId27"/>
    <p:sldId id="1657" r:id="rId28"/>
    <p:sldId id="150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72452" autoAdjust="0"/>
  </p:normalViewPr>
  <p:slideViewPr>
    <p:cSldViewPr snapToGrid="0">
      <p:cViewPr varScale="1">
        <p:scale>
          <a:sx n="49" d="100"/>
          <a:sy n="49" d="100"/>
        </p:scale>
        <p:origin x="76" y="69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358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b="1" dirty="0">
              <a:solidFill>
                <a:schemeClr val="accent1">
                  <a:lumMod val="75000"/>
                </a:schemeClr>
              </a:solidFill>
              <a:latin typeface="+mj-lt"/>
            </a:rPr>
            <a:t>Business Understanding</a:t>
          </a: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b="1" dirty="0">
              <a:solidFill>
                <a:schemeClr val="accent1">
                  <a:lumMod val="75000"/>
                </a:schemeClr>
              </a:solidFill>
              <a:latin typeface="+mj-lt"/>
            </a:rPr>
            <a:t>Define Objectives</a:t>
          </a: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b="1" dirty="0">
              <a:solidFill>
                <a:schemeClr val="accent1">
                  <a:lumMod val="75000"/>
                </a:schemeClr>
              </a:solidFill>
              <a:latin typeface="+mj-lt"/>
            </a:rPr>
            <a:t>Identify Data Sources</a:t>
          </a: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b="1" kern="1200" dirty="0">
              <a:solidFill>
                <a:srgbClr val="7FBA00">
                  <a:lumMod val="75000"/>
                </a:srgbClr>
              </a:solidFill>
              <a:latin typeface="Segoe UI Light"/>
              <a:ea typeface="+mn-ea"/>
              <a:cs typeface="+mn-cs"/>
            </a:rPr>
            <a:t>Data Acquisition and Understanding</a:t>
          </a: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dirty="0">
              <a:latin typeface="+mj-lt"/>
            </a:rPr>
            <a:t>Modeling</a:t>
          </a: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dirty="0">
              <a:latin typeface="+mj-lt"/>
            </a:rPr>
            <a:t>Deployment</a:t>
          </a: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dirty="0">
              <a:latin typeface="+mj-lt"/>
            </a:rPr>
            <a:t>Customer Acceptance</a:t>
          </a: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dirty="0">
              <a:latin typeface="+mj-lt"/>
            </a:rPr>
            <a:t>Testing and Validation</a:t>
          </a: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dirty="0">
              <a:latin typeface="+mj-lt"/>
            </a:rPr>
            <a:t>Handoff</a:t>
          </a: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dirty="0">
              <a:latin typeface="+mj-lt"/>
            </a:rPr>
            <a:t>Re-train and re-score</a:t>
          </a: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custLinFactNeighborY="0">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dirty="0"/>
            <a:t>Big Data</a:t>
          </a:r>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dirty="0"/>
            <a:t>Intelligence and Advanced Analytics</a:t>
          </a:r>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dirty="0"/>
            <a:t>Information Management</a:t>
          </a:r>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dirty="0"/>
            <a:t>Solutions</a:t>
          </a:r>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dirty="0"/>
            <a:t>Visualization</a:t>
          </a:r>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dirty="0"/>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dirty="0"/>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dirty="0"/>
            <a:t>Event Hubs</a:t>
          </a:r>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dirty="0"/>
            <a:t>Data Lake</a:t>
          </a:r>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dirty="0"/>
            <a:t>SQL Data Warehouse</a:t>
          </a:r>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dirty="0"/>
            <a:t>Cosmos DB</a:t>
          </a:r>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dirty="0"/>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dirty="0"/>
            <a:t>Stream Analytics</a:t>
          </a:r>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dirty="0"/>
            <a:t>Analysis Services</a:t>
          </a:r>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dirty="0"/>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dirty="0"/>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dirty="0"/>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b="1" dirty="0">
              <a:solidFill>
                <a:schemeClr val="accent1">
                  <a:lumMod val="75000"/>
                </a:schemeClr>
              </a:solidFill>
            </a:rPr>
            <a:t>Azure Machine Learning Services</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Define Objectives</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Identify Data Sources</a:t>
          </a: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1">
                  <a:lumMod val="75000"/>
                </a:schemeClr>
              </a:solidFill>
              <a:latin typeface="+mj-lt"/>
            </a:rPr>
            <a:t>Business Understanding</a:t>
          </a: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Data Acquisition and Understanding</a:t>
          </a: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Modeling</a:t>
          </a: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Deployment</a:t>
          </a: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mj-lt"/>
            </a:rPr>
            <a:t>Testing and Validation</a:t>
          </a:r>
        </a:p>
        <a:p>
          <a:pPr marL="171450" lvl="1" indent="-171450" algn="l" defTabSz="844550">
            <a:lnSpc>
              <a:spcPct val="90000"/>
            </a:lnSpc>
            <a:spcBef>
              <a:spcPct val="0"/>
            </a:spcBef>
            <a:spcAft>
              <a:spcPct val="15000"/>
            </a:spcAft>
            <a:buChar char="•"/>
          </a:pPr>
          <a:r>
            <a:rPr lang="en-US" sz="1900" kern="1200" dirty="0">
              <a:latin typeface="+mj-lt"/>
            </a:rPr>
            <a:t>Handoff</a:t>
          </a:r>
        </a:p>
        <a:p>
          <a:pPr marL="171450" lvl="1" indent="-171450" algn="l" defTabSz="844550">
            <a:lnSpc>
              <a:spcPct val="90000"/>
            </a:lnSpc>
            <a:spcBef>
              <a:spcPct val="0"/>
            </a:spcBef>
            <a:spcAft>
              <a:spcPct val="15000"/>
            </a:spcAft>
            <a:buChar char="•"/>
          </a:pPr>
          <a:r>
            <a:rPr lang="en-US" sz="1900" kern="1200" dirty="0">
              <a:latin typeface="+mj-lt"/>
            </a:rPr>
            <a:t>Re-train and re-score</a:t>
          </a: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Customer Acceptance</a:t>
          </a: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Information Management</a:t>
          </a:r>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Data Catalog</a:t>
          </a:r>
        </a:p>
        <a:p>
          <a:pPr marL="228600" lvl="1" indent="-228600" algn="l" defTabSz="889000">
            <a:lnSpc>
              <a:spcPct val="90000"/>
            </a:lnSpc>
            <a:spcBef>
              <a:spcPct val="0"/>
            </a:spcBef>
            <a:spcAft>
              <a:spcPct val="15000"/>
            </a:spcAft>
            <a:buChar char="•"/>
          </a:pPr>
          <a:r>
            <a:rPr lang="en-US" sz="2000" kern="1200" dirty="0"/>
            <a:t>Data Factory</a:t>
          </a:r>
        </a:p>
        <a:p>
          <a:pPr marL="228600" lvl="1" indent="-228600" algn="l" defTabSz="889000">
            <a:lnSpc>
              <a:spcPct val="90000"/>
            </a:lnSpc>
            <a:spcBef>
              <a:spcPct val="0"/>
            </a:spcBef>
            <a:spcAft>
              <a:spcPct val="15000"/>
            </a:spcAft>
            <a:buChar char="•"/>
          </a:pPr>
          <a:r>
            <a:rPr lang="en-US" sz="2000" kern="1200" dirty="0"/>
            <a:t>Event Hubs</a:t>
          </a:r>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Big Data</a:t>
          </a:r>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Azure Storage</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SQL Data Warehouse</a:t>
          </a:r>
        </a:p>
        <a:p>
          <a:pPr marL="228600" lvl="1" indent="-228600" algn="l" defTabSz="889000">
            <a:lnSpc>
              <a:spcPct val="90000"/>
            </a:lnSpc>
            <a:spcBef>
              <a:spcPct val="0"/>
            </a:spcBef>
            <a:spcAft>
              <a:spcPct val="15000"/>
            </a:spcAft>
            <a:buChar char="•"/>
          </a:pPr>
          <a:r>
            <a:rPr lang="en-US" sz="2000" kern="1200" dirty="0"/>
            <a:t>Cosmos DB</a:t>
          </a:r>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Intelligence and Advanced Analytics</a:t>
          </a:r>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Cortana, Bot Service, Cognitive Framework</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Azure Machine Learning Services</a:t>
          </a:r>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Stream Analytics</a:t>
          </a:r>
        </a:p>
        <a:p>
          <a:pPr marL="228600" lvl="1" indent="-228600" algn="l" defTabSz="889000">
            <a:lnSpc>
              <a:spcPct val="90000"/>
            </a:lnSpc>
            <a:spcBef>
              <a:spcPct val="0"/>
            </a:spcBef>
            <a:spcAft>
              <a:spcPct val="15000"/>
            </a:spcAft>
            <a:buChar char="•"/>
          </a:pPr>
          <a:r>
            <a:rPr lang="en-US" sz="2000" kern="1200" dirty="0"/>
            <a:t>Analysis Services</a:t>
          </a:r>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Visualization</a:t>
          </a:r>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Power BI</a:t>
          </a:r>
        </a:p>
        <a:p>
          <a:pPr marL="228600" lvl="1" indent="-228600" algn="l" defTabSz="889000">
            <a:lnSpc>
              <a:spcPct val="90000"/>
            </a:lnSpc>
            <a:spcBef>
              <a:spcPct val="0"/>
            </a:spcBef>
            <a:spcAft>
              <a:spcPct val="15000"/>
            </a:spcAft>
            <a:buChar char="•"/>
          </a:pPr>
          <a:r>
            <a:rPr lang="en-US" sz="2000" kern="1200" dirty="0"/>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Solutions</a:t>
          </a:r>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10/13/2017 7:45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09205" cy="1748928"/>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641359"/>
            <a:ext cx="6251154" cy="60178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835527"/>
            <a:ext cx="947103" cy="30688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69855"/>
            <a:ext cx="1926660" cy="243112"/>
          </a:xfrm>
          <a:prstGeom prst="rect">
            <a:avLst/>
          </a:prstGeom>
        </p:spPr>
      </p:pic>
      <p:sp>
        <p:nvSpPr>
          <p:cNvPr id="3" name="Rectangle 2"/>
          <p:cNvSpPr/>
          <p:nvPr/>
        </p:nvSpPr>
        <p:spPr>
          <a:xfrm>
            <a:off x="381000" y="8835527"/>
            <a:ext cx="4809836"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7" name="Rectangle 6"/>
          <p:cNvSpPr/>
          <p:nvPr/>
        </p:nvSpPr>
        <p:spPr>
          <a:xfrm>
            <a:off x="2307661" y="142734"/>
            <a:ext cx="4550340"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Setup</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sz="1800" dirty="0"/>
              <a:t>Creating Solutions with the Team Data Science Process (TDSP)</a:t>
            </a:r>
          </a:p>
          <a:p>
            <a:pPr marL="0" indent="0">
              <a:buFont typeface="+mj-lt"/>
              <a:buNone/>
            </a:pPr>
            <a:endParaRPr lang="en-US" sz="1800" dirty="0"/>
          </a:p>
          <a:p>
            <a:pPr marL="0" indent="0">
              <a:buFont typeface="+mj-lt"/>
              <a:buNone/>
            </a:pPr>
            <a:r>
              <a:rPr lang="en-US" sz="1800" dirty="0"/>
              <a:t>In this hands-on workshop, you’ll cover a series of modules that guide you in understanding how to implement an analytics solution using the Team Data Science Process. You’ll learn how to work through a real-world scenario using Microsoft Azure Machine Learning Services along with other Microsoft technologies. You'll learn how to modify the solution we create in the class solution for implementations in your own scenarios.</a:t>
            </a:r>
          </a:p>
          <a:p>
            <a:pPr marL="0" indent="0">
              <a:buFont typeface="+mj-lt"/>
              <a:buNone/>
            </a:pPr>
            <a:r>
              <a:rPr lang="en-US" sz="1800" dirty="0"/>
              <a:t>This course is designed to take approximately one day.</a:t>
            </a:r>
          </a:p>
          <a:p>
            <a:pPr marL="0" indent="0">
              <a:buFont typeface="+mj-lt"/>
              <a:buNone/>
            </a:pPr>
            <a:endParaRPr lang="en-US" sz="1800" dirty="0"/>
          </a:p>
          <a:p>
            <a:pPr marL="0" indent="0">
              <a:buFont typeface="+mj-lt"/>
              <a:buNone/>
            </a:pPr>
            <a:r>
              <a:rPr lang="en-US" sz="1800" dirty="0"/>
              <a:t>Getting Started</a:t>
            </a:r>
          </a:p>
          <a:p>
            <a:pPr marL="0" indent="0">
              <a:buFont typeface="+mj-lt"/>
              <a:buNone/>
            </a:pPr>
            <a:r>
              <a:rPr lang="en-US" sz="1800" dirty="0"/>
              <a:t>You’ll need a laptop that you can install software on, a Microsoft Azure account, experience with Machine Learning and Programming in Python, along with several other pre-requisites. See the “README.md” file in the “Students” folder on the github location for this course for a full list prior to taking this course.</a:t>
            </a:r>
          </a:p>
          <a:p>
            <a:pPr marL="0" indent="0">
              <a:buFont typeface="+mj-lt"/>
              <a:buNone/>
            </a:pPr>
            <a:endParaRPr lang="en-US" sz="1800" dirty="0"/>
          </a:p>
          <a:p>
            <a:pPr marL="0" indent="0">
              <a:buFont typeface="+mj-lt"/>
              <a:buNone/>
            </a:pPr>
            <a:r>
              <a:rPr lang="en-US" sz="1800" dirty="0"/>
              <a:t>If these pre-requisites are new to you, there is a complete Learning Path in the “Instructions” folder called “Learning Path - Creating Solutions with the Team Data Science Process.md” that you can use to learn these technologies and processes. You should be able to complete all tasks in that Learning Path prior to attending this course.</a:t>
            </a:r>
          </a:p>
          <a:p>
            <a:pPr marL="0" indent="0">
              <a:buFont typeface="+mj-lt"/>
              <a:buNone/>
            </a:pPr>
            <a:endParaRPr lang="en-US" sz="1800" dirty="0"/>
          </a:p>
          <a:p>
            <a:pPr marL="0" indent="0">
              <a:buFont typeface="+mj-lt"/>
              <a:buNone/>
            </a:pPr>
            <a:r>
              <a:rPr lang="en-US" sz="1800" dirty="0"/>
              <a:t>Course Modules</a:t>
            </a:r>
          </a:p>
          <a:p>
            <a:pPr marL="0" indent="0">
              <a:buFont typeface="+mj-lt"/>
              <a:buNone/>
            </a:pPr>
            <a:endParaRPr lang="en-US" sz="1800" dirty="0"/>
          </a:p>
          <a:p>
            <a:pPr marL="0" indent="0">
              <a:buFont typeface="+mj-lt"/>
              <a:buNone/>
            </a:pPr>
            <a:r>
              <a:rPr lang="en-US" sz="1800" dirty="0"/>
              <a:t>1 – Introduction to the Team Data Science Process (TDSP)</a:t>
            </a:r>
          </a:p>
          <a:p>
            <a:pPr marL="0" indent="0">
              <a:buFont typeface="+mj-lt"/>
              <a:buNone/>
            </a:pPr>
            <a:r>
              <a:rPr lang="en-US" sz="1800" dirty="0"/>
              <a:t>In module one, we’ll cover an overview of the TDSP, with an explanation of each phase. You’ll also set up your environment for the rest of the course. By the end of the module, students should be familiar with the Team Data Science Process, the Microsoft Business Analytics and AI Platform and Azure DevOps for Data Science.</a:t>
            </a:r>
          </a:p>
          <a:p>
            <a:pPr marL="0" indent="0">
              <a:buFont typeface="+mj-lt"/>
              <a:buNone/>
            </a:pPr>
            <a:r>
              <a:rPr lang="en-US" sz="1800" dirty="0"/>
              <a:t>NOTE: Much of the setup must be accomplished prior to class. See the “README.md” file in the “Students” folder for these requirements.</a:t>
            </a:r>
          </a:p>
          <a:p>
            <a:pPr marL="0" indent="0">
              <a:buFont typeface="+mj-lt"/>
              <a:buNone/>
            </a:pPr>
            <a:endParaRPr lang="en-US" sz="1800" dirty="0"/>
          </a:p>
          <a:p>
            <a:pPr marL="0" indent="0">
              <a:buFont typeface="+mj-lt"/>
              <a:buNone/>
            </a:pPr>
            <a:r>
              <a:rPr lang="en-US" sz="1800" dirty="0"/>
              <a:t>2 – Business Understanding</a:t>
            </a:r>
          </a:p>
          <a:p>
            <a:pPr marL="0" indent="0">
              <a:buFont typeface="+mj-lt"/>
              <a:buNone/>
            </a:pPr>
            <a:r>
              <a:rPr lang="en-US" sz="1800" dirty="0"/>
              <a:t>At the end of this module, students should be able to determine questions from business requirements, locate and document data sources for Advanced Analytics, and use patterns to create solution frameworks.</a:t>
            </a:r>
          </a:p>
          <a:p>
            <a:pPr marL="0" indent="0">
              <a:buFont typeface="+mj-lt"/>
              <a:buNone/>
            </a:pPr>
            <a:r>
              <a:rPr lang="en-US" sz="1800" dirty="0"/>
              <a:t>During the module, a business case is presented, and the instructor takes the students through the process of breaking a statement down into key words used to determine the question to be answered with data storage technologies and data processing technologies, ultimately using a decision matrix to create a solution workflow.</a:t>
            </a:r>
          </a:p>
          <a:p>
            <a:pPr marL="0" indent="0">
              <a:buFont typeface="+mj-lt"/>
              <a:buNone/>
            </a:pPr>
            <a:endParaRPr lang="en-US" sz="1800" dirty="0"/>
          </a:p>
          <a:p>
            <a:pPr marL="0" indent="0">
              <a:buFont typeface="+mj-lt"/>
              <a:buNone/>
            </a:pPr>
            <a:r>
              <a:rPr lang="en-US" sz="1800" dirty="0"/>
              <a:t>3 - Data Acquisition and Understanding</a:t>
            </a:r>
          </a:p>
          <a:p>
            <a:pPr marL="0" indent="0">
              <a:buFont typeface="+mj-lt"/>
              <a:buNone/>
            </a:pPr>
            <a:r>
              <a:rPr lang="en-US" sz="1800" dirty="0"/>
              <a:t>Upon completion of this module, students should have hands-on experience and understanding of how to ingest data into the solution, explore data using the Azure Machine Learning Services (AMLS) Workbench tool, and create a mechanism to orchestrate and manage data flows through a solution.</a:t>
            </a:r>
          </a:p>
          <a:p>
            <a:pPr marL="0" indent="0">
              <a:buFont typeface="+mj-lt"/>
              <a:buNone/>
            </a:pPr>
            <a:endParaRPr lang="en-US" sz="1800" dirty="0"/>
          </a:p>
          <a:p>
            <a:pPr marL="0" indent="0">
              <a:buFont typeface="+mj-lt"/>
              <a:buNone/>
            </a:pPr>
            <a:r>
              <a:rPr lang="en-US" sz="1800" dirty="0"/>
              <a:t>4 – Modeling</a:t>
            </a:r>
          </a:p>
          <a:p>
            <a:pPr marL="0" indent="0">
              <a:buFont typeface="+mj-lt"/>
              <a:buNone/>
            </a:pPr>
            <a:r>
              <a:rPr lang="en-US" sz="1800" dirty="0"/>
              <a:t>This module is focused on Machine Learning. In this module, students will learn about Machine Learning options and create a Machine Learning solution in their AMLS environment. Students will be able to create, save, and run Machine Learning models using the AMLS Workbench tool.</a:t>
            </a:r>
          </a:p>
          <a:p>
            <a:pPr marL="0" indent="0">
              <a:buFont typeface="+mj-lt"/>
              <a:buNone/>
            </a:pPr>
            <a:endParaRPr lang="en-US" sz="1800" dirty="0"/>
          </a:p>
          <a:p>
            <a:pPr marL="0" indent="0">
              <a:buFont typeface="+mj-lt"/>
              <a:buNone/>
            </a:pPr>
            <a:r>
              <a:rPr lang="en-US" sz="1800" dirty="0"/>
              <a:t>5 – Deployment</a:t>
            </a:r>
          </a:p>
          <a:p>
            <a:pPr marL="0" indent="0">
              <a:buFont typeface="+mj-lt"/>
              <a:buNone/>
            </a:pPr>
            <a:r>
              <a:rPr lang="en-US" sz="1800" dirty="0"/>
              <a:t>This module covers the deployment of an AMLS model. Students will learn to track and monitor models and their runs using the AMLS Workbench tool. The students will learn how to deploy the results of the model to be used in client and downstream applications.</a:t>
            </a:r>
          </a:p>
          <a:p>
            <a:pPr marL="0" indent="0">
              <a:buFont typeface="+mj-lt"/>
              <a:buNone/>
            </a:pPr>
            <a:endParaRPr lang="en-US" sz="1800" dirty="0"/>
          </a:p>
          <a:p>
            <a:pPr marL="0" indent="0">
              <a:buFont typeface="+mj-lt"/>
              <a:buNone/>
            </a:pPr>
            <a:r>
              <a:rPr lang="en-US" sz="1800" dirty="0"/>
              <a:t>6 - Customer Acceptance</a:t>
            </a:r>
          </a:p>
          <a:p>
            <a:pPr marL="0" indent="0">
              <a:buFont typeface="+mj-lt"/>
              <a:buNone/>
            </a:pPr>
            <a:r>
              <a:rPr lang="en-US" sz="1800" dirty="0"/>
              <a:t>In this module, several important post-deployment activities are discussed in detail including: customer handoff and acceptance, altering and maintaining a solution, and monitoring and reporting on the solution.</a:t>
            </a:r>
          </a:p>
          <a:p>
            <a:pPr marL="0" indent="0">
              <a:buFont typeface="+mj-lt"/>
              <a:buNone/>
            </a:pPr>
            <a:endParaRPr lang="en-US" sz="1800" dirty="0"/>
          </a:p>
          <a:p>
            <a:pPr marL="0" indent="0">
              <a:buFont typeface="+mj-lt"/>
              <a:buNone/>
            </a:pPr>
            <a:r>
              <a:rPr lang="en-US" sz="1800" dirty="0"/>
              <a:t>Build and Test</a:t>
            </a:r>
          </a:p>
          <a:p>
            <a:pPr marL="0" indent="0">
              <a:buFont typeface="+mj-lt"/>
              <a:buNone/>
            </a:pPr>
            <a:r>
              <a:rPr lang="en-US" sz="1800" dirty="0"/>
              <a:t>This project contains three folders in the github folder:</a:t>
            </a:r>
          </a:p>
          <a:p>
            <a:pPr marL="0" indent="0">
              <a:buFont typeface="+mj-lt"/>
              <a:buNone/>
            </a:pPr>
            <a:r>
              <a:rPr lang="en-US" sz="1800" dirty="0"/>
              <a:t>	Instructions</a:t>
            </a:r>
          </a:p>
          <a:p>
            <a:pPr marL="0" indent="0">
              <a:buFont typeface="+mj-lt"/>
              <a:buNone/>
            </a:pPr>
            <a:r>
              <a:rPr lang="en-US" sz="1800" dirty="0"/>
              <a:t>		Materials needed to teach or prepare for this course are stored here.</a:t>
            </a:r>
          </a:p>
          <a:p>
            <a:pPr marL="0" indent="0">
              <a:buFont typeface="+mj-lt"/>
              <a:buNone/>
            </a:pPr>
            <a:r>
              <a:rPr lang="en-US" sz="1800" dirty="0"/>
              <a:t>	Instructor</a:t>
            </a:r>
          </a:p>
          <a:p>
            <a:pPr marL="0" indent="0">
              <a:buFont typeface="+mj-lt"/>
              <a:buNone/>
            </a:pPr>
            <a:r>
              <a:rPr lang="en-US" sz="1800" dirty="0"/>
              <a:t>		All source training materials, PowerPoint files, and other teaching resources are located here.</a:t>
            </a:r>
          </a:p>
          <a:p>
            <a:pPr marL="0" indent="0">
              <a:buFont typeface="+mj-lt"/>
              <a:buNone/>
            </a:pPr>
            <a:r>
              <a:rPr lang="en-US" sz="1800" dirty="0"/>
              <a:t>	Students</a:t>
            </a:r>
          </a:p>
          <a:p>
            <a:pPr marL="0" indent="0">
              <a:buFont typeface="+mj-lt"/>
              <a:buNone/>
            </a:pPr>
            <a:r>
              <a:rPr lang="en-US" sz="1800" dirty="0"/>
              <a:t>		Pre-Requisites, Student Workbooks, Resource files, Data Sources and other student assets are located here.</a:t>
            </a:r>
          </a:p>
          <a:p>
            <a:pPr marL="0" indent="0">
              <a:buFont typeface="+mj-lt"/>
              <a:buNone/>
            </a:pPr>
            <a:endParaRPr lang="en-US" sz="1800" dirty="0"/>
          </a:p>
          <a:p>
            <a:pPr marL="0" indent="0">
              <a:buFont typeface="+mj-lt"/>
              <a:buNone/>
            </a:pPr>
            <a:r>
              <a:rPr lang="en-US" sz="1800" dirty="0"/>
              <a:t>Contribute</a:t>
            </a:r>
          </a:p>
          <a:p>
            <a:pPr marL="0" indent="0">
              <a:buFont typeface="+mj-lt"/>
              <a:buNone/>
            </a:pPr>
            <a:r>
              <a:rPr lang="en-US" sz="1800" dirty="0"/>
              <a:t>You may fork or download this course for your own use. Please notify the training team of any errors or omissions using the “issues” feature on the course’s github location.</a:t>
            </a:r>
          </a:p>
          <a:p>
            <a:pPr marL="0" indent="0">
              <a:buFont typeface="+mj-lt"/>
              <a:buNone/>
            </a:pPr>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892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62287" cy="1724025"/>
          </a:xfrm>
        </p:spPr>
      </p:sp>
      <p:sp>
        <p:nvSpPr>
          <p:cNvPr id="3" name="Notes Placeholder 2"/>
          <p:cNvSpPr>
            <a:spLocks noGrp="1"/>
          </p:cNvSpPr>
          <p:nvPr>
            <p:ph type="body" idx="1"/>
          </p:nvPr>
        </p:nvSpPr>
        <p:spPr>
          <a:xfrm>
            <a:off x="519113" y="2599981"/>
            <a:ext cx="5815012" cy="5858219"/>
          </a:xfrm>
        </p:spPr>
        <p:txBody>
          <a:bodyPr/>
          <a:lstStyle/>
          <a:p>
            <a:pPr marL="342900" indent="-342900">
              <a:buFont typeface="+mj-lt"/>
              <a:buAutoNum type="arabicPeriod"/>
            </a:pPr>
            <a:r>
              <a:rPr lang="en-US" dirty="0"/>
              <a:t>Data Preparation Concepts - https://docs.microsoft.com/en-us/azure/machine-learning/preview/data-prep-getting-started </a:t>
            </a:r>
          </a:p>
          <a:p>
            <a:pPr marL="342900" indent="-342900">
              <a:buFont typeface="+mj-lt"/>
              <a:buAutoNum type="arabicPeriod"/>
            </a:pPr>
            <a:r>
              <a:rPr lang="en-US" dirty="0"/>
              <a:t>Data Ingestion with the Wizard - https://docs.microsoft.com/en-us/azure/machine-learning/preview/data-source-wizard</a:t>
            </a:r>
          </a:p>
          <a:p>
            <a:pPr marL="342900" indent="-342900">
              <a:buFont typeface="+mj-lt"/>
              <a:buAutoNum type="arabicPeriod"/>
            </a:pPr>
            <a:r>
              <a:rPr lang="en-US" dirty="0"/>
              <a:t>Supported Sources - https://docs.microsoft.com/en-us/azure/machine-learning/preview/data-prep-appendix2-supported-data-sources </a:t>
            </a:r>
          </a:p>
          <a:p>
            <a:pPr marL="342900" indent="-342900">
              <a:buFont typeface="+mj-lt"/>
              <a:buAutoNum type="arabicPeriod"/>
            </a:pPr>
            <a:r>
              <a:rPr lang="en-US" dirty="0"/>
              <a:t>Using the Data Preparation API - https://docs.microsoft.com/en-us/azure/machine-learning/preview/data-prep-python-execution-api </a:t>
            </a:r>
          </a:p>
          <a:p>
            <a:pPr marL="342900" marR="0" lvl="0" indent="-3429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Data preparation guide - https://docs.microsoft.com/en-us/azure/machine-learning/preview/data-prep-user-guide </a:t>
            </a:r>
          </a:p>
          <a:p>
            <a:pPr marL="342900" indent="-342900">
              <a:buFont typeface="+mj-lt"/>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123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kern="1200" dirty="0">
                <a:solidFill>
                  <a:schemeClr val="tx1"/>
                </a:solidFill>
                <a:latin typeface="Segoe UI Light" pitchFamily="34" charset="0"/>
                <a:ea typeface="+mn-ea"/>
                <a:cs typeface="+mn-cs"/>
              </a:rPr>
              <a:t>In this lab, you will begin your project and ingest data from a local source. </a:t>
            </a:r>
          </a:p>
          <a:p>
            <a:pPr marL="0" marR="0" lvl="0" indent="0" algn="l" defTabSz="932742" rtl="0" eaLnBrk="1" fontAlgn="auto" latinLnBrk="0" hangingPunct="1">
              <a:lnSpc>
                <a:spcPct val="90000"/>
              </a:lnSpc>
              <a:spcBef>
                <a:spcPts val="0"/>
              </a:spcBef>
              <a:spcAft>
                <a:spcPts val="340"/>
              </a:spcAft>
              <a:buClrTx/>
              <a:buSzTx/>
              <a:buFont typeface="+mj-lt"/>
              <a:buNone/>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Open this location - https://github.com/Azure/MachineLearningSamples-ChurnPrediction/blob/master/docs/DataPreparation.md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Work all steps and sub-steps on that page from 1-3.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Stop at Step 4 – we’ll do that in the next lab.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0975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610998"/>
            <a:ext cx="6096000" cy="5847202"/>
          </a:xfrm>
        </p:spPr>
        <p:txBody>
          <a:bodyPr/>
          <a:lstStyle/>
          <a:p>
            <a:pPr marL="228600" indent="-228600">
              <a:buFont typeface="+mj-lt"/>
              <a:buAutoNum type="arabicPeriod"/>
            </a:pPr>
            <a:r>
              <a:rPr lang="en-US" sz="1600" dirty="0"/>
              <a:t>Understanding the statistics of exploring data: http://danshuster.com/apstat/apstat_chap01.pdf</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020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381000" y="2644048"/>
            <a:ext cx="6096000" cy="5814152"/>
          </a:xfrm>
        </p:spPr>
        <p:txBody>
          <a:bodyPr/>
          <a:lstStyle/>
          <a:p>
            <a:pPr marL="228600" indent="-228600">
              <a:buFont typeface="+mj-lt"/>
              <a:buAutoNum type="arabicPeriod"/>
            </a:pPr>
            <a:r>
              <a:rPr lang="en-US" dirty="0"/>
              <a:t>Data Exploration and Predictive Modeling with R - https://msdn.microsoft.com/en-us/library/mt590947.aspx</a:t>
            </a:r>
          </a:p>
          <a:p>
            <a:pPr marL="228600" indent="-228600">
              <a:buFont typeface="+mj-lt"/>
              <a:buAutoNum type="arabicPeriod"/>
            </a:pPr>
            <a:r>
              <a:rPr lang="en-US" dirty="0"/>
              <a:t>Data Exploration with Azure ML Studio - https://blogs.technet.microsoft.com/machinelearning/2015/09/24/data-exploration-with-azure-ml/</a:t>
            </a:r>
          </a:p>
          <a:p>
            <a:pPr marL="228600" indent="-228600">
              <a:buFont typeface="+mj-lt"/>
              <a:buAutoNum type="arabicPeriod"/>
            </a:pPr>
            <a:r>
              <a:rPr lang="en-US" dirty="0"/>
              <a:t>Statistics Using Excel – http://www.excelfunctions.net/Excel-Statistical-Functions.html</a:t>
            </a:r>
          </a:p>
          <a:p>
            <a:pPr marL="228600" indent="-228600">
              <a:buFont typeface="+mj-lt"/>
              <a:buAutoNum type="arabicPeriod"/>
            </a:pPr>
            <a:r>
              <a:rPr lang="en-US" dirty="0" err="1"/>
              <a:t>Sed</a:t>
            </a:r>
            <a:r>
              <a:rPr lang="en-US" dirty="0"/>
              <a:t>, </a:t>
            </a:r>
            <a:r>
              <a:rPr lang="en-US" dirty="0" err="1"/>
              <a:t>awk</a:t>
            </a:r>
            <a:r>
              <a:rPr lang="en-US" dirty="0"/>
              <a:t>, grep (in Windows as well) - https://www.simple-talk.com/cloud/data-science/data-science-laboratory-system---testing-the-text-tools-and-sample-data/</a:t>
            </a:r>
          </a:p>
          <a:p>
            <a:pPr marL="228600" indent="-228600">
              <a:buFont typeface="+mj-lt"/>
              <a:buAutoNum type="arabicPeriod"/>
            </a:pPr>
            <a:r>
              <a:rPr lang="en-US" dirty="0"/>
              <a:t>TODO: AMLS</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4" name="Rectangle 3"/>
          <p:cNvSpPr/>
          <p:nvPr/>
        </p:nvSpPr>
        <p:spPr>
          <a:xfrm>
            <a:off x="381000" y="8790702"/>
            <a:ext cx="3429000" cy="2308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a:ea typeface="+mn-ea"/>
                <a:cs typeface="+mn-cs"/>
              </a:rPr>
              <a:t>Data Science Blog: https://buckwoody.wordpress.com/</a:t>
            </a:r>
          </a:p>
        </p:txBody>
      </p:sp>
    </p:spTree>
    <p:extLst>
      <p:ext uri="{BB962C8B-B14F-4D97-AF65-F5344CB8AC3E}">
        <p14:creationId xmlns:p14="http://schemas.microsoft.com/office/powerpoint/2010/main" val="288772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62287" cy="1724025"/>
          </a:xfrm>
        </p:spPr>
      </p:sp>
      <p:sp>
        <p:nvSpPr>
          <p:cNvPr id="3" name="Notes Placeholder 2"/>
          <p:cNvSpPr>
            <a:spLocks noGrp="1"/>
          </p:cNvSpPr>
          <p:nvPr>
            <p:ph type="body" idx="1"/>
          </p:nvPr>
        </p:nvSpPr>
        <p:spPr>
          <a:xfrm>
            <a:off x="519113" y="2599981"/>
            <a:ext cx="5815012" cy="5858219"/>
          </a:xfrm>
        </p:spPr>
        <p:txBody>
          <a:bodyPr/>
          <a:lstStyle/>
          <a:p>
            <a:pPr marL="342900" indent="-342900">
              <a:buFont typeface="+mj-lt"/>
              <a:buAutoNum type="arabicPeriod"/>
            </a:pPr>
            <a:r>
              <a:rPr lang="en-US" dirty="0"/>
              <a:t>Understanding and Profiling data (section marked </a:t>
            </a:r>
            <a:r>
              <a:rPr lang="en-US" i="1" dirty="0"/>
              <a:t>Step 2: Understand/profile the data</a:t>
            </a:r>
            <a:r>
              <a:rPr lang="en-US" dirty="0"/>
              <a:t>) - https://docs.microsoft.com/en-us/azure/machine-learning/preview/data-prep-getting-started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12618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17837" cy="1697037"/>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Full example: https://azure.microsoft.com/en-us/documentation/articles/data-catalog-get-started/</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0391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kern="1200" dirty="0">
                <a:solidFill>
                  <a:schemeClr val="tx1"/>
                </a:solidFill>
                <a:latin typeface="Segoe UI Light" pitchFamily="34" charset="0"/>
                <a:ea typeface="+mn-ea"/>
                <a:cs typeface="+mn-cs"/>
              </a:rPr>
              <a:t>In this lab, you will learn how to examine data for its profile. </a:t>
            </a:r>
          </a:p>
          <a:p>
            <a:pPr marL="0" marR="0" lvl="0" indent="0" algn="l" defTabSz="932742" rtl="0" eaLnBrk="1" fontAlgn="auto" latinLnBrk="0" hangingPunct="1">
              <a:lnSpc>
                <a:spcPct val="90000"/>
              </a:lnSpc>
              <a:spcBef>
                <a:spcPts val="0"/>
              </a:spcBef>
              <a:spcAft>
                <a:spcPts val="340"/>
              </a:spcAft>
              <a:buClrTx/>
              <a:buSzTx/>
              <a:buFont typeface="+mj-lt"/>
              <a:buNone/>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 the </a:t>
            </a:r>
            <a:r>
              <a:rPr lang="en-US" kern="1200" dirty="0" err="1">
                <a:solidFill>
                  <a:schemeClr val="tx1"/>
                </a:solidFill>
                <a:latin typeface="Segoe UI Light" pitchFamily="34" charset="0"/>
                <a:ea typeface="+mn-ea"/>
                <a:cs typeface="+mn-cs"/>
              </a:rPr>
              <a:t>dprep</a:t>
            </a:r>
            <a:r>
              <a:rPr lang="en-US" kern="1200" dirty="0">
                <a:solidFill>
                  <a:schemeClr val="tx1"/>
                </a:solidFill>
                <a:latin typeface="Segoe UI Light" pitchFamily="34" charset="0"/>
                <a:ea typeface="+mn-ea"/>
                <a:cs typeface="+mn-cs"/>
              </a:rPr>
              <a:t> file and data from the last lab.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Examine the </a:t>
            </a:r>
            <a:r>
              <a:rPr lang="en-US" i="1" kern="1200" dirty="0">
                <a:solidFill>
                  <a:schemeClr val="tx1"/>
                </a:solidFill>
                <a:latin typeface="Segoe UI Light" pitchFamily="34" charset="0"/>
                <a:ea typeface="+mn-ea"/>
                <a:cs typeface="+mn-cs"/>
              </a:rPr>
              <a:t>Data Quality </a:t>
            </a:r>
            <a:r>
              <a:rPr lang="en-US" kern="1200" dirty="0">
                <a:solidFill>
                  <a:schemeClr val="tx1"/>
                </a:solidFill>
                <a:latin typeface="Segoe UI Light" pitchFamily="34" charset="0"/>
                <a:ea typeface="+mn-ea"/>
                <a:cs typeface="+mn-cs"/>
              </a:rPr>
              <a:t>Bar at the top of each column. Green represents the rows that have values. Gray represents rows with a missing value and Red indicates error values. Hover over the bar to get a tool tip with the exact numbers of rows in each of the three buckets.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Next, select Metrics. Take a look at the profiles for the columns. Note how you can see the histograms and summary statistics for each column.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Select Data to return to the table view of the data. Next, we’ll use a combination of Inspectors plus the grid to better understand data characteristics. It’s likely that several Inspectors across several columns are needed to understand the data. You can scroll through various Inspectors in the Profiling Well. Within the well, you can also move Inspectors to the head of the list in order to see them in the immediately viewable area.</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 this location and examine the results of the inspectors you select - https://docs.microsoft.com/en-us/azure/machine-learning/preview/data-prep-appendix4-supported-inspectors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What transformations do you think you need for this data? Why?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400" b="0" i="0" kern="1200" dirty="0">
              <a:solidFill>
                <a:schemeClr val="tx1"/>
              </a:solidFill>
              <a:effectLst/>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857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Primary Site: https://azure.microsoft.com/en-us/services/data-factory/ </a:t>
            </a:r>
          </a:p>
          <a:p>
            <a:pPr marL="342900" indent="-342900">
              <a:buFont typeface="+mj-lt"/>
              <a:buAutoNum type="arabicPeriod"/>
            </a:pPr>
            <a:r>
              <a:rPr lang="en-US" dirty="0"/>
              <a:t>2-minute overview video: https://channel9.msdn.com/Blogs/Windows-Azure/Introduction-to-Azure-Data-Factory/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99205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381000" y="2644048"/>
            <a:ext cx="6096000" cy="5814152"/>
          </a:xfrm>
        </p:spPr>
        <p:txBody>
          <a:bodyPr/>
          <a:lstStyle/>
          <a:p>
            <a:pPr marL="228600" lvl="0" indent="-228600">
              <a:buFont typeface="+mj-lt"/>
              <a:buAutoNum type="arabicPeriod"/>
              <a:defRPr/>
            </a:pPr>
            <a:r>
              <a:rPr lang="en-US" dirty="0"/>
              <a:t>A discussion of the options: https://buckwoody.wordpress.com/2016/05/16/the-cortana-intelligence-suite-what-to-use-when/</a:t>
            </a:r>
            <a:endParaRPr lang="en-US" baseline="0" dirty="0"/>
          </a:p>
          <a:p>
            <a:pPr marL="228600" indent="-228600">
              <a:buFont typeface="+mj-lt"/>
              <a:buAutoNum type="arabicPeriod"/>
            </a:pPr>
            <a:r>
              <a:rPr lang="en-US" dirty="0"/>
              <a:t>HDInsight - https://docs.microsoft.com/en-us/azure/hdinsight/hdinsight-upload-data and https://docs.microsoft.com/en-us/azure/hdinsight/hdinsight-hadoop-use-blob-storage</a:t>
            </a:r>
          </a:p>
          <a:p>
            <a:pPr marL="228600" indent="-228600">
              <a:buFont typeface="+mj-lt"/>
              <a:buAutoNum type="arabicPeriod"/>
            </a:pPr>
            <a:r>
              <a:rPr lang="en-US" dirty="0"/>
              <a:t>Azure Data Factory - https://docs.microsoft.com/en-us/azure/data-factory/tutorial-incremental-copy-PowerShell</a:t>
            </a:r>
          </a:p>
          <a:p>
            <a:pPr marL="228600" indent="-228600">
              <a:buFont typeface="+mj-lt"/>
              <a:buAutoNum type="arabicPeriod"/>
            </a:pPr>
            <a:r>
              <a:rPr lang="en-US" dirty="0"/>
              <a:t>AMLS Workbench - https://docs.microsoft.com/en-us/azure/machine-learning/preview/data-prep-supported-runtime-data-environments</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4" name="Rectangle 3"/>
          <p:cNvSpPr/>
          <p:nvPr/>
        </p:nvSpPr>
        <p:spPr>
          <a:xfrm>
            <a:off x="381000" y="8790702"/>
            <a:ext cx="3429000" cy="2308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a:ea typeface="+mn-ea"/>
                <a:cs typeface="+mn-cs"/>
              </a:rPr>
              <a:t>Data Science Blog: https://buckwoody.wordpress.com/</a:t>
            </a:r>
          </a:p>
        </p:txBody>
      </p:sp>
    </p:spTree>
    <p:extLst>
      <p:ext uri="{BB962C8B-B14F-4D97-AF65-F5344CB8AC3E}">
        <p14:creationId xmlns:p14="http://schemas.microsoft.com/office/powerpoint/2010/main" val="325567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62287" cy="1724025"/>
          </a:xfrm>
        </p:spPr>
      </p:sp>
      <p:sp>
        <p:nvSpPr>
          <p:cNvPr id="3" name="Notes Placeholder 2"/>
          <p:cNvSpPr>
            <a:spLocks noGrp="1"/>
          </p:cNvSpPr>
          <p:nvPr>
            <p:ph type="body" idx="1"/>
          </p:nvPr>
        </p:nvSpPr>
        <p:spPr>
          <a:xfrm>
            <a:off x="519113" y="2599981"/>
            <a:ext cx="5815012" cy="5858219"/>
          </a:xfrm>
        </p:spPr>
        <p:txBody>
          <a:bodyPr/>
          <a:lstStyle/>
          <a:p>
            <a:pPr marL="342900" indent="-342900">
              <a:buFont typeface="+mj-lt"/>
              <a:buAutoNum type="arabicPeriod"/>
            </a:pPr>
            <a:r>
              <a:rPr lang="en-US" dirty="0"/>
              <a:t>Transform by example - https://docs.microsoft.com/en-us/azure/machine-learning/preview/data-prep-combine-columns-by-example </a:t>
            </a:r>
          </a:p>
          <a:p>
            <a:pPr marL="342900" indent="-342900">
              <a:buFont typeface="+mj-lt"/>
              <a:buAutoNum type="arabicPeriod"/>
            </a:pPr>
            <a:r>
              <a:rPr lang="en-US" dirty="0"/>
              <a:t>Using Python - https://docs.microsoft.com/en-us/azure/machine-learning/preview/data-prep-python-extensibility-overview </a:t>
            </a:r>
          </a:p>
          <a:p>
            <a:pPr marL="342900" indent="-342900">
              <a:buFont typeface="+mj-lt"/>
              <a:buAutoNum type="arabicPeriod"/>
            </a:pPr>
            <a:r>
              <a:rPr lang="en-US" dirty="0"/>
              <a:t>Supported Transforms - https://docs.microsoft.com/en-us/azure/machine-learning/preview/data-prep-appendix3-supported-transforms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55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dirty="0"/>
              <a:t>At the end of this Module, you will:</a:t>
            </a:r>
          </a:p>
          <a:p>
            <a:pPr marL="0" indent="0">
              <a:buFont typeface="+mj-lt"/>
              <a:buNone/>
            </a:pPr>
            <a:endParaRPr lang="en-US" dirty="0"/>
          </a:p>
          <a:p>
            <a:pPr marL="228600" indent="-228600">
              <a:buFont typeface="+mj-lt"/>
              <a:buAutoNum type="arabicPeriod"/>
            </a:pPr>
            <a:r>
              <a:rPr lang="en-US" dirty="0"/>
              <a:t>Ingest data into Azure Machine Learning Services</a:t>
            </a:r>
          </a:p>
          <a:p>
            <a:pPr marL="228600" indent="-228600">
              <a:buFont typeface="+mj-lt"/>
              <a:buAutoNum type="arabicPeriod"/>
            </a:pPr>
            <a:r>
              <a:rPr lang="en-US" dirty="0"/>
              <a:t>Explore data</a:t>
            </a:r>
          </a:p>
          <a:p>
            <a:pPr marL="228600" indent="-228600">
              <a:buFont typeface="+mj-lt"/>
              <a:buAutoNum type="arabicPeriod"/>
            </a:pPr>
            <a:r>
              <a:rPr lang="en-US" dirty="0"/>
              <a:t>Update data</a:t>
            </a:r>
          </a:p>
          <a:p>
            <a:pPr marL="228600" indent="-228600">
              <a:buFont typeface="+mj-lt"/>
              <a:buAutoNum type="arabicPeriod"/>
            </a:pPr>
            <a:r>
              <a:rPr lang="en-US" dirty="0"/>
              <a:t>Create a mechanism to orchestrate and manage data flows through a solution</a:t>
            </a:r>
            <a:endParaRPr lang="en-US" baseline="0" dirty="0"/>
          </a:p>
          <a:p>
            <a:pPr marL="217262" lvl="1" indent="0">
              <a:buFont typeface="+mj-lt"/>
              <a:buNone/>
            </a:pPr>
            <a:endParaRPr lang="en-US" baseline="0" dirty="0"/>
          </a:p>
          <a:p>
            <a:pPr marL="217262" lvl="1" indent="0">
              <a:buFont typeface="+mj-lt"/>
              <a:buNone/>
            </a:pPr>
            <a:r>
              <a:rPr lang="en-US" baseline="0" dirty="0"/>
              <a:t>We’ll be using this scenario to build out our solution - https://gallery.cortanaintelligence.com/project/69a191fde3af424b9e21ba720003bd9f </a:t>
            </a:r>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4786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In this lab we’ll apply the appropriate transforms for our project’s data source.</a:t>
            </a:r>
          </a:p>
          <a:p>
            <a:pPr marL="228600" lvl="0" indent="-228600">
              <a:buFont typeface="+mj-lt"/>
              <a:buAutoNum type="arabicPeriod"/>
              <a:defRPr/>
            </a:pPr>
            <a:r>
              <a:rPr lang="en-US" dirty="0"/>
              <a:t>Open the .</a:t>
            </a:r>
            <a:r>
              <a:rPr lang="en-US" dirty="0" err="1"/>
              <a:t>dprep</a:t>
            </a:r>
            <a:r>
              <a:rPr lang="en-US" dirty="0"/>
              <a:t> file and data from your first lab in this section. </a:t>
            </a:r>
          </a:p>
          <a:p>
            <a:pPr marL="228600" lvl="0" indent="-228600">
              <a:buFont typeface="+mj-lt"/>
              <a:buAutoNum type="arabicPeriod"/>
              <a:defRPr/>
            </a:pPr>
            <a:r>
              <a:rPr lang="en-US" dirty="0"/>
              <a:t>Open this location - https://github.com/Azure/MachineLearningSamples-ChurnPrediction/blob/master/docs/DataPreparation.md </a:t>
            </a:r>
          </a:p>
          <a:p>
            <a:pPr marL="228600" lvl="0" indent="-228600">
              <a:buFont typeface="+mj-lt"/>
              <a:buAutoNum type="arabicPeriod"/>
              <a:defRPr/>
            </a:pPr>
            <a:r>
              <a:rPr lang="en-US" dirty="0"/>
              <a:t>Complete step 4 and all its sub-steps. </a:t>
            </a:r>
          </a:p>
          <a:p>
            <a:pPr marL="228600" lvl="0" indent="-228600">
              <a:buFont typeface="+mj-lt"/>
              <a:buAutoNum type="arabicPeriod"/>
              <a:defRPr/>
            </a:pPr>
            <a:r>
              <a:rPr lang="en-US" dirty="0"/>
              <a:t>Save your work.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12525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a:t>
            </a:r>
            <a:r>
              <a:rPr kumimoji="0" lang="en-US" sz="1400" b="0" i="0" u="none" strike="noStrike" kern="1200" cap="none" spc="0" normalizeH="0" baseline="0" noProof="0" dirty="0">
                <a:ln>
                  <a:noFill/>
                </a:ln>
                <a:solidFill>
                  <a:srgbClr val="00B050"/>
                </a:solidFill>
                <a:effectLst/>
                <a:uLnTx/>
                <a:uFillTx/>
                <a:latin typeface="Segoe UI Light"/>
                <a:ea typeface="+mn-ea"/>
                <a:cs typeface="+mn-cs"/>
              </a:rPr>
              <a:t>Microsoft Business Analytics and AI </a:t>
            </a:r>
            <a:r>
              <a:rPr lang="en-US" dirty="0"/>
              <a:t>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a:t>
            </a:r>
            <a:r>
              <a:rPr lang="en-US" dirty="0"/>
              <a:t> https://azure.microsoft.com/en-us/documentation/learning-paths/data-science-process/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3492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https://azure.microsoft.com/ Storage - https://docs.microsoft.com/en-us/azure/storage/ </a:t>
            </a:r>
            <a:r>
              <a:rPr lang="en-US" b="1" dirty="0"/>
              <a:t>(Host It)</a:t>
            </a:r>
          </a:p>
          <a:p>
            <a:pPr marL="228600" indent="-228600">
              <a:buFont typeface="+mj-lt"/>
              <a:buAutoNum type="arabicPeriod"/>
            </a:pPr>
            <a:r>
              <a:rPr lang="en-US" dirty="0"/>
              <a:t>Azure Data Lake - https://azure.microsoft.com/en-us/solutions/data-lake/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https://docs.microsoft.com/en-us/azure/machine-learning/preview/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https://www.microsoft.com/en-us/cloud-platform/what-is-cortana-intelligence</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0" indent="0">
              <a:buFont typeface="+mj-lt"/>
              <a:buNone/>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209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555913"/>
            <a:ext cx="6096000" cy="5902287"/>
          </a:xfrm>
        </p:spPr>
        <p:txBody>
          <a:bodyPr/>
          <a:lstStyle/>
          <a:p>
            <a:pPr marL="228600" indent="-228600">
              <a:buFont typeface="+mj-lt"/>
              <a:buAutoNum type="arabicPeriod"/>
            </a:pPr>
            <a:r>
              <a:rPr lang="en-US" sz="1600" dirty="0"/>
              <a:t>Example of a 3rd Party Solution: https://www.veeam.com/fastscp-azure-vm.html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47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a:xfrm>
            <a:off x="381000" y="2622014"/>
            <a:ext cx="6096000" cy="5847616"/>
          </a:xfrm>
        </p:spPr>
        <p:txBody>
          <a:bodyPr/>
          <a:lstStyle/>
          <a:p>
            <a:pPr marL="228600" indent="-228600">
              <a:buAutoNum type="arabicPeriod"/>
            </a:pPr>
            <a:r>
              <a:rPr lang="en-US" dirty="0"/>
              <a:t>PowerShell in Azure Storage - https://azure.microsoft.com/en-us/documentation/articles/storage-powershell-guide-full/</a:t>
            </a:r>
          </a:p>
          <a:p>
            <a:pPr marL="228600" indent="-228600">
              <a:buAutoNum type="arabicPeriod"/>
            </a:pPr>
            <a:r>
              <a:rPr lang="en-US" dirty="0"/>
              <a:t>Azure Data Factory data movement - https://azure.microsoft.com/en-us/documentation/articles/data-factory-data-movement-activities/</a:t>
            </a:r>
          </a:p>
          <a:p>
            <a:pPr marL="228600" indent="-228600">
              <a:buAutoNum type="arabicPeriod"/>
            </a:pPr>
            <a:r>
              <a:rPr lang="en-US" dirty="0"/>
              <a:t>Azure Automation - https://azure.microsoft.com/en-us/documentation/articles/automation-intro/</a:t>
            </a:r>
          </a:p>
          <a:p>
            <a:pPr marL="228600" indent="-228600">
              <a:buAutoNum type="arabicPeriod"/>
            </a:pPr>
            <a:r>
              <a:rPr lang="en-US" dirty="0"/>
              <a:t>Azure storage SDKs – for examples see https://azure.microsoft.com/en-us/documentation/articles/storage-dotnet-how-to-use-blobs/</a:t>
            </a:r>
          </a:p>
          <a:p>
            <a:pPr marL="228600" indent="-228600">
              <a:buAutoNum type="arabicPeriod"/>
            </a:pPr>
            <a:r>
              <a:rPr lang="en-US" dirty="0"/>
              <a:t>Azure tools and SDKs in general can be downloaded here - https://azure.microsoft.com/en-us/downloads/</a:t>
            </a:r>
          </a:p>
          <a:p>
            <a:pPr marL="228600" indent="-228600">
              <a:buAutoNum type="arabicPeriod"/>
            </a:pPr>
            <a:r>
              <a:rPr lang="en-US" dirty="0"/>
              <a:t>MS Azure Storage Explorer - http://storageexplorer.com/</a:t>
            </a:r>
          </a:p>
          <a:p>
            <a:pPr marL="228600" indent="-228600">
              <a:buAutoNum type="arabicPeriod"/>
            </a:pPr>
            <a:r>
              <a:rPr lang="en-US" dirty="0" err="1"/>
              <a:t>AzCopy</a:t>
            </a:r>
            <a:r>
              <a:rPr lang="en-US" dirty="0"/>
              <a:t> - https://azure.microsoft.com/en-us/documentation/articles/storage-use-azcopy/</a:t>
            </a:r>
          </a:p>
          <a:p>
            <a:pPr marL="228600" indent="-228600">
              <a:buAutoNum type="arabicPeriod"/>
            </a:pPr>
            <a:r>
              <a:rPr lang="en-US" dirty="0"/>
              <a:t>Import/Export service - https://azure.microsoft.com/en-us/documentation/articles/storage-import-export-service/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257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62287" cy="1724025"/>
          </a:xfrm>
        </p:spPr>
      </p:sp>
      <p:sp>
        <p:nvSpPr>
          <p:cNvPr id="3" name="Notes Placeholder 2"/>
          <p:cNvSpPr>
            <a:spLocks noGrp="1"/>
          </p:cNvSpPr>
          <p:nvPr>
            <p:ph type="body" idx="1"/>
          </p:nvPr>
        </p:nvSpPr>
        <p:spPr>
          <a:xfrm>
            <a:off x="519113" y="2599981"/>
            <a:ext cx="5815012" cy="5858219"/>
          </a:xfrm>
        </p:spPr>
        <p:txBody>
          <a:bodyPr/>
          <a:lstStyle/>
          <a:p>
            <a:r>
              <a:rPr lang="en-US" dirty="0"/>
              <a:t>VPN Information: https://azure.microsoft.com/en-us/documentation/articles/vpn-gateway-about-vpngateways/ </a:t>
            </a:r>
          </a:p>
          <a:p>
            <a:r>
              <a:rPr lang="en-US" dirty="0"/>
              <a:t>Connecting to VPN’s: https://azure.microsoft.com/en-us/documentation/articles/vpn-gateway-vpn-faq/#connecting-to-virtual-networks </a:t>
            </a:r>
          </a:p>
          <a:p>
            <a:r>
              <a:rPr lang="en-US" dirty="0"/>
              <a:t>Using ExpressRoute: https://azure.microsoft.com/en-us/documentation/articles/expressroute-faqs/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150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Log in to your Data Science Virtual Machine and open a command prompt there, or if you installed the Azure Command-Line tools locally, open a command prompt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Open this reference: https://docs.microsoft.com/en-us/azure/storage/common/storage-azure-cli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kern="1200" dirty="0">
                <a:solidFill>
                  <a:schemeClr val="tx1"/>
                </a:solidFill>
                <a:latin typeface="Segoe UI Light" pitchFamily="34" charset="0"/>
                <a:ea typeface="+mn-ea"/>
                <a:cs typeface="+mn-cs"/>
              </a:rPr>
              <a:t>Follow the steps from the beginning of the article and stop at the section titled “Manage storage accounts”. You do not need to complete anything for this lab from that section 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7397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1203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7001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l" defTabSz="932563"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311587823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303237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78587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2393627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592660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51866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75435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453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658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56770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0234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024752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6.xml"/><Relationship Id="rId7"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2.xml"/><Relationship Id="rId5" Type="http://schemas.openxmlformats.org/officeDocument/2006/relationships/vmlDrawing" Target="../drawings/vmlDrawing2.v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9"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51"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38227114"/>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8"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016563508"/>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72" r:id="rId3"/>
    <p:sldLayoutId id="2147484575"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48495114"/>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053"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928245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643626201"/>
      </p:ext>
    </p:extLst>
  </p:cSld>
  <p:clrMap bg1="lt1" tx1="dk1" bg2="lt2" tx2="dk2" accent1="accent1" accent2="accent2" accent3="accent3" accent4="accent4" accent5="accent5" accent6="accent6" hlink="hlink" folHlink="folHlink"/>
  <p:sldLayoutIdLst>
    <p:sldLayoutId id="214748457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20712055"/>
      </p:ext>
    </p:extLst>
  </p:cSld>
  <p:clrMap bg1="lt1" tx1="dk1" bg2="lt2" tx2="dk2" accent1="accent1" accent2="accent2" accent3="accent3" accent4="accent4" accent5="accent5" accent6="accent6" hlink="hlink" folHlink="folHlink"/>
  <p:sldLayoutIdLst>
    <p:sldLayoutId id="214748457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077"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8428" y="3960136"/>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 Data Acquisition And Understanding</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Research and AI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
            <a:ext cx="12436475" cy="832512"/>
          </a:xfrm>
        </p:spPr>
        <p:txBody>
          <a:bodyPr vert="horz" wrap="square" lIns="146304" tIns="91440" rIns="146304" bIns="91440" rtlCol="0" anchor="t">
            <a:noAutofit/>
          </a:bodyPr>
          <a:lstStyle/>
          <a:p>
            <a:r>
              <a:rPr lang="en-US" sz="4000" dirty="0"/>
              <a:t>Data Preparation with the AMLS Workbench - Ingestion</a:t>
            </a:r>
          </a:p>
        </p:txBody>
      </p:sp>
      <p:sp>
        <p:nvSpPr>
          <p:cNvPr id="5" name="Text Placeholder 4">
            <a:extLst>
              <a:ext uri="{FF2B5EF4-FFF2-40B4-BE49-F238E27FC236}">
                <a16:creationId xmlns:a16="http://schemas.microsoft.com/office/drawing/2014/main" id="{BA427978-29F7-48B2-8651-CE5078D2B4A2}"/>
              </a:ext>
            </a:extLst>
          </p:cNvPr>
          <p:cNvSpPr>
            <a:spLocks noGrp="1"/>
          </p:cNvSpPr>
          <p:nvPr>
            <p:ph type="body" sz="quarter" idx="10"/>
          </p:nvPr>
        </p:nvSpPr>
        <p:spPr>
          <a:xfrm>
            <a:off x="212994" y="965771"/>
            <a:ext cx="3095285" cy="3336298"/>
          </a:xfrm>
        </p:spPr>
        <p:txBody>
          <a:bodyPr/>
          <a:lstStyle/>
          <a:p>
            <a:r>
              <a:rPr lang="en-US" sz="3200" b="1" dirty="0">
                <a:solidFill>
                  <a:srgbClr val="00B050"/>
                </a:solidFill>
              </a:rPr>
              <a:t>Package</a:t>
            </a:r>
          </a:p>
          <a:p>
            <a:r>
              <a:rPr lang="en-US" sz="3200" b="1" dirty="0">
                <a:solidFill>
                  <a:srgbClr val="00B050"/>
                </a:solidFill>
              </a:rPr>
              <a:t>Dataflow</a:t>
            </a:r>
          </a:p>
          <a:p>
            <a:r>
              <a:rPr lang="en-US" sz="3200" b="1" dirty="0">
                <a:solidFill>
                  <a:srgbClr val="00B050"/>
                </a:solidFill>
              </a:rPr>
              <a:t>Source</a:t>
            </a:r>
          </a:p>
          <a:p>
            <a:r>
              <a:rPr lang="en-US" sz="3200" dirty="0"/>
              <a:t>Transform</a:t>
            </a:r>
          </a:p>
          <a:p>
            <a:r>
              <a:rPr lang="en-US" sz="3200" dirty="0"/>
              <a:t>Inspector</a:t>
            </a:r>
          </a:p>
          <a:p>
            <a:r>
              <a:rPr lang="en-US" sz="3200" dirty="0"/>
              <a:t>Destination</a:t>
            </a:r>
          </a:p>
        </p:txBody>
      </p:sp>
      <p:pic>
        <p:nvPicPr>
          <p:cNvPr id="6" name="Picture 5">
            <a:extLst>
              <a:ext uri="{FF2B5EF4-FFF2-40B4-BE49-F238E27FC236}">
                <a16:creationId xmlns:a16="http://schemas.microsoft.com/office/drawing/2014/main" id="{DFDCF63D-728E-425E-BD37-721ED6BA23FB}"/>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740532" y="965771"/>
            <a:ext cx="9477251" cy="5515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29606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Ingesting Data with AMLS Workbench</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03506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0" y="0"/>
            <a:ext cx="12436475" cy="788459"/>
          </a:xfrm>
        </p:spPr>
        <p:txBody>
          <a:bodyPr vert="horz" wrap="square" lIns="146304" tIns="91440" rIns="146304" bIns="91440" rtlCol="0" anchor="t">
            <a:noAutofit/>
          </a:bodyPr>
          <a:lstStyle/>
          <a:p>
            <a:r>
              <a:rPr lang="en-US" dirty="0"/>
              <a:t>Data Exploration</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7807141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r>
              <a:rPr lang="en-US" dirty="0"/>
              <a:t>Exploring Data</a:t>
            </a:r>
          </a:p>
        </p:txBody>
      </p:sp>
      <p:sp>
        <p:nvSpPr>
          <p:cNvPr id="3" name="Rectangle 2"/>
          <p:cNvSpPr/>
          <p:nvPr/>
        </p:nvSpPr>
        <p:spPr>
          <a:xfrm>
            <a:off x="1312452" y="1401112"/>
            <a:ext cx="9993980" cy="4524315"/>
          </a:xfrm>
          <a:prstGeom prst="rect">
            <a:avLst/>
          </a:prstGeom>
        </p:spPr>
        <p:txBody>
          <a:bodyPr wrap="square">
            <a:spAutoFit/>
          </a:bodyPr>
          <a:lstStyle/>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rPr>
              <a:t>Microsoft R</a:t>
            </a:r>
          </a:p>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rPr>
              <a:t>Azure ML Studio</a:t>
            </a:r>
          </a:p>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rPr>
              <a:t>Excel</a:t>
            </a:r>
          </a:p>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rPr>
              <a:t>Other Tools</a:t>
            </a:r>
          </a:p>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800" kern="0" dirty="0">
                <a:solidFill>
                  <a:srgbClr val="002864"/>
                </a:solidFill>
                <a:latin typeface="Segoe UI"/>
                <a:cs typeface="Times New Roman" panose="02020603050405020304" pitchFamily="18" charset="0"/>
              </a:rPr>
              <a:t>Azure Machine Learning Services Workbench</a:t>
            </a:r>
            <a:endParaRPr kumimoji="0" lang="en-US" sz="4800" b="0" i="0" u="none" strike="noStrike" kern="0" cap="none" spc="0" normalizeH="0" baseline="0" noProof="0" dirty="0">
              <a:ln>
                <a:noFill/>
              </a:ln>
              <a:solidFill>
                <a:srgbClr val="00B050"/>
              </a:solidFill>
              <a:effectLst/>
              <a:uLnTx/>
              <a:uFillTx/>
              <a:latin typeface="Segoe UI"/>
              <a:ea typeface="+mn-ea"/>
              <a:cs typeface="+mn-cs"/>
            </a:endParaRPr>
          </a:p>
        </p:txBody>
      </p:sp>
    </p:spTree>
    <p:extLst>
      <p:ext uri="{BB962C8B-B14F-4D97-AF65-F5344CB8AC3E}">
        <p14:creationId xmlns:p14="http://schemas.microsoft.com/office/powerpoint/2010/main" val="4188196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
            <a:ext cx="12436475" cy="832512"/>
          </a:xfrm>
        </p:spPr>
        <p:txBody>
          <a:bodyPr vert="horz" wrap="square" lIns="146304" tIns="91440" rIns="146304" bIns="91440" rtlCol="0" anchor="t">
            <a:noAutofit/>
          </a:bodyPr>
          <a:lstStyle/>
          <a:p>
            <a:r>
              <a:rPr lang="en-US" sz="4000" dirty="0"/>
              <a:t>Data Preparation with the AMLS Workbench – Profile</a:t>
            </a:r>
          </a:p>
        </p:txBody>
      </p:sp>
      <p:sp>
        <p:nvSpPr>
          <p:cNvPr id="5" name="Text Placeholder 4">
            <a:extLst>
              <a:ext uri="{FF2B5EF4-FFF2-40B4-BE49-F238E27FC236}">
                <a16:creationId xmlns:a16="http://schemas.microsoft.com/office/drawing/2014/main" id="{BA427978-29F7-48B2-8651-CE5078D2B4A2}"/>
              </a:ext>
            </a:extLst>
          </p:cNvPr>
          <p:cNvSpPr>
            <a:spLocks noGrp="1"/>
          </p:cNvSpPr>
          <p:nvPr>
            <p:ph type="body" sz="quarter" idx="10"/>
          </p:nvPr>
        </p:nvSpPr>
        <p:spPr>
          <a:xfrm>
            <a:off x="212994" y="965771"/>
            <a:ext cx="3095285" cy="3336298"/>
          </a:xfrm>
        </p:spPr>
        <p:txBody>
          <a:bodyPr/>
          <a:lstStyle/>
          <a:p>
            <a:r>
              <a:rPr lang="en-US" sz="3200" dirty="0"/>
              <a:t>Package</a:t>
            </a:r>
          </a:p>
          <a:p>
            <a:r>
              <a:rPr lang="en-US" sz="3200" dirty="0"/>
              <a:t>Dataflow</a:t>
            </a:r>
          </a:p>
          <a:p>
            <a:r>
              <a:rPr lang="en-US" sz="3200" dirty="0"/>
              <a:t>Source</a:t>
            </a:r>
          </a:p>
          <a:p>
            <a:r>
              <a:rPr lang="en-US" sz="3200" b="1" dirty="0">
                <a:solidFill>
                  <a:srgbClr val="00B050"/>
                </a:solidFill>
              </a:rPr>
              <a:t>Inspector</a:t>
            </a:r>
          </a:p>
          <a:p>
            <a:r>
              <a:rPr lang="en-US" sz="3200" dirty="0"/>
              <a:t>Transform</a:t>
            </a:r>
          </a:p>
          <a:p>
            <a:r>
              <a:rPr lang="en-US" sz="3200" dirty="0"/>
              <a:t>Destination</a:t>
            </a:r>
          </a:p>
        </p:txBody>
      </p:sp>
      <p:pic>
        <p:nvPicPr>
          <p:cNvPr id="2" name="Picture 1">
            <a:extLst>
              <a:ext uri="{FF2B5EF4-FFF2-40B4-BE49-F238E27FC236}">
                <a16:creationId xmlns:a16="http://schemas.microsoft.com/office/drawing/2014/main" id="{D97174B9-8C0B-4ACA-8C34-A0E724CB4058}"/>
              </a:ext>
            </a:extLst>
          </p:cNvPr>
          <p:cNvPicPr>
            <a:picLocks noChangeAspect="1"/>
          </p:cNvPicPr>
          <p:nvPr/>
        </p:nvPicPr>
        <p:blipFill>
          <a:blip r:embed="rId3"/>
          <a:stretch>
            <a:fillRect/>
          </a:stretch>
        </p:blipFill>
        <p:spPr>
          <a:xfrm>
            <a:off x="2884260" y="832513"/>
            <a:ext cx="9350710" cy="5607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34957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9448" y="2063271"/>
            <a:ext cx="9264236" cy="3669988"/>
          </a:xfrm>
        </p:spPr>
        <p:txBody>
          <a:bodyPr>
            <a:normAutofit/>
          </a:bodyPr>
          <a:lstStyle/>
          <a:p>
            <a:pPr marL="742807" indent="-742807">
              <a:buFont typeface="+mj-lt"/>
              <a:buAutoNum type="arabicPeriod"/>
            </a:pPr>
            <a:r>
              <a:rPr lang="en-US" sz="4800" dirty="0"/>
              <a:t>Search</a:t>
            </a:r>
          </a:p>
          <a:p>
            <a:pPr marL="742807" indent="-742807">
              <a:buFont typeface="+mj-lt"/>
              <a:buAutoNum type="arabicPeriod"/>
            </a:pPr>
            <a:r>
              <a:rPr lang="en-US" sz="4800" dirty="0"/>
              <a:t>Add Tags</a:t>
            </a:r>
          </a:p>
          <a:p>
            <a:pPr marL="742807" indent="-742807">
              <a:buFont typeface="+mj-lt"/>
              <a:buAutoNum type="arabicPeriod"/>
            </a:pPr>
            <a:r>
              <a:rPr lang="en-US" sz="4800" dirty="0"/>
              <a:t>Add Experts</a:t>
            </a:r>
          </a:p>
          <a:p>
            <a:pPr marL="742807" indent="-742807">
              <a:buFont typeface="+mj-lt"/>
              <a:buAutoNum type="arabicPeriod"/>
            </a:pPr>
            <a:r>
              <a:rPr lang="en-US" sz="4800" dirty="0"/>
              <a:t>Thoroughly document the data</a:t>
            </a:r>
          </a:p>
          <a:p>
            <a:pPr marL="742807" indent="-742807">
              <a:buFont typeface="+mj-lt"/>
              <a:buAutoNum type="arabicPeriod"/>
            </a:pPr>
            <a:endParaRPr lang="en-US" sz="4400" dirty="0">
              <a:latin typeface="+mj-lt"/>
            </a:endParaRPr>
          </a:p>
        </p:txBody>
      </p:sp>
      <p:sp>
        <p:nvSpPr>
          <p:cNvPr id="2" name="Title 1"/>
          <p:cNvSpPr>
            <a:spLocks noGrp="1"/>
          </p:cNvSpPr>
          <p:nvPr>
            <p:ph type="title"/>
          </p:nvPr>
        </p:nvSpPr>
        <p:spPr>
          <a:xfrm>
            <a:off x="146421" y="136389"/>
            <a:ext cx="12166951" cy="1075198"/>
          </a:xfrm>
        </p:spPr>
        <p:txBody>
          <a:bodyPr vert="horz" wrap="square" lIns="146304" tIns="91440" rIns="146304" bIns="91440" rtlCol="0" anchor="t">
            <a:noAutofit/>
          </a:bodyPr>
          <a:lstStyle/>
          <a:p>
            <a:r>
              <a:rPr lang="en-US" dirty="0"/>
              <a:t>Update the 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2800877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74320" y="307608"/>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Exploring your data with AMLS Workbench</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53458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1"/>
            <a:ext cx="12436475" cy="873457"/>
          </a:xfrm>
        </p:spPr>
        <p:txBody>
          <a:bodyPr/>
          <a:lstStyle/>
          <a:p>
            <a:r>
              <a:rPr lang="en-US" dirty="0"/>
              <a:t>Update Data</a:t>
            </a:r>
            <a:endParaRPr lang="en-US" sz="5400" dirty="0"/>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6568750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r>
              <a:rPr lang="en-US" dirty="0"/>
              <a:t>Updating Data</a:t>
            </a:r>
          </a:p>
        </p:txBody>
      </p:sp>
      <p:sp>
        <p:nvSpPr>
          <p:cNvPr id="3" name="Rectangle 2"/>
          <p:cNvSpPr/>
          <p:nvPr/>
        </p:nvSpPr>
        <p:spPr>
          <a:xfrm>
            <a:off x="1221246" y="1722388"/>
            <a:ext cx="9993980" cy="3046988"/>
          </a:xfrm>
          <a:prstGeom prst="rect">
            <a:avLst/>
          </a:prstGeom>
        </p:spPr>
        <p:txBody>
          <a:bodyPr wrap="square">
            <a:spAutoFit/>
          </a:bodyPr>
          <a:lstStyle/>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rPr>
              <a:t>HDInsight</a:t>
            </a:r>
          </a:p>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rPr>
              <a:t>Azure Data Factory</a:t>
            </a:r>
          </a:p>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800" kern="0" dirty="0">
                <a:solidFill>
                  <a:srgbClr val="002864"/>
                </a:solidFill>
                <a:latin typeface="Segoe UI"/>
                <a:cs typeface="Times New Roman" panose="02020603050405020304" pitchFamily="18" charset="0"/>
              </a:rPr>
              <a:t>Azure Machine Learning Services Workbench</a:t>
            </a:r>
            <a:endParaRPr kumimoji="0" lang="en-US" sz="4800" b="0" i="0" u="none" strike="noStrike" kern="0" cap="none" spc="0" normalizeH="0" baseline="0" noProof="0" dirty="0">
              <a:ln>
                <a:noFill/>
              </a:ln>
              <a:solidFill>
                <a:srgbClr val="00B050"/>
              </a:solidFill>
              <a:effectLst/>
              <a:uLnTx/>
              <a:uFillTx/>
              <a:latin typeface="Segoe UI"/>
              <a:ea typeface="+mn-ea"/>
              <a:cs typeface="+mn-cs"/>
            </a:endParaRPr>
          </a:p>
        </p:txBody>
      </p:sp>
    </p:spTree>
    <p:extLst>
      <p:ext uri="{BB962C8B-B14F-4D97-AF65-F5344CB8AC3E}">
        <p14:creationId xmlns:p14="http://schemas.microsoft.com/office/powerpoint/2010/main" val="35484460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
            <a:ext cx="12436475" cy="832512"/>
          </a:xfrm>
        </p:spPr>
        <p:txBody>
          <a:bodyPr vert="horz" wrap="square" lIns="146304" tIns="91440" rIns="146304" bIns="91440" rtlCol="0" anchor="t">
            <a:noAutofit/>
          </a:bodyPr>
          <a:lstStyle/>
          <a:p>
            <a:r>
              <a:rPr lang="en-US" sz="4000" dirty="0"/>
              <a:t>Data Preparation with the AMLS Workbench – Transform</a:t>
            </a:r>
          </a:p>
        </p:txBody>
      </p:sp>
      <p:sp>
        <p:nvSpPr>
          <p:cNvPr id="5" name="Text Placeholder 4">
            <a:extLst>
              <a:ext uri="{FF2B5EF4-FFF2-40B4-BE49-F238E27FC236}">
                <a16:creationId xmlns:a16="http://schemas.microsoft.com/office/drawing/2014/main" id="{BA427978-29F7-48B2-8651-CE5078D2B4A2}"/>
              </a:ext>
            </a:extLst>
          </p:cNvPr>
          <p:cNvSpPr>
            <a:spLocks noGrp="1"/>
          </p:cNvSpPr>
          <p:nvPr>
            <p:ph type="body" sz="quarter" idx="10"/>
          </p:nvPr>
        </p:nvSpPr>
        <p:spPr>
          <a:xfrm>
            <a:off x="212994" y="965771"/>
            <a:ext cx="3095285" cy="3336298"/>
          </a:xfrm>
        </p:spPr>
        <p:txBody>
          <a:bodyPr/>
          <a:lstStyle/>
          <a:p>
            <a:r>
              <a:rPr lang="en-US" sz="3200" dirty="0"/>
              <a:t>Package</a:t>
            </a:r>
          </a:p>
          <a:p>
            <a:r>
              <a:rPr lang="en-US" sz="3200" dirty="0"/>
              <a:t>Dataflow</a:t>
            </a:r>
          </a:p>
          <a:p>
            <a:r>
              <a:rPr lang="en-US" sz="3200" dirty="0"/>
              <a:t>Source</a:t>
            </a:r>
          </a:p>
          <a:p>
            <a:r>
              <a:rPr lang="en-US" sz="3200" dirty="0"/>
              <a:t>Inspector</a:t>
            </a:r>
          </a:p>
          <a:p>
            <a:r>
              <a:rPr lang="en-US" sz="3200" b="1" dirty="0">
                <a:solidFill>
                  <a:srgbClr val="00B050"/>
                </a:solidFill>
              </a:rPr>
              <a:t>Transform</a:t>
            </a:r>
          </a:p>
          <a:p>
            <a:r>
              <a:rPr lang="en-US" sz="3200" b="1" dirty="0">
                <a:solidFill>
                  <a:srgbClr val="00B050"/>
                </a:solidFill>
              </a:rPr>
              <a:t>Destination</a:t>
            </a:r>
          </a:p>
        </p:txBody>
      </p:sp>
      <p:pic>
        <p:nvPicPr>
          <p:cNvPr id="2" name="Picture 1">
            <a:extLst>
              <a:ext uri="{FF2B5EF4-FFF2-40B4-BE49-F238E27FC236}">
                <a16:creationId xmlns:a16="http://schemas.microsoft.com/office/drawing/2014/main" id="{D97174B9-8C0B-4ACA-8C34-A0E724CB4058}"/>
              </a:ext>
            </a:extLst>
          </p:cNvPr>
          <p:cNvPicPr>
            <a:picLocks noChangeAspect="1"/>
          </p:cNvPicPr>
          <p:nvPr/>
        </p:nvPicPr>
        <p:blipFill>
          <a:blip r:embed="rId3"/>
          <a:stretch>
            <a:fillRect/>
          </a:stretch>
        </p:blipFill>
        <p:spPr>
          <a:xfrm>
            <a:off x="2884260" y="832513"/>
            <a:ext cx="9350710" cy="5607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59767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352404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Ingest data into Azure Machine Learning Services</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Explore data</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Update data</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Create a mechanism to orchestrate and manage data flows through a solution</a:t>
            </a: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3407741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a:ln>
                  <a:noFill/>
                </a:ln>
                <a:solidFill>
                  <a:srgbClr val="FFFF00"/>
                </a:solidFill>
                <a:effectLst/>
                <a:uLnTx/>
                <a:uFillTx/>
                <a:latin typeface="Segoe UI"/>
                <a:ea typeface="Segoe UI" pitchFamily="34" charset="0"/>
                <a:cs typeface="Segoe UI" pitchFamily="34" charset="0"/>
              </a:rPr>
              <a:t>Feature </a:t>
            </a: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Engineering with AMLS Workbench</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55459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50627"/>
          </a:xfrm>
        </p:spPr>
        <p:txBody>
          <a:bodyPr vert="horz" wrap="square" lIns="146304" tIns="91440" rIns="146304" bIns="91440" rtlCol="0" anchor="t">
            <a:noAutofit/>
          </a:bodyPr>
          <a:lstStyle/>
          <a:p>
            <a:pPr defTabSz="932742"/>
            <a:r>
              <a:rPr lang="en-US" sz="4800" spc="-102" dirty="0">
                <a:ln w="3175">
                  <a:noFill/>
                </a:ln>
                <a:solidFill>
                  <a:schemeClr val="tx1"/>
                </a:soli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412192912"/>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334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p>
        </p:txBody>
      </p:sp>
      <p:graphicFrame>
        <p:nvGraphicFramePr>
          <p:cNvPr id="3" name="Diagram 2"/>
          <p:cNvGraphicFramePr/>
          <p:nvPr>
            <p:extLst>
              <p:ext uri="{D42A27DB-BD31-4B8C-83A1-F6EECF244321}">
                <p14:modId xmlns:p14="http://schemas.microsoft.com/office/powerpoint/2010/main" val="404666989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9428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833615"/>
          </a:xfrm>
        </p:spPr>
        <p:txBody>
          <a:bodyPr/>
          <a:lstStyle/>
          <a:p>
            <a:r>
              <a:rPr lang="en-US" dirty="0"/>
              <a:t>Data Ingestion</a:t>
            </a:r>
            <a:endParaRPr lang="en-US" sz="5400" dirty="0"/>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1352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16691" y="1526522"/>
            <a:ext cx="11447511" cy="4382738"/>
          </a:xfrm>
        </p:spPr>
        <p:txBody>
          <a:bodyPr/>
          <a:lstStyle/>
          <a:p>
            <a:r>
              <a:rPr lang="en-US" sz="4400" dirty="0"/>
              <a:t>PowerShell/CLI</a:t>
            </a:r>
          </a:p>
          <a:p>
            <a:r>
              <a:rPr lang="en-US" sz="4400" dirty="0"/>
              <a:t>Azure Data Factory</a:t>
            </a:r>
          </a:p>
          <a:p>
            <a:r>
              <a:rPr lang="en-US" sz="4400" dirty="0"/>
              <a:t>Azure Event Hubs</a:t>
            </a:r>
          </a:p>
          <a:p>
            <a:r>
              <a:rPr lang="en-US" sz="4400" dirty="0"/>
              <a:t>Azure storage SDKs (.NET, Node.js, python, C++, etc.)</a:t>
            </a:r>
          </a:p>
          <a:p>
            <a:r>
              <a:rPr lang="en-US" sz="4400" dirty="0" err="1"/>
              <a:t>AzCopy</a:t>
            </a:r>
            <a:r>
              <a:rPr lang="en-US" sz="4400" dirty="0"/>
              <a:t> (blob, file, and table only)</a:t>
            </a:r>
          </a:p>
        </p:txBody>
      </p:sp>
      <p:sp>
        <p:nvSpPr>
          <p:cNvPr id="2" name="Title 1"/>
          <p:cNvSpPr>
            <a:spLocks noGrp="1"/>
          </p:cNvSpPr>
          <p:nvPr>
            <p:ph type="title"/>
          </p:nvPr>
        </p:nvSpPr>
        <p:spPr>
          <a:xfrm>
            <a:off x="-1" y="0"/>
            <a:ext cx="12436475" cy="859809"/>
          </a:xfrm>
        </p:spPr>
        <p:txBody>
          <a:bodyPr vert="horz" wrap="square" lIns="146304" tIns="91440" rIns="146304" bIns="91440" rtlCol="0" anchor="t">
            <a:noAutofit/>
          </a:bodyPr>
          <a:lstStyle/>
          <a:p>
            <a:r>
              <a:rPr lang="en-US" dirty="0"/>
              <a:t>Options for data ingestion into Azure Storage</a:t>
            </a:r>
          </a:p>
        </p:txBody>
      </p:sp>
    </p:spTree>
    <p:extLst>
      <p:ext uri="{BB962C8B-B14F-4D97-AF65-F5344CB8AC3E}">
        <p14:creationId xmlns:p14="http://schemas.microsoft.com/office/powerpoint/2010/main" val="24382015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128" y="1457199"/>
            <a:ext cx="11884216" cy="4275614"/>
          </a:xfrm>
        </p:spPr>
        <p:txBody>
          <a:bodyPr vert="horz" wrap="square" lIns="149217" tIns="93260" rIns="149217" bIns="93260" rtlCol="0" anchor="t">
            <a:spAutoFit/>
          </a:bodyPr>
          <a:lstStyle/>
          <a:p>
            <a:r>
              <a:rPr lang="en-US" dirty="0"/>
              <a:t>VPN Gateway</a:t>
            </a:r>
          </a:p>
          <a:p>
            <a:pPr lvl="1"/>
            <a:r>
              <a:rPr lang="en-US" dirty="0"/>
              <a:t>Send network traffic from virtual networks to on-</a:t>
            </a:r>
            <a:r>
              <a:rPr lang="en-US" dirty="0" err="1"/>
              <a:t>prem</a:t>
            </a:r>
            <a:r>
              <a:rPr lang="en-US" dirty="0"/>
              <a:t> locations</a:t>
            </a:r>
          </a:p>
          <a:p>
            <a:pPr lvl="1"/>
            <a:r>
              <a:rPr lang="en-US" dirty="0"/>
              <a:t>Send network traffic between virtual networks within Azure</a:t>
            </a:r>
          </a:p>
          <a:p>
            <a:pPr lvl="1"/>
            <a:r>
              <a:rPr lang="en-US" dirty="0"/>
              <a:t>Site-to-site vs. Point-to-site</a:t>
            </a:r>
          </a:p>
          <a:p>
            <a:pPr lvl="1"/>
            <a:r>
              <a:rPr lang="en-US" dirty="0"/>
              <a:t>You can connect multiple on-</a:t>
            </a:r>
            <a:r>
              <a:rPr lang="en-US" dirty="0" err="1"/>
              <a:t>prem</a:t>
            </a:r>
            <a:r>
              <a:rPr lang="en-US" dirty="0"/>
              <a:t> locations to a virtual network (Multi-site)</a:t>
            </a:r>
          </a:p>
          <a:p>
            <a:r>
              <a:rPr lang="en-US" dirty="0"/>
              <a:t>ExpressRoute can directly connect your WAN to Azure</a:t>
            </a:r>
          </a:p>
          <a:p>
            <a:r>
              <a:rPr lang="en-US" dirty="0"/>
              <a:t>Tool-Specific</a:t>
            </a:r>
          </a:p>
        </p:txBody>
      </p:sp>
      <p:sp>
        <p:nvSpPr>
          <p:cNvPr id="3" name="Title 2"/>
          <p:cNvSpPr>
            <a:spLocks noGrp="1"/>
          </p:cNvSpPr>
          <p:nvPr>
            <p:ph type="title"/>
          </p:nvPr>
        </p:nvSpPr>
        <p:spPr>
          <a:xfrm>
            <a:off x="-1" y="1"/>
            <a:ext cx="12436475" cy="832512"/>
          </a:xfrm>
        </p:spPr>
        <p:txBody>
          <a:bodyPr vert="horz" wrap="square" lIns="146304" tIns="91440" rIns="146304" bIns="91440" rtlCol="0" anchor="t">
            <a:noAutofit/>
          </a:bodyPr>
          <a:lstStyle/>
          <a:p>
            <a:r>
              <a:rPr lang="en-US" dirty="0"/>
              <a:t>Connect on-</a:t>
            </a:r>
            <a:r>
              <a:rPr lang="en-US" dirty="0" err="1"/>
              <a:t>prem</a:t>
            </a:r>
            <a:r>
              <a:rPr lang="en-US" dirty="0"/>
              <a:t> to &lt;anything&gt;</a:t>
            </a:r>
          </a:p>
        </p:txBody>
      </p:sp>
    </p:spTree>
    <p:extLst>
      <p:ext uri="{BB962C8B-B14F-4D97-AF65-F5344CB8AC3E}">
        <p14:creationId xmlns:p14="http://schemas.microsoft.com/office/powerpoint/2010/main" val="27283043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Work with Cloud Storage</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80561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1_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7.xml><?xml version="1.0" encoding="utf-8"?>
<a:theme xmlns:a="http://schemas.openxmlformats.org/drawingml/2006/main" name="5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8.xml><?xml version="1.0" encoding="utf-8"?>
<a:theme xmlns:a="http://schemas.openxmlformats.org/drawingml/2006/main" name="6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2539</Words>
  <Application>Microsoft Office PowerPoint</Application>
  <PresentationFormat>Custom</PresentationFormat>
  <Paragraphs>292</Paragraphs>
  <Slides>21</Slides>
  <Notes>21</Notes>
  <HiddenSlides>0</HiddenSlides>
  <MMClips>0</MMClips>
  <ScaleCrop>false</ScaleCrop>
  <HeadingPairs>
    <vt:vector size="8" baseType="variant">
      <vt:variant>
        <vt:lpstr>Fonts Used</vt:lpstr>
      </vt:variant>
      <vt:variant>
        <vt:i4>7</vt:i4>
      </vt:variant>
      <vt:variant>
        <vt:lpstr>Theme</vt:lpstr>
      </vt:variant>
      <vt:variant>
        <vt:i4>8</vt:i4>
      </vt:variant>
      <vt:variant>
        <vt:lpstr>Embedded OLE Servers</vt:lpstr>
      </vt:variant>
      <vt:variant>
        <vt:i4>1</vt:i4>
      </vt:variant>
      <vt:variant>
        <vt:lpstr>Slide Titles</vt:lpstr>
      </vt:variant>
      <vt:variant>
        <vt:i4>21</vt:i4>
      </vt:variant>
    </vt:vector>
  </HeadingPairs>
  <TitlesOfParts>
    <vt:vector size="37" baseType="lpstr">
      <vt:lpstr>SimSun</vt:lpstr>
      <vt:lpstr>Arial</vt:lpstr>
      <vt:lpstr>Calibri</vt:lpstr>
      <vt:lpstr>Segoe UI</vt:lpstr>
      <vt:lpstr>Segoe UI Light</vt:lpstr>
      <vt:lpstr>Times New Roman</vt:lpstr>
      <vt:lpstr>Wingdings</vt:lpstr>
      <vt:lpstr>FY15 Enterprise identity theme</vt:lpstr>
      <vt:lpstr>1_WHITE TEMPLATE</vt:lpstr>
      <vt:lpstr>2_WHITE TEMPLATE</vt:lpstr>
      <vt:lpstr>3_WHITE TEMPLATE</vt:lpstr>
      <vt:lpstr>4_WHITE TEMPLATE</vt:lpstr>
      <vt:lpstr>1_FY15 Enterprise identity theme</vt:lpstr>
      <vt:lpstr>5_WHITE TEMPLATE</vt:lpstr>
      <vt:lpstr>6_WHITE TEMPLATE</vt:lpstr>
      <vt:lpstr>think-cell Slide</vt:lpstr>
      <vt:lpstr>PowerPoint Presentation</vt:lpstr>
      <vt:lpstr>PowerPoint Presentation</vt:lpstr>
      <vt:lpstr>The Data Science Process and Platform</vt:lpstr>
      <vt:lpstr>The Team Data Science Process </vt:lpstr>
      <vt:lpstr>The Azure Platform for Analytics and AI</vt:lpstr>
      <vt:lpstr>Data Ingestion</vt:lpstr>
      <vt:lpstr>Options for data ingestion into Azure Storage</vt:lpstr>
      <vt:lpstr>Connect on-prem to &lt;anything&gt;</vt:lpstr>
      <vt:lpstr>Lab:</vt:lpstr>
      <vt:lpstr>Data Preparation with the AMLS Workbench - Ingestion</vt:lpstr>
      <vt:lpstr>Lab:</vt:lpstr>
      <vt:lpstr>Data Exploration</vt:lpstr>
      <vt:lpstr>Exploring Data</vt:lpstr>
      <vt:lpstr>Data Preparation with the AMLS Workbench – Profile</vt:lpstr>
      <vt:lpstr>Update the Azure Data Catalog</vt:lpstr>
      <vt:lpstr>Lab:</vt:lpstr>
      <vt:lpstr>Update Data</vt:lpstr>
      <vt:lpstr>Updating Data</vt:lpstr>
      <vt:lpstr>Data Preparation with the AMLS Workbench – Transform</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Solutions with TDSP</dc:title>
  <dc:subject>Data Acquisition And Understanding</dc:subject>
  <dc:creator/>
  <cp:keywords>Data Science, TDSP, Module 3</cp:keywords>
  <dc:description/>
  <cp:lastModifiedBy/>
  <cp:revision>1</cp:revision>
  <dcterms:created xsi:type="dcterms:W3CDTF">2016-11-27T02:00:30Z</dcterms:created>
  <dcterms:modified xsi:type="dcterms:W3CDTF">2017-10-13T15:02:06Z</dcterms:modified>
  <cp:category>AIR Team Training</cp:category>
  <cp:contentStatus>Alpha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2017-05-23T07:39:08.5175870-04:00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