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59" r:id="rId4"/>
    <p:sldMasterId id="2147484566" r:id="rId5"/>
    <p:sldMasterId id="2147484568" r:id="rId6"/>
    <p:sldMasterId id="2147484573" r:id="rId7"/>
    <p:sldMasterId id="2147484576" r:id="rId8"/>
  </p:sldMasterIdLst>
  <p:notesMasterIdLst>
    <p:notesMasterId r:id="rId26"/>
  </p:notesMasterIdLst>
  <p:handoutMasterIdLst>
    <p:handoutMasterId r:id="rId27"/>
  </p:handoutMasterIdLst>
  <p:sldIdLst>
    <p:sldId id="1647" r:id="rId9"/>
    <p:sldId id="1634" r:id="rId10"/>
    <p:sldId id="1606" r:id="rId11"/>
    <p:sldId id="1607" r:id="rId12"/>
    <p:sldId id="1608" r:id="rId13"/>
    <p:sldId id="1660" r:id="rId14"/>
    <p:sldId id="1661" r:id="rId15"/>
    <p:sldId id="1662" r:id="rId16"/>
    <p:sldId id="1663" r:id="rId17"/>
    <p:sldId id="1664" r:id="rId18"/>
    <p:sldId id="1666" r:id="rId19"/>
    <p:sldId id="1659" r:id="rId20"/>
    <p:sldId id="1667" r:id="rId21"/>
    <p:sldId id="1669" r:id="rId22"/>
    <p:sldId id="1670" r:id="rId23"/>
    <p:sldId id="1671" r:id="rId24"/>
    <p:sldId id="1502"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2" autoAdjust="0"/>
    <p:restoredTop sz="72452" autoAdjust="0"/>
  </p:normalViewPr>
  <p:slideViewPr>
    <p:cSldViewPr snapToGrid="0">
      <p:cViewPr varScale="1">
        <p:scale>
          <a:sx n="61" d="100"/>
          <a:sy n="61" d="100"/>
        </p:scale>
        <p:origin x="28" y="380"/>
      </p:cViewPr>
      <p:guideLst/>
    </p:cSldViewPr>
  </p:slideViewPr>
  <p:outlineViewPr>
    <p:cViewPr>
      <p:scale>
        <a:sx n="33" d="100"/>
        <a:sy n="33" d="100"/>
      </p:scale>
      <p:origin x="0" y="0"/>
    </p:cViewPr>
  </p:outlineViewPr>
  <p:notesTextViewPr>
    <p:cViewPr>
      <p:scale>
        <a:sx n="3" d="2"/>
        <a:sy n="3" d="2"/>
      </p:scale>
      <p:origin x="0" y="-48"/>
    </p:cViewPr>
  </p:notesTextViewPr>
  <p:sorterViewPr>
    <p:cViewPr>
      <p:scale>
        <a:sx n="80" d="100"/>
        <a:sy n="80" d="100"/>
      </p:scale>
      <p:origin x="0" y="0"/>
    </p:cViewPr>
  </p:sorterViewPr>
  <p:notesViewPr>
    <p:cSldViewPr snapToGrid="0" showGuides="1">
      <p:cViewPr varScale="1">
        <p:scale>
          <a:sx n="69" d="100"/>
          <a:sy n="69" d="100"/>
        </p:scale>
        <p:origin x="3584"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b="1" dirty="0">
              <a:solidFill>
                <a:schemeClr val="accent1">
                  <a:lumMod val="75000"/>
                </a:schemeClr>
              </a:solidFill>
              <a:latin typeface="+mj-lt"/>
            </a:rPr>
            <a:t>Business Understanding</a:t>
          </a: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b="1" dirty="0">
              <a:solidFill>
                <a:schemeClr val="accent1">
                  <a:lumMod val="75000"/>
                </a:schemeClr>
              </a:solidFill>
              <a:latin typeface="+mj-lt"/>
            </a:rPr>
            <a:t>Define Objectives</a:t>
          </a: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b="1" dirty="0">
              <a:solidFill>
                <a:schemeClr val="accent1">
                  <a:lumMod val="75000"/>
                </a:schemeClr>
              </a:solidFill>
              <a:latin typeface="+mj-lt"/>
            </a:rPr>
            <a:t>Identify Data Sources</a:t>
          </a: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b="1" kern="1200" dirty="0">
              <a:solidFill>
                <a:srgbClr val="7FBA00">
                  <a:lumMod val="75000"/>
                </a:srgbClr>
              </a:solidFill>
              <a:latin typeface="Segoe UI Light"/>
              <a:ea typeface="+mn-ea"/>
              <a:cs typeface="+mn-cs"/>
            </a:rPr>
            <a:t>Data Acquisition and Understanding</a:t>
          </a: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b="1" kern="1200" dirty="0">
              <a:solidFill>
                <a:srgbClr val="7FBA00">
                  <a:lumMod val="75000"/>
                </a:srgbClr>
              </a:solidFill>
              <a:latin typeface="Segoe UI Light"/>
              <a:ea typeface="+mn-ea"/>
              <a:cs typeface="+mn-cs"/>
            </a:rPr>
            <a:t>Modeling</a:t>
          </a: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b="1" kern="1200" dirty="0">
              <a:solidFill>
                <a:srgbClr val="7FBA00">
                  <a:lumMod val="75000"/>
                </a:srgbClr>
              </a:solidFill>
              <a:latin typeface="Segoe UI Light"/>
              <a:ea typeface="+mn-ea"/>
              <a:cs typeface="+mn-cs"/>
            </a:rPr>
            <a:t>Create and Train Model</a:t>
          </a: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dirty="0">
              <a:latin typeface="+mj-lt"/>
            </a:rPr>
            <a:t>Deployment</a:t>
          </a: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pPr/>
      <dgm:t>
        <a:bodyPr/>
        <a:lstStyle/>
        <a:p>
          <a:pPr algn="ctr"/>
          <a:r>
            <a:rPr lang="en-US" sz="3200" dirty="0">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dirty="0">
              <a:latin typeface="+mj-lt"/>
            </a:rPr>
            <a:t>Operationalize</a:t>
          </a: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pPr/>
      <dgm:t>
        <a:bodyPr/>
        <a:lstStyle/>
        <a:p>
          <a:r>
            <a:rPr lang="en-US" sz="1900" dirty="0">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pPr/>
      <dgm:t>
        <a:bodyPr/>
        <a:lstStyle/>
        <a:p>
          <a:r>
            <a:rPr lang="en-US" sz="1900" dirty="0">
              <a:latin typeface="+mj-lt"/>
            </a:rPr>
            <a:t>Handoff</a:t>
          </a: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pPr/>
      <dgm:t>
        <a:bodyPr/>
        <a:lstStyle/>
        <a:p>
          <a:r>
            <a:rPr lang="en-US" sz="1900" dirty="0">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custLinFactNeighborY="0">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custLinFactNeighborY="0">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0E99CA05-F61F-4393-A01F-8CCEDBA18F50}" srcId="{75DF6D0E-EF2D-4899-8D56-11F561E3DB25}" destId="{22DA92B9-9C40-4A25-8285-966799791BE7}" srcOrd="2" destOrd="0" parTransId="{31A0D76F-F3CA-4A56-BA36-A4E6E0932F46}" sibTransId="{C2D43770-B53D-4E3F-BFD7-DA47BF161F8F}"/>
    <dgm:cxn modelId="{6D864F09-96B6-4444-95BB-D36241D055AD}" srcId="{A6842990-62A4-4545-B120-1F8AF25A0D6E}" destId="{75DF6D0E-EF2D-4899-8D56-11F561E3DB25}" srcOrd="4" destOrd="0" parTransId="{510C85D3-5932-4392-B61F-F44832C002FA}" sibTransId="{EEE1824F-AA0C-4316-B13D-ED5B6C4A0BFF}"/>
    <dgm:cxn modelId="{A346880C-19BB-492E-86E8-A5888A7956E2}" srcId="{A6842990-62A4-4545-B120-1F8AF25A0D6E}" destId="{0FF8BA2A-500B-413D-8B7A-0FD72A53075A}" srcOrd="0" destOrd="0" parTransId="{A445CB5E-895F-4150-B184-2C8283752FC5}" sibTransId="{F4903262-3BB8-4A76-A3AA-54C0993BC220}"/>
    <dgm:cxn modelId="{61EC2C2C-336E-4152-BF38-E133255426BA}" srcId="{D66E06A0-8A7E-4EC6-8113-DDE9A8B91FA6}" destId="{E08D914F-4215-41A4-8173-F3CBF316F76B}" srcOrd="0" destOrd="0" parTransId="{6E6AFD42-BD05-4248-B472-1EFABC017324}" sibTransId="{1759AAC5-ADE9-4C55-8CBC-F1BA87C7A449}"/>
    <dgm:cxn modelId="{F4DF8B2E-967B-4C23-9FF5-BB008183100C}" type="presOf" srcId="{F1A8E0FB-6830-44B9-AD5D-2C6541803F4D}" destId="{3E606814-09D9-4B4C-8F40-66F312978EEB}" srcOrd="0" destOrd="0" presId="urn:microsoft.com/office/officeart/2005/8/layout/vList5"/>
    <dgm:cxn modelId="{8122CC33-B4F2-4AA4-9832-D53CD089768C}" type="presOf" srcId="{75DF6D0E-EF2D-4899-8D56-11F561E3DB25}" destId="{C5DBDEB5-64EF-486D-ADE8-9AD2774135B2}" srcOrd="0" destOrd="0" presId="urn:microsoft.com/office/officeart/2005/8/layout/vList5"/>
    <dgm:cxn modelId="{D9C32539-B0FF-4269-910E-8E2F3FB2481A}" type="presOf" srcId="{6DCAF490-84DF-45AB-95F8-850141BC8BDF}" destId="{B35FD520-5FF0-41BD-887C-8B0911FFCB12}" srcOrd="0" destOrd="0" presId="urn:microsoft.com/office/officeart/2005/8/layout/vList5"/>
    <dgm:cxn modelId="{6D9D5740-A78E-432A-A19B-79A7629DFBD0}" srcId="{F1A8E0FB-6830-44B9-AD5D-2C6541803F4D}" destId="{8A560357-68DD-41D8-841B-C94F1FF7F8C1}" srcOrd="2" destOrd="0" parTransId="{3BC3B257-E716-47FF-9C4E-A1CCC502A26F}" sibTransId="{0F75D6C4-A5C5-4C0B-A3E7-E1F9127F0B24}"/>
    <dgm:cxn modelId="{991DC740-DAA8-4D0F-9BAB-A0D216E7CC9C}" srcId="{A6842990-62A4-4545-B120-1F8AF25A0D6E}" destId="{31989D70-38F8-40B4-A5B4-5B64244B04DB}" srcOrd="3" destOrd="0" parTransId="{E572721F-5C44-451C-B622-59B69949FB6F}" sibTransId="{FF3730C5-5E1C-4ACF-986C-1F8BDC2A87DC}"/>
    <dgm:cxn modelId="{0652195D-79AA-41CB-A507-64DF25821FDC}" srcId="{75DF6D0E-EF2D-4899-8D56-11F561E3DB25}" destId="{0EBDD81E-61F5-4638-8D23-E64C5784A7CF}" srcOrd="0" destOrd="0" parTransId="{5BB68B6B-2470-4B4F-B825-03319C46AB79}" sibTransId="{91158606-88ED-478A-99A3-FF66895B49FF}"/>
    <dgm:cxn modelId="{F6DB5C63-69FA-4FC9-BB9C-7D6AEF8B14EB}" type="presOf" srcId="{EFB0480E-A451-4750-9076-B8DA17ACD683}" destId="{EF322D6C-1CB6-431F-8B42-A64D898D2824}" srcOrd="0" destOrd="1" presId="urn:microsoft.com/office/officeart/2005/8/layout/vList5"/>
    <dgm:cxn modelId="{9197056C-C44F-4A04-AEB6-8E23C28CFBCA}" type="presOf" srcId="{D66E06A0-8A7E-4EC6-8113-DDE9A8B91FA6}" destId="{D8CBC06D-2193-488F-8EDE-5FAA991E0B6B}"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78B26055-4003-4B61-B1A2-86AC6919F907}" type="presOf" srcId="{22DA92B9-9C40-4A25-8285-966799791BE7}" destId="{E36319A3-4DDD-4596-A48B-3AFC2FB82E08}" srcOrd="0" destOrd="2"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DA864F5A-43C0-4EAB-ACD8-C653DCDBC285}" srcId="{A6842990-62A4-4545-B120-1F8AF25A0D6E}" destId="{F1A8E0FB-6830-44B9-AD5D-2C6541803F4D}" srcOrd="1" destOrd="0" parTransId="{BA9882FF-0D62-440B-AE35-07B5440B7352}" sibTransId="{BE3BCC92-A824-45B0-AD74-589AA75A91ED}"/>
    <dgm:cxn modelId="{2178D97F-3CAA-4CEB-BCA2-825BD11AB20F}" type="presOf" srcId="{FFA8810D-171E-4ADC-9CA8-AD57E9D504B9}" destId="{B35FD520-5FF0-41BD-887C-8B0911FFCB12}" srcOrd="0" destOrd="1" presId="urn:microsoft.com/office/officeart/2005/8/layout/vList5"/>
    <dgm:cxn modelId="{60DB5F81-807B-4DAD-8ED9-6DCE2A60111F}" type="presOf" srcId="{8589F281-C004-49C2-9A17-144391E503DE}" destId="{43C6ABD0-F64A-458E-8A26-0D837897DC64}" srcOrd="0" destOrd="0" presId="urn:microsoft.com/office/officeart/2005/8/layout/vList5"/>
    <dgm:cxn modelId="{A7498686-3363-4727-9125-3753C7FB4287}" type="presOf" srcId="{A6842990-62A4-4545-B120-1F8AF25A0D6E}" destId="{C5ED45AB-5708-4618-8F2A-585D84BC9EAD}"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DB01149F-013B-4AAC-83B8-EA5A02812FB1}" srcId="{F1A8E0FB-6830-44B9-AD5D-2C6541803F4D}" destId="{6DCAF490-84DF-45AB-95F8-850141BC8BDF}" srcOrd="0" destOrd="0" parTransId="{313354FE-947E-4C91-850E-55158EB5406E}" sibTransId="{263CB43B-A0A5-48BB-9C20-6635267C3C22}"/>
    <dgm:cxn modelId="{BEEC91A6-BF3F-4E21-859A-6D47ACAB8869}" srcId="{A6842990-62A4-4545-B120-1F8AF25A0D6E}" destId="{D66E06A0-8A7E-4EC6-8113-DDE9A8B91FA6}" srcOrd="2" destOrd="0" parTransId="{C867E6D7-68AF-43C6-9E80-BCCDD787550D}" sibTransId="{4B0A02DB-F299-4AF6-A72B-B326FF7FE0BF}"/>
    <dgm:cxn modelId="{1FC3DAAC-2674-4AC0-A681-6AC6E1E041FE}" type="presOf" srcId="{07E81225-DE19-4D3E-99CD-FC123A33837F}" destId="{DE1FE771-1582-4775-9E8F-B758D933162D}" srcOrd="0" destOrd="0" presId="urn:microsoft.com/office/officeart/2005/8/layout/vList5"/>
    <dgm:cxn modelId="{E0CB53AF-1846-4839-A817-1BC95F8C73F9}" srcId="{F1A8E0FB-6830-44B9-AD5D-2C6541803F4D}" destId="{FFA8810D-171E-4ADC-9CA8-AD57E9D504B9}" srcOrd="1" destOrd="0" parTransId="{5D65951A-CE03-4794-9B2D-0A910A6F7FFB}" sibTransId="{39C8D19E-6ADE-404A-843B-5F7020E72704}"/>
    <dgm:cxn modelId="{657DF6AF-D666-4D2C-A115-75BA748559C6}" type="presOf" srcId="{8A560357-68DD-41D8-841B-C94F1FF7F8C1}" destId="{B35FD520-5FF0-41BD-887C-8B0911FFCB12}" srcOrd="0" destOrd="2"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ACACF1CD-A9C0-4633-8495-72FF45057E3A}" type="presOf" srcId="{7C9DA717-4609-4F35-9627-FBCE587B2E07}" destId="{43C6ABD0-F64A-458E-8A26-0D837897DC64}" srcOrd="0" destOrd="1" presId="urn:microsoft.com/office/officeart/2005/8/layout/vList5"/>
    <dgm:cxn modelId="{FC9795E3-DBDF-499A-B2B6-4B8E6CA578BE}" type="presOf" srcId="{E08D914F-4215-41A4-8173-F3CBF316F76B}" destId="{EF322D6C-1CB6-431F-8B42-A64D898D2824}" srcOrd="0" destOrd="0" presId="urn:microsoft.com/office/officeart/2005/8/layout/vList5"/>
    <dgm:cxn modelId="{B844C6F1-2818-4F3A-97BB-A513A7A6487D}" srcId="{0FF8BA2A-500B-413D-8B7A-0FD72A53075A}" destId="{8589F281-C004-49C2-9A17-144391E503DE}" srcOrd="0" destOrd="0" parTransId="{68ACA663-A4B5-4322-A79B-E6FDA765E412}" sibTransId="{C3FF912E-6EAA-40C0-8E91-AAAED8175040}"/>
    <dgm:cxn modelId="{A345E6FB-E582-491A-BAAE-F2A1141E8D26}" type="presOf" srcId="{0FF8BA2A-500B-413D-8B7A-0FD72A53075A}" destId="{FCE31E78-3DAC-4692-A464-D0C835B3F5C0}" srcOrd="0" destOrd="0" presId="urn:microsoft.com/office/officeart/2005/8/layout/vList5"/>
    <dgm:cxn modelId="{DDE004FE-29B7-4A52-86FC-2EB3E9848396}" type="presOf" srcId="{31989D70-38F8-40B4-A5B4-5B64244B04DB}" destId="{C971C0CD-D6D6-4BD2-B517-483DD2B85EA0}"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dirty="0"/>
            <a:t>Big Data</a:t>
          </a:r>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dirty="0"/>
            <a:t>Intelligence and Advanced Analytics</a:t>
          </a:r>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dirty="0"/>
            <a:t>Information Management</a:t>
          </a:r>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dirty="0"/>
            <a:t>Solutions</a:t>
          </a:r>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dirty="0"/>
            <a:t>Visualization</a:t>
          </a:r>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dirty="0"/>
            <a:t>Data Catalog</a:t>
          </a:r>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dirty="0"/>
            <a:t>Data Factory</a:t>
          </a:r>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dirty="0"/>
            <a:t>Event Hubs</a:t>
          </a:r>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dirty="0"/>
            <a:t>Data Lake</a:t>
          </a:r>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dirty="0"/>
            <a:t>SQL Data Warehouse</a:t>
          </a:r>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dirty="0"/>
            <a:t>Cosmos DB</a:t>
          </a:r>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dirty="0"/>
            <a:t>Cortana, Bot Service, Cognitive Framework</a:t>
          </a:r>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dirty="0"/>
            <a:t>Data Lake</a:t>
          </a:r>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dirty="0"/>
            <a:t>Azure Storage</a:t>
          </a:r>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dirty="0"/>
            <a:t>Stream Analytics</a:t>
          </a:r>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dirty="0"/>
            <a:t>Analysis Services</a:t>
          </a:r>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dirty="0"/>
            <a:t>Power BI</a:t>
          </a:r>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dirty="0"/>
            <a:t>R</a:t>
          </a:r>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dgm:spPr/>
      <dgm:t>
        <a:bodyPr/>
        <a:lstStyle/>
        <a:p>
          <a:r>
            <a:rPr lang="en-US" dirty="0"/>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Azure Machine Learning Services</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05397C05-3613-4ED9-957F-64F627A094DF}" type="presOf" srcId="{E676A21A-338A-453B-AAD8-AE1E2984352F}" destId="{86E21F88-7726-4B6A-8AA4-50C3FB4AC66D}" srcOrd="0" destOrd="2" presId="urn:diagrams.loki3.com/BracketList"/>
    <dgm:cxn modelId="{B3DD820B-3AA4-4A6C-9F64-C25D87901740}" srcId="{EA313893-4865-4D2A-B411-A9583C447998}" destId="{409B9CC3-4843-4F1F-8DB8-96CB6DDF3AA2}" srcOrd="4" destOrd="0" parTransId="{77CCCA81-853E-493E-9B0C-4E6584C3068A}" sibTransId="{836C109C-9A6E-440E-B4AC-6BC1096CC572}"/>
    <dgm:cxn modelId="{8597440F-C7F1-464F-83C3-E22D6643DA1A}" srcId="{83035B10-5B03-4E94-B998-54AE7C044928}" destId="{205502BB-E218-4F43-94ED-38D373921869}" srcOrd="1" destOrd="0" parTransId="{E43973A5-6F63-4CBC-9CA1-AA1E0C16AAF7}" sibTransId="{09A953C8-FBF8-4924-B96E-D12A550857DE}"/>
    <dgm:cxn modelId="{6DD99C19-56AA-4709-A58E-46408FE3988F}" type="presOf" srcId="{B7ABE164-295C-4643-A9AC-4A52A9ED0489}" destId="{82E9A0E0-8D14-4848-9DD2-59E0CDC0AAFD}" srcOrd="0" destOrd="0" presId="urn:diagrams.loki3.com/BracketList"/>
    <dgm:cxn modelId="{F0748B1E-69F6-4D72-AC7C-1FCD73A7DC1C}" srcId="{EA313893-4865-4D2A-B411-A9583C447998}" destId="{B7ABE164-295C-4643-A9AC-4A52A9ED0489}" srcOrd="1" destOrd="0" parTransId="{D7B9EDA9-31A9-4C9B-BACF-788F74E16796}" sibTransId="{E258CD5B-DCF5-4FA1-918A-96BF68D81660}"/>
    <dgm:cxn modelId="{11E28022-DADB-4978-9EF7-42B3F338CC6C}" type="presOf" srcId="{AE3639C6-8C43-4F97-BE23-F9306E299CF9}" destId="{86E21F88-7726-4B6A-8AA4-50C3FB4AC66D}" srcOrd="0" destOrd="0" presId="urn:diagrams.loki3.com/BracketList"/>
    <dgm:cxn modelId="{0D5E2526-C15C-40F5-B9D1-48E2D92EC504}" type="presOf" srcId="{C435CE00-F12B-4E1E-88D5-230CB3206998}" destId="{9175424E-612A-4B72-89CD-0EFDADCFDD1F}" srcOrd="0" destOrd="0" presId="urn:diagrams.loki3.com/BracketList"/>
    <dgm:cxn modelId="{6621DB28-19D2-4317-A7D4-C1E229BDD2C3}" srcId="{B7ABE164-295C-4643-A9AC-4A52A9ED0489}" destId="{F29C4E01-C09B-438C-9113-B6E9FF5DFD38}" srcOrd="1" destOrd="0" parTransId="{2AE4FD27-8C8C-45AE-955D-C6687931D935}" sibTransId="{04836762-099A-4108-A61E-F6DA35680CF1}"/>
    <dgm:cxn modelId="{DF2F8029-1771-4247-B24D-AF2BCCBCC640}" type="presOf" srcId="{205502BB-E218-4F43-94ED-38D373921869}" destId="{603689CA-F9E4-44EC-B527-50FB539B823D}" srcOrd="0" destOrd="1" presId="urn:diagrams.loki3.com/BracketList"/>
    <dgm:cxn modelId="{6F44A232-4FBE-4A74-8103-CA7CA054FD2C}" type="presOf" srcId="{DAB3F281-7B4F-49EC-8DF2-6797D69BDC56}" destId="{F2B5D16A-6048-4E1D-9634-1D2AF0A2F256}" srcOrd="0" destOrd="0" presId="urn:diagrams.loki3.com/BracketList"/>
    <dgm:cxn modelId="{73CC5835-AA42-457E-A12B-17481BEF9838}" type="presOf" srcId="{2C858D8A-BD5E-4943-AC97-3FD818D142DE}" destId="{9175424E-612A-4B72-89CD-0EFDADCFDD1F}" srcOrd="0" destOrd="2" presId="urn:diagrams.loki3.com/BracketList"/>
    <dgm:cxn modelId="{01514636-B3E4-40B9-BA91-B1B09337B347}" type="presOf" srcId="{F29C4E01-C09B-438C-9113-B6E9FF5DFD38}" destId="{86E21F88-7726-4B6A-8AA4-50C3FB4AC66D}" srcOrd="0" destOrd="1" presId="urn:diagrams.loki3.com/BracketList"/>
    <dgm:cxn modelId="{096FE25D-ED43-48A2-ACA8-20A40F77FC31}" srcId="{83035B10-5B03-4E94-B998-54AE7C044928}" destId="{35F0567E-236D-4971-8C0A-709AAD1BC349}" srcOrd="4" destOrd="0" parTransId="{7F62CFBA-4322-4F9F-BCFE-83C4491AC94C}" sibTransId="{F8351DC9-FCD8-42B5-94E0-1FB511B25936}"/>
    <dgm:cxn modelId="{6DDA035E-790C-4A1F-AE26-24F19A00AF4A}" type="presOf" srcId="{50C37763-24F8-4AA8-A32B-9F9CA6D119D6}" destId="{603689CA-F9E4-44EC-B527-50FB539B823D}" srcOrd="0" destOrd="0" presId="urn:diagrams.loki3.com/BracketList"/>
    <dgm:cxn modelId="{04460660-F378-459A-9A2B-E3E0592F3242}" type="presOf" srcId="{5C0E0F60-874D-4767-AE2F-74FB881F036A}" destId="{86E21F88-7726-4B6A-8AA4-50C3FB4AC66D}" srcOrd="0" destOrd="3" presId="urn:diagrams.loki3.com/BracketList"/>
    <dgm:cxn modelId="{71A2D341-AA26-4666-9932-B4140F5EF1FE}" srcId="{EA313893-4865-4D2A-B411-A9583C447998}" destId="{FAB16A03-BE56-456B-A536-11D2B059B184}" srcOrd="3" destOrd="0" parTransId="{E696F496-5F4D-42CD-9F72-E43FD3C8193B}" sibTransId="{F52C13CC-48BB-4B43-924B-37454BDA68A7}"/>
    <dgm:cxn modelId="{E415D443-6379-4CD8-AB97-3FE6FD0F4592}" type="presOf" srcId="{715ABCDD-7748-47FB-9152-0DE37D243758}" destId="{F2B5D16A-6048-4E1D-9634-1D2AF0A2F256}" srcOrd="0" destOrd="1" presId="urn:diagrams.loki3.com/BracketList"/>
    <dgm:cxn modelId="{FC23BA64-5B04-4EF8-9326-D5B528E0ACB8}" srcId="{B7ABE164-295C-4643-A9AC-4A52A9ED0489}" destId="{AE3639C6-8C43-4F97-BE23-F9306E299CF9}" srcOrd="0" destOrd="0" parTransId="{1CDD6596-67E1-4C59-93B1-01CBD19A6B8E}" sibTransId="{B586966D-EDF9-4827-9CA3-63AB3D2E71A7}"/>
    <dgm:cxn modelId="{1388CB44-D3BD-4172-A856-4508ADCD1F7B}" srcId="{AE188517-6F02-4DC7-9EA1-785FA319F063}" destId="{2C858D8A-BD5E-4943-AC97-3FD818D142DE}" srcOrd="2" destOrd="0" parTransId="{7AF921C9-184C-4D38-ADA9-B898BB7C86C3}" sibTransId="{FCFEDC75-2A47-4FA0-A695-73D0EBC2EB13}"/>
    <dgm:cxn modelId="{34C39845-C590-493A-877C-951628E8E8F0}" type="presOf" srcId="{83035B10-5B03-4E94-B998-54AE7C044928}" destId="{06464D07-8B60-462A-8EC4-545BAA8C97B1}" srcOrd="0" destOrd="0" presId="urn:diagrams.loki3.com/BracketList"/>
    <dgm:cxn modelId="{726A266A-96C5-42ED-93FB-3116EF24E56C}" type="presOf" srcId="{FAB16A03-BE56-456B-A536-11D2B059B184}" destId="{975FEC36-CD0E-4BA1-9445-37B05FFD96CD}" srcOrd="0" destOrd="0" presId="urn:diagrams.loki3.com/BracketList"/>
    <dgm:cxn modelId="{90332A73-B2D0-48BB-8BEC-2F446E08968F}" srcId="{B7ABE164-295C-4643-A9AC-4A52A9ED0489}" destId="{5C0E0F60-874D-4767-AE2F-74FB881F036A}" srcOrd="3" destOrd="0" parTransId="{F7E90F27-6C0A-42E0-AF46-1B02D03EFEE8}" sibTransId="{4382FA18-74BA-4683-8DEF-EA290B0298B3}"/>
    <dgm:cxn modelId="{A1274A7F-CF88-49BE-AD7B-B72D81B5E439}" type="presOf" srcId="{35F0567E-236D-4971-8C0A-709AAD1BC349}" destId="{603689CA-F9E4-44EC-B527-50FB539B823D}" srcOrd="0" destOrd="4" presId="urn:diagrams.loki3.com/BracketList"/>
    <dgm:cxn modelId="{1B885F82-B84C-4695-AECA-80418A5B7E71}" type="presOf" srcId="{EA313893-4865-4D2A-B411-A9583C447998}" destId="{2B91DE99-FB3D-40B9-9827-F76B61DF0C13}"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EDADB58C-AA26-476F-93FF-0704938DA538}" srcId="{83035B10-5B03-4E94-B998-54AE7C044928}" destId="{F2465E65-C3E0-423D-B60A-CBBB12166DD6}" srcOrd="5" destOrd="0" parTransId="{D8845806-1D9D-4617-BBFA-FEA4939FF747}" sibTransId="{D6A1219B-E8CC-45FE-9E0F-99D20A856F7B}"/>
    <dgm:cxn modelId="{0DFFAD90-2F9A-46A3-89E6-68A064766737}" srcId="{FAB16A03-BE56-456B-A536-11D2B059B184}" destId="{715ABCDD-7748-47FB-9152-0DE37D243758}" srcOrd="1" destOrd="0" parTransId="{A4CDED56-308B-497B-BDAA-89BF5C12FE1C}" sibTransId="{60C13AFB-01B2-443D-B8DC-431B4AE659EC}"/>
    <dgm:cxn modelId="{2693BB9E-F2CD-4F85-AA3F-0D8505E9CD15}" srcId="{B7ABE164-295C-4643-A9AC-4A52A9ED0489}" destId="{E676A21A-338A-453B-AAD8-AE1E2984352F}" srcOrd="2" destOrd="0" parTransId="{5E57A9C1-04A6-49D4-AC5A-3AAB86452FC4}" sibTransId="{5A93F642-2A8F-4AA8-91EA-8C5E73BCE0E6}"/>
    <dgm:cxn modelId="{24E599A1-6729-4099-9255-88D181B968CF}" srcId="{EA313893-4865-4D2A-B411-A9583C447998}" destId="{AE188517-6F02-4DC7-9EA1-785FA319F063}" srcOrd="0" destOrd="0" parTransId="{74848A57-88CA-4171-BA55-469D8EB40C4E}" sibTransId="{568BD935-8EC2-4B1C-BF6A-A8560483E10B}"/>
    <dgm:cxn modelId="{3F672BA3-6B08-4E41-B0B1-EE48C70A6F7D}" type="presOf" srcId="{E0ED33B9-E057-48E4-9E71-165921651D87}" destId="{9175424E-612A-4B72-89CD-0EFDADCFDD1F}" srcOrd="0" destOrd="1" presId="urn:diagrams.loki3.com/BracketList"/>
    <dgm:cxn modelId="{601D92B6-4F88-4704-8384-4B4737DC3EC7}" type="presOf" srcId="{F2465E65-C3E0-423D-B60A-CBBB12166DD6}" destId="{603689CA-F9E4-44EC-B527-50FB539B823D}" srcOrd="0" destOrd="5" presId="urn:diagrams.loki3.com/BracketList"/>
    <dgm:cxn modelId="{0376D2BA-EE8B-4769-BC24-CC367BEE684B}" srcId="{83035B10-5B03-4E94-B998-54AE7C044928}" destId="{32CACD8F-92CC-4EB0-82A5-ED325E9C0DCF}" srcOrd="2" destOrd="0" parTransId="{A21F767D-FDA7-4106-99A9-F43109D327CE}" sibTransId="{D9DF8C18-8AD5-4792-BADC-2960152A17B4}"/>
    <dgm:cxn modelId="{147B58C2-DB15-4ED7-BAAA-B08374A5C799}" srcId="{83035B10-5B03-4E94-B998-54AE7C044928}" destId="{50C37763-24F8-4AA8-A32B-9F9CA6D119D6}" srcOrd="0" destOrd="0" parTransId="{F0D5E2E7-679F-4720-9577-5CD05DCDE746}" sibTransId="{49958AA6-4ED7-42C4-90F9-E8289337C9E3}"/>
    <dgm:cxn modelId="{F5977DCA-FCBA-4F37-ADC2-A8184D8E3430}" srcId="{AE188517-6F02-4DC7-9EA1-785FA319F063}" destId="{E0ED33B9-E057-48E4-9E71-165921651D87}" srcOrd="1" destOrd="0" parTransId="{8F5638B8-B583-4EA8-8527-E5F16E143838}" sibTransId="{51F416F3-006F-4031-AE82-2898447A66EE}"/>
    <dgm:cxn modelId="{079F09CF-DCE9-434C-8F2E-1D1CEF9AE618}" srcId="{EA313893-4865-4D2A-B411-A9583C447998}" destId="{83035B10-5B03-4E94-B998-54AE7C044928}" srcOrd="2" destOrd="0" parTransId="{29EAADE1-28CA-4B2F-9D08-E28BE3C336C9}" sibTransId="{CCAFAB26-9A3D-4842-B88A-B85DA7E92A54}"/>
    <dgm:cxn modelId="{B49A0BCF-26F9-4C92-9C5F-6F0EBA685DDD}" srcId="{409B9CC3-4843-4F1F-8DB8-96CB6DDF3AA2}" destId="{8C2B2478-3DF9-4134-955A-49E9307C40B0}" srcOrd="0" destOrd="0" parTransId="{5B180C60-8273-4432-91C5-E4FBCD533558}" sibTransId="{A7058E5A-5C03-4574-8AB8-5DCA8E545176}"/>
    <dgm:cxn modelId="{8C5358D7-12B8-4F5D-B86E-CCC731DF2ED5}" type="presOf" srcId="{409B9CC3-4843-4F1F-8DB8-96CB6DDF3AA2}" destId="{FD528662-2E78-46C5-AFEC-7596999AE27A}" srcOrd="0" destOrd="0" presId="urn:diagrams.loki3.com/BracketList"/>
    <dgm:cxn modelId="{D55887DD-0AA0-4CF4-B6DC-656DD41FC027}" type="presOf" srcId="{BDACD0F7-6180-4057-9453-3688A341F990}" destId="{603689CA-F9E4-44EC-B527-50FB539B823D}" srcOrd="0" destOrd="3" presId="urn:diagrams.loki3.com/BracketList"/>
    <dgm:cxn modelId="{67EF5EE5-3804-4D77-A770-4862443CBA60}" type="presOf" srcId="{8C2B2478-3DF9-4134-955A-49E9307C40B0}" destId="{8201724E-AC5F-494D-BB50-B7D7A454D657}" srcOrd="0" destOrd="0" presId="urn:diagrams.loki3.com/BracketList"/>
    <dgm:cxn modelId="{1CD85CE6-891A-4559-8C6A-B2B8D10777A3}" srcId="{AE188517-6F02-4DC7-9EA1-785FA319F063}" destId="{C435CE00-F12B-4E1E-88D5-230CB3206998}" srcOrd="0" destOrd="0" parTransId="{F9EB0DCC-9309-46BE-A5F1-946925EF213F}" sibTransId="{0CEF2004-E424-4306-81CF-77EC267D4144}"/>
    <dgm:cxn modelId="{EE0BA7E7-C37C-49A0-A211-E21D312230C5}" type="presOf" srcId="{AE188517-6F02-4DC7-9EA1-785FA319F063}" destId="{C8FB2B8E-8EB9-462C-A3BE-B343DF2940CF}"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9272B7FC-378B-4B83-9588-83966691943A}" type="presOf" srcId="{32CACD8F-92CC-4EB0-82A5-ED325E9C0DCF}" destId="{603689CA-F9E4-44EC-B527-50FB539B823D}" srcOrd="0" destOrd="2" presId="urn:diagrams.loki3.com/BracketList"/>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Define Objectives</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latin typeface="+mj-lt"/>
            </a:rPr>
            <a:t>Identify Data Sources</a:t>
          </a: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accent1">
                  <a:lumMod val="75000"/>
                </a:schemeClr>
              </a:solidFill>
              <a:latin typeface="+mj-lt"/>
            </a:rPr>
            <a:t>Business Understanding</a:t>
          </a: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Ingest</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Explore</a:t>
          </a:r>
          <a:r>
            <a:rPr lang="en-US" sz="1900" kern="1200" dirty="0">
              <a:latin typeface="+mj-lt"/>
            </a:rPr>
            <a:t> </a:t>
          </a:r>
          <a:r>
            <a:rPr lang="en-US" sz="2000" b="1" kern="1200" dirty="0">
              <a:solidFill>
                <a:srgbClr val="7FBA00">
                  <a:lumMod val="75000"/>
                </a:srgbClr>
              </a:solidFill>
              <a:latin typeface="Segoe UI Light"/>
              <a:ea typeface="+mn-ea"/>
              <a:cs typeface="+mn-cs"/>
            </a:rPr>
            <a:t>Data</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Update</a:t>
          </a:r>
          <a:r>
            <a:rPr lang="en-US" sz="1900" kern="1200" dirty="0">
              <a:latin typeface="+mj-lt"/>
            </a:rPr>
            <a:t> </a:t>
          </a:r>
          <a:r>
            <a:rPr lang="en-US" sz="2000" b="1" kern="1200" dirty="0">
              <a:solidFill>
                <a:srgbClr val="7FBA00">
                  <a:lumMod val="75000"/>
                </a:srgbClr>
              </a:solidFill>
              <a:latin typeface="Segoe UI Light"/>
              <a:ea typeface="+mn-ea"/>
              <a:cs typeface="+mn-cs"/>
            </a:rPr>
            <a:t>Data</a:t>
          </a: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Data Acquisition and Understanding</a:t>
          </a: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Feature</a:t>
          </a:r>
          <a:r>
            <a:rPr lang="en-US" sz="2000" kern="1200" dirty="0">
              <a:latin typeface="+mj-lt"/>
            </a:rPr>
            <a:t> </a:t>
          </a:r>
          <a:r>
            <a:rPr lang="en-US" sz="2000" b="1" kern="1200" dirty="0">
              <a:solidFill>
                <a:srgbClr val="7FBA00">
                  <a:lumMod val="75000"/>
                </a:srgbClr>
              </a:solidFill>
              <a:latin typeface="Segoe UI Light"/>
              <a:ea typeface="+mn-ea"/>
              <a:cs typeface="+mn-cs"/>
            </a:rPr>
            <a:t>Selection</a:t>
          </a:r>
        </a:p>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Light"/>
              <a:ea typeface="+mn-ea"/>
              <a:cs typeface="+mn-cs"/>
            </a:rPr>
            <a:t>Create and Train Model</a:t>
          </a: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7FBA00">
                  <a:lumMod val="75000"/>
                </a:srgbClr>
              </a:solidFill>
              <a:latin typeface="Segoe UI Light"/>
              <a:ea typeface="+mn-ea"/>
              <a:cs typeface="+mn-cs"/>
            </a:rPr>
            <a:t>Modeling</a:t>
          </a: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mj-lt"/>
            </a:rPr>
            <a:t>Operationalize</a:t>
          </a: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Deployment</a:t>
          </a: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latin typeface="+mj-lt"/>
            </a:rPr>
            <a:t>Testing and Validation</a:t>
          </a:r>
        </a:p>
        <a:p>
          <a:pPr marL="171450" lvl="1" indent="-171450" algn="l" defTabSz="844550">
            <a:lnSpc>
              <a:spcPct val="90000"/>
            </a:lnSpc>
            <a:spcBef>
              <a:spcPct val="0"/>
            </a:spcBef>
            <a:spcAft>
              <a:spcPct val="15000"/>
            </a:spcAft>
            <a:buChar char="•"/>
          </a:pPr>
          <a:r>
            <a:rPr lang="en-US" sz="1900" kern="1200" dirty="0">
              <a:latin typeface="+mj-lt"/>
            </a:rPr>
            <a:t>Handoff</a:t>
          </a:r>
        </a:p>
        <a:p>
          <a:pPr marL="171450" lvl="1" indent="-171450" algn="l" defTabSz="844550">
            <a:lnSpc>
              <a:spcPct val="90000"/>
            </a:lnSpc>
            <a:spcBef>
              <a:spcPct val="0"/>
            </a:spcBef>
            <a:spcAft>
              <a:spcPct val="15000"/>
            </a:spcAft>
            <a:buChar char="•"/>
          </a:pPr>
          <a:r>
            <a:rPr lang="en-US" sz="1900" kern="1200" dirty="0">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Information Management</a:t>
          </a:r>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Data Catalog</a:t>
          </a:r>
        </a:p>
        <a:p>
          <a:pPr marL="228600" lvl="1" indent="-228600" algn="l" defTabSz="889000">
            <a:lnSpc>
              <a:spcPct val="90000"/>
            </a:lnSpc>
            <a:spcBef>
              <a:spcPct val="0"/>
            </a:spcBef>
            <a:spcAft>
              <a:spcPct val="15000"/>
            </a:spcAft>
            <a:buChar char="•"/>
          </a:pPr>
          <a:r>
            <a:rPr lang="en-US" sz="2000" kern="1200" dirty="0"/>
            <a:t>Data Factory</a:t>
          </a:r>
        </a:p>
        <a:p>
          <a:pPr marL="228600" lvl="1" indent="-228600" algn="l" defTabSz="889000">
            <a:lnSpc>
              <a:spcPct val="90000"/>
            </a:lnSpc>
            <a:spcBef>
              <a:spcPct val="0"/>
            </a:spcBef>
            <a:spcAft>
              <a:spcPct val="15000"/>
            </a:spcAft>
            <a:buChar char="•"/>
          </a:pPr>
          <a:r>
            <a:rPr lang="en-US" sz="2000" kern="1200" dirty="0"/>
            <a:t>Event Hubs</a:t>
          </a:r>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Big Data</a:t>
          </a:r>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Azure Storage</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SQL Data Warehouse</a:t>
          </a:r>
        </a:p>
        <a:p>
          <a:pPr marL="228600" lvl="1" indent="-228600" algn="l" defTabSz="889000">
            <a:lnSpc>
              <a:spcPct val="90000"/>
            </a:lnSpc>
            <a:spcBef>
              <a:spcPct val="0"/>
            </a:spcBef>
            <a:spcAft>
              <a:spcPct val="15000"/>
            </a:spcAft>
            <a:buChar char="•"/>
          </a:pPr>
          <a:r>
            <a:rPr lang="en-US" sz="2000" kern="1200" dirty="0"/>
            <a:t>Cosmos DB</a:t>
          </a:r>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Intelligence and Advanced Analytics</a:t>
          </a:r>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Cortana, Bot Service, Cognitive Framework</a:t>
          </a:r>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Azure Machine Learning Services</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dirty="0"/>
            <a:t>Data Lake</a:t>
          </a:r>
        </a:p>
        <a:p>
          <a:pPr marL="228600" lvl="1" indent="-228600" algn="l" defTabSz="889000">
            <a:lnSpc>
              <a:spcPct val="90000"/>
            </a:lnSpc>
            <a:spcBef>
              <a:spcPct val="0"/>
            </a:spcBef>
            <a:spcAft>
              <a:spcPct val="15000"/>
            </a:spcAft>
            <a:buChar char="•"/>
          </a:pPr>
          <a:r>
            <a:rPr lang="en-US" sz="2000" kern="1200" dirty="0"/>
            <a:t>Stream Analytics</a:t>
          </a:r>
        </a:p>
        <a:p>
          <a:pPr marL="228600" lvl="1" indent="-228600" algn="l" defTabSz="889000">
            <a:lnSpc>
              <a:spcPct val="90000"/>
            </a:lnSpc>
            <a:spcBef>
              <a:spcPct val="0"/>
            </a:spcBef>
            <a:spcAft>
              <a:spcPct val="15000"/>
            </a:spcAft>
            <a:buChar char="•"/>
          </a:pPr>
          <a:r>
            <a:rPr lang="en-US" sz="2000" kern="1200" dirty="0"/>
            <a:t>Analysis Services</a:t>
          </a:r>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Visualization</a:t>
          </a:r>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Power BI</a:t>
          </a:r>
        </a:p>
        <a:p>
          <a:pPr marL="228600" lvl="1" indent="-228600" algn="l" defTabSz="889000">
            <a:lnSpc>
              <a:spcPct val="90000"/>
            </a:lnSpc>
            <a:spcBef>
              <a:spcPct val="0"/>
            </a:spcBef>
            <a:spcAft>
              <a:spcPct val="15000"/>
            </a:spcAft>
            <a:buChar char="•"/>
          </a:pPr>
          <a:r>
            <a:rPr lang="en-US" sz="2000" kern="1200" dirty="0"/>
            <a:t>R</a:t>
          </a:r>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Solutions</a:t>
          </a:r>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10/11/2017 11:41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09205" cy="1748928"/>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641359"/>
            <a:ext cx="6251154" cy="60178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835527"/>
            <a:ext cx="947103" cy="30688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69855"/>
            <a:ext cx="1926660" cy="243112"/>
          </a:xfrm>
          <a:prstGeom prst="rect">
            <a:avLst/>
          </a:prstGeom>
        </p:spPr>
      </p:pic>
      <p:sp>
        <p:nvSpPr>
          <p:cNvPr id="3" name="Rectangle 2"/>
          <p:cNvSpPr/>
          <p:nvPr/>
        </p:nvSpPr>
        <p:spPr>
          <a:xfrm>
            <a:off x="381000" y="8835527"/>
            <a:ext cx="4809836"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Microsoft Business Analytics and AI  Workshop Class Notebook</a:t>
            </a:r>
            <a:endParaRPr lang="en-US" sz="2800" b="0" dirty="0">
              <a:solidFill>
                <a:schemeClr val="accent6">
                  <a:lumMod val="75000"/>
                </a:schemeClr>
              </a:solidFill>
            </a:endParaRPr>
          </a:p>
        </p:txBody>
      </p:sp>
      <p:sp>
        <p:nvSpPr>
          <p:cNvPr id="7" name="Rectangle 6"/>
          <p:cNvSpPr/>
          <p:nvPr/>
        </p:nvSpPr>
        <p:spPr>
          <a:xfrm>
            <a:off x="2307661" y="142734"/>
            <a:ext cx="4550340"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Microsoft Business Analytics and AI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Setup</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sz="1800" dirty="0"/>
              <a:t>Creating Solutions with the Team Data Science Process (TDSP)</a:t>
            </a:r>
          </a:p>
          <a:p>
            <a:pPr marL="0" indent="0">
              <a:buFont typeface="+mj-lt"/>
              <a:buNone/>
            </a:pPr>
            <a:endParaRPr lang="en-US" sz="1800" dirty="0"/>
          </a:p>
          <a:p>
            <a:pPr marL="0" indent="0">
              <a:buFont typeface="+mj-lt"/>
              <a:buNone/>
            </a:pPr>
            <a:r>
              <a:rPr lang="en-US" sz="1800" dirty="0"/>
              <a:t>In this hands-on workshop, you’ll cover a series of modules that guide you in understanding how to implement an analytics solution using the Team Data Science Process. You’ll learn how to work through a real-world scenario using Microsoft Azure Machine Learning Services along with other Microsoft technologies. You'll learn how to modify the solution we create in the class solution for implementations in your own scenarios.</a:t>
            </a:r>
          </a:p>
          <a:p>
            <a:pPr marL="0" indent="0">
              <a:buFont typeface="+mj-lt"/>
              <a:buNone/>
            </a:pPr>
            <a:r>
              <a:rPr lang="en-US" sz="1800" dirty="0"/>
              <a:t>This course is designed to take approximately one day.</a:t>
            </a:r>
          </a:p>
          <a:p>
            <a:pPr marL="0" indent="0">
              <a:buFont typeface="+mj-lt"/>
              <a:buNone/>
            </a:pPr>
            <a:endParaRPr lang="en-US" sz="1800" dirty="0"/>
          </a:p>
          <a:p>
            <a:pPr marL="0" indent="0">
              <a:buFont typeface="+mj-lt"/>
              <a:buNone/>
            </a:pPr>
            <a:r>
              <a:rPr lang="en-US" sz="1800" dirty="0"/>
              <a:t>Getting Started</a:t>
            </a:r>
          </a:p>
          <a:p>
            <a:pPr marL="0" indent="0">
              <a:buFont typeface="+mj-lt"/>
              <a:buNone/>
            </a:pPr>
            <a:r>
              <a:rPr lang="en-US" sz="1800" dirty="0"/>
              <a:t>You’ll need a laptop that you can install software on, a Microsoft Azure account, experience with Machine Learning and Programming in Python, along with several other pre-requisites. See the “README.md” file in the “Students” folder on the github location for this course for a full list prior to taking this course.</a:t>
            </a:r>
          </a:p>
          <a:p>
            <a:pPr marL="0" indent="0">
              <a:buFont typeface="+mj-lt"/>
              <a:buNone/>
            </a:pPr>
            <a:endParaRPr lang="en-US" sz="1800" dirty="0"/>
          </a:p>
          <a:p>
            <a:pPr marL="0" indent="0">
              <a:buFont typeface="+mj-lt"/>
              <a:buNone/>
            </a:pPr>
            <a:r>
              <a:rPr lang="en-US" sz="1800" dirty="0"/>
              <a:t>If these pre-requisites are new to you, there is a complete Learning Path in the “Instructions” folder called “Learning Path - Creating Solutions with the Team Data Science Process.md” that you can use to learn these technologies and processes. You should be able to complete all tasks in that Learning Path prior to attending this course.</a:t>
            </a:r>
          </a:p>
          <a:p>
            <a:pPr marL="0" indent="0">
              <a:buFont typeface="+mj-lt"/>
              <a:buNone/>
            </a:pPr>
            <a:endParaRPr lang="en-US" sz="1800" dirty="0"/>
          </a:p>
          <a:p>
            <a:pPr marL="0" indent="0">
              <a:buFont typeface="+mj-lt"/>
              <a:buNone/>
            </a:pPr>
            <a:r>
              <a:rPr lang="en-US" sz="1800" dirty="0"/>
              <a:t>Course Modules</a:t>
            </a:r>
          </a:p>
          <a:p>
            <a:pPr marL="0" indent="0">
              <a:buFont typeface="+mj-lt"/>
              <a:buNone/>
            </a:pPr>
            <a:endParaRPr lang="en-US" sz="1800" dirty="0"/>
          </a:p>
          <a:p>
            <a:pPr marL="0" indent="0">
              <a:buFont typeface="+mj-lt"/>
              <a:buNone/>
            </a:pPr>
            <a:r>
              <a:rPr lang="en-US" sz="1800" dirty="0"/>
              <a:t>1 – Introduction to the Team Data Science Process (TDSP)</a:t>
            </a:r>
          </a:p>
          <a:p>
            <a:pPr marL="0" indent="0">
              <a:buFont typeface="+mj-lt"/>
              <a:buNone/>
            </a:pPr>
            <a:r>
              <a:rPr lang="en-US" sz="1800" dirty="0"/>
              <a:t>In module one, we’ll cover an overview of the TDSP, with an explanation of each phase. You’ll also set up your environment for the rest of the course. By the end of the module, students should be familiar with the Team Data Science Process, the Microsoft Business Analytics and AI Platform and Azure DevOps for Data Science.</a:t>
            </a:r>
          </a:p>
          <a:p>
            <a:pPr marL="0" indent="0">
              <a:buFont typeface="+mj-lt"/>
              <a:buNone/>
            </a:pPr>
            <a:r>
              <a:rPr lang="en-US" sz="1800" dirty="0"/>
              <a:t>NOTE: Much of the setup must be accomplished prior to class. See the “README.md” file in the “Students” folder for these requirements.</a:t>
            </a:r>
          </a:p>
          <a:p>
            <a:pPr marL="0" indent="0">
              <a:buFont typeface="+mj-lt"/>
              <a:buNone/>
            </a:pPr>
            <a:endParaRPr lang="en-US" sz="1800" dirty="0"/>
          </a:p>
          <a:p>
            <a:pPr marL="0" indent="0">
              <a:buFont typeface="+mj-lt"/>
              <a:buNone/>
            </a:pPr>
            <a:r>
              <a:rPr lang="en-US" sz="1800" dirty="0"/>
              <a:t>2 – Business Understanding</a:t>
            </a:r>
          </a:p>
          <a:p>
            <a:pPr marL="0" indent="0">
              <a:buFont typeface="+mj-lt"/>
              <a:buNone/>
            </a:pPr>
            <a:r>
              <a:rPr lang="en-US" sz="1800" dirty="0"/>
              <a:t>At the end of this module, students should be able to determine questions from business requirements, locate and document data sources for Advanced Analytics, and use patterns to create solution frameworks.</a:t>
            </a:r>
          </a:p>
          <a:p>
            <a:pPr marL="0" indent="0">
              <a:buFont typeface="+mj-lt"/>
              <a:buNone/>
            </a:pPr>
            <a:r>
              <a:rPr lang="en-US" sz="1800" dirty="0"/>
              <a:t>During the module, a business case is presented, and the instructor takes the students through the process of breaking a statement down into key words used to determine the question to be answered with data storage technologies and data processing technologies, ultimately using a decision matrix to create a solution workflow.</a:t>
            </a:r>
          </a:p>
          <a:p>
            <a:pPr marL="0" indent="0">
              <a:buFont typeface="+mj-lt"/>
              <a:buNone/>
            </a:pPr>
            <a:endParaRPr lang="en-US" sz="1800" dirty="0"/>
          </a:p>
          <a:p>
            <a:pPr marL="0" indent="0">
              <a:buFont typeface="+mj-lt"/>
              <a:buNone/>
            </a:pPr>
            <a:r>
              <a:rPr lang="en-US" sz="1800" dirty="0"/>
              <a:t>3 - Data Acquisition and Understanding</a:t>
            </a:r>
          </a:p>
          <a:p>
            <a:pPr marL="0" indent="0">
              <a:buFont typeface="+mj-lt"/>
              <a:buNone/>
            </a:pPr>
            <a:r>
              <a:rPr lang="en-US" sz="1800" dirty="0"/>
              <a:t>Upon completion of this module, students should have hands-on experience and understanding of how to ingest data into the solution, explore data using the Azure Machine Learning Services (AMLS) Workbench tool, and create a mechanism to orchestrate and manage data flows through a solution.</a:t>
            </a:r>
          </a:p>
          <a:p>
            <a:pPr marL="0" indent="0">
              <a:buFont typeface="+mj-lt"/>
              <a:buNone/>
            </a:pPr>
            <a:endParaRPr lang="en-US" sz="1800" dirty="0"/>
          </a:p>
          <a:p>
            <a:pPr marL="0" indent="0">
              <a:buFont typeface="+mj-lt"/>
              <a:buNone/>
            </a:pPr>
            <a:r>
              <a:rPr lang="en-US" sz="1800" dirty="0"/>
              <a:t>4 – Modeling</a:t>
            </a:r>
          </a:p>
          <a:p>
            <a:pPr marL="0" indent="0">
              <a:buFont typeface="+mj-lt"/>
              <a:buNone/>
            </a:pPr>
            <a:r>
              <a:rPr lang="en-US" sz="1800" dirty="0"/>
              <a:t>This module is focused on Machine Learning. In this module, students will learn about Machine Learning options and create a Machine Learning solution in their AMLS environment. Students will be able to create, save, and run Machine Learning models using the AMLS Workbench tool.</a:t>
            </a:r>
          </a:p>
          <a:p>
            <a:pPr marL="0" indent="0">
              <a:buFont typeface="+mj-lt"/>
              <a:buNone/>
            </a:pPr>
            <a:endParaRPr lang="en-US" sz="1800" dirty="0"/>
          </a:p>
          <a:p>
            <a:pPr marL="0" indent="0">
              <a:buFont typeface="+mj-lt"/>
              <a:buNone/>
            </a:pPr>
            <a:r>
              <a:rPr lang="en-US" sz="1800" dirty="0"/>
              <a:t>5 – Deployment</a:t>
            </a:r>
          </a:p>
          <a:p>
            <a:pPr marL="0" indent="0">
              <a:buFont typeface="+mj-lt"/>
              <a:buNone/>
            </a:pPr>
            <a:r>
              <a:rPr lang="en-US" sz="1800" dirty="0"/>
              <a:t>This module covers the deployment of an AMLS model. Students will learn to track and monitor models and their runs using the AMLS Workbench tool. The students will learn how to deploy the results of the model to be used in client and downstream applications.</a:t>
            </a:r>
          </a:p>
          <a:p>
            <a:pPr marL="0" indent="0">
              <a:buFont typeface="+mj-lt"/>
              <a:buNone/>
            </a:pPr>
            <a:endParaRPr lang="en-US" sz="1800" dirty="0"/>
          </a:p>
          <a:p>
            <a:pPr marL="0" indent="0">
              <a:buFont typeface="+mj-lt"/>
              <a:buNone/>
            </a:pPr>
            <a:r>
              <a:rPr lang="en-US" sz="1800" dirty="0"/>
              <a:t>6 - Customer Acceptance</a:t>
            </a:r>
          </a:p>
          <a:p>
            <a:pPr marL="0" indent="0">
              <a:buFont typeface="+mj-lt"/>
              <a:buNone/>
            </a:pPr>
            <a:r>
              <a:rPr lang="en-US" sz="1800" dirty="0"/>
              <a:t>In this module, several important post-deployment activities are discussed in detail including: customer handoff and acceptance, altering and maintaining a solution, and monitoring and reporting on the solution.</a:t>
            </a:r>
          </a:p>
          <a:p>
            <a:pPr marL="0" indent="0">
              <a:buFont typeface="+mj-lt"/>
              <a:buNone/>
            </a:pPr>
            <a:endParaRPr lang="en-US" sz="1800" dirty="0"/>
          </a:p>
          <a:p>
            <a:pPr marL="0" indent="0">
              <a:buFont typeface="+mj-lt"/>
              <a:buNone/>
            </a:pPr>
            <a:r>
              <a:rPr lang="en-US" sz="1800" dirty="0"/>
              <a:t>Build and Test</a:t>
            </a:r>
          </a:p>
          <a:p>
            <a:pPr marL="0" indent="0">
              <a:buFont typeface="+mj-lt"/>
              <a:buNone/>
            </a:pPr>
            <a:r>
              <a:rPr lang="en-US" sz="1800" dirty="0"/>
              <a:t>This project contains three folders in the github folder:</a:t>
            </a:r>
          </a:p>
          <a:p>
            <a:pPr marL="0" indent="0">
              <a:buFont typeface="+mj-lt"/>
              <a:buNone/>
            </a:pPr>
            <a:r>
              <a:rPr lang="en-US" sz="1800" dirty="0"/>
              <a:t>	Instructions</a:t>
            </a:r>
          </a:p>
          <a:p>
            <a:pPr marL="0" indent="0">
              <a:buFont typeface="+mj-lt"/>
              <a:buNone/>
            </a:pPr>
            <a:r>
              <a:rPr lang="en-US" sz="1800" dirty="0"/>
              <a:t>		Materials needed to teach or prepare for this course are stored here.</a:t>
            </a:r>
          </a:p>
          <a:p>
            <a:pPr marL="0" indent="0">
              <a:buFont typeface="+mj-lt"/>
              <a:buNone/>
            </a:pPr>
            <a:r>
              <a:rPr lang="en-US" sz="1800" dirty="0"/>
              <a:t>	Instructor</a:t>
            </a:r>
          </a:p>
          <a:p>
            <a:pPr marL="0" indent="0">
              <a:buFont typeface="+mj-lt"/>
              <a:buNone/>
            </a:pPr>
            <a:r>
              <a:rPr lang="en-US" sz="1800" dirty="0"/>
              <a:t>		All source training materials, PowerPoint files, and other teaching resources are located here.</a:t>
            </a:r>
          </a:p>
          <a:p>
            <a:pPr marL="0" indent="0">
              <a:buFont typeface="+mj-lt"/>
              <a:buNone/>
            </a:pPr>
            <a:r>
              <a:rPr lang="en-US" sz="1800" dirty="0"/>
              <a:t>	Students</a:t>
            </a:r>
          </a:p>
          <a:p>
            <a:pPr marL="0" indent="0">
              <a:buFont typeface="+mj-lt"/>
              <a:buNone/>
            </a:pPr>
            <a:r>
              <a:rPr lang="en-US" sz="1800" dirty="0"/>
              <a:t>		Pre-Requisites, Student Workbooks, Resource files, Data Sources and other student assets are located here.</a:t>
            </a:r>
          </a:p>
          <a:p>
            <a:pPr marL="0" indent="0">
              <a:buFont typeface="+mj-lt"/>
              <a:buNone/>
            </a:pPr>
            <a:endParaRPr lang="en-US" sz="1800" dirty="0"/>
          </a:p>
          <a:p>
            <a:pPr marL="0" indent="0">
              <a:buFont typeface="+mj-lt"/>
              <a:buNone/>
            </a:pPr>
            <a:r>
              <a:rPr lang="en-US" sz="1800" dirty="0"/>
              <a:t>Contribute</a:t>
            </a:r>
          </a:p>
          <a:p>
            <a:pPr marL="0" indent="0">
              <a:buFont typeface="+mj-lt"/>
              <a:buNone/>
            </a:pPr>
            <a:r>
              <a:rPr lang="en-US" sz="1800" dirty="0"/>
              <a:t>You may fork or download this course for your own use. Please notify the training team of any errors or omissions using the “issues” feature on the course’s github location.</a:t>
            </a:r>
          </a:p>
          <a:p>
            <a:pPr marL="0" indent="0">
              <a:buFont typeface="+mj-lt"/>
              <a:buNone/>
            </a:pPr>
            <a:endParaRPr lang="en-US" sz="1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i="1"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sz="1800" dirty="0"/>
          </a:p>
          <a:p>
            <a:endParaRPr lang="en-US" sz="1800"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92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Primary Concepts - https://docs.microsoft.com/en-us/azure/machine-learning/preview/overview-general-concepts </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38007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Beginning Series - https://azure.microsoft.com/en-us/documentation/articles/machine-learning-data-science-for-beginners-the-5-questions-data-science-answers/</a:t>
            </a:r>
          </a:p>
          <a:p>
            <a:pPr marL="342900" indent="-342900">
              <a:buFont typeface="+mj-lt"/>
              <a:buAutoNum type="arabicPeriod"/>
            </a:pPr>
            <a:r>
              <a:rPr lang="en-US" dirty="0"/>
              <a:t>Key concepts for experimentation execution - https://docs.microsoft.com/en-us/azure/machine-learning/preview/experiment-execution-configuration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4278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kern="1200" dirty="0">
                <a:solidFill>
                  <a:schemeClr val="tx1"/>
                </a:solidFill>
                <a:latin typeface="Segoe UI Light" pitchFamily="34" charset="0"/>
                <a:ea typeface="+mn-ea"/>
                <a:cs typeface="+mn-cs"/>
              </a:rPr>
              <a:t>In this lab, you will create a Machine Learning Model and deploy it locally. </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Open this location - https://github.com/Azure/MachineLearningSamples-ChurnPrediction/blob/master/docs/ModelingAndEvaluation.md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Work all steps and sub-steps on that page.</a:t>
            </a:r>
            <a:endParaRPr lang="en-US" kern="1200" dirty="0">
              <a:solidFill>
                <a:schemeClr val="tx1"/>
              </a:solidFill>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b="0" kern="1200" dirty="0">
                <a:solidFill>
                  <a:schemeClr val="tx1"/>
                </a:solidFill>
                <a:latin typeface="Segoe UI Light" pitchFamily="34" charset="0"/>
                <a:ea typeface="+mn-ea"/>
                <a:cs typeface="+mn-cs"/>
              </a:rPr>
              <a:t>Note: If you’re running the experiment in your DSVM, you </a:t>
            </a:r>
            <a:r>
              <a:rPr lang="en-US" b="0" i="1" kern="1200" dirty="0">
                <a:solidFill>
                  <a:schemeClr val="tx1"/>
                </a:solidFill>
                <a:latin typeface="Segoe UI Light" pitchFamily="34" charset="0"/>
                <a:ea typeface="+mn-ea"/>
                <a:cs typeface="+mn-cs"/>
              </a:rPr>
              <a:t>must</a:t>
            </a:r>
            <a:r>
              <a:rPr lang="en-US" b="0" i="0" kern="1200" dirty="0">
                <a:solidFill>
                  <a:schemeClr val="tx1"/>
                </a:solidFill>
                <a:latin typeface="Segoe UI Light" pitchFamily="34" charset="0"/>
                <a:ea typeface="+mn-ea"/>
                <a:cs typeface="+mn-cs"/>
              </a:rPr>
              <a:t> change line 18 of the Python script from “</a:t>
            </a:r>
            <a:r>
              <a:rPr lang="en-US" b="0" i="0" kern="1200" dirty="0" err="1">
                <a:solidFill>
                  <a:schemeClr val="tx1"/>
                </a:solidFill>
                <a:latin typeface="Segoe UI Light" pitchFamily="34" charset="0"/>
                <a:ea typeface="+mn-ea"/>
                <a:cs typeface="+mn-cs"/>
              </a:rPr>
              <a:t>df</a:t>
            </a:r>
            <a:r>
              <a:rPr lang="en-US" b="0" i="0" kern="1200" dirty="0">
                <a:solidFill>
                  <a:schemeClr val="tx1"/>
                </a:solidFill>
                <a:latin typeface="Segoe UI Light" pitchFamily="34" charset="0"/>
                <a:ea typeface="+mn-ea"/>
                <a:cs typeface="+mn-cs"/>
              </a:rPr>
              <a:t> = </a:t>
            </a:r>
            <a:r>
              <a:rPr lang="en-US" b="0" i="0" kern="1200" dirty="0" err="1">
                <a:solidFill>
                  <a:schemeClr val="tx1"/>
                </a:solidFill>
                <a:latin typeface="Segoe UI Light" pitchFamily="34" charset="0"/>
                <a:ea typeface="+mn-ea"/>
                <a:cs typeface="+mn-cs"/>
              </a:rPr>
              <a:t>pkg.dataflows</a:t>
            </a:r>
            <a:r>
              <a:rPr lang="en-US" b="0" i="0" kern="1200" dirty="0">
                <a:solidFill>
                  <a:schemeClr val="tx1"/>
                </a:solidFill>
                <a:latin typeface="Segoe UI Light" pitchFamily="34" charset="0"/>
                <a:ea typeface="+mn-ea"/>
                <a:cs typeface="+mn-cs"/>
              </a:rPr>
              <a:t>[0].</a:t>
            </a:r>
            <a:r>
              <a:rPr lang="en-US" b="0" i="0" kern="1200" dirty="0" err="1">
                <a:solidFill>
                  <a:schemeClr val="tx1"/>
                </a:solidFill>
                <a:latin typeface="Segoe UI Light" pitchFamily="34" charset="0"/>
                <a:ea typeface="+mn-ea"/>
                <a:cs typeface="+mn-cs"/>
              </a:rPr>
              <a:t>get_dataframe</a:t>
            </a:r>
            <a:r>
              <a:rPr lang="en-US" b="0" i="0" kern="1200" dirty="0">
                <a:solidFill>
                  <a:schemeClr val="tx1"/>
                </a:solidFill>
                <a:latin typeface="Segoe UI Light" pitchFamily="34" charset="0"/>
                <a:ea typeface="+mn-ea"/>
                <a:cs typeface="+mn-cs"/>
              </a:rPr>
              <a:t>()” to “</a:t>
            </a:r>
            <a:r>
              <a:rPr lang="en-US" b="0" kern="1200" dirty="0" err="1">
                <a:solidFill>
                  <a:schemeClr val="tx1"/>
                </a:solidFill>
                <a:latin typeface="Segoe UI Light" pitchFamily="34" charset="0"/>
                <a:ea typeface="+mn-ea"/>
                <a:cs typeface="+mn-cs"/>
              </a:rPr>
              <a:t>df</a:t>
            </a:r>
            <a:r>
              <a:rPr lang="en-US" b="0" kern="1200" dirty="0">
                <a:solidFill>
                  <a:schemeClr val="tx1"/>
                </a:solidFill>
                <a:latin typeface="Segoe UI Light" pitchFamily="34" charset="0"/>
                <a:ea typeface="+mn-ea"/>
                <a:cs typeface="+mn-cs"/>
              </a:rPr>
              <a:t> = </a:t>
            </a:r>
            <a:r>
              <a:rPr lang="en-US" b="0" kern="1200" dirty="0" err="1">
                <a:solidFill>
                  <a:schemeClr val="tx1"/>
                </a:solidFill>
                <a:latin typeface="Segoe UI Light" pitchFamily="34" charset="0"/>
                <a:ea typeface="+mn-ea"/>
                <a:cs typeface="+mn-cs"/>
              </a:rPr>
              <a:t>pkg.dataflows</a:t>
            </a:r>
            <a:r>
              <a:rPr lang="en-US" b="0" kern="1200" dirty="0">
                <a:solidFill>
                  <a:schemeClr val="tx1"/>
                </a:solidFill>
                <a:latin typeface="Segoe UI Light" pitchFamily="34" charset="0"/>
                <a:ea typeface="+mn-ea"/>
                <a:cs typeface="+mn-cs"/>
              </a:rPr>
              <a:t>[0].</a:t>
            </a:r>
            <a:r>
              <a:rPr lang="en-US" b="0" kern="1200" dirty="0" err="1">
                <a:solidFill>
                  <a:schemeClr val="tx1"/>
                </a:solidFill>
                <a:latin typeface="Segoe UI Light" pitchFamily="34" charset="0"/>
                <a:ea typeface="+mn-ea"/>
                <a:cs typeface="+mn-cs"/>
              </a:rPr>
              <a:t>get_dataframe</a:t>
            </a:r>
            <a:r>
              <a:rPr lang="en-US" b="0" kern="1200" dirty="0">
                <a:solidFill>
                  <a:schemeClr val="tx1"/>
                </a:solidFill>
                <a:latin typeface="Segoe UI Light" pitchFamily="34" charset="0"/>
                <a:ea typeface="+mn-ea"/>
                <a:cs typeface="+mn-cs"/>
              </a:rPr>
              <a:t>(spark=False)”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0975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Train and Evaluate your Model - https://docs.microsoft.com/en-us/azure/machine-learning/preview/how-to-find-best-accuracy-cli</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3423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381000" y="2588964"/>
            <a:ext cx="6096000" cy="5869236"/>
          </a:xfrm>
        </p:spPr>
        <p:txBody>
          <a:bodyPr/>
          <a:lstStyle/>
          <a:p>
            <a:pPr marL="228600" indent="-228600">
              <a:buFont typeface="+mj-lt"/>
              <a:buAutoNum type="arabicPeriod"/>
            </a:pPr>
            <a:r>
              <a:rPr lang="en-US" dirty="0"/>
              <a:t>Using the Run History - https://docs.microsoft.com/en-us/azure/machine-learning/preview/how-to-use-run-history-model-metrics </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671909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48013" cy="1771650"/>
          </a:xfrm>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mj-lt"/>
              <a:buNone/>
              <a:tabLst/>
              <a:defRPr/>
            </a:pPr>
            <a:r>
              <a:rPr lang="en-US" kern="1200" dirty="0">
                <a:solidFill>
                  <a:schemeClr val="tx1"/>
                </a:solidFill>
                <a:latin typeface="Segoe UI Light" pitchFamily="34" charset="0"/>
                <a:ea typeface="+mn-ea"/>
                <a:cs typeface="+mn-cs"/>
              </a:rPr>
              <a:t>In this lab, you will create a Machine Learning Model and deploy it using Docker containers. This makes your solution more portable.  </a:t>
            </a:r>
          </a:p>
          <a:p>
            <a:pPr marL="0" marR="0" lvl="0" indent="0" algn="l" defTabSz="932742" rtl="0" eaLnBrk="1" fontAlgn="auto" latinLnBrk="0" hangingPunct="1">
              <a:lnSpc>
                <a:spcPct val="90000"/>
              </a:lnSpc>
              <a:spcBef>
                <a:spcPts val="0"/>
              </a:spcBef>
              <a:spcAft>
                <a:spcPts val="340"/>
              </a:spcAft>
              <a:buClrTx/>
              <a:buSzTx/>
              <a:buFont typeface="+mj-lt"/>
              <a:buNone/>
              <a:tabLst/>
              <a:defRPr/>
            </a:pP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Open this location - https://github.com/Azure/MachineLearningSamples-ChurnPrediction/blob/master/docs/ModelingAndEvaluationDocker.md</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400" b="0" i="0" kern="1200" dirty="0">
                <a:solidFill>
                  <a:schemeClr val="tx1"/>
                </a:solidFill>
                <a:effectLst/>
                <a:latin typeface="Segoe UI Light" pitchFamily="34" charset="0"/>
                <a:ea typeface="+mn-ea"/>
                <a:cs typeface="+mn-cs"/>
              </a:rPr>
              <a:t>Work all steps and sub-steps on that page.</a:t>
            </a:r>
            <a:endParaRPr lang="en-US" kern="1200" dirty="0">
              <a:solidFill>
                <a:schemeClr val="tx1"/>
              </a:solidFill>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endParaRPr lang="en-US" kern="1200" dirty="0">
              <a:solidFill>
                <a:schemeClr val="tx1"/>
              </a:solidFill>
              <a:latin typeface="Segoe UI Light"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8241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381000" y="2588964"/>
            <a:ext cx="6096000" cy="5869236"/>
          </a:xfrm>
        </p:spPr>
        <p:txBody>
          <a:bodyPr/>
          <a:lstStyle/>
          <a:p>
            <a:pPr marL="228600" indent="-228600">
              <a:buFont typeface="+mj-lt"/>
              <a:buAutoNum type="arabicPeriod"/>
            </a:pPr>
            <a:r>
              <a:rPr lang="en-US" dirty="0"/>
              <a:t>Simple explanation of the ROC Curve - http://blog.revolutionanalytics.com/2016/08/roc-curves-in-two-lines-of-code.html</a:t>
            </a:r>
          </a:p>
          <a:p>
            <a:pPr marL="228600" indent="-228600">
              <a:buFont typeface="+mj-lt"/>
              <a:buAutoNum type="arabicPeriod"/>
            </a:pPr>
            <a:r>
              <a:rPr lang="en-US" dirty="0"/>
              <a:t>A simple example using the Iris Data Set - https://docs.microsoft.com/en-us/azure/machine-learning/preview/tutorial-classifying-iris-part-2#review-run-history-in-detail </a:t>
            </a:r>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483492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0" indent="0">
              <a:buFont typeface="+mj-lt"/>
              <a:buNone/>
            </a:pPr>
            <a:r>
              <a:rPr lang="en-US" dirty="0"/>
              <a:t>At the end of this Module, you will:</a:t>
            </a:r>
          </a:p>
          <a:p>
            <a:pPr marL="0" indent="0">
              <a:buFont typeface="+mj-lt"/>
              <a:buNone/>
            </a:pPr>
            <a:endParaRPr lang="en-US" dirty="0"/>
          </a:p>
          <a:p>
            <a:pPr marL="228600" indent="-228600">
              <a:buFont typeface="+mj-lt"/>
              <a:buAutoNum type="arabicPeriod"/>
            </a:pPr>
            <a:r>
              <a:rPr lang="en-US" dirty="0"/>
              <a:t>Review Machine Learning</a:t>
            </a:r>
          </a:p>
          <a:p>
            <a:pPr marL="228600" indent="-228600">
              <a:buFont typeface="+mj-lt"/>
              <a:buAutoNum type="arabicPeriod"/>
            </a:pPr>
            <a:r>
              <a:rPr lang="en-US" dirty="0"/>
              <a:t>Create an Experiment (Job) in Azure Machine Learning Services</a:t>
            </a:r>
          </a:p>
          <a:p>
            <a:pPr marL="228600" indent="-228600">
              <a:buFont typeface="+mj-lt"/>
              <a:buAutoNum type="arabicPeriod"/>
            </a:pPr>
            <a:r>
              <a:rPr lang="en-US" dirty="0"/>
              <a:t>Use local and Docker Mechanisms to run the Experiment</a:t>
            </a:r>
          </a:p>
          <a:p>
            <a:pPr marL="217262" lvl="1" indent="0">
              <a:buFont typeface="+mj-lt"/>
              <a:buNone/>
            </a:pPr>
            <a:endParaRPr lang="en-US" baseline="0" dirty="0"/>
          </a:p>
          <a:p>
            <a:pPr marL="217262" lvl="1" indent="0">
              <a:buFont typeface="+mj-lt"/>
              <a:buNone/>
            </a:pPr>
            <a:r>
              <a:rPr lang="en-US" baseline="0" dirty="0"/>
              <a:t>We’ll be using this scenario to build out our solution - https://gallery.cortanaintelligence.com/project/69a191fde3af424b9e21ba720003bd9f </a:t>
            </a:r>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4786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a:t>
            </a:r>
            <a:r>
              <a:rPr kumimoji="0" lang="en-US" sz="1400" b="0" i="0" u="none" strike="noStrike" kern="1200" cap="none" spc="0" normalizeH="0" baseline="0" noProof="0" dirty="0">
                <a:ln>
                  <a:noFill/>
                </a:ln>
                <a:solidFill>
                  <a:srgbClr val="00B050"/>
                </a:solidFill>
                <a:effectLst/>
                <a:uLnTx/>
                <a:uFillTx/>
                <a:latin typeface="Segoe UI Light"/>
                <a:ea typeface="+mn-ea"/>
                <a:cs typeface="+mn-cs"/>
              </a:rPr>
              <a:t>Microsoft Business Analytics and AI </a:t>
            </a:r>
            <a:r>
              <a:rPr lang="en-US" dirty="0"/>
              <a:t>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https://azure.microsoft.com/en-us/documentation/learning-paths/data-science-process/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349247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https://azure.microsoft.com/ Storage - https://docs.microsoft.com/en-us/azure/storage/ </a:t>
            </a:r>
            <a:r>
              <a:rPr lang="en-US" b="1" dirty="0"/>
              <a:t>(Host It)</a:t>
            </a:r>
          </a:p>
          <a:p>
            <a:pPr marL="228600" indent="-228600">
              <a:buFont typeface="+mj-lt"/>
              <a:buAutoNum type="arabicPeriod"/>
            </a:pPr>
            <a:r>
              <a:rPr lang="en-US" dirty="0"/>
              <a:t>Azure Data Lake - https://azure.microsoft.com/en-us/solutions/data-lake/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https://docs.microsoft.com/en-us/azure/machine-learning/preview/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https://www.microsoft.com/en-us/cloud-platform/what-is-cortana-intelligence</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0" indent="0">
              <a:buFont typeface="+mj-lt"/>
              <a:buNone/>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209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8175" cy="1787525"/>
          </a:xfrm>
        </p:spPr>
      </p:sp>
      <p:sp>
        <p:nvSpPr>
          <p:cNvPr id="3" name="Notes Placeholder 2"/>
          <p:cNvSpPr>
            <a:spLocks noGrp="1"/>
          </p:cNvSpPr>
          <p:nvPr>
            <p:ph type="body" idx="1"/>
          </p:nvPr>
        </p:nvSpPr>
        <p:spPr/>
        <p:txBody>
          <a:bodyPr/>
          <a:lstStyle/>
          <a:p>
            <a:pPr marL="342900" indent="-342900">
              <a:buFont typeface="+mj-lt"/>
              <a:buAutoNum type="arabicPeriod"/>
            </a:pPr>
            <a:r>
              <a:rPr lang="en-US" dirty="0"/>
              <a:t>Main Base Page - https://docs.microsoft.com/en-us/azure/machine-learning/preview/overview-what-is-azure-ml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25019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Choosing an Algorithm for Machine Learning: https://azure.microsoft.com/en-us/documentation/articles/machine-learning-algorithm-choice/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1654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Regression: Predict a real value for each item (stock/currency value, temperature). – How much/how many?</a:t>
            </a:r>
          </a:p>
          <a:p>
            <a:pPr marL="342900" indent="-342900">
              <a:buFont typeface="+mj-lt"/>
              <a:buAutoNum type="arabicPeriod"/>
            </a:pPr>
            <a:r>
              <a:rPr lang="en-US" dirty="0"/>
              <a:t>Classification: Assign a category to each item (Chinese | French | Indian | Italian | Japanese restaurant). – Which Category?</a:t>
            </a:r>
          </a:p>
          <a:p>
            <a:pPr marL="342900" indent="-342900">
              <a:buFont typeface="+mj-lt"/>
              <a:buAutoNum type="arabicPeriod"/>
            </a:pPr>
            <a:r>
              <a:rPr lang="en-US" dirty="0"/>
              <a:t>Clustering/Recommendation: Partition items into homogeneous groups (clustering twitter posts by topic). – Which Groups?</a:t>
            </a:r>
          </a:p>
          <a:p>
            <a:pPr marL="342900" indent="-342900">
              <a:buFont typeface="+mj-lt"/>
              <a:buAutoNum type="arabicPeriod"/>
            </a:pPr>
            <a:r>
              <a:rPr lang="en-US" dirty="0"/>
              <a:t>Anomaly: Identify when something unexpected happens. – Is this weird? </a:t>
            </a:r>
          </a:p>
          <a:p>
            <a:pPr marL="342900" indent="-342900">
              <a:buFont typeface="+mj-lt"/>
              <a:buAutoNum type="arabicPeriod"/>
            </a:pPr>
            <a:r>
              <a:rPr lang="en-US" dirty="0"/>
              <a:t>Reinforcement Learning: Make an appropriate action for some new data. – Which action?</a:t>
            </a:r>
          </a:p>
          <a:p>
            <a:endParaRPr lang="en-US" dirty="0"/>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8598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342900" indent="-342900">
              <a:buFont typeface="+mj-lt"/>
              <a:buAutoNum type="arabicPeriod"/>
            </a:pPr>
            <a:r>
              <a:rPr lang="fr-FR" dirty="0"/>
              <a:t>Algorithm Documentation - https://docs.microsoft.com/en-us/azure/machine-learning/studio/algorithm-cheat-sheet</a:t>
            </a:r>
          </a:p>
          <a:p>
            <a:pPr marL="342900" indent="-342900">
              <a:buFont typeface="+mj-lt"/>
              <a:buAutoNum type="arabicPeriod"/>
            </a:pPr>
            <a:r>
              <a:rPr lang="fr-FR" dirty="0"/>
              <a:t>How to </a:t>
            </a:r>
            <a:r>
              <a:rPr lang="fr-FR" dirty="0" err="1"/>
              <a:t>choose</a:t>
            </a:r>
            <a:r>
              <a:rPr lang="fr-FR" dirty="0"/>
              <a:t> - https://docs.microsoft.com/en-us/azure/machine-learning/studio/algorithm-choice </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908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4512033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001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10475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0104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78587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2393627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2592660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1866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dirty="0">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545398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1658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356770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0234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024752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6.xml"/><Relationship Id="rId7"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2.xml"/><Relationship Id="rId5" Type="http://schemas.openxmlformats.org/officeDocument/2006/relationships/vmlDrawing" Target="../drawings/vmlDrawing2.v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1029"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7" name="Footer Placeholder 6"/>
          <p:cNvSpPr>
            <a:spLocks noGrp="1"/>
          </p:cNvSpPr>
          <p:nvPr>
            <p:ph type="ftr" sz="quarter" idx="3"/>
          </p:nvPr>
        </p:nvSpPr>
        <p:spPr>
          <a:xfrm>
            <a:off x="1943199" y="6606832"/>
            <a:ext cx="8550077" cy="387694"/>
          </a:xfrm>
          <a:prstGeom prst="rect">
            <a:avLst/>
          </a:prstGeom>
        </p:spPr>
        <p:txBody>
          <a:bodyPr vert="horz" lIns="76179" tIns="38089" rIns="76179" bIns="38089" rtlCol="0" anchor="ctr"/>
          <a:lstStyle>
            <a:lvl1pPr algn="ctr">
              <a:defRPr sz="816">
                <a:solidFill>
                  <a:schemeClr val="tx1"/>
                </a:solidFill>
                <a:latin typeface="Segoe UI" pitchFamily="34" charset="0"/>
                <a:ea typeface="Segoe UI" pitchFamily="34" charset="0"/>
                <a:cs typeface="Segoe UI" pitchFamily="34" charset="0"/>
              </a:defRPr>
            </a:lvl1pPr>
          </a:lstStyle>
          <a:p>
            <a:pPr defTabSz="1109758"/>
            <a:endParaRPr lang="en-US" dirty="0">
              <a:solidFill>
                <a:srgbClr val="505050"/>
              </a:solidFill>
            </a:endParaRPr>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Slide Number Placeholder 18"/>
          <p:cNvSpPr>
            <a:spLocks noGrp="1"/>
          </p:cNvSpPr>
          <p:nvPr>
            <p:ph type="sldNum" sz="quarter" idx="4"/>
          </p:nvPr>
        </p:nvSpPr>
        <p:spPr>
          <a:xfrm>
            <a:off x="11439937" y="6606832"/>
            <a:ext cx="777278" cy="387693"/>
          </a:xfrm>
          <a:prstGeom prst="rect">
            <a:avLst/>
          </a:prstGeom>
        </p:spPr>
        <p:txBody>
          <a:bodyPr vert="horz" lIns="91440" tIns="45720" rIns="91440" bIns="45720" rtlCol="0" anchor="ctr"/>
          <a:lstStyle>
            <a:lvl1pPr algn="r">
              <a:defRPr sz="816">
                <a:solidFill>
                  <a:schemeClr val="tx1"/>
                </a:solidFill>
                <a:latin typeface="Segoe UI" pitchFamily="34" charset="0"/>
                <a:ea typeface="Segoe UI" pitchFamily="34" charset="0"/>
                <a:cs typeface="Segoe UI" pitchFamily="34" charset="0"/>
              </a:defRPr>
            </a:lvl1pPr>
          </a:lstStyle>
          <a:p>
            <a:pPr defTabSz="1109758"/>
            <a:fld id="{FAADACFB-7C71-4E89-89D2-7BBA40B7BFA9}" type="slidenum">
              <a:rPr lang="en-US" smtClean="0">
                <a:solidFill>
                  <a:srgbClr val="505050"/>
                </a:solidFill>
              </a:rPr>
              <a:pPr defTabSz="1109758"/>
              <a:t>‹#›</a:t>
            </a:fld>
            <a:endParaRPr lang="en-US" dirty="0">
              <a:solidFill>
                <a:srgbClr val="505050"/>
              </a:solidFill>
            </a:endParaRP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47" r:id="rId1"/>
    <p:sldLayoutId id="2147484548" r:id="rId2"/>
    <p:sldLayoutId id="2147484551"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38227114"/>
      </p:ext>
    </p:extLst>
  </p:cSld>
  <p:clrMap bg1="lt1" tx1="dk1" bg2="lt2" tx2="dk2" accent1="accent1" accent2="accent2" accent3="accent3" accent4="accent4" accent5="accent5" accent6="accent6" hlink="hlink" folHlink="folHlink"/>
  <p:sldLayoutIdLst>
    <p:sldLayoutId id="2147484554" r:id="rId1"/>
    <p:sldLayoutId id="2147484555" r:id="rId2"/>
    <p:sldLayoutId id="2147484558"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6"/>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016563508"/>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77" r:id="rId3"/>
    <p:sldLayoutId id="2147484578" r:id="rId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048495114"/>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053"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282455"/>
      </p:ext>
    </p:extLst>
  </p:cSld>
  <p:clrMap bg1="lt1" tx1="dk1" bg2="lt2" tx2="dk2" accent1="accent1" accent2="accent2" accent3="accent3" accent4="accent4" accent5="accent5" accent6="accent6" hlink="hlink" folHlink="folHlink"/>
  <p:sldLayoutIdLst>
    <p:sldLayoutId id="2147484569" r:id="rId1"/>
    <p:sldLayoutId id="2147484570" r:id="rId2"/>
    <p:sldLayoutId id="2147484571"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643626201"/>
      </p:ext>
    </p:extLst>
  </p:cSld>
  <p:clrMap bg1="lt1" tx1="dk1" bg2="lt2" tx2="dk2" accent1="accent1" accent2="accent2" accent3="accent3" accent4="accent4" accent5="accent5" accent6="accent6" hlink="hlink" folHlink="folHlink"/>
  <p:sldLayoutIdLst>
    <p:sldLayoutId id="2147484574"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20712055"/>
      </p:ext>
    </p:extLst>
  </p:cSld>
  <p:clrMap bg1="lt1" tx1="dk1" bg2="lt2" tx2="dk2" accent1="accent1" accent2="accent2" accent3="accent3" accent4="accent4" accent5="accent5" accent6="accent6" hlink="hlink" folHlink="folHlink"/>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notesSlide" Target="../notesSlides/notesSlide1.xml"/><Relationship Id="rId9" Type="http://schemas.openxmlformats.org/officeDocument/2006/relationships/image" Target="../media/image10.emf"/></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image" Target="../media/image25.emf"/><Relationship Id="rId18" Type="http://schemas.openxmlformats.org/officeDocument/2006/relationships/image" Target="../media/image30.emf"/><Relationship Id="rId3" Type="http://schemas.openxmlformats.org/officeDocument/2006/relationships/image" Target="../media/image15.emf"/><Relationship Id="rId21" Type="http://schemas.openxmlformats.org/officeDocument/2006/relationships/image" Target="../media/image33.emf"/><Relationship Id="rId7" Type="http://schemas.openxmlformats.org/officeDocument/2006/relationships/image" Target="../media/image19.emf"/><Relationship Id="rId12" Type="http://schemas.openxmlformats.org/officeDocument/2006/relationships/image" Target="../media/image24.emf"/><Relationship Id="rId17" Type="http://schemas.openxmlformats.org/officeDocument/2006/relationships/image" Target="../media/image29.emf"/><Relationship Id="rId2" Type="http://schemas.openxmlformats.org/officeDocument/2006/relationships/notesSlide" Target="../notesSlides/notesSlide8.xml"/><Relationship Id="rId16" Type="http://schemas.openxmlformats.org/officeDocument/2006/relationships/image" Target="../media/image28.emf"/><Relationship Id="rId20" Type="http://schemas.openxmlformats.org/officeDocument/2006/relationships/image" Target="../media/image32.emf"/><Relationship Id="rId1" Type="http://schemas.openxmlformats.org/officeDocument/2006/relationships/slideLayout" Target="../slideLayouts/slideLayout5.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5" Type="http://schemas.openxmlformats.org/officeDocument/2006/relationships/image" Target="../media/image27.emf"/><Relationship Id="rId10" Type="http://schemas.openxmlformats.org/officeDocument/2006/relationships/image" Target="../media/image22.emf"/><Relationship Id="rId19" Type="http://schemas.openxmlformats.org/officeDocument/2006/relationships/image" Target="../media/image31.emf"/><Relationship Id="rId4" Type="http://schemas.openxmlformats.org/officeDocument/2006/relationships/image" Target="../media/image16.emf"/><Relationship Id="rId9" Type="http://schemas.openxmlformats.org/officeDocument/2006/relationships/image" Target="../media/image21.emf"/><Relationship Id="rId14" Type="http://schemas.openxmlformats.org/officeDocument/2006/relationships/image" Target="../media/image26.emf"/><Relationship Id="rId22" Type="http://schemas.openxmlformats.org/officeDocument/2006/relationships/image" Target="../media/image34.emf"/></Relationships>
</file>

<file path=ppt/slides/_rels/slide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37.png"/><Relationship Id="rId4" Type="http://schemas.openxmlformats.org/officeDocument/2006/relationships/image" Target="../media/image3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077"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8428" y="3960136"/>
            <a:ext cx="6788469"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400" b="1" i="0" u="none" strike="noStrike" kern="0" cap="none" spc="0" normalizeH="0" baseline="0" noProof="0" dirty="0">
                <a:ln>
                  <a:noFill/>
                </a:ln>
                <a:solidFill>
                  <a:srgbClr val="0072C6"/>
                </a:solidFill>
                <a:effectLst/>
                <a:uLnTx/>
                <a:uFillTx/>
                <a:latin typeface="Segoe UI Light"/>
                <a:ea typeface="+mn-ea"/>
                <a:cs typeface="+mn-cs"/>
              </a:rPr>
              <a:t>Microsoft Business Analytics and AI </a:t>
            </a:r>
          </a:p>
          <a:p>
            <a:pPr lvl="0" algn="ctr" defTabSz="932520">
              <a:spcBef>
                <a:spcPts val="1224"/>
              </a:spcBef>
              <a:defRPr/>
            </a:pPr>
            <a:r>
              <a:rPr lang="en-US" sz="2800" b="1" kern="0" spc="-102" dirty="0">
                <a:ln w="3175">
                  <a:noFill/>
                </a:ln>
                <a:solidFill>
                  <a:srgbClr val="0072C6"/>
                </a:solidFill>
                <a:latin typeface="Segoe UI Light"/>
              </a:rPr>
              <a:t>Building Solutions – Modeling</a:t>
            </a: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Research and AI Team</a:t>
            </a:r>
          </a:p>
          <a:p>
            <a:pPr lvl="0" algn="ctr" defTabSz="914400">
              <a:lnSpc>
                <a:spcPct val="90000"/>
              </a:lnSpc>
              <a:buSzPct val="90000"/>
              <a:defRPr/>
            </a:pPr>
            <a:r>
              <a:rPr lang="en-US" sz="2400" kern="0" dirty="0">
                <a:solidFill>
                  <a:srgbClr val="00BCF2"/>
                </a:solidFill>
                <a:latin typeface="Segoe UI Light"/>
              </a:rPr>
              <a:t>aka.ms/</a:t>
            </a:r>
            <a:r>
              <a:rPr lang="en-US" sz="2400" kern="0" dirty="0" err="1">
                <a:solidFill>
                  <a:srgbClr val="00BCF2"/>
                </a:solidFill>
                <a:latin typeface="Segoe UI Light"/>
              </a:rPr>
              <a:t>BusinessAnalyticsAndAI</a:t>
            </a:r>
            <a:endParaRPr lang="en-US" sz="2400" kern="0" dirty="0">
              <a:solidFill>
                <a:srgbClr val="00BCF2"/>
              </a:solidFill>
              <a:latin typeface="Segoe UI Light"/>
            </a:endParaRP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307048608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832513"/>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The AMLS Environment</a:t>
            </a:r>
          </a:p>
        </p:txBody>
      </p:sp>
      <p:pic>
        <p:nvPicPr>
          <p:cNvPr id="3" name="Picture 2">
            <a:extLst>
              <a:ext uri="{FF2B5EF4-FFF2-40B4-BE49-F238E27FC236}">
                <a16:creationId xmlns:a16="http://schemas.microsoft.com/office/drawing/2014/main" id="{50FDC043-FD98-457F-B2AB-C619EDB6D7C2}"/>
              </a:ext>
            </a:extLst>
          </p:cNvPr>
          <p:cNvPicPr>
            <a:picLocks noChangeAspect="1"/>
          </p:cNvPicPr>
          <p:nvPr/>
        </p:nvPicPr>
        <p:blipFill>
          <a:blip r:embed="rId3"/>
          <a:stretch>
            <a:fillRect/>
          </a:stretch>
        </p:blipFill>
        <p:spPr>
          <a:xfrm>
            <a:off x="1561673" y="1017968"/>
            <a:ext cx="9647434" cy="5594258"/>
          </a:xfrm>
          <a:prstGeom prst="rect">
            <a:avLst/>
          </a:prstGeom>
        </p:spPr>
      </p:pic>
    </p:spTree>
    <p:extLst>
      <p:ext uri="{BB962C8B-B14F-4D97-AF65-F5344CB8AC3E}">
        <p14:creationId xmlns:p14="http://schemas.microsoft.com/office/powerpoint/2010/main" val="30844558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3626"/>
            <a:ext cx="12436475" cy="754695"/>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Creating an Experiment</a:t>
            </a:r>
          </a:p>
        </p:txBody>
      </p:sp>
      <p:sp>
        <p:nvSpPr>
          <p:cNvPr id="4" name="Right Arrow 3"/>
          <p:cNvSpPr/>
          <p:nvPr/>
        </p:nvSpPr>
        <p:spPr bwMode="auto">
          <a:xfrm>
            <a:off x="9296288" y="1775063"/>
            <a:ext cx="1215011" cy="413765"/>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i="0" u="none" strike="noStrike" kern="0" cap="none" spc="0" normalizeH="0" baseline="0" noProof="0" dirty="0" err="1">
              <a:ln>
                <a:noFill/>
              </a:ln>
              <a:solidFill>
                <a:schemeClr val="bg1"/>
              </a:solidFill>
              <a:effectLst/>
              <a:uLnTx/>
              <a:uFillTx/>
              <a:latin typeface="+mj-lt"/>
              <a:ea typeface="Segoe UI" pitchFamily="34" charset="0"/>
              <a:cs typeface="Segoe UI" pitchFamily="34" charset="0"/>
            </a:endParaRPr>
          </a:p>
        </p:txBody>
      </p:sp>
      <p:sp>
        <p:nvSpPr>
          <p:cNvPr id="5" name="Right Arrow 4"/>
          <p:cNvSpPr/>
          <p:nvPr/>
        </p:nvSpPr>
        <p:spPr bwMode="auto">
          <a:xfrm>
            <a:off x="7204943" y="1722278"/>
            <a:ext cx="1132619" cy="413765"/>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i="0" u="none" strike="noStrike" kern="0" cap="none" spc="0" normalizeH="0" baseline="0" noProof="0" dirty="0" err="1">
              <a:ln>
                <a:noFill/>
              </a:ln>
              <a:solidFill>
                <a:schemeClr val="bg1"/>
              </a:solidFill>
              <a:effectLst/>
              <a:uLnTx/>
              <a:uFillTx/>
              <a:latin typeface="+mj-lt"/>
              <a:ea typeface="Segoe UI" pitchFamily="34" charset="0"/>
              <a:cs typeface="Segoe UI" pitchFamily="34" charset="0"/>
            </a:endParaRPr>
          </a:p>
        </p:txBody>
      </p:sp>
      <p:sp>
        <p:nvSpPr>
          <p:cNvPr id="6" name="Right Arrow 5"/>
          <p:cNvSpPr/>
          <p:nvPr/>
        </p:nvSpPr>
        <p:spPr bwMode="auto">
          <a:xfrm>
            <a:off x="2496705" y="1729113"/>
            <a:ext cx="829398" cy="413765"/>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i="0" u="none" strike="noStrike" kern="0" cap="none" spc="0" normalizeH="0" baseline="0" noProof="0" dirty="0" err="1">
              <a:ln>
                <a:noFill/>
              </a:ln>
              <a:solidFill>
                <a:schemeClr val="bg1"/>
              </a:solidFill>
              <a:effectLst/>
              <a:uLnTx/>
              <a:uFillTx/>
              <a:latin typeface="+mj-lt"/>
              <a:ea typeface="Segoe UI" pitchFamily="34" charset="0"/>
              <a:cs typeface="Segoe UI" pitchFamily="34" charset="0"/>
            </a:endParaRPr>
          </a:p>
        </p:txBody>
      </p:sp>
      <p:grpSp>
        <p:nvGrpSpPr>
          <p:cNvPr id="7" name="Group 6"/>
          <p:cNvGrpSpPr/>
          <p:nvPr/>
        </p:nvGrpSpPr>
        <p:grpSpPr>
          <a:xfrm>
            <a:off x="2946646" y="2142879"/>
            <a:ext cx="5198116" cy="4533647"/>
            <a:chOff x="279190" y="1202994"/>
            <a:chExt cx="2530513" cy="2079136"/>
          </a:xfrm>
        </p:grpSpPr>
        <p:sp>
          <p:nvSpPr>
            <p:cNvPr id="8" name="Circular Arrow 7"/>
            <p:cNvSpPr/>
            <p:nvPr/>
          </p:nvSpPr>
          <p:spPr>
            <a:xfrm>
              <a:off x="562817" y="1202994"/>
              <a:ext cx="1993655" cy="1993655"/>
            </a:xfrm>
            <a:prstGeom prst="circularArrow">
              <a:avLst>
                <a:gd name="adj1" fmla="val 4668"/>
                <a:gd name="adj2" fmla="val 272909"/>
                <a:gd name="adj3" fmla="val 13466191"/>
                <a:gd name="adj4" fmla="val 17613920"/>
                <a:gd name="adj5" fmla="val 4847"/>
              </a:avLst>
            </a:prstGeom>
            <a:ln/>
          </p:spPr>
          <p:style>
            <a:lnRef idx="1">
              <a:schemeClr val="dk1"/>
            </a:lnRef>
            <a:fillRef idx="2">
              <a:schemeClr val="dk1"/>
            </a:fillRef>
            <a:effectRef idx="1">
              <a:schemeClr val="dk1"/>
            </a:effectRef>
            <a:fontRef idx="minor">
              <a:schemeClr val="dk1"/>
            </a:fontRef>
          </p:style>
        </p:sp>
        <p:sp>
          <p:nvSpPr>
            <p:cNvPr id="9" name="Freeform 8"/>
            <p:cNvSpPr/>
            <p:nvPr/>
          </p:nvSpPr>
          <p:spPr>
            <a:xfrm>
              <a:off x="995045" y="1301019"/>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79420" tIns="79420" rIns="79420" bIns="79420" numCol="1" spcCol="1270" anchor="ctr" anchorCtr="0">
              <a:noAutofit/>
            </a:bodyPr>
            <a:lstStyle/>
            <a:p>
              <a:pPr marL="0" marR="0" lvl="0" indent="0" algn="ctr" defTabSz="601077" rtl="0" eaLnBrk="1" fontAlgn="auto" latinLnBrk="0" hangingPunct="1">
                <a:lnSpc>
                  <a:spcPct val="90000"/>
                </a:lnSpc>
                <a:spcBef>
                  <a:spcPct val="0"/>
                </a:spcBef>
                <a:spcAft>
                  <a:spcPct val="35000"/>
                </a:spcAft>
                <a:buClrTx/>
                <a:buSzTx/>
                <a:buFontTx/>
                <a:buNone/>
                <a:tabLst/>
                <a:defRPr/>
              </a:pPr>
              <a:r>
                <a:rPr kumimoji="0" lang="en-US" sz="2040" i="0" u="none" strike="noStrike" kern="0" cap="none" spc="0" normalizeH="0" baseline="0" noProof="0" dirty="0">
                  <a:ln>
                    <a:noFill/>
                  </a:ln>
                  <a:solidFill>
                    <a:schemeClr val="bg1"/>
                  </a:solidFill>
                  <a:effectLst/>
                  <a:uLnTx/>
                  <a:uFillTx/>
                  <a:latin typeface="+mj-lt"/>
                  <a:ea typeface="+mn-ea"/>
                  <a:cs typeface="+mn-cs"/>
                </a:rPr>
                <a:t>Get/Prepare Data</a:t>
              </a:r>
            </a:p>
          </p:txBody>
        </p:sp>
        <p:sp>
          <p:nvSpPr>
            <p:cNvPr id="10" name="Freeform 9"/>
            <p:cNvSpPr/>
            <p:nvPr/>
          </p:nvSpPr>
          <p:spPr>
            <a:xfrm>
              <a:off x="171090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79420" tIns="79420" rIns="79420" bIns="79420" numCol="1" spcCol="1270" anchor="ctr" anchorCtr="0">
              <a:noAutofit/>
            </a:bodyPr>
            <a:lstStyle/>
            <a:p>
              <a:pPr marL="0" marR="0" lvl="0" indent="0" algn="ctr" defTabSz="601077" rtl="0" eaLnBrk="1" fontAlgn="auto" latinLnBrk="0" hangingPunct="1">
                <a:lnSpc>
                  <a:spcPct val="90000"/>
                </a:lnSpc>
                <a:spcBef>
                  <a:spcPct val="0"/>
                </a:spcBef>
                <a:spcAft>
                  <a:spcPct val="35000"/>
                </a:spcAft>
                <a:buClrTx/>
                <a:buSzTx/>
                <a:buFontTx/>
                <a:buNone/>
                <a:tabLst/>
                <a:defRPr/>
              </a:pPr>
              <a:r>
                <a:rPr kumimoji="0" lang="en-US" sz="2040" i="0" u="none" strike="noStrike" kern="0" cap="none" spc="0" normalizeH="0" baseline="0" noProof="0" dirty="0">
                  <a:ln>
                    <a:noFill/>
                  </a:ln>
                  <a:solidFill>
                    <a:schemeClr val="bg1"/>
                  </a:solidFill>
                  <a:effectLst/>
                  <a:uLnTx/>
                  <a:uFillTx/>
                  <a:latin typeface="+mj-lt"/>
                  <a:ea typeface="+mn-ea"/>
                  <a:cs typeface="+mn-cs"/>
                </a:rPr>
                <a:t>Build/Edit Experiment</a:t>
              </a:r>
            </a:p>
          </p:txBody>
        </p:sp>
        <p:sp>
          <p:nvSpPr>
            <p:cNvPr id="11" name="Freeform 10"/>
            <p:cNvSpPr/>
            <p:nvPr/>
          </p:nvSpPr>
          <p:spPr>
            <a:xfrm>
              <a:off x="995045" y="2732729"/>
              <a:ext cx="1200495"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79420" tIns="79420" rIns="79420" bIns="79420" numCol="1" spcCol="1270" anchor="ctr" anchorCtr="0">
              <a:noAutofit/>
            </a:bodyPr>
            <a:lstStyle/>
            <a:p>
              <a:pPr marL="0" marR="0" lvl="0" indent="0" algn="ctr" defTabSz="601077" rtl="0" eaLnBrk="1" fontAlgn="auto" latinLnBrk="0" hangingPunct="1">
                <a:lnSpc>
                  <a:spcPct val="90000"/>
                </a:lnSpc>
                <a:spcBef>
                  <a:spcPct val="0"/>
                </a:spcBef>
                <a:spcAft>
                  <a:spcPct val="35000"/>
                </a:spcAft>
                <a:buClrTx/>
                <a:buSzTx/>
                <a:buFontTx/>
                <a:buNone/>
                <a:tabLst/>
                <a:defRPr/>
              </a:pPr>
              <a:r>
                <a:rPr kumimoji="0" lang="en-US" sz="2040" i="0" u="none" strike="noStrike" kern="0" cap="none" spc="0" normalizeH="0" baseline="0" noProof="0" dirty="0">
                  <a:ln>
                    <a:noFill/>
                  </a:ln>
                  <a:solidFill>
                    <a:schemeClr val="bg1"/>
                  </a:solidFill>
                  <a:effectLst/>
                  <a:uLnTx/>
                  <a:uFillTx/>
                  <a:latin typeface="+mj-lt"/>
                  <a:ea typeface="+mn-ea"/>
                  <a:cs typeface="+mn-cs"/>
                </a:rPr>
                <a:t>Create/Iterate Model</a:t>
              </a:r>
            </a:p>
          </p:txBody>
        </p:sp>
        <p:sp>
          <p:nvSpPr>
            <p:cNvPr id="12" name="Freeform 11"/>
            <p:cNvSpPr/>
            <p:nvPr/>
          </p:nvSpPr>
          <p:spPr>
            <a:xfrm>
              <a:off x="279190" y="2016874"/>
              <a:ext cx="1098803" cy="549401"/>
            </a:xfrm>
            <a:custGeom>
              <a:avLst/>
              <a:gdLst>
                <a:gd name="connsiteX0" fmla="*/ 0 w 1098803"/>
                <a:gd name="connsiteY0" fmla="*/ 91569 h 549401"/>
                <a:gd name="connsiteX1" fmla="*/ 91569 w 1098803"/>
                <a:gd name="connsiteY1" fmla="*/ 0 h 549401"/>
                <a:gd name="connsiteX2" fmla="*/ 1007234 w 1098803"/>
                <a:gd name="connsiteY2" fmla="*/ 0 h 549401"/>
                <a:gd name="connsiteX3" fmla="*/ 1098803 w 1098803"/>
                <a:gd name="connsiteY3" fmla="*/ 91569 h 549401"/>
                <a:gd name="connsiteX4" fmla="*/ 1098803 w 1098803"/>
                <a:gd name="connsiteY4" fmla="*/ 457832 h 549401"/>
                <a:gd name="connsiteX5" fmla="*/ 1007234 w 1098803"/>
                <a:gd name="connsiteY5" fmla="*/ 549401 h 549401"/>
                <a:gd name="connsiteX6" fmla="*/ 91569 w 1098803"/>
                <a:gd name="connsiteY6" fmla="*/ 549401 h 549401"/>
                <a:gd name="connsiteX7" fmla="*/ 0 w 1098803"/>
                <a:gd name="connsiteY7" fmla="*/ 457832 h 549401"/>
                <a:gd name="connsiteX8" fmla="*/ 0 w 1098803"/>
                <a:gd name="connsiteY8" fmla="*/ 91569 h 549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8803" h="549401">
                  <a:moveTo>
                    <a:pt x="0" y="91569"/>
                  </a:moveTo>
                  <a:cubicBezTo>
                    <a:pt x="0" y="40997"/>
                    <a:pt x="40997" y="0"/>
                    <a:pt x="91569" y="0"/>
                  </a:cubicBezTo>
                  <a:lnTo>
                    <a:pt x="1007234" y="0"/>
                  </a:lnTo>
                  <a:cubicBezTo>
                    <a:pt x="1057806" y="0"/>
                    <a:pt x="1098803" y="40997"/>
                    <a:pt x="1098803" y="91569"/>
                  </a:cubicBezTo>
                  <a:lnTo>
                    <a:pt x="1098803" y="457832"/>
                  </a:lnTo>
                  <a:cubicBezTo>
                    <a:pt x="1098803" y="508404"/>
                    <a:pt x="1057806" y="549401"/>
                    <a:pt x="1007234" y="549401"/>
                  </a:cubicBezTo>
                  <a:lnTo>
                    <a:pt x="91569" y="549401"/>
                  </a:lnTo>
                  <a:cubicBezTo>
                    <a:pt x="40997" y="549401"/>
                    <a:pt x="0" y="508404"/>
                    <a:pt x="0" y="457832"/>
                  </a:cubicBezTo>
                  <a:lnTo>
                    <a:pt x="0" y="91569"/>
                  </a:lnTo>
                  <a:close/>
                </a:path>
              </a:pathLst>
            </a:custGeom>
            <a:ln/>
          </p:spPr>
          <p:style>
            <a:lnRef idx="1">
              <a:schemeClr val="dk1"/>
            </a:lnRef>
            <a:fillRef idx="2">
              <a:schemeClr val="dk1"/>
            </a:fillRef>
            <a:effectRef idx="1">
              <a:schemeClr val="dk1"/>
            </a:effectRef>
            <a:fontRef idx="minor">
              <a:schemeClr val="dk1"/>
            </a:fontRef>
          </p:style>
          <p:txBody>
            <a:bodyPr spcFirstLastPara="0" vert="horz" wrap="square" lIns="79420" tIns="79420" rIns="79420" bIns="79420" numCol="1" spcCol="1270" anchor="ctr" anchorCtr="0">
              <a:noAutofit/>
            </a:bodyPr>
            <a:lstStyle/>
            <a:p>
              <a:pPr marL="0" marR="0" lvl="0" indent="0" algn="ctr" defTabSz="601077" rtl="0" eaLnBrk="1" fontAlgn="auto" latinLnBrk="0" hangingPunct="1">
                <a:lnSpc>
                  <a:spcPct val="90000"/>
                </a:lnSpc>
                <a:spcBef>
                  <a:spcPct val="0"/>
                </a:spcBef>
                <a:spcAft>
                  <a:spcPct val="35000"/>
                </a:spcAft>
                <a:buClrTx/>
                <a:buSzTx/>
                <a:buFontTx/>
                <a:buNone/>
                <a:tabLst/>
                <a:defRPr/>
              </a:pPr>
              <a:r>
                <a:rPr kumimoji="0" lang="en-US" sz="2040" i="0" u="none" strike="noStrike" kern="0" cap="none" spc="0" normalizeH="0" baseline="0" noProof="0" dirty="0">
                  <a:ln>
                    <a:noFill/>
                  </a:ln>
                  <a:solidFill>
                    <a:schemeClr val="bg1"/>
                  </a:solidFill>
                  <a:effectLst/>
                  <a:uLnTx/>
                  <a:uFillTx/>
                  <a:latin typeface="+mj-lt"/>
                  <a:ea typeface="+mn-ea"/>
                  <a:cs typeface="+mn-cs"/>
                </a:rPr>
                <a:t>Evaluate Model Results</a:t>
              </a:r>
            </a:p>
          </p:txBody>
        </p:sp>
      </p:grpSp>
      <p:sp>
        <p:nvSpPr>
          <p:cNvPr id="13" name="TextBox 12"/>
          <p:cNvSpPr txBox="1"/>
          <p:nvPr/>
        </p:nvSpPr>
        <p:spPr>
          <a:xfrm>
            <a:off x="3374328" y="1552888"/>
            <a:ext cx="4067802" cy="69690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186521" tIns="149217" rIns="186521" bIns="149217" rtlCol="0">
            <a:spAutoFit/>
          </a:bodyPr>
          <a:lstStyle>
            <a:defPPr>
              <a:defRPr lang="en-US"/>
            </a:defPPr>
            <a:lvl1pPr marR="0" lvl="0" indent="0" defTabSz="914400" fontAlgn="auto">
              <a:lnSpc>
                <a:spcPct val="90000"/>
              </a:lnSpc>
              <a:spcBef>
                <a:spcPts val="0"/>
              </a:spcBef>
              <a:spcAft>
                <a:spcPts val="600"/>
              </a:spcAft>
              <a:buClrTx/>
              <a:buSzTx/>
              <a:buFontTx/>
              <a:buNone/>
              <a:tabLst/>
              <a:defRPr kumimoji="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856" i="0" u="none" strike="noStrike" kern="0" cap="none" spc="0" normalizeH="0" baseline="0" noProof="0" dirty="0">
                <a:ln>
                  <a:noFill/>
                </a:ln>
                <a:solidFill>
                  <a:schemeClr val="bg1"/>
                </a:solidFill>
                <a:effectLst/>
                <a:uLnTx/>
                <a:uFillTx/>
                <a:latin typeface="+mj-lt"/>
                <a:ea typeface="+mn-ea"/>
                <a:cs typeface="+mn-cs"/>
              </a:rPr>
              <a:t>Build / Model /Evaluate</a:t>
            </a:r>
          </a:p>
        </p:txBody>
      </p:sp>
      <p:sp>
        <p:nvSpPr>
          <p:cNvPr id="14" name="TextBox 13"/>
          <p:cNvSpPr txBox="1"/>
          <p:nvPr/>
        </p:nvSpPr>
        <p:spPr>
          <a:xfrm>
            <a:off x="198635" y="1446217"/>
            <a:ext cx="2380320" cy="10714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8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448" i="0" u="none" strike="noStrike" kern="0" cap="none" spc="0" normalizeH="0" baseline="0" noProof="0" dirty="0">
                <a:ln>
                  <a:noFill/>
                </a:ln>
                <a:solidFill>
                  <a:schemeClr val="bg1"/>
                </a:solidFill>
                <a:effectLst/>
                <a:uLnTx/>
                <a:uFillTx/>
                <a:latin typeface="+mj-lt"/>
                <a:ea typeface="+mn-ea"/>
                <a:cs typeface="+mn-cs"/>
              </a:rPr>
              <a:t>Create</a:t>
            </a:r>
          </a:p>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448" i="0" u="none" strike="noStrike" kern="0" cap="none" spc="0" normalizeH="0" baseline="0" noProof="0" dirty="0">
                <a:ln>
                  <a:noFill/>
                </a:ln>
                <a:solidFill>
                  <a:schemeClr val="bg1"/>
                </a:solidFill>
                <a:effectLst/>
                <a:uLnTx/>
                <a:uFillTx/>
                <a:latin typeface="+mj-lt"/>
                <a:ea typeface="+mn-ea"/>
                <a:cs typeface="+mn-cs"/>
              </a:rPr>
              <a:t>Accounts</a:t>
            </a:r>
          </a:p>
        </p:txBody>
      </p:sp>
      <p:sp>
        <p:nvSpPr>
          <p:cNvPr id="15" name="TextBox 14"/>
          <p:cNvSpPr txBox="1"/>
          <p:nvPr/>
        </p:nvSpPr>
        <p:spPr>
          <a:xfrm>
            <a:off x="8371729" y="1448352"/>
            <a:ext cx="1579652" cy="99298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448" i="0" u="none" strike="noStrike" kern="0" cap="none" spc="0" normalizeH="0" baseline="0" noProof="0" dirty="0">
                <a:ln>
                  <a:noFill/>
                </a:ln>
                <a:solidFill>
                  <a:schemeClr val="bg1"/>
                </a:solidFill>
                <a:effectLst/>
                <a:uLnTx/>
                <a:uFillTx/>
                <a:latin typeface="+mj-lt"/>
                <a:ea typeface="+mn-ea"/>
                <a:cs typeface="+mn-cs"/>
              </a:rPr>
              <a:t>Deploy Model</a:t>
            </a:r>
          </a:p>
        </p:txBody>
      </p:sp>
      <p:sp>
        <p:nvSpPr>
          <p:cNvPr id="16" name="TextBox 15"/>
          <p:cNvSpPr txBox="1"/>
          <p:nvPr/>
        </p:nvSpPr>
        <p:spPr>
          <a:xfrm>
            <a:off x="10530395" y="1439468"/>
            <a:ext cx="1828347" cy="99298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lIns="186521" tIns="149217" rIns="186521" bIns="149217" rtlCol="0">
            <a:spAutoFit/>
          </a:bodyPr>
          <a:lstStyle>
            <a:defPPr>
              <a:defRPr lang="en-US"/>
            </a:defPPr>
            <a:lvl1pPr marR="0" lvl="0" indent="0" algn="ctr" defTabSz="914400" fontAlgn="auto">
              <a:lnSpc>
                <a:spcPct val="90000"/>
              </a:lnSpc>
              <a:spcBef>
                <a:spcPts val="0"/>
              </a:spcBef>
              <a:spcAft>
                <a:spcPts val="600"/>
              </a:spcAft>
              <a:buClrTx/>
              <a:buSzTx/>
              <a:buFontTx/>
              <a:buNone/>
              <a:tabLst/>
              <a:defRPr kumimoji="0" sz="2400" b="0" i="0" u="none" strike="noStrike" kern="0" cap="none" spc="0" normalizeH="0" baseline="0">
                <a:ln>
                  <a:noFill/>
                </a:ln>
                <a:solidFill>
                  <a:srgbClr val="FFFFFF"/>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2448" i="0" u="none" strike="noStrike" kern="0" cap="none" spc="0" normalizeH="0" baseline="0" noProof="0" dirty="0">
                <a:ln>
                  <a:noFill/>
                </a:ln>
                <a:solidFill>
                  <a:schemeClr val="bg1"/>
                </a:solidFill>
                <a:effectLst/>
                <a:uLnTx/>
                <a:uFillTx/>
                <a:latin typeface="+mj-lt"/>
                <a:ea typeface="+mn-ea"/>
                <a:cs typeface="+mn-cs"/>
              </a:rPr>
              <a:t>Consume Model</a:t>
            </a:r>
          </a:p>
        </p:txBody>
      </p:sp>
    </p:spTree>
    <p:extLst>
      <p:ext uri="{BB962C8B-B14F-4D97-AF65-F5344CB8AC3E}">
        <p14:creationId xmlns:p14="http://schemas.microsoft.com/office/powerpoint/2010/main" val="10477690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Modeling Locally with AMLS Workbench</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203506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274639" y="295274"/>
            <a:ext cx="11889564" cy="1623837"/>
          </a:xfrm>
        </p:spPr>
        <p:txBody>
          <a:bodyPr/>
          <a:lstStyle/>
          <a:p>
            <a:r>
              <a:rPr lang="en-US" sz="4400" dirty="0"/>
              <a:t>Measuring Effectiveness and Efficiency in ML</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8415562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0" y="0"/>
            <a:ext cx="11886192" cy="762689"/>
          </a:xfrm>
          <a:prstGeom prst="rect">
            <a:avLst/>
          </a:prstGeom>
        </p:spPr>
        <p:txBody>
          <a:bodyPr vert="horz" wrap="square" lIns="320040" tIns="152357" rIns="53325" bIns="53325" rtlCol="0" anchor="ctr">
            <a:noAutofit/>
          </a:bodyPr>
          <a:lstStyle>
            <a:defPPr>
              <a:defRPr lang="en-US"/>
            </a:defPPr>
            <a:lvl1pPr defTabSz="1109758">
              <a:lnSpc>
                <a:spcPct val="90000"/>
              </a:lnSpc>
              <a:spcBef>
                <a:spcPct val="0"/>
              </a:spcBef>
              <a:buNone/>
              <a:defRPr sz="4800" b="0" cap="none" spc="-59" baseline="0">
                <a:ln w="3175">
                  <a:noFill/>
                </a:ln>
                <a:solidFill>
                  <a:schemeClr val="tx1">
                    <a:lumMod val="75000"/>
                  </a:schemeClr>
                </a:solidFill>
                <a:effectLst/>
                <a:latin typeface="Segoe UI Light" pitchFamily="34" charset="0"/>
                <a:ea typeface="Segoe UI" pitchFamily="34" charset="0"/>
                <a:cs typeface="Segoe UI" pitchFamily="34" charset="0"/>
              </a:defRPr>
            </a:lvl1pPr>
          </a:lstStyle>
          <a:p>
            <a:pPr marL="0" marR="0" lvl="0" indent="0" algn="l" defTabSz="1109758"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59" normalizeH="0" baseline="0" noProof="0" dirty="0">
                <a:ln w="3175">
                  <a:noFill/>
                </a:ln>
                <a:solidFill>
                  <a:srgbClr val="505050">
                    <a:lumMod val="75000"/>
                  </a:srgbClr>
                </a:solidFill>
                <a:effectLst/>
                <a:uLnTx/>
                <a:uFillTx/>
                <a:latin typeface="Segoe UI Light" pitchFamily="34" charset="0"/>
                <a:cs typeface="Segoe UI" pitchFamily="34" charset="0"/>
              </a:rPr>
              <a:t>Using the Run Dashboard and Logging</a:t>
            </a:r>
          </a:p>
        </p:txBody>
      </p:sp>
      <p:pic>
        <p:nvPicPr>
          <p:cNvPr id="7" name="Picture 6">
            <a:extLst>
              <a:ext uri="{FF2B5EF4-FFF2-40B4-BE49-F238E27FC236}">
                <a16:creationId xmlns:a16="http://schemas.microsoft.com/office/drawing/2014/main" id="{EB8A02F0-1949-4A6F-8EEA-9AF8350222F2}"/>
              </a:ext>
            </a:extLst>
          </p:cNvPr>
          <p:cNvPicPr>
            <a:picLocks noChangeAspect="1"/>
          </p:cNvPicPr>
          <p:nvPr/>
        </p:nvPicPr>
        <p:blipFill>
          <a:blip r:embed="rId3"/>
          <a:stretch>
            <a:fillRect/>
          </a:stretch>
        </p:blipFill>
        <p:spPr>
          <a:xfrm>
            <a:off x="4253501" y="912278"/>
            <a:ext cx="7102052" cy="5868665"/>
          </a:xfrm>
          <a:prstGeom prst="rect">
            <a:avLst/>
          </a:prstGeom>
        </p:spPr>
      </p:pic>
    </p:spTree>
    <p:extLst>
      <p:ext uri="{BB962C8B-B14F-4D97-AF65-F5344CB8AC3E}">
        <p14:creationId xmlns:p14="http://schemas.microsoft.com/office/powerpoint/2010/main" val="28862872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endParaRPr>
          </a:p>
          <a:p>
            <a:pPr marL="0" marR="0" lvl="0" indent="0" algn="l" defTabSz="932293" rtl="0"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Modeling with Docker Containers and AMLS Workbench</a:t>
            </a:r>
          </a:p>
        </p:txBody>
      </p:sp>
      <p:sp>
        <p:nvSpPr>
          <p:cNvPr id="17" name="Title 16"/>
          <p:cNvSpPr>
            <a:spLocks noGrp="1"/>
          </p:cNvSpPr>
          <p:nvPr>
            <p:ph type="title" idx="4294967295"/>
          </p:nvPr>
        </p:nvSpPr>
        <p:spPr>
          <a:xfrm>
            <a:off x="274320" y="307608"/>
            <a:ext cx="5486718" cy="917575"/>
          </a:xfrm>
        </p:spPr>
        <p:txBody>
          <a:bodyPr>
            <a:normAutofit/>
          </a:bodyPr>
          <a:lstStyle/>
          <a:p>
            <a:r>
              <a:rPr lang="en-US" dirty="0">
                <a:solidFill>
                  <a:schemeClr val="bg1"/>
                </a:solidFill>
              </a:rPr>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78097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0" y="0"/>
            <a:ext cx="11886192" cy="762689"/>
          </a:xfrm>
          <a:prstGeom prst="rect">
            <a:avLst/>
          </a:prstGeom>
        </p:spPr>
        <p:txBody>
          <a:bodyPr vert="horz" wrap="square" lIns="320040" tIns="152357" rIns="53325" bIns="53325" rtlCol="0" anchor="ctr">
            <a:noAutofit/>
          </a:bodyPr>
          <a:lstStyle>
            <a:defPPr>
              <a:defRPr lang="en-US"/>
            </a:defPPr>
            <a:lvl1pPr defTabSz="1109758">
              <a:lnSpc>
                <a:spcPct val="90000"/>
              </a:lnSpc>
              <a:spcBef>
                <a:spcPct val="0"/>
              </a:spcBef>
              <a:buNone/>
              <a:defRPr sz="4800" b="0" cap="none" spc="-59" baseline="0">
                <a:ln w="3175">
                  <a:noFill/>
                </a:ln>
                <a:solidFill>
                  <a:schemeClr val="tx1">
                    <a:lumMod val="75000"/>
                  </a:schemeClr>
                </a:solidFill>
                <a:effectLst/>
                <a:latin typeface="Segoe UI Light" pitchFamily="34" charset="0"/>
                <a:ea typeface="Segoe UI" pitchFamily="34" charset="0"/>
                <a:cs typeface="Segoe UI" pitchFamily="34" charset="0"/>
              </a:defRPr>
            </a:lvl1pPr>
          </a:lstStyle>
          <a:p>
            <a:pPr marL="0" marR="0" lvl="0" indent="0" algn="l" defTabSz="1109758"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59" normalizeH="0" baseline="0" noProof="0" dirty="0">
                <a:ln w="3175">
                  <a:noFill/>
                </a:ln>
                <a:solidFill>
                  <a:srgbClr val="505050">
                    <a:lumMod val="75000"/>
                  </a:srgbClr>
                </a:solidFill>
                <a:effectLst/>
                <a:uLnTx/>
                <a:uFillTx/>
                <a:latin typeface="Segoe UI Light" pitchFamily="34" charset="0"/>
                <a:cs typeface="Segoe UI" pitchFamily="34" charset="0"/>
              </a:rPr>
              <a:t>Evaluating the Model with the Run History</a:t>
            </a:r>
          </a:p>
        </p:txBody>
      </p:sp>
      <p:pic>
        <p:nvPicPr>
          <p:cNvPr id="5" name="Picture 4">
            <a:extLst>
              <a:ext uri="{FF2B5EF4-FFF2-40B4-BE49-F238E27FC236}">
                <a16:creationId xmlns:a16="http://schemas.microsoft.com/office/drawing/2014/main" id="{5F89973D-6610-43D1-B9E6-B733CD14291E}"/>
              </a:ext>
            </a:extLst>
          </p:cNvPr>
          <p:cNvPicPr>
            <a:picLocks noChangeAspect="1"/>
          </p:cNvPicPr>
          <p:nvPr/>
        </p:nvPicPr>
        <p:blipFill>
          <a:blip r:embed="rId3"/>
          <a:stretch>
            <a:fillRect/>
          </a:stretch>
        </p:blipFill>
        <p:spPr>
          <a:xfrm>
            <a:off x="1306708" y="1234431"/>
            <a:ext cx="9692333" cy="5032805"/>
          </a:xfrm>
          <a:prstGeom prst="rect">
            <a:avLst/>
          </a:prstGeom>
        </p:spPr>
      </p:pic>
    </p:spTree>
    <p:extLst>
      <p:ext uri="{BB962C8B-B14F-4D97-AF65-F5344CB8AC3E}">
        <p14:creationId xmlns:p14="http://schemas.microsoft.com/office/powerpoint/2010/main" val="120034838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38704" y="1671624"/>
            <a:ext cx="7514284" cy="290335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Review Machine Learning</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Create an Experiment (Job) in Azure Machine Learning Services</a:t>
            </a:r>
          </a:p>
          <a:p>
            <a:pPr marL="514350" lvl="0" indent="-514350">
              <a:lnSpc>
                <a:spcPct val="100000"/>
              </a:lnSpc>
              <a:spcBef>
                <a:spcPts val="1000"/>
              </a:spcBef>
              <a:buFont typeface="Arial" pitchFamily="34" charset="0"/>
              <a:buAutoNum type="arabicPeriod"/>
              <a:defRPr/>
            </a:pPr>
            <a:r>
              <a:rPr lang="en-US" sz="3200" dirty="0">
                <a:solidFill>
                  <a:srgbClr val="00B050"/>
                </a:solidFill>
                <a:latin typeface="Segoe UI Light"/>
              </a:rPr>
              <a:t>Use local and Docker Mechanisms to run the Experiment</a:t>
            </a: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r>
              <a:rPr lang="en-US" dirty="0"/>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23407741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50627"/>
          </a:xfrm>
        </p:spPr>
        <p:txBody>
          <a:bodyPr vert="horz" wrap="square" lIns="146304" tIns="91440" rIns="146304" bIns="91440" rtlCol="0" anchor="t">
            <a:noAutofit/>
          </a:bodyPr>
          <a:lstStyle/>
          <a:p>
            <a:pPr defTabSz="932742"/>
            <a:r>
              <a:rPr lang="en-US" sz="4800" spc="-102" dirty="0">
                <a:ln w="3175">
                  <a:noFill/>
                </a:ln>
                <a:solidFill>
                  <a:schemeClr val="tx1"/>
                </a:solidFill>
                <a:latin typeface="+mj-lt"/>
                <a:ea typeface="+mn-ea"/>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2349252299"/>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73348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r>
              <a:rPr lang="en-US" sz="4399" dirty="0">
                <a:solidFill>
                  <a:schemeClr val="tx1">
                    <a:lumMod val="75000"/>
                  </a:schemeClr>
                </a:solidFill>
              </a:rPr>
              <a:t>The Azure</a:t>
            </a:r>
            <a:br>
              <a:rPr lang="en-US" sz="4399" dirty="0">
                <a:solidFill>
                  <a:schemeClr val="tx1">
                    <a:lumMod val="75000"/>
                  </a:schemeClr>
                </a:solidFill>
              </a:rPr>
            </a:br>
            <a:r>
              <a:rPr lang="en-US" sz="4399" dirty="0">
                <a:solidFill>
                  <a:srgbClr val="00B050"/>
                </a:solidFill>
              </a:rPr>
              <a:t>Platform </a:t>
            </a:r>
            <a:r>
              <a:rPr lang="en-US" sz="4399" dirty="0">
                <a:solidFill>
                  <a:schemeClr val="tx1">
                    <a:lumMod val="50000"/>
                  </a:schemeClr>
                </a:solidFill>
              </a:rPr>
              <a:t>for Analytics and AI</a:t>
            </a:r>
          </a:p>
        </p:txBody>
      </p:sp>
      <p:graphicFrame>
        <p:nvGraphicFramePr>
          <p:cNvPr id="3" name="Diagram 2"/>
          <p:cNvGraphicFramePr/>
          <p:nvPr>
            <p:extLst>
              <p:ext uri="{D42A27DB-BD31-4B8C-83A1-F6EECF244321}">
                <p14:modId xmlns:p14="http://schemas.microsoft.com/office/powerpoint/2010/main" val="4046669892"/>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794281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0"/>
            <a:ext cx="12436475" cy="736979"/>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Azure Machine Learning Services</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latin typeface="Segoe UI"/>
              <a:ea typeface="+mn-ea"/>
              <a:cs typeface="+mn-cs"/>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15483393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80724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in 5 Minutes</a:t>
            </a:r>
          </a:p>
        </p:txBody>
      </p:sp>
      <p:sp>
        <p:nvSpPr>
          <p:cNvPr id="4" name="Rectangle 3"/>
          <p:cNvSpPr/>
          <p:nvPr/>
        </p:nvSpPr>
        <p:spPr bwMode="auto">
          <a:xfrm>
            <a:off x="865892" y="1032277"/>
            <a:ext cx="7793748" cy="5594291"/>
          </a:xfrm>
          <a:prstGeom prst="rect">
            <a:avLst/>
          </a:prstGeom>
          <a:solidFill>
            <a:srgbClr val="505050">
              <a:lumMod val="60000"/>
              <a:lumOff val="40000"/>
            </a:srgbClr>
          </a:solidFill>
          <a:ln w="10795" cap="flat" cmpd="sng" algn="ctr">
            <a:noFill/>
            <a:prstDash val="solid"/>
            <a:headEnd type="none" w="med" len="med"/>
            <a:tailEnd type="none" w="med" len="med"/>
          </a:ln>
          <a:effectLst>
            <a:outerShdw blurRad="76200" dir="18900000" sy="23000" kx="-1200000" algn="bl" rotWithShape="0">
              <a:prstClr val="black">
                <a:alpha val="20000"/>
              </a:prstClr>
            </a:outerShdw>
          </a:effectLst>
        </p:spPr>
        <p:txBody>
          <a:bodyPr vert="horz" wrap="square" lIns="0" tIns="47558" rIns="0" bIns="47558" numCol="1" rtlCol="0" anchor="ctr" anchorCtr="0" compatLnSpc="1">
            <a:prstTxWarp prst="textNoShape">
              <a:avLst/>
            </a:prstTxWarp>
          </a:bodyPr>
          <a:lstStyle/>
          <a:p>
            <a:pPr marL="0" marR="0" lvl="0" indent="0" algn="ctr" defTabSz="950846"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 name="TextBox 5"/>
          <p:cNvSpPr txBox="1"/>
          <p:nvPr/>
        </p:nvSpPr>
        <p:spPr>
          <a:xfrm>
            <a:off x="989316" y="1032277"/>
            <a:ext cx="4245116" cy="704737"/>
          </a:xfrm>
          <a:prstGeom prst="rect">
            <a:avLst/>
          </a:prstGeom>
          <a:noFill/>
        </p:spPr>
        <p:txBody>
          <a:bodyPr wrap="square" lIns="186494" tIns="149195" rIns="186494" bIns="149195" rtlCol="0">
            <a:spAutoFit/>
          </a:bodyPr>
          <a:lstStyle/>
          <a:p>
            <a:pPr marL="0" marR="0" lvl="0" indent="0" algn="l" defTabSz="950776" rtl="0"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FFFF00"/>
                </a:solidFill>
                <a:effectLst/>
                <a:uLnTx/>
                <a:uFillTx/>
                <a:latin typeface="Segoe UI"/>
                <a:ea typeface="+mn-ea"/>
                <a:cs typeface="+mn-cs"/>
              </a:rPr>
              <a:t>The Formal one:</a:t>
            </a:r>
            <a:endParaRPr kumimoji="0" lang="en-US" sz="3264" b="0" i="0" u="none" strike="noStrike" kern="0" cap="none" spc="0" normalizeH="0" baseline="0" noProof="0" dirty="0">
              <a:ln>
                <a:noFill/>
              </a:ln>
              <a:solidFill>
                <a:srgbClr val="FFFF00"/>
              </a:solidFill>
              <a:effectLst/>
              <a:uLnTx/>
              <a:uFillTx/>
              <a:latin typeface="Segoe UI"/>
              <a:ea typeface="+mn-ea"/>
              <a:cs typeface="+mn-cs"/>
            </a:endParaRPr>
          </a:p>
        </p:txBody>
      </p:sp>
      <p:sp>
        <p:nvSpPr>
          <p:cNvPr id="7" name="Rectangle 6"/>
          <p:cNvSpPr/>
          <p:nvPr/>
        </p:nvSpPr>
        <p:spPr>
          <a:xfrm>
            <a:off x="1082212" y="1586998"/>
            <a:ext cx="7361108" cy="2335312"/>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“A computer program is said to learn from experience</a:t>
            </a:r>
            <a:r>
              <a:rPr kumimoji="0" lang="en-US" sz="2856" b="0" i="0" u="none" strike="noStrike" kern="0" cap="none" spc="0" normalizeH="0" baseline="0" noProof="0" dirty="0">
                <a:ln>
                  <a:noFill/>
                </a:ln>
                <a:solidFill>
                  <a:srgbClr val="FFFF00"/>
                </a:solidFill>
                <a:effectLst/>
                <a:uLnTx/>
                <a:uFillTx/>
                <a:latin typeface="Segoe UI"/>
                <a:ea typeface="+mn-ea"/>
                <a:cs typeface="+mn-cs"/>
              </a:rPr>
              <a:t> E </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with respect to some class of tasks </a:t>
            </a:r>
            <a:r>
              <a:rPr kumimoji="0" lang="en-US" sz="2856" b="0" i="0" u="none" strike="noStrike" kern="0" cap="none" spc="0" normalizeH="0" baseline="0" noProof="0" dirty="0">
                <a:ln>
                  <a:noFill/>
                </a:ln>
                <a:solidFill>
                  <a:srgbClr val="FFFF00"/>
                </a:solidFill>
                <a:effectLst/>
                <a:uLnTx/>
                <a:uFillTx/>
                <a:latin typeface="Segoe UI"/>
                <a:ea typeface="+mn-ea"/>
                <a:cs typeface="+mn-cs"/>
              </a:rPr>
              <a:t>T </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and performance measure </a:t>
            </a:r>
            <a:r>
              <a:rPr kumimoji="0" lang="en-US" sz="2856" b="0" i="0" u="none" strike="noStrike" kern="0" cap="none" spc="0" normalizeH="0" baseline="0" noProof="0" dirty="0">
                <a:ln>
                  <a:noFill/>
                </a:ln>
                <a:solidFill>
                  <a:srgbClr val="FFFF00"/>
                </a:solidFill>
                <a:effectLst/>
                <a:uLnTx/>
                <a:uFillTx/>
                <a:latin typeface="Segoe UI"/>
                <a:ea typeface="+mn-ea"/>
                <a:cs typeface="+mn-cs"/>
              </a:rPr>
              <a:t>P </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if its performance at tasks in </a:t>
            </a:r>
            <a:r>
              <a:rPr kumimoji="0" lang="en-US" sz="2856" b="0" i="0" u="none" strike="noStrike" kern="0" cap="none" spc="0" normalizeH="0" baseline="0" noProof="0" dirty="0">
                <a:ln>
                  <a:noFill/>
                </a:ln>
                <a:solidFill>
                  <a:srgbClr val="FFFF00"/>
                </a:solidFill>
                <a:effectLst/>
                <a:uLnTx/>
                <a:uFillTx/>
                <a:latin typeface="Segoe UI"/>
                <a:ea typeface="+mn-ea"/>
                <a:cs typeface="+mn-cs"/>
              </a:rPr>
              <a:t>T</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 as measured by </a:t>
            </a:r>
            <a:r>
              <a:rPr kumimoji="0" lang="en-US" sz="2856" b="0" i="0" u="none" strike="noStrike" kern="0" cap="none" spc="0" normalizeH="0" baseline="0" noProof="0" dirty="0">
                <a:ln>
                  <a:noFill/>
                </a:ln>
                <a:solidFill>
                  <a:srgbClr val="FFFF00"/>
                </a:solidFill>
                <a:effectLst/>
                <a:uLnTx/>
                <a:uFillTx/>
                <a:latin typeface="Segoe UI"/>
                <a:ea typeface="+mn-ea"/>
                <a:cs typeface="+mn-cs"/>
              </a:rPr>
              <a:t>P</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 improves with experience </a:t>
            </a:r>
            <a:r>
              <a:rPr kumimoji="0" lang="en-US" sz="2856" b="0" i="0" u="none" strike="noStrike" kern="0" cap="none" spc="0" normalizeH="0" baseline="0" noProof="0" dirty="0">
                <a:ln>
                  <a:noFill/>
                </a:ln>
                <a:solidFill>
                  <a:srgbClr val="FFFF00"/>
                </a:solidFill>
                <a:effectLst/>
                <a:uLnTx/>
                <a:uFillTx/>
                <a:latin typeface="Segoe UI"/>
                <a:ea typeface="+mn-ea"/>
                <a:cs typeface="+mn-cs"/>
              </a:rPr>
              <a:t>E</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a:t>
            </a:r>
          </a:p>
        </p:txBody>
      </p:sp>
      <p:sp>
        <p:nvSpPr>
          <p:cNvPr id="8" name="Rectangle 7"/>
          <p:cNvSpPr/>
          <p:nvPr/>
        </p:nvSpPr>
        <p:spPr>
          <a:xfrm>
            <a:off x="1082211" y="4702068"/>
            <a:ext cx="7361108" cy="1438856"/>
          </a:xfrm>
          <a:prstGeom prst="rect">
            <a:avLst/>
          </a:prstGeom>
        </p:spPr>
        <p:txBody>
          <a:bodyPr wrap="square">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Look at data. Do the thing. Better? </a:t>
            </a:r>
            <a:r>
              <a:rPr kumimoji="0" lang="en-US" sz="2856" b="0" i="0" u="none" strike="noStrike" kern="0" cap="none" spc="0" normalizeH="0" baseline="0" noProof="0" dirty="0">
                <a:ln>
                  <a:noFill/>
                </a:ln>
                <a:solidFill>
                  <a:srgbClr val="CDF4FF">
                    <a:lumMod val="90000"/>
                  </a:srgbClr>
                </a:solidFill>
                <a:effectLst/>
                <a:uLnTx/>
                <a:uFillTx/>
                <a:latin typeface="Segoe UI"/>
                <a:ea typeface="+mn-ea"/>
                <a:cs typeface="+mn-cs"/>
              </a:rPr>
              <a:t>No? Look at the data. Do something different. </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Better? Yes? </a:t>
            </a:r>
            <a:r>
              <a:rPr kumimoji="0" lang="en-US" sz="2856" b="0" i="1" u="none" strike="noStrike" kern="0" cap="none" spc="0" normalizeH="0" baseline="0" noProof="0" dirty="0">
                <a:ln>
                  <a:noFill/>
                </a:ln>
                <a:solidFill>
                  <a:sysClr val="windowText" lastClr="000000"/>
                </a:solidFill>
                <a:effectLst/>
                <a:uLnTx/>
                <a:uFillTx/>
                <a:latin typeface="Segoe UI"/>
                <a:ea typeface="+mn-ea"/>
                <a:cs typeface="+mn-cs"/>
              </a:rPr>
              <a:t>Do that again</a:t>
            </a:r>
            <a:r>
              <a:rPr kumimoji="0" lang="en-US" sz="2856" b="0" i="0" u="none" strike="noStrike" kern="0" cap="none" spc="0" normalizeH="0" baseline="0" noProof="0" dirty="0">
                <a:ln>
                  <a:noFill/>
                </a:ln>
                <a:solidFill>
                  <a:sysClr val="windowText" lastClr="000000"/>
                </a:solidFill>
                <a:effectLst/>
                <a:uLnTx/>
                <a:uFillTx/>
                <a:latin typeface="Segoe UI"/>
                <a:ea typeface="+mn-ea"/>
                <a:cs typeface="+mn-cs"/>
              </a:rPr>
              <a:t>. </a:t>
            </a:r>
            <a:r>
              <a:rPr kumimoji="0" lang="en-US" sz="2856" b="0" i="0" u="none" strike="noStrike" kern="0" cap="none" spc="0" normalizeH="0" baseline="0" noProof="0" dirty="0">
                <a:ln>
                  <a:noFill/>
                </a:ln>
                <a:solidFill>
                  <a:srgbClr val="CDF4FF">
                    <a:lumMod val="90000"/>
                  </a:srgbClr>
                </a:solidFill>
                <a:effectLst/>
                <a:uLnTx/>
                <a:uFillTx/>
                <a:latin typeface="Segoe UI"/>
                <a:ea typeface="+mn-ea"/>
                <a:cs typeface="+mn-cs"/>
              </a:rPr>
              <a:t>(Repeat)</a:t>
            </a:r>
          </a:p>
        </p:txBody>
      </p:sp>
      <p:sp>
        <p:nvSpPr>
          <p:cNvPr id="9" name="TextBox 8"/>
          <p:cNvSpPr txBox="1"/>
          <p:nvPr/>
        </p:nvSpPr>
        <p:spPr>
          <a:xfrm>
            <a:off x="921115" y="4158754"/>
            <a:ext cx="4938710" cy="704737"/>
          </a:xfrm>
          <a:prstGeom prst="rect">
            <a:avLst/>
          </a:prstGeom>
          <a:noFill/>
        </p:spPr>
        <p:txBody>
          <a:bodyPr wrap="square" lIns="186494" tIns="149195" rIns="186494" bIns="149195" rtlCol="0">
            <a:spAutoFit/>
          </a:bodyPr>
          <a:lstStyle/>
          <a:p>
            <a:pPr marL="0" marR="0" lvl="0" indent="0" algn="l" defTabSz="950776" rtl="0" eaLnBrk="1" fontAlgn="auto" latinLnBrk="0" hangingPunct="1">
              <a:lnSpc>
                <a:spcPct val="9000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CDF4FF">
                    <a:lumMod val="90000"/>
                  </a:srgbClr>
                </a:solidFill>
                <a:effectLst/>
                <a:uLnTx/>
                <a:uFillTx/>
                <a:latin typeface="Segoe UI"/>
                <a:ea typeface="+mn-ea"/>
                <a:cs typeface="+mn-cs"/>
              </a:rPr>
              <a:t>A Practical Example:</a:t>
            </a:r>
            <a:endParaRPr kumimoji="0" lang="en-US" sz="3264" b="0" i="0" u="none" strike="noStrike" kern="0" cap="none" spc="0" normalizeH="0" baseline="0" noProof="0" dirty="0">
              <a:ln>
                <a:noFill/>
              </a:ln>
              <a:solidFill>
                <a:srgbClr val="CDF4FF">
                  <a:lumMod val="90000"/>
                </a:srgbClr>
              </a:solidFill>
              <a:effectLst/>
              <a:uLnTx/>
              <a:uFillTx/>
              <a:latin typeface="Segoe UI"/>
              <a:ea typeface="+mn-ea"/>
              <a:cs typeface="+mn-cs"/>
            </a:endParaRPr>
          </a:p>
        </p:txBody>
      </p:sp>
      <p:pic>
        <p:nvPicPr>
          <p:cNvPr id="10" name="Picture 9"/>
          <p:cNvPicPr>
            <a:picLocks noChangeAspect="1"/>
          </p:cNvPicPr>
          <p:nvPr/>
        </p:nvPicPr>
        <p:blipFill>
          <a:blip r:embed="rId3"/>
          <a:stretch>
            <a:fillRect/>
          </a:stretch>
        </p:blipFill>
        <p:spPr>
          <a:xfrm>
            <a:off x="9219492" y="1118414"/>
            <a:ext cx="2896909" cy="4187924"/>
          </a:xfrm>
          <a:prstGeom prst="rect">
            <a:avLst/>
          </a:prstGeom>
        </p:spPr>
      </p:pic>
    </p:spTree>
    <p:extLst>
      <p:ext uri="{BB962C8B-B14F-4D97-AF65-F5344CB8AC3E}">
        <p14:creationId xmlns:p14="http://schemas.microsoft.com/office/powerpoint/2010/main" val="3246414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28"/>
            <a:ext cx="12436475" cy="87028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Machine Learning Capabilities</a:t>
            </a:r>
          </a:p>
        </p:txBody>
      </p:sp>
      <p:sp>
        <p:nvSpPr>
          <p:cNvPr id="6" name="TextBox 5"/>
          <p:cNvSpPr txBox="1"/>
          <p:nvPr/>
        </p:nvSpPr>
        <p:spPr>
          <a:xfrm>
            <a:off x="1212629" y="999751"/>
            <a:ext cx="2861657" cy="1029915"/>
          </a:xfrm>
          <a:prstGeom prst="rect">
            <a:avLst/>
          </a:prstGeom>
          <a:noFill/>
        </p:spPr>
        <p:txBody>
          <a:bodyPr wrap="square" lIns="182828" tIns="146262" rIns="182828" bIns="146262" rtlCol="0">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Which category</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latin typeface="Segoe UI"/>
                <a:ea typeface="+mn-ea"/>
                <a:cs typeface="+mn-cs"/>
              </a:rPr>
              <a:t>(Classification)</a:t>
            </a:r>
            <a:endParaRPr kumimoji="0" lang="en-US" sz="2800" b="0" i="1" u="none" strike="noStrike" kern="0" cap="none" spc="0" normalizeH="0" baseline="0" noProof="0" dirty="0">
              <a:ln>
                <a:noFill/>
              </a:ln>
              <a:solidFill>
                <a:srgbClr val="7030A0"/>
              </a:solidFill>
              <a:effectLst/>
              <a:uLnTx/>
              <a:uFillTx/>
              <a:latin typeface="Segoe UI"/>
              <a:ea typeface="+mn-ea"/>
              <a:cs typeface="+mn-cs"/>
            </a:endParaRPr>
          </a:p>
        </p:txBody>
      </p:sp>
      <p:sp>
        <p:nvSpPr>
          <p:cNvPr id="14" name="TextBox 13"/>
          <p:cNvSpPr txBox="1"/>
          <p:nvPr/>
        </p:nvSpPr>
        <p:spPr>
          <a:xfrm>
            <a:off x="5382010" y="1028630"/>
            <a:ext cx="2861657" cy="1425434"/>
          </a:xfrm>
          <a:prstGeom prst="rect">
            <a:avLst/>
          </a:prstGeom>
          <a:noFill/>
        </p:spPr>
        <p:txBody>
          <a:bodyPr wrap="square" lIns="182828" tIns="146262" rIns="182828" bIns="146262" rtlCol="0">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How much/many</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latin typeface="Segoe UI"/>
                <a:ea typeface="+mn-ea"/>
                <a:cs typeface="+mn-cs"/>
              </a:rPr>
              <a:t>(Regression)</a:t>
            </a:r>
          </a:p>
        </p:txBody>
      </p:sp>
      <p:sp>
        <p:nvSpPr>
          <p:cNvPr id="17" name="TextBox 16"/>
          <p:cNvSpPr txBox="1"/>
          <p:nvPr/>
        </p:nvSpPr>
        <p:spPr>
          <a:xfrm>
            <a:off x="9114416" y="1028630"/>
            <a:ext cx="2844805" cy="1368931"/>
          </a:xfrm>
          <a:prstGeom prst="rect">
            <a:avLst/>
          </a:prstGeom>
          <a:noFill/>
        </p:spPr>
        <p:txBody>
          <a:bodyPr wrap="square" lIns="182828" tIns="146262" rIns="182828" bIns="146262" rtlCol="0">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Which group</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latin typeface="Segoe UI"/>
                <a:ea typeface="+mn-ea"/>
                <a:cs typeface="+mn-cs"/>
              </a:rPr>
              <a:t>(Clustering,</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latin typeface="Segoe UI"/>
                <a:ea typeface="+mn-ea"/>
                <a:cs typeface="+mn-cs"/>
              </a:rPr>
              <a:t>Recommender)</a:t>
            </a:r>
          </a:p>
        </p:txBody>
      </p:sp>
      <p:sp>
        <p:nvSpPr>
          <p:cNvPr id="20" name="TextBox 19"/>
          <p:cNvSpPr txBox="1"/>
          <p:nvPr/>
        </p:nvSpPr>
        <p:spPr>
          <a:xfrm>
            <a:off x="5304865" y="4022749"/>
            <a:ext cx="2861657" cy="1029915"/>
          </a:xfrm>
          <a:prstGeom prst="rect">
            <a:avLst/>
          </a:prstGeom>
          <a:noFill/>
        </p:spPr>
        <p:txBody>
          <a:bodyPr wrap="square" lIns="182828" tIns="146262" rIns="182828" bIns="146262" rtlCol="0">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Is it odd </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7030A0"/>
                </a:solidFill>
                <a:effectLst/>
                <a:uLnTx/>
                <a:uFillTx/>
                <a:latin typeface="Segoe UI"/>
                <a:ea typeface="+mn-ea"/>
                <a:cs typeface="+mn-cs"/>
              </a:rPr>
              <a:t>(Anomaly)</a:t>
            </a:r>
            <a:endParaRPr kumimoji="0" lang="en-US" sz="2800" b="0" i="1" u="none" strike="noStrike" kern="0" cap="none" spc="0" normalizeH="0" baseline="0" noProof="0" dirty="0">
              <a:ln>
                <a:noFill/>
              </a:ln>
              <a:solidFill>
                <a:srgbClr val="7030A0"/>
              </a:solidFill>
              <a:effectLst/>
              <a:uLnTx/>
              <a:uFillTx/>
              <a:latin typeface="Segoe UI"/>
              <a:ea typeface="+mn-ea"/>
              <a:cs typeface="+mn-cs"/>
            </a:endParaRPr>
          </a:p>
        </p:txBody>
      </p:sp>
      <p:sp>
        <p:nvSpPr>
          <p:cNvPr id="21" name="TextBox 20"/>
          <p:cNvSpPr txBox="1"/>
          <p:nvPr/>
        </p:nvSpPr>
        <p:spPr>
          <a:xfrm>
            <a:off x="9097565" y="4006315"/>
            <a:ext cx="2861657" cy="1368931"/>
          </a:xfrm>
          <a:prstGeom prst="rect">
            <a:avLst/>
          </a:prstGeom>
          <a:noFill/>
        </p:spPr>
        <p:txBody>
          <a:bodyPr wrap="square" lIns="182828" tIns="146262" rIns="182828" bIns="146262" rtlCol="0">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Segoe UI"/>
                <a:ea typeface="+mn-ea"/>
                <a:cs typeface="+mn-cs"/>
              </a:rPr>
              <a:t>Which action</a:t>
            </a:r>
          </a:p>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7030A0"/>
                </a:solidFill>
                <a:effectLst/>
                <a:uLnTx/>
                <a:uFillTx/>
                <a:latin typeface="Segoe UI"/>
                <a:ea typeface="+mn-ea"/>
                <a:cs typeface="+mn-cs"/>
              </a:rPr>
              <a:t>(Reinforcement Learning)</a:t>
            </a:r>
            <a:endParaRPr kumimoji="0" lang="en-US" sz="2800" b="0" i="0" u="none" strike="noStrike" kern="0" cap="none" spc="0" normalizeH="0" baseline="0" noProof="0" dirty="0">
              <a:ln>
                <a:noFill/>
              </a:ln>
              <a:solidFill>
                <a:srgbClr val="7030A0"/>
              </a:solidFill>
              <a:effectLst/>
              <a:uLnTx/>
              <a:uFillTx/>
              <a:latin typeface="Segoe UI"/>
              <a:ea typeface="+mn-ea"/>
              <a:cs typeface="+mn-cs"/>
            </a:endParaRPr>
          </a:p>
        </p:txBody>
      </p:sp>
      <p:pic>
        <p:nvPicPr>
          <p:cNvPr id="26" name="Picture 25"/>
          <p:cNvPicPr>
            <a:picLocks noChangeAspect="1"/>
          </p:cNvPicPr>
          <p:nvPr/>
        </p:nvPicPr>
        <p:blipFill>
          <a:blip r:embed="rId3"/>
          <a:stretch>
            <a:fillRect/>
          </a:stretch>
        </p:blipFill>
        <p:spPr>
          <a:xfrm>
            <a:off x="9522742" y="2339500"/>
            <a:ext cx="1920726" cy="1193460"/>
          </a:xfrm>
          <a:prstGeom prst="rect">
            <a:avLst/>
          </a:prstGeom>
        </p:spPr>
      </p:pic>
      <p:grpSp>
        <p:nvGrpSpPr>
          <p:cNvPr id="7" name="Group 6"/>
          <p:cNvGrpSpPr/>
          <p:nvPr/>
        </p:nvGrpSpPr>
        <p:grpSpPr>
          <a:xfrm>
            <a:off x="5896472" y="5088141"/>
            <a:ext cx="1464526" cy="1830019"/>
            <a:chOff x="3192511" y="4640128"/>
            <a:chExt cx="1481274" cy="2171250"/>
          </a:xfrm>
        </p:grpSpPr>
        <p:pic>
          <p:nvPicPr>
            <p:cNvPr id="27" name="Picture 26"/>
            <p:cNvPicPr>
              <a:picLocks noChangeAspect="1"/>
            </p:cNvPicPr>
            <p:nvPr/>
          </p:nvPicPr>
          <p:blipFill>
            <a:blip r:embed="rId4"/>
            <a:stretch>
              <a:fillRect/>
            </a:stretch>
          </p:blipFill>
          <p:spPr>
            <a:xfrm>
              <a:off x="3559365" y="4911411"/>
              <a:ext cx="160110" cy="1899967"/>
            </a:xfrm>
            <a:prstGeom prst="rect">
              <a:avLst/>
            </a:prstGeom>
          </p:spPr>
        </p:pic>
        <p:pic>
          <p:nvPicPr>
            <p:cNvPr id="28" name="Picture 27"/>
            <p:cNvPicPr>
              <a:picLocks noChangeAspect="1"/>
            </p:cNvPicPr>
            <p:nvPr/>
          </p:nvPicPr>
          <p:blipFill>
            <a:blip r:embed="rId5"/>
            <a:stretch>
              <a:fillRect/>
            </a:stretch>
          </p:blipFill>
          <p:spPr>
            <a:xfrm>
              <a:off x="3192511" y="4640128"/>
              <a:ext cx="225000" cy="2171250"/>
            </a:xfrm>
            <a:prstGeom prst="rect">
              <a:avLst/>
            </a:prstGeom>
          </p:spPr>
        </p:pic>
        <p:pic>
          <p:nvPicPr>
            <p:cNvPr id="29" name="Picture 28"/>
            <p:cNvPicPr>
              <a:picLocks noChangeAspect="1"/>
            </p:cNvPicPr>
            <p:nvPr/>
          </p:nvPicPr>
          <p:blipFill>
            <a:blip r:embed="rId6"/>
            <a:stretch>
              <a:fillRect/>
            </a:stretch>
          </p:blipFill>
          <p:spPr>
            <a:xfrm>
              <a:off x="3861328" y="5101378"/>
              <a:ext cx="180000" cy="1710000"/>
            </a:xfrm>
            <a:prstGeom prst="rect">
              <a:avLst/>
            </a:prstGeom>
          </p:spPr>
        </p:pic>
        <p:pic>
          <p:nvPicPr>
            <p:cNvPr id="30" name="Picture 29"/>
            <p:cNvPicPr>
              <a:picLocks noChangeAspect="1"/>
            </p:cNvPicPr>
            <p:nvPr/>
          </p:nvPicPr>
          <p:blipFill>
            <a:blip r:embed="rId7"/>
            <a:stretch>
              <a:fillRect/>
            </a:stretch>
          </p:blipFill>
          <p:spPr>
            <a:xfrm>
              <a:off x="4183182" y="6035128"/>
              <a:ext cx="180000" cy="776250"/>
            </a:xfrm>
            <a:prstGeom prst="rect">
              <a:avLst/>
            </a:prstGeom>
          </p:spPr>
        </p:pic>
        <p:pic>
          <p:nvPicPr>
            <p:cNvPr id="31" name="Picture 30"/>
            <p:cNvPicPr>
              <a:picLocks noChangeAspect="1"/>
            </p:cNvPicPr>
            <p:nvPr/>
          </p:nvPicPr>
          <p:blipFill>
            <a:blip r:embed="rId8"/>
            <a:stretch>
              <a:fillRect/>
            </a:stretch>
          </p:blipFill>
          <p:spPr>
            <a:xfrm>
              <a:off x="4505035" y="5585128"/>
              <a:ext cx="168750" cy="1226250"/>
            </a:xfrm>
            <a:prstGeom prst="rect">
              <a:avLst/>
            </a:prstGeom>
          </p:spPr>
        </p:pic>
      </p:grpSp>
      <p:pic>
        <p:nvPicPr>
          <p:cNvPr id="32" name="Picture 31"/>
          <p:cNvPicPr>
            <a:picLocks noChangeAspect="1"/>
          </p:cNvPicPr>
          <p:nvPr/>
        </p:nvPicPr>
        <p:blipFill>
          <a:blip r:embed="rId9"/>
          <a:stretch>
            <a:fillRect/>
          </a:stretch>
        </p:blipFill>
        <p:spPr>
          <a:xfrm>
            <a:off x="10306900" y="5644813"/>
            <a:ext cx="406867" cy="1154973"/>
          </a:xfrm>
          <a:prstGeom prst="rect">
            <a:avLst/>
          </a:prstGeom>
        </p:spPr>
      </p:pic>
      <p:sp>
        <p:nvSpPr>
          <p:cNvPr id="4" name="Freeform 3"/>
          <p:cNvSpPr/>
          <p:nvPr/>
        </p:nvSpPr>
        <p:spPr bwMode="auto">
          <a:xfrm rot="8332671">
            <a:off x="9475356" y="6229838"/>
            <a:ext cx="574609"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3" name="Freeform 32"/>
          <p:cNvSpPr/>
          <p:nvPr/>
        </p:nvSpPr>
        <p:spPr bwMode="auto">
          <a:xfrm rot="12268142" flipH="1">
            <a:off x="10849420" y="6146557"/>
            <a:ext cx="522795" cy="990755"/>
          </a:xfrm>
          <a:custGeom>
            <a:avLst/>
            <a:gdLst>
              <a:gd name="connsiteX0" fmla="*/ 122383 w 574690"/>
              <a:gd name="connsiteY0" fmla="*/ 0 h 990896"/>
              <a:gd name="connsiteX1" fmla="*/ 574204 w 574690"/>
              <a:gd name="connsiteY1" fmla="*/ 957431 h 990896"/>
              <a:gd name="connsiteX2" fmla="*/ 47079 w 574690"/>
              <a:gd name="connsiteY2" fmla="*/ 742278 h 990896"/>
              <a:gd name="connsiteX3" fmla="*/ 25564 w 574690"/>
              <a:gd name="connsiteY3" fmla="*/ 441064 h 990896"/>
            </a:gdLst>
            <a:ahLst/>
            <a:cxnLst>
              <a:cxn ang="0">
                <a:pos x="connsiteX0" y="connsiteY0"/>
              </a:cxn>
              <a:cxn ang="0">
                <a:pos x="connsiteX1" y="connsiteY1"/>
              </a:cxn>
              <a:cxn ang="0">
                <a:pos x="connsiteX2" y="connsiteY2"/>
              </a:cxn>
              <a:cxn ang="0">
                <a:pos x="connsiteX3" y="connsiteY3"/>
              </a:cxn>
            </a:cxnLst>
            <a:rect l="l" t="t" r="r" b="b"/>
            <a:pathLst>
              <a:path w="574690" h="990896">
                <a:moveTo>
                  <a:pt x="122383" y="0"/>
                </a:moveTo>
                <a:cubicBezTo>
                  <a:pt x="354569" y="416859"/>
                  <a:pt x="586755" y="833718"/>
                  <a:pt x="574204" y="957431"/>
                </a:cubicBezTo>
                <a:cubicBezTo>
                  <a:pt x="561653" y="1081144"/>
                  <a:pt x="138519" y="828339"/>
                  <a:pt x="47079" y="742278"/>
                </a:cubicBezTo>
                <a:cubicBezTo>
                  <a:pt x="-44361" y="656217"/>
                  <a:pt x="25564" y="480509"/>
                  <a:pt x="25564" y="441064"/>
                </a:cubicBezTo>
              </a:path>
            </a:pathLst>
          </a:custGeom>
          <a:noFill/>
          <a:ln w="4127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pic>
        <p:nvPicPr>
          <p:cNvPr id="34" name="Picture 33"/>
          <p:cNvPicPr>
            <a:picLocks noChangeAspect="1"/>
          </p:cNvPicPr>
          <p:nvPr/>
        </p:nvPicPr>
        <p:blipFill>
          <a:blip r:embed="rId10"/>
          <a:stretch>
            <a:fillRect/>
          </a:stretch>
        </p:blipFill>
        <p:spPr>
          <a:xfrm>
            <a:off x="5485233" y="1762989"/>
            <a:ext cx="2989645" cy="1994824"/>
          </a:xfrm>
          <a:prstGeom prst="rect">
            <a:avLst/>
          </a:prstGeom>
        </p:spPr>
      </p:pic>
      <p:pic>
        <p:nvPicPr>
          <p:cNvPr id="35" name="Picture 34"/>
          <p:cNvPicPr>
            <a:picLocks noChangeAspect="1"/>
          </p:cNvPicPr>
          <p:nvPr/>
        </p:nvPicPr>
        <p:blipFill>
          <a:blip r:embed="rId11"/>
          <a:stretch>
            <a:fillRect/>
          </a:stretch>
        </p:blipFill>
        <p:spPr>
          <a:xfrm>
            <a:off x="420621" y="4006315"/>
            <a:ext cx="1476449" cy="820249"/>
          </a:xfrm>
          <a:prstGeom prst="rect">
            <a:avLst/>
          </a:prstGeom>
        </p:spPr>
      </p:pic>
      <p:pic>
        <p:nvPicPr>
          <p:cNvPr id="36" name="Picture 35"/>
          <p:cNvPicPr>
            <a:picLocks noChangeAspect="1"/>
          </p:cNvPicPr>
          <p:nvPr/>
        </p:nvPicPr>
        <p:blipFill>
          <a:blip r:embed="rId11"/>
          <a:stretch>
            <a:fillRect/>
          </a:stretch>
        </p:blipFill>
        <p:spPr>
          <a:xfrm>
            <a:off x="1938637" y="4006315"/>
            <a:ext cx="1476449" cy="820249"/>
          </a:xfrm>
          <a:prstGeom prst="rect">
            <a:avLst/>
          </a:prstGeom>
        </p:spPr>
      </p:pic>
      <p:pic>
        <p:nvPicPr>
          <p:cNvPr id="37" name="Picture 36"/>
          <p:cNvPicPr>
            <a:picLocks noChangeAspect="1"/>
          </p:cNvPicPr>
          <p:nvPr/>
        </p:nvPicPr>
        <p:blipFill>
          <a:blip r:embed="rId11"/>
          <a:stretch>
            <a:fillRect/>
          </a:stretch>
        </p:blipFill>
        <p:spPr>
          <a:xfrm>
            <a:off x="3546083" y="4006315"/>
            <a:ext cx="1476449" cy="820249"/>
          </a:xfrm>
          <a:prstGeom prst="rect">
            <a:avLst/>
          </a:prstGeom>
        </p:spPr>
      </p:pic>
      <p:grpSp>
        <p:nvGrpSpPr>
          <p:cNvPr id="8" name="Group 7"/>
          <p:cNvGrpSpPr/>
          <p:nvPr/>
        </p:nvGrpSpPr>
        <p:grpSpPr>
          <a:xfrm>
            <a:off x="4117997" y="2053712"/>
            <a:ext cx="520130" cy="741650"/>
            <a:chOff x="588624" y="4368127"/>
            <a:chExt cx="1156032" cy="1654525"/>
          </a:xfrm>
        </p:grpSpPr>
        <p:pic>
          <p:nvPicPr>
            <p:cNvPr id="38" name="Picture 37"/>
            <p:cNvPicPr>
              <a:picLocks noChangeAspect="1"/>
            </p:cNvPicPr>
            <p:nvPr/>
          </p:nvPicPr>
          <p:blipFill>
            <a:blip r:embed="rId12"/>
            <a:stretch>
              <a:fillRect/>
            </a:stretch>
          </p:blipFill>
          <p:spPr>
            <a:xfrm>
              <a:off x="588624" y="4368127"/>
              <a:ext cx="494456" cy="1635508"/>
            </a:xfrm>
            <a:prstGeom prst="rect">
              <a:avLst/>
            </a:prstGeom>
          </p:spPr>
        </p:pic>
        <p:pic>
          <p:nvPicPr>
            <p:cNvPr id="39" name="Picture 38"/>
            <p:cNvPicPr>
              <a:picLocks noChangeAspect="1"/>
            </p:cNvPicPr>
            <p:nvPr/>
          </p:nvPicPr>
          <p:blipFill>
            <a:blip r:embed="rId13"/>
            <a:stretch>
              <a:fillRect/>
            </a:stretch>
          </p:blipFill>
          <p:spPr>
            <a:xfrm>
              <a:off x="1269217" y="4368127"/>
              <a:ext cx="475439" cy="1654525"/>
            </a:xfrm>
            <a:prstGeom prst="rect">
              <a:avLst/>
            </a:prstGeom>
          </p:spPr>
        </p:pic>
      </p:grpSp>
      <p:grpSp>
        <p:nvGrpSpPr>
          <p:cNvPr id="9" name="Group 8"/>
          <p:cNvGrpSpPr/>
          <p:nvPr/>
        </p:nvGrpSpPr>
        <p:grpSpPr>
          <a:xfrm>
            <a:off x="3931356" y="2854997"/>
            <a:ext cx="705904" cy="1101340"/>
            <a:chOff x="4024153" y="4543621"/>
            <a:chExt cx="1005604" cy="1605804"/>
          </a:xfrm>
        </p:grpSpPr>
        <p:pic>
          <p:nvPicPr>
            <p:cNvPr id="40" name="Picture 39"/>
            <p:cNvPicPr>
              <a:picLocks noChangeAspect="1"/>
            </p:cNvPicPr>
            <p:nvPr/>
          </p:nvPicPr>
          <p:blipFill>
            <a:blip r:embed="rId14"/>
            <a:stretch>
              <a:fillRect/>
            </a:stretch>
          </p:blipFill>
          <p:spPr>
            <a:xfrm>
              <a:off x="4024153" y="4543621"/>
              <a:ext cx="169032" cy="1605804"/>
            </a:xfrm>
            <a:prstGeom prst="rect">
              <a:avLst/>
            </a:prstGeom>
          </p:spPr>
        </p:pic>
        <p:pic>
          <p:nvPicPr>
            <p:cNvPr id="41" name="Picture 40"/>
            <p:cNvPicPr>
              <a:picLocks noChangeAspect="1"/>
            </p:cNvPicPr>
            <p:nvPr/>
          </p:nvPicPr>
          <p:blipFill>
            <a:blip r:embed="rId15"/>
            <a:stretch>
              <a:fillRect/>
            </a:stretch>
          </p:blipFill>
          <p:spPr>
            <a:xfrm>
              <a:off x="4290475" y="4543621"/>
              <a:ext cx="183119" cy="1591720"/>
            </a:xfrm>
            <a:prstGeom prst="rect">
              <a:avLst/>
            </a:prstGeom>
          </p:spPr>
        </p:pic>
        <p:pic>
          <p:nvPicPr>
            <p:cNvPr id="42" name="Picture 41"/>
            <p:cNvPicPr>
              <a:picLocks noChangeAspect="1"/>
            </p:cNvPicPr>
            <p:nvPr/>
          </p:nvPicPr>
          <p:blipFill>
            <a:blip r:embed="rId16"/>
            <a:stretch>
              <a:fillRect/>
            </a:stretch>
          </p:blipFill>
          <p:spPr>
            <a:xfrm>
              <a:off x="4569066" y="4543621"/>
              <a:ext cx="169032" cy="1479031"/>
            </a:xfrm>
            <a:prstGeom prst="rect">
              <a:avLst/>
            </a:prstGeom>
          </p:spPr>
        </p:pic>
        <p:pic>
          <p:nvPicPr>
            <p:cNvPr id="43" name="Picture 42"/>
            <p:cNvPicPr>
              <a:picLocks noChangeAspect="1"/>
            </p:cNvPicPr>
            <p:nvPr/>
          </p:nvPicPr>
          <p:blipFill>
            <a:blip r:embed="rId17"/>
            <a:stretch>
              <a:fillRect/>
            </a:stretch>
          </p:blipFill>
          <p:spPr>
            <a:xfrm>
              <a:off x="4846638" y="4543621"/>
              <a:ext cx="183119" cy="1338172"/>
            </a:xfrm>
            <a:prstGeom prst="rect">
              <a:avLst/>
            </a:prstGeom>
          </p:spPr>
        </p:pic>
      </p:grpSp>
      <p:pic>
        <p:nvPicPr>
          <p:cNvPr id="44" name="Picture 43"/>
          <p:cNvPicPr>
            <a:picLocks noChangeAspect="1"/>
          </p:cNvPicPr>
          <p:nvPr/>
        </p:nvPicPr>
        <p:blipFill>
          <a:blip r:embed="rId18"/>
          <a:stretch>
            <a:fillRect/>
          </a:stretch>
        </p:blipFill>
        <p:spPr>
          <a:xfrm>
            <a:off x="2468468" y="2972517"/>
            <a:ext cx="449602" cy="813109"/>
          </a:xfrm>
          <a:prstGeom prst="rect">
            <a:avLst/>
          </a:prstGeom>
        </p:spPr>
      </p:pic>
      <p:grpSp>
        <p:nvGrpSpPr>
          <p:cNvPr id="12" name="Group 11"/>
          <p:cNvGrpSpPr/>
          <p:nvPr/>
        </p:nvGrpSpPr>
        <p:grpSpPr>
          <a:xfrm>
            <a:off x="621664" y="2595485"/>
            <a:ext cx="1074364" cy="1177298"/>
            <a:chOff x="317225" y="1677441"/>
            <a:chExt cx="2115319" cy="2272079"/>
          </a:xfrm>
        </p:grpSpPr>
        <p:pic>
          <p:nvPicPr>
            <p:cNvPr id="45" name="Picture 44"/>
            <p:cNvPicPr>
              <a:picLocks noChangeAspect="1"/>
            </p:cNvPicPr>
            <p:nvPr/>
          </p:nvPicPr>
          <p:blipFill>
            <a:blip r:embed="rId19"/>
            <a:stretch>
              <a:fillRect/>
            </a:stretch>
          </p:blipFill>
          <p:spPr>
            <a:xfrm>
              <a:off x="960437" y="1880438"/>
              <a:ext cx="1472107" cy="1232461"/>
            </a:xfrm>
            <a:prstGeom prst="rect">
              <a:avLst/>
            </a:prstGeom>
          </p:spPr>
        </p:pic>
        <p:pic>
          <p:nvPicPr>
            <p:cNvPr id="46" name="Picture 45"/>
            <p:cNvPicPr>
              <a:picLocks noChangeAspect="1"/>
            </p:cNvPicPr>
            <p:nvPr/>
          </p:nvPicPr>
          <p:blipFill>
            <a:blip r:embed="rId20"/>
            <a:stretch>
              <a:fillRect/>
            </a:stretch>
          </p:blipFill>
          <p:spPr>
            <a:xfrm>
              <a:off x="317225" y="1677441"/>
              <a:ext cx="1083142" cy="1097394"/>
            </a:xfrm>
            <a:prstGeom prst="rect">
              <a:avLst/>
            </a:prstGeom>
          </p:spPr>
        </p:pic>
        <p:pic>
          <p:nvPicPr>
            <p:cNvPr id="47" name="Picture 46"/>
            <p:cNvPicPr>
              <a:picLocks noChangeAspect="1"/>
            </p:cNvPicPr>
            <p:nvPr/>
          </p:nvPicPr>
          <p:blipFill>
            <a:blip r:embed="rId21"/>
            <a:stretch>
              <a:fillRect/>
            </a:stretch>
          </p:blipFill>
          <p:spPr>
            <a:xfrm>
              <a:off x="324951" y="2852126"/>
              <a:ext cx="1083142" cy="1097394"/>
            </a:xfrm>
            <a:prstGeom prst="rect">
              <a:avLst/>
            </a:prstGeom>
          </p:spPr>
        </p:pic>
      </p:grpSp>
      <p:pic>
        <p:nvPicPr>
          <p:cNvPr id="48" name="Picture 47"/>
          <p:cNvPicPr>
            <a:picLocks noChangeAspect="1"/>
          </p:cNvPicPr>
          <p:nvPr/>
        </p:nvPicPr>
        <p:blipFill>
          <a:blip r:embed="rId22"/>
          <a:stretch>
            <a:fillRect/>
          </a:stretch>
        </p:blipFill>
        <p:spPr>
          <a:xfrm>
            <a:off x="2151627" y="2123838"/>
            <a:ext cx="1095495" cy="627990"/>
          </a:xfrm>
          <a:prstGeom prst="rect">
            <a:avLst/>
          </a:prstGeom>
        </p:spPr>
      </p:pic>
    </p:spTree>
    <p:extLst>
      <p:ext uri="{BB962C8B-B14F-4D97-AF65-F5344CB8AC3E}">
        <p14:creationId xmlns:p14="http://schemas.microsoft.com/office/powerpoint/2010/main" val="161142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par>
                                <p:cTn id="61" presetID="10"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500"/>
                                        <p:tgtEl>
                                          <p:spTgt spid="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7" grpId="0"/>
      <p:bldP spid="20" grpId="0"/>
      <p:bldP spid="21" grpId="0"/>
      <p:bldP spid="4"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0" y="0"/>
            <a:ext cx="12436475" cy="859809"/>
          </a:xfrm>
          <a:prstGeom prst="rect">
            <a:avLst/>
          </a:prstGeom>
        </p:spPr>
        <p:txBody>
          <a:bodyPr vert="horz" wrap="square" lIns="320040" tIns="152357" rIns="53325" bIns="53325" rtlCol="0" anchor="ctr">
            <a:noAutofit/>
          </a:bodyPr>
          <a:lstStyle>
            <a:lvl1pPr defTabSz="1109758">
              <a:lnSpc>
                <a:spcPct val="90000"/>
              </a:lnSpc>
              <a:spcBef>
                <a:spcPct val="0"/>
              </a:spcBef>
              <a:buNone/>
              <a:defRPr lang="en-US" sz="4800" b="0" cap="none" spc="-59" baseline="0" dirty="0" smtClean="0">
                <a:ln w="3175">
                  <a:noFill/>
                </a:ln>
                <a:solidFill>
                  <a:schemeClr val="tx1">
                    <a:lumMod val="75000"/>
                  </a:schemeClr>
                </a:solidFill>
                <a:effectLst/>
                <a:latin typeface="Segoe UI Light" pitchFamily="34" charset="0"/>
                <a:ea typeface="Segoe UI" pitchFamily="34" charset="0"/>
                <a:cs typeface="Segoe UI" pitchFamily="34" charset="0"/>
              </a:defRPr>
            </a:lvl1pPr>
          </a:lstStyle>
          <a:p>
            <a:pPr marL="0" marR="0" lvl="0" indent="0" algn="l" defTabSz="1109758"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59" normalizeH="0" baseline="0" noProof="0" dirty="0">
                <a:ln w="3175">
                  <a:noFill/>
                </a:ln>
                <a:solidFill>
                  <a:srgbClr val="505050">
                    <a:lumMod val="75000"/>
                  </a:srgbClr>
                </a:solidFill>
                <a:effectLst/>
                <a:uLnTx/>
                <a:uFillTx/>
                <a:latin typeface="Segoe UI Light" pitchFamily="34" charset="0"/>
                <a:cs typeface="Segoe UI" pitchFamily="34" charset="0"/>
              </a:rPr>
              <a:t>Selecting Machine Learning Algorithms</a:t>
            </a:r>
          </a:p>
        </p:txBody>
      </p:sp>
      <p:pic>
        <p:nvPicPr>
          <p:cNvPr id="4" name="Picture 3"/>
          <p:cNvPicPr>
            <a:picLocks noChangeAspect="1"/>
          </p:cNvPicPr>
          <p:nvPr/>
        </p:nvPicPr>
        <p:blipFill>
          <a:blip r:embed="rId3"/>
          <a:stretch>
            <a:fillRect/>
          </a:stretch>
        </p:blipFill>
        <p:spPr>
          <a:xfrm>
            <a:off x="10578808" y="2126742"/>
            <a:ext cx="1234054" cy="1990647"/>
          </a:xfrm>
          <a:prstGeom prst="rect">
            <a:avLst/>
          </a:prstGeom>
        </p:spPr>
      </p:pic>
      <p:pic>
        <p:nvPicPr>
          <p:cNvPr id="8" name="Picture 7"/>
          <p:cNvPicPr>
            <a:picLocks noChangeAspect="1"/>
          </p:cNvPicPr>
          <p:nvPr/>
        </p:nvPicPr>
        <p:blipFill>
          <a:blip r:embed="rId4"/>
          <a:stretch>
            <a:fillRect/>
          </a:stretch>
        </p:blipFill>
        <p:spPr>
          <a:xfrm>
            <a:off x="9693386" y="1587707"/>
            <a:ext cx="704948" cy="1338754"/>
          </a:xfrm>
          <a:prstGeom prst="rect">
            <a:avLst/>
          </a:prstGeom>
        </p:spPr>
      </p:pic>
      <p:pic>
        <p:nvPicPr>
          <p:cNvPr id="6" name="Picture 5">
            <a:extLst>
              <a:ext uri="{FF2B5EF4-FFF2-40B4-BE49-F238E27FC236}">
                <a16:creationId xmlns:a16="http://schemas.microsoft.com/office/drawing/2014/main" id="{A75E13F5-7871-48B3-A543-BD0B0CFBA0BF}"/>
              </a:ext>
            </a:extLst>
          </p:cNvPr>
          <p:cNvPicPr>
            <a:picLocks noChangeAspect="1"/>
          </p:cNvPicPr>
          <p:nvPr/>
        </p:nvPicPr>
        <p:blipFill>
          <a:blip r:embed="rId5"/>
          <a:stretch>
            <a:fillRect/>
          </a:stretch>
        </p:blipFill>
        <p:spPr>
          <a:xfrm>
            <a:off x="345913" y="1158607"/>
            <a:ext cx="8448765" cy="5459202"/>
          </a:xfrm>
          <a:prstGeom prst="rect">
            <a:avLst/>
          </a:prstGeom>
        </p:spPr>
      </p:pic>
    </p:spTree>
    <p:extLst>
      <p:ext uri="{BB962C8B-B14F-4D97-AF65-F5344CB8AC3E}">
        <p14:creationId xmlns:p14="http://schemas.microsoft.com/office/powerpoint/2010/main" val="66743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1_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7.xml><?xml version="1.0" encoding="utf-8"?>
<a:theme xmlns:a="http://schemas.openxmlformats.org/drawingml/2006/main" name="5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8.xml><?xml version="1.0" encoding="utf-8"?>
<a:theme xmlns:a="http://schemas.openxmlformats.org/drawingml/2006/main" name="6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1848</Words>
  <Application>Microsoft Office PowerPoint</Application>
  <PresentationFormat>Custom</PresentationFormat>
  <Paragraphs>219</Paragraphs>
  <Slides>17</Slides>
  <Notes>17</Notes>
  <HiddenSlides>0</HiddenSlides>
  <MMClips>0</MMClips>
  <ScaleCrop>false</ScaleCrop>
  <HeadingPairs>
    <vt:vector size="8" baseType="variant">
      <vt:variant>
        <vt:lpstr>Fonts Used</vt:lpstr>
      </vt:variant>
      <vt:variant>
        <vt:i4>6</vt:i4>
      </vt:variant>
      <vt:variant>
        <vt:lpstr>Theme</vt:lpstr>
      </vt:variant>
      <vt:variant>
        <vt:i4>8</vt:i4>
      </vt:variant>
      <vt:variant>
        <vt:lpstr>Embedded OLE Servers</vt:lpstr>
      </vt:variant>
      <vt:variant>
        <vt:i4>1</vt:i4>
      </vt:variant>
      <vt:variant>
        <vt:lpstr>Slide Titles</vt:lpstr>
      </vt:variant>
      <vt:variant>
        <vt:i4>17</vt:i4>
      </vt:variant>
    </vt:vector>
  </HeadingPairs>
  <TitlesOfParts>
    <vt:vector size="32" baseType="lpstr">
      <vt:lpstr>SimSun</vt:lpstr>
      <vt:lpstr>Arial</vt:lpstr>
      <vt:lpstr>Calibri</vt:lpstr>
      <vt:lpstr>Segoe UI</vt:lpstr>
      <vt:lpstr>Segoe UI Light</vt:lpstr>
      <vt:lpstr>Wingdings</vt:lpstr>
      <vt:lpstr>FY15 Enterprise identity theme</vt:lpstr>
      <vt:lpstr>1_WHITE TEMPLATE</vt:lpstr>
      <vt:lpstr>2_WHITE TEMPLATE</vt:lpstr>
      <vt:lpstr>3_WHITE TEMPLATE</vt:lpstr>
      <vt:lpstr>4_WHITE TEMPLATE</vt:lpstr>
      <vt:lpstr>1_FY15 Enterprise identity theme</vt:lpstr>
      <vt:lpstr>5_WHITE TEMPLATE</vt:lpstr>
      <vt:lpstr>6_WHITE TEMPLATE</vt:lpstr>
      <vt:lpstr>think-cell Slide</vt:lpstr>
      <vt:lpstr>PowerPoint Presentation</vt:lpstr>
      <vt:lpstr>PowerPoint Presentation</vt:lpstr>
      <vt:lpstr>The Data Science Process and Platform</vt:lpstr>
      <vt:lpstr>The Team Data Science Process </vt:lpstr>
      <vt:lpstr>The Azure Platform for Analytics and AI</vt:lpstr>
      <vt:lpstr>Azure Machine Learning Services</vt:lpstr>
      <vt:lpstr>Machine Learning in 5 Minutes</vt:lpstr>
      <vt:lpstr>Machine Learning Capabilities</vt:lpstr>
      <vt:lpstr>PowerPoint Presentation</vt:lpstr>
      <vt:lpstr>The AMLS Environment</vt:lpstr>
      <vt:lpstr>Creating an Experiment</vt:lpstr>
      <vt:lpstr>Lab:</vt:lpstr>
      <vt:lpstr>Measuring Effectiveness and Efficiency in ML</vt:lpstr>
      <vt:lpstr>PowerPoint Presentation</vt:lpstr>
      <vt:lpstr>Lab:</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Solutions with TDSP</dc:title>
  <dc:subject>Modeling</dc:subject>
  <dc:creator/>
  <cp:keywords>Data Science, TDSP, Module 3</cp:keywords>
  <dc:description/>
  <cp:lastModifiedBy/>
  <cp:revision>1</cp:revision>
  <dcterms:created xsi:type="dcterms:W3CDTF">2016-11-27T02:00:30Z</dcterms:created>
  <dcterms:modified xsi:type="dcterms:W3CDTF">2017-10-11T19:24:04Z</dcterms:modified>
  <cp:category>AIR Team Training</cp:category>
  <cp:contentStatus>Alpha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2017-05-23T07:39:08.5175870-04:00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