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slideLayouts/slideLayout16.xml" ContentType="application/vnd.openxmlformats-officedocument.presentationml.slideLayout+xml"/>
  <Override PartName="/ppt/theme/theme9.xml" ContentType="application/vnd.openxmlformats-officedocument.theme+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6" r:id="rId5"/>
    <p:sldMasterId id="2147484568" r:id="rId6"/>
    <p:sldMasterId id="2147484573" r:id="rId7"/>
    <p:sldMasterId id="2147484576" r:id="rId8"/>
    <p:sldMasterId id="2147484578" r:id="rId9"/>
    <p:sldMasterId id="2147484580" r:id="rId10"/>
    <p:sldMasterId id="2147484583" r:id="rId11"/>
  </p:sldMasterIdLst>
  <p:notesMasterIdLst>
    <p:notesMasterId r:id="rId23"/>
  </p:notesMasterIdLst>
  <p:handoutMasterIdLst>
    <p:handoutMasterId r:id="rId24"/>
  </p:handoutMasterIdLst>
  <p:sldIdLst>
    <p:sldId id="1647" r:id="rId12"/>
    <p:sldId id="1634" r:id="rId13"/>
    <p:sldId id="1606" r:id="rId14"/>
    <p:sldId id="1607" r:id="rId15"/>
    <p:sldId id="1608" r:id="rId16"/>
    <p:sldId id="1648" r:id="rId17"/>
    <p:sldId id="1649" r:id="rId18"/>
    <p:sldId id="1651" r:id="rId19"/>
    <p:sldId id="1653" r:id="rId20"/>
    <p:sldId id="1654" r:id="rId21"/>
    <p:sldId id="1502"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72452" autoAdjust="0"/>
  </p:normalViewPr>
  <p:slideViewPr>
    <p:cSldViewPr snapToGrid="0">
      <p:cViewPr varScale="1">
        <p:scale>
          <a:sx n="49" d="100"/>
          <a:sy n="49" d="100"/>
        </p:scale>
        <p:origin x="24" y="64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358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b="1" dirty="0">
              <a:solidFill>
                <a:schemeClr val="accent1">
                  <a:lumMod val="75000"/>
                </a:schemeClr>
              </a:solidFill>
              <a:latin typeface="+mj-lt"/>
            </a:rPr>
            <a:t>Business Understanding</a:t>
          </a: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b="1" dirty="0">
              <a:solidFill>
                <a:schemeClr val="accent1">
                  <a:lumMod val="75000"/>
                </a:schemeClr>
              </a:solidFill>
              <a:latin typeface="+mj-lt"/>
            </a:rPr>
            <a:t>Define Objectives</a:t>
          </a: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b="1" dirty="0">
              <a:solidFill>
                <a:schemeClr val="accent1">
                  <a:lumMod val="75000"/>
                </a:schemeClr>
              </a:solidFill>
              <a:latin typeface="+mj-lt"/>
            </a:rPr>
            <a:t>Identify Data Sources</a:t>
          </a: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b="1" kern="1200" dirty="0">
              <a:solidFill>
                <a:srgbClr val="7FBA00">
                  <a:lumMod val="75000"/>
                </a:srgbClr>
              </a:solidFill>
              <a:latin typeface="Segoe UI Light"/>
              <a:ea typeface="+mn-ea"/>
              <a:cs typeface="+mn-cs"/>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b="1" kern="1200" dirty="0">
              <a:solidFill>
                <a:srgbClr val="7FBA00">
                  <a:lumMod val="75000"/>
                </a:srgbClr>
              </a:solidFill>
              <a:latin typeface="Segoe UI Light"/>
              <a:ea typeface="+mn-ea"/>
              <a:cs typeface="+mn-cs"/>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b="1" kern="1200" dirty="0">
              <a:solidFill>
                <a:srgbClr val="7FBA00">
                  <a:lumMod val="75000"/>
                </a:srgbClr>
              </a:solidFill>
              <a:latin typeface="Segoe UI Light"/>
              <a:ea typeface="+mn-ea"/>
              <a:cs typeface="+mn-cs"/>
            </a:rPr>
            <a:t>Feature</a:t>
          </a:r>
          <a:r>
            <a:rPr lang="en-US" sz="2000" kern="1200" dirty="0">
              <a:latin typeface="+mj-lt"/>
            </a:rPr>
            <a:t> </a:t>
          </a:r>
          <a:r>
            <a:rPr lang="en-US" sz="2000" b="1" kern="1200" dirty="0">
              <a:solidFill>
                <a:srgbClr val="7FBA00">
                  <a:lumMod val="75000"/>
                </a:srgbClr>
              </a:solidFill>
              <a:latin typeface="Segoe UI Light"/>
              <a:ea typeface="+mn-ea"/>
              <a:cs typeface="+mn-cs"/>
            </a:rPr>
            <a:t>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b="1" kern="1200" dirty="0">
              <a:solidFill>
                <a:srgbClr val="7FBA00">
                  <a:lumMod val="75000"/>
                </a:srgbClr>
              </a:solidFill>
              <a:latin typeface="Segoe UI Light"/>
              <a:ea typeface="+mn-ea"/>
              <a:cs typeface="+mn-cs"/>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b="1" kern="1200" dirty="0">
              <a:solidFill>
                <a:srgbClr val="7FBA00">
                  <a:lumMod val="75000"/>
                </a:srgbClr>
              </a:solidFill>
              <a:latin typeface="Segoe UI Light"/>
              <a:ea typeface="+mn-ea"/>
              <a:cs typeface="+mn-cs"/>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a:solidFill>
          <a:prstClr val="white">
            <a:hueOff val="0"/>
            <a:satOff val="0"/>
            <a:lumOff val="0"/>
            <a:alphaOff val="0"/>
          </a:prstClr>
        </a:solidFill>
        <a:ln w="25400" cap="flat" cmpd="sng" algn="ctr">
          <a:solidFill>
            <a:srgbClr val="7FBA00">
              <a:shade val="80000"/>
              <a:hueOff val="0"/>
              <a:satOff val="0"/>
              <a:lumOff val="0"/>
              <a:alphaOff val="0"/>
            </a:srgbClr>
          </a:solidFill>
          <a:prstDash val="solid"/>
        </a:ln>
        <a:effectLst/>
      </dgm:spPr>
      <dgm:t>
        <a:bodyPr spcFirstLastPara="0" vert="horz" wrap="square" lIns="121920" tIns="60960" rIns="121920" bIns="60960" numCol="1" spcCol="1270" anchor="ctr" anchorCtr="0"/>
        <a:lstStyle/>
        <a:p>
          <a:pPr algn="ctr"/>
          <a:r>
            <a:rPr lang="en-US" sz="3200" b="1" kern="1200" dirty="0">
              <a:solidFill>
                <a:srgbClr val="7FBA00">
                  <a:lumMod val="75000"/>
                </a:srgbClr>
              </a:solidFill>
              <a:latin typeface="Segoe UI Light"/>
              <a:ea typeface="+mn-ea"/>
              <a:cs typeface="+mn-cs"/>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b="1" kern="1200" dirty="0">
              <a:solidFill>
                <a:srgbClr val="7FBA00">
                  <a:lumMod val="75000"/>
                </a:srgbClr>
              </a:solidFill>
              <a:latin typeface="Segoe UI Light"/>
              <a:ea typeface="+mn-ea"/>
              <a:cs typeface="+mn-cs"/>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2000" b="1" kern="1200" dirty="0">
              <a:solidFill>
                <a:srgbClr val="7FBA00">
                  <a:lumMod val="75000"/>
                </a:srgbClr>
              </a:solidFill>
              <a:latin typeface="Segoe UI Light"/>
              <a:ea typeface="+mn-ea"/>
              <a:cs typeface="+mn-cs"/>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2000" b="1" kern="1200" dirty="0">
              <a:solidFill>
                <a:srgbClr val="7FBA00">
                  <a:lumMod val="75000"/>
                </a:srgbClr>
              </a:solidFill>
              <a:latin typeface="Segoe UI Light"/>
              <a:ea typeface="+mn-ea"/>
              <a:cs typeface="+mn-cs"/>
            </a:rPr>
            <a:t>Handoff</a:t>
          </a: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2000" b="1" kern="1200" dirty="0">
              <a:solidFill>
                <a:srgbClr val="7FBA00">
                  <a:lumMod val="75000"/>
                </a:srgbClr>
              </a:solidFill>
              <a:latin typeface="Segoe UI Light"/>
              <a:ea typeface="+mn-ea"/>
              <a:cs typeface="+mn-cs"/>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custLinFactNeighborY="0">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custLinFactNeighborY="0">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a:xfrm>
          <a:off x="111" y="5374803"/>
          <a:ext cx="4275524" cy="1279018"/>
        </a:xfrm>
        <a:prstGeom prst="roundRect">
          <a:avLst/>
        </a:prstGeom>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dirty="0"/>
            <a:t>Big Data</a:t>
          </a:r>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dirty="0"/>
            <a:t>Intelligence and Advanced Analytics</a:t>
          </a:r>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dirty="0"/>
            <a:t>Information Management</a:t>
          </a:r>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dirty="0"/>
            <a:t>Solutions</a:t>
          </a:r>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dirty="0"/>
            <a:t>Visualization</a:t>
          </a:r>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dirty="0"/>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dirty="0"/>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dirty="0"/>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dirty="0"/>
            <a:t>SQL Data Warehouse</a:t>
          </a:r>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dirty="0"/>
            <a:t>Cosmos DB</a:t>
          </a:r>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dirty="0"/>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dirty="0"/>
            <a:t>Stream Analytics</a:t>
          </a:r>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dirty="0"/>
            <a:t>Analysis Services</a:t>
          </a:r>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dirty="0"/>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dirty="0"/>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dirty="0"/>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Azure Machine Learning Services</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Define Objectives</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Identify Data Sources</a:t>
          </a: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1">
                  <a:lumMod val="75000"/>
                </a:schemeClr>
              </a:solidFill>
              <a:latin typeface="+mj-lt"/>
            </a:rPr>
            <a:t>Business Understanding</a:t>
          </a: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Feature</a:t>
          </a:r>
          <a:r>
            <a:rPr lang="en-US" sz="2000" kern="1200" dirty="0">
              <a:latin typeface="+mj-lt"/>
            </a:rPr>
            <a:t> </a:t>
          </a:r>
          <a:r>
            <a:rPr lang="en-US" sz="2000" b="1" kern="1200" dirty="0">
              <a:solidFill>
                <a:srgbClr val="7FBA00">
                  <a:lumMod val="75000"/>
                </a:srgbClr>
              </a:solidFill>
              <a:latin typeface="Segoe UI Light"/>
              <a:ea typeface="+mn-ea"/>
              <a:cs typeface="+mn-cs"/>
            </a:rPr>
            <a:t>Selection</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Testing and Validation</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Handoff</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prstClr val="white">
            <a:hueOff val="0"/>
            <a:satOff val="0"/>
            <a:lumOff val="0"/>
            <a:alphaOff val="0"/>
          </a:prstClr>
        </a:solidFill>
        <a:ln w="25400" cap="flat" cmpd="sng" algn="ctr">
          <a:solidFill>
            <a:srgbClr val="7FBA00">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Information Management</a:t>
          </a:r>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Catalog</a:t>
          </a:r>
        </a:p>
        <a:p>
          <a:pPr marL="228600" lvl="1" indent="-228600" algn="l" defTabSz="889000">
            <a:lnSpc>
              <a:spcPct val="90000"/>
            </a:lnSpc>
            <a:spcBef>
              <a:spcPct val="0"/>
            </a:spcBef>
            <a:spcAft>
              <a:spcPct val="15000"/>
            </a:spcAft>
            <a:buChar char="•"/>
          </a:pPr>
          <a:r>
            <a:rPr lang="en-US" sz="2000" kern="1200" dirty="0"/>
            <a:t>Data Factory</a:t>
          </a:r>
        </a:p>
        <a:p>
          <a:pPr marL="228600" lvl="1" indent="-228600" algn="l" defTabSz="889000">
            <a:lnSpc>
              <a:spcPct val="90000"/>
            </a:lnSpc>
            <a:spcBef>
              <a:spcPct val="0"/>
            </a:spcBef>
            <a:spcAft>
              <a:spcPct val="15000"/>
            </a:spcAft>
            <a:buChar char="•"/>
          </a:pPr>
          <a:r>
            <a:rPr lang="en-US" sz="2000" kern="1200" dirty="0"/>
            <a:t>Event Hubs</a:t>
          </a:r>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Big Data</a:t>
          </a:r>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Azure Storage</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SQL Data Warehouse</a:t>
          </a:r>
        </a:p>
        <a:p>
          <a:pPr marL="228600" lvl="1" indent="-228600" algn="l" defTabSz="889000">
            <a:lnSpc>
              <a:spcPct val="90000"/>
            </a:lnSpc>
            <a:spcBef>
              <a:spcPct val="0"/>
            </a:spcBef>
            <a:spcAft>
              <a:spcPct val="15000"/>
            </a:spcAft>
            <a:buChar char="•"/>
          </a:pPr>
          <a:r>
            <a:rPr lang="en-US" sz="2000" kern="1200" dirty="0"/>
            <a:t>Cosmos DB</a:t>
          </a:r>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Intelligence and Advanced Analytics</a:t>
          </a:r>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Azure Machine Learning Services</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Stream Analytics</a:t>
          </a:r>
        </a:p>
        <a:p>
          <a:pPr marL="228600" lvl="1" indent="-228600" algn="l" defTabSz="889000">
            <a:lnSpc>
              <a:spcPct val="90000"/>
            </a:lnSpc>
            <a:spcBef>
              <a:spcPct val="0"/>
            </a:spcBef>
            <a:spcAft>
              <a:spcPct val="15000"/>
            </a:spcAft>
            <a:buChar char="•"/>
          </a:pPr>
          <a:r>
            <a:rPr lang="en-US" sz="2000" kern="1200" dirty="0"/>
            <a:t>Analysis Services</a:t>
          </a:r>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Visualization</a:t>
          </a:r>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Power BI</a:t>
          </a:r>
        </a:p>
        <a:p>
          <a:pPr marL="228600" lvl="1" indent="-228600" algn="l" defTabSz="889000">
            <a:lnSpc>
              <a:spcPct val="90000"/>
            </a:lnSpc>
            <a:spcBef>
              <a:spcPct val="0"/>
            </a:spcBef>
            <a:spcAft>
              <a:spcPct val="15000"/>
            </a:spcAft>
            <a:buChar char="•"/>
          </a:pPr>
          <a:r>
            <a:rPr lang="en-US" sz="2000" kern="1200" dirty="0"/>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Solutions</a:t>
          </a:r>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10/13/2017 8:44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09205" cy="1748928"/>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641359"/>
            <a:ext cx="6251154" cy="6017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835527"/>
            <a:ext cx="947103" cy="30688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69855"/>
            <a:ext cx="1926660" cy="243112"/>
          </a:xfrm>
          <a:prstGeom prst="rect">
            <a:avLst/>
          </a:prstGeom>
        </p:spPr>
      </p:pic>
      <p:sp>
        <p:nvSpPr>
          <p:cNvPr id="3" name="Rectangle 2"/>
          <p:cNvSpPr/>
          <p:nvPr/>
        </p:nvSpPr>
        <p:spPr>
          <a:xfrm>
            <a:off x="381000" y="8835527"/>
            <a:ext cx="4809836"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7" name="Rectangle 6"/>
          <p:cNvSpPr/>
          <p:nvPr/>
        </p:nvSpPr>
        <p:spPr>
          <a:xfrm>
            <a:off x="2307661" y="142734"/>
            <a:ext cx="4550340"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Setup</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sz="1800" dirty="0"/>
              <a:t>Creating Solutions with the Team Data Science Process (TDSP)</a:t>
            </a:r>
          </a:p>
          <a:p>
            <a:pPr marL="0" indent="0">
              <a:buFont typeface="+mj-lt"/>
              <a:buNone/>
            </a:pPr>
            <a:endParaRPr lang="en-US" sz="1800" dirty="0"/>
          </a:p>
          <a:p>
            <a:pPr marL="0" indent="0">
              <a:buFont typeface="+mj-lt"/>
              <a:buNone/>
            </a:pPr>
            <a:r>
              <a:rPr lang="en-US" sz="1800" dirty="0"/>
              <a:t>In this hands-on workshop, you’ll cover a series of modules that guide you in understanding how to implement an analytics solution using the Team Data Science Process. You’ll learn how to work through a real-world scenario using Microsoft Azure Machine Learning Services along with other Microsoft technologies. You'll learn how to modify the solution we create in the class solution for implementations in your own scenarios.</a:t>
            </a:r>
          </a:p>
          <a:p>
            <a:pPr marL="0" indent="0">
              <a:buFont typeface="+mj-lt"/>
              <a:buNone/>
            </a:pPr>
            <a:r>
              <a:rPr lang="en-US" sz="1800" dirty="0"/>
              <a:t>This course is designed to take approximately one day.</a:t>
            </a:r>
          </a:p>
          <a:p>
            <a:pPr marL="0" indent="0">
              <a:buFont typeface="+mj-lt"/>
              <a:buNone/>
            </a:pPr>
            <a:endParaRPr lang="en-US" sz="1800" dirty="0"/>
          </a:p>
          <a:p>
            <a:pPr marL="0" indent="0">
              <a:buFont typeface="+mj-lt"/>
              <a:buNone/>
            </a:pPr>
            <a:r>
              <a:rPr lang="en-US" sz="1800" dirty="0"/>
              <a:t>Getting Started</a:t>
            </a:r>
          </a:p>
          <a:p>
            <a:pPr marL="0" indent="0">
              <a:buFont typeface="+mj-lt"/>
              <a:buNone/>
            </a:pPr>
            <a:r>
              <a:rPr lang="en-US" sz="1800" dirty="0"/>
              <a:t>You’ll need a laptop that you can install software on, a Microsoft Azure account, experience with Machine Learning and Programming in Python, along with several other pre-requisites. See the “README.md” file in the “Students” folder on the github location for this course for a full list prior to taking this course.</a:t>
            </a:r>
          </a:p>
          <a:p>
            <a:pPr marL="0" indent="0">
              <a:buFont typeface="+mj-lt"/>
              <a:buNone/>
            </a:pPr>
            <a:endParaRPr lang="en-US" sz="1800" dirty="0"/>
          </a:p>
          <a:p>
            <a:pPr marL="0" indent="0">
              <a:buFont typeface="+mj-lt"/>
              <a:buNone/>
            </a:pPr>
            <a:r>
              <a:rPr lang="en-US" sz="1800" dirty="0"/>
              <a:t>If these pre-requisites are new to you, there is a complete Learning Path in the “Instructions” folder called “Learning Path - Creating Solutions with the Team Data Science Process.md” that you can use to learn these technologies and processes. You should be able to complete all tasks in that Learning Path prior to attending this course.</a:t>
            </a:r>
          </a:p>
          <a:p>
            <a:pPr marL="0" indent="0">
              <a:buFont typeface="+mj-lt"/>
              <a:buNone/>
            </a:pPr>
            <a:endParaRPr lang="en-US" sz="1800" dirty="0"/>
          </a:p>
          <a:p>
            <a:pPr marL="0" indent="0">
              <a:buFont typeface="+mj-lt"/>
              <a:buNone/>
            </a:pPr>
            <a:r>
              <a:rPr lang="en-US" sz="1800" dirty="0"/>
              <a:t>Course Modules</a:t>
            </a:r>
          </a:p>
          <a:p>
            <a:pPr marL="0" indent="0">
              <a:buFont typeface="+mj-lt"/>
              <a:buNone/>
            </a:pPr>
            <a:endParaRPr lang="en-US" sz="1800" dirty="0"/>
          </a:p>
          <a:p>
            <a:pPr marL="0" indent="0">
              <a:buFont typeface="+mj-lt"/>
              <a:buNone/>
            </a:pPr>
            <a:r>
              <a:rPr lang="en-US" sz="1800" dirty="0"/>
              <a:t>1 – Introduction to the Team Data Science Process (TDSP)</a:t>
            </a:r>
          </a:p>
          <a:p>
            <a:pPr marL="0" indent="0">
              <a:buFont typeface="+mj-lt"/>
              <a:buNone/>
            </a:pPr>
            <a:r>
              <a:rPr lang="en-US" sz="1800" dirty="0"/>
              <a:t>In module one, we’ll cover an overview of the TDSP, with an explanation of each phase. You’ll also set up your environment for the rest of the course. By the end of the module, students should be familiar with the Team Data Science Process, the Microsoft Business Analytics and AI Platform and Azure DevOps for Data Science.</a:t>
            </a:r>
          </a:p>
          <a:p>
            <a:pPr marL="0" indent="0">
              <a:buFont typeface="+mj-lt"/>
              <a:buNone/>
            </a:pPr>
            <a:r>
              <a:rPr lang="en-US" sz="1800" dirty="0"/>
              <a:t>NOTE: Much of the setup must be accomplished prior to class. See the “README.md” file in the “Students” folder for these requirements.</a:t>
            </a:r>
          </a:p>
          <a:p>
            <a:pPr marL="0" indent="0">
              <a:buFont typeface="+mj-lt"/>
              <a:buNone/>
            </a:pPr>
            <a:endParaRPr lang="en-US" sz="1800" dirty="0"/>
          </a:p>
          <a:p>
            <a:pPr marL="0" indent="0">
              <a:buFont typeface="+mj-lt"/>
              <a:buNone/>
            </a:pPr>
            <a:r>
              <a:rPr lang="en-US" sz="1800" dirty="0"/>
              <a:t>2 – Business Understanding</a:t>
            </a:r>
          </a:p>
          <a:p>
            <a:pPr marL="0" indent="0">
              <a:buFont typeface="+mj-lt"/>
              <a:buNone/>
            </a:pPr>
            <a:r>
              <a:rPr lang="en-US" sz="1800" dirty="0"/>
              <a:t>At the end of this module, students should be able to determine questions from business requirements, locate and document data sources for Advanced Analytics, and use patterns to create solution frameworks.</a:t>
            </a:r>
          </a:p>
          <a:p>
            <a:pPr marL="0" indent="0">
              <a:buFont typeface="+mj-lt"/>
              <a:buNone/>
            </a:pPr>
            <a:r>
              <a:rPr lang="en-US" sz="1800" dirty="0"/>
              <a:t>During the module, a business case is presented, and the instructor takes the students through the process of breaking a statement down into key words used to determine the question to be answered with data storage technologies and data processing technologies, ultimately using a decision matrix to create a solution workflow.</a:t>
            </a:r>
          </a:p>
          <a:p>
            <a:pPr marL="0" indent="0">
              <a:buFont typeface="+mj-lt"/>
              <a:buNone/>
            </a:pPr>
            <a:endParaRPr lang="en-US" sz="1800" dirty="0"/>
          </a:p>
          <a:p>
            <a:pPr marL="0" indent="0">
              <a:buFont typeface="+mj-lt"/>
              <a:buNone/>
            </a:pPr>
            <a:r>
              <a:rPr lang="en-US" sz="1800" dirty="0"/>
              <a:t>3 - Data Acquisition and Understanding</a:t>
            </a:r>
          </a:p>
          <a:p>
            <a:pPr marL="0" indent="0">
              <a:buFont typeface="+mj-lt"/>
              <a:buNone/>
            </a:pPr>
            <a:r>
              <a:rPr lang="en-US" sz="1800" dirty="0"/>
              <a:t>Upon completion of this module, students should have hands-on experience and understanding of how to ingest data into the solution, explore data using the Azure Machine Learning Services (AMLS) Workbench tool, and create a mechanism to orchestrate and manage data flows through a solution.</a:t>
            </a:r>
          </a:p>
          <a:p>
            <a:pPr marL="0" indent="0">
              <a:buFont typeface="+mj-lt"/>
              <a:buNone/>
            </a:pPr>
            <a:endParaRPr lang="en-US" sz="1800" dirty="0"/>
          </a:p>
          <a:p>
            <a:pPr marL="0" indent="0">
              <a:buFont typeface="+mj-lt"/>
              <a:buNone/>
            </a:pPr>
            <a:r>
              <a:rPr lang="en-US" sz="1800" dirty="0"/>
              <a:t>4 – Modeling</a:t>
            </a:r>
          </a:p>
          <a:p>
            <a:pPr marL="0" indent="0">
              <a:buFont typeface="+mj-lt"/>
              <a:buNone/>
            </a:pPr>
            <a:r>
              <a:rPr lang="en-US" sz="1800" dirty="0"/>
              <a:t>This module is focused on Machine Learning. In this module, students will learn about Machine Learning options and create a Machine Learning solution in their AMLS environment. Students will be able to create, save, and run Machine Learning models using the AMLS Workbench tool.</a:t>
            </a:r>
          </a:p>
          <a:p>
            <a:pPr marL="0" indent="0">
              <a:buFont typeface="+mj-lt"/>
              <a:buNone/>
            </a:pPr>
            <a:endParaRPr lang="en-US" sz="1800" dirty="0"/>
          </a:p>
          <a:p>
            <a:pPr marL="0" indent="0">
              <a:buFont typeface="+mj-lt"/>
              <a:buNone/>
            </a:pPr>
            <a:r>
              <a:rPr lang="en-US" sz="1800" dirty="0"/>
              <a:t>5 – Deployment</a:t>
            </a:r>
          </a:p>
          <a:p>
            <a:pPr marL="0" indent="0">
              <a:buFont typeface="+mj-lt"/>
              <a:buNone/>
            </a:pPr>
            <a:r>
              <a:rPr lang="en-US" sz="1800" dirty="0"/>
              <a:t>This module covers the deployment of an AMLS model. Students will learn to track and monitor models and their runs using the AMLS Workbench tool. The students will learn how to deploy the results of the model to be used in client and downstream applications.</a:t>
            </a:r>
          </a:p>
          <a:p>
            <a:pPr marL="0" indent="0">
              <a:buFont typeface="+mj-lt"/>
              <a:buNone/>
            </a:pPr>
            <a:endParaRPr lang="en-US" sz="1800" dirty="0"/>
          </a:p>
          <a:p>
            <a:pPr marL="0" indent="0">
              <a:buFont typeface="+mj-lt"/>
              <a:buNone/>
            </a:pPr>
            <a:r>
              <a:rPr lang="en-US" sz="1800" dirty="0"/>
              <a:t>6 - Customer Acceptance</a:t>
            </a:r>
          </a:p>
          <a:p>
            <a:pPr marL="0" indent="0">
              <a:buFont typeface="+mj-lt"/>
              <a:buNone/>
            </a:pPr>
            <a:r>
              <a:rPr lang="en-US" sz="1800" dirty="0"/>
              <a:t>In this module, several important post-deployment activities are discussed in detail including: customer handoff and acceptance, altering and maintaining a solution, and monitoring and reporting on the solution.</a:t>
            </a:r>
          </a:p>
          <a:p>
            <a:pPr marL="0" indent="0">
              <a:buFont typeface="+mj-lt"/>
              <a:buNone/>
            </a:pPr>
            <a:endParaRPr lang="en-US" sz="1800" dirty="0"/>
          </a:p>
          <a:p>
            <a:pPr marL="0" indent="0">
              <a:buFont typeface="+mj-lt"/>
              <a:buNone/>
            </a:pPr>
            <a:r>
              <a:rPr lang="en-US" sz="1800" dirty="0"/>
              <a:t>Build and Test</a:t>
            </a:r>
          </a:p>
          <a:p>
            <a:pPr marL="0" indent="0">
              <a:buFont typeface="+mj-lt"/>
              <a:buNone/>
            </a:pPr>
            <a:r>
              <a:rPr lang="en-US" sz="1800" dirty="0"/>
              <a:t>This project contains three folders in the github folder:</a:t>
            </a:r>
          </a:p>
          <a:p>
            <a:pPr marL="0" indent="0">
              <a:buFont typeface="+mj-lt"/>
              <a:buNone/>
            </a:pPr>
            <a:r>
              <a:rPr lang="en-US" sz="1800" dirty="0"/>
              <a:t>	Instructions</a:t>
            </a:r>
          </a:p>
          <a:p>
            <a:pPr marL="0" indent="0">
              <a:buFont typeface="+mj-lt"/>
              <a:buNone/>
            </a:pPr>
            <a:r>
              <a:rPr lang="en-US" sz="1800" dirty="0"/>
              <a:t>		Materials needed to teach or prepare for this course are stored here.</a:t>
            </a:r>
          </a:p>
          <a:p>
            <a:pPr marL="0" indent="0">
              <a:buFont typeface="+mj-lt"/>
              <a:buNone/>
            </a:pPr>
            <a:r>
              <a:rPr lang="en-US" sz="1800" dirty="0"/>
              <a:t>	Instructor</a:t>
            </a:r>
          </a:p>
          <a:p>
            <a:pPr marL="0" indent="0">
              <a:buFont typeface="+mj-lt"/>
              <a:buNone/>
            </a:pPr>
            <a:r>
              <a:rPr lang="en-US" sz="1800" dirty="0"/>
              <a:t>		All source training materials, PowerPoint files, and other teaching resources are located here.</a:t>
            </a:r>
          </a:p>
          <a:p>
            <a:pPr marL="0" indent="0">
              <a:buFont typeface="+mj-lt"/>
              <a:buNone/>
            </a:pPr>
            <a:r>
              <a:rPr lang="en-US" sz="1800" dirty="0"/>
              <a:t>	Students</a:t>
            </a:r>
          </a:p>
          <a:p>
            <a:pPr marL="0" indent="0">
              <a:buFont typeface="+mj-lt"/>
              <a:buNone/>
            </a:pPr>
            <a:r>
              <a:rPr lang="en-US" sz="1800" dirty="0"/>
              <a:t>		Pre-Requisites, Student Workbooks, Resource files, Data Sources and other student assets are located here.</a:t>
            </a:r>
          </a:p>
          <a:p>
            <a:pPr marL="0" indent="0">
              <a:buFont typeface="+mj-lt"/>
              <a:buNone/>
            </a:pPr>
            <a:endParaRPr lang="en-US" sz="1800" dirty="0"/>
          </a:p>
          <a:p>
            <a:pPr marL="0" indent="0">
              <a:buFont typeface="+mj-lt"/>
              <a:buNone/>
            </a:pPr>
            <a:r>
              <a:rPr lang="en-US" sz="1800" dirty="0"/>
              <a:t>Contribute</a:t>
            </a:r>
          </a:p>
          <a:p>
            <a:pPr marL="0" indent="0">
              <a:buFont typeface="+mj-lt"/>
              <a:buNone/>
            </a:pPr>
            <a:r>
              <a:rPr lang="en-US" sz="1800" dirty="0"/>
              <a:t>You may fork or download this course for your own use. Please notify the training team of any errors or omissions using the “issues” feature on the course’s github location.</a:t>
            </a:r>
          </a:p>
          <a:p>
            <a:pPr marL="0" indent="0">
              <a:buFont typeface="+mj-lt"/>
              <a:buNone/>
            </a:pPr>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892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a:xfrm>
            <a:off x="381000" y="2599981"/>
            <a:ext cx="6096000" cy="6235547"/>
          </a:xfrm>
        </p:spPr>
        <p:txBody>
          <a:bodyPr/>
          <a:lstStyle/>
          <a:p>
            <a:pPr marL="445862" lvl="1" indent="-228600">
              <a:buFont typeface="+mj-lt"/>
              <a:buAutoNum type="arabicPeriod"/>
              <a:defRPr/>
            </a:pPr>
            <a:r>
              <a:rPr lang="en-US" dirty="0">
                <a:latin typeface="+mn-lt"/>
              </a:rPr>
              <a:t>Review this section on Model Data Collection - https://docs.microsoft.com/en-us/azure/machine-learning/preview/how-to-use-model-data-collection</a:t>
            </a:r>
          </a:p>
          <a:p>
            <a:pPr marL="445862" lvl="1" indent="-228600">
              <a:buFont typeface="+mj-lt"/>
              <a:buAutoNum type="arabicPeriod"/>
              <a:defRPr/>
            </a:pPr>
            <a:r>
              <a:rPr lang="en-US" dirty="0">
                <a:latin typeface="+mn-lt"/>
              </a:rPr>
              <a:t>Review this section on Troubleshooting - https://docs.microsoft.com/en-us/azure/machine-learning/preview/how-to-deploy-troubleshooting-guide</a:t>
            </a:r>
          </a:p>
          <a:p>
            <a:pPr marL="445862" lvl="1" indent="-228600">
              <a:buFont typeface="+mj-lt"/>
              <a:buAutoNum type="arabicPeriod"/>
              <a:defRPr/>
            </a:pPr>
            <a:r>
              <a:rPr lang="en-US" dirty="0">
                <a:latin typeface="+mn-lt"/>
              </a:rPr>
              <a:t>Read this page</a:t>
            </a:r>
            <a:r>
              <a:rPr lang="en-US" baseline="0" dirty="0">
                <a:latin typeface="+mn-lt"/>
              </a:rPr>
              <a:t> - https://docs.microsoft.com/en-us/azure/application-insights/app-insights-overview</a:t>
            </a:r>
            <a:endParaRPr lang="en-US" dirty="0">
              <a:latin typeface="+mn-lt"/>
            </a:endParaRPr>
          </a:p>
          <a:p>
            <a:pPr marL="445862" lvl="1" indent="-228600">
              <a:buFont typeface="+mj-lt"/>
              <a:buAutoNum type="arabicPeriod"/>
              <a:defRPr/>
            </a:pPr>
            <a:r>
              <a:rPr lang="en-US" dirty="0">
                <a:latin typeface="+mn-lt"/>
              </a:rPr>
              <a:t>Review this video with the instructor - https://applicationanalytics-media.azureedge.net/home_page_video.mp4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01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dirty="0"/>
              <a:t>At the end of this Module, you will:</a:t>
            </a:r>
          </a:p>
          <a:p>
            <a:pPr marL="0" indent="0">
              <a:buFont typeface="+mj-lt"/>
              <a:buNone/>
            </a:pPr>
            <a:endParaRPr lang="en-US" dirty="0"/>
          </a:p>
          <a:p>
            <a:pPr marL="228600" indent="-228600">
              <a:buFont typeface="+mj-lt"/>
              <a:buAutoNum type="arabicPeriod"/>
            </a:pPr>
            <a:r>
              <a:rPr lang="en-US" dirty="0"/>
              <a:t>Alter your solution</a:t>
            </a:r>
          </a:p>
          <a:p>
            <a:pPr marL="228600" indent="-228600">
              <a:buFont typeface="+mj-lt"/>
              <a:buAutoNum type="arabicPeriod"/>
            </a:pPr>
            <a:r>
              <a:rPr lang="en-US" dirty="0"/>
              <a:t>Work with your customer to use the solution</a:t>
            </a:r>
          </a:p>
          <a:p>
            <a:pPr marL="228600" indent="-228600">
              <a:buFont typeface="+mj-lt"/>
              <a:buAutoNum type="arabicPeriod"/>
            </a:pPr>
            <a:r>
              <a:rPr lang="en-US" dirty="0"/>
              <a:t>Hand over the solution to the customer</a:t>
            </a:r>
          </a:p>
          <a:p>
            <a:pPr marL="217262" lvl="1" indent="0">
              <a:buFont typeface="+mj-lt"/>
              <a:buNone/>
            </a:pPr>
            <a:endParaRPr lang="en-US" baseline="0" dirty="0"/>
          </a:p>
          <a:p>
            <a:pPr marL="217262" lvl="1" indent="0">
              <a:buFont typeface="+mj-lt"/>
              <a:buNone/>
            </a:pPr>
            <a:r>
              <a:rPr lang="en-US" baseline="0" dirty="0"/>
              <a:t>We’ll be using this scenario to build out our solution - https://gallery.cortanaintelligence.com/project/69a191fde3af424b9e21ba720003bd9f </a:t>
            </a:r>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4786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a:t>
            </a:r>
            <a:r>
              <a:rPr kumimoji="0" lang="en-US" sz="1400" b="0" i="0" u="none" strike="noStrike" kern="1200" cap="none" spc="0" normalizeH="0" baseline="0" noProof="0" dirty="0">
                <a:ln>
                  <a:noFill/>
                </a:ln>
                <a:solidFill>
                  <a:srgbClr val="00B050"/>
                </a:solidFill>
                <a:effectLst/>
                <a:uLnTx/>
                <a:uFillTx/>
                <a:latin typeface="Segoe UI Light"/>
                <a:ea typeface="+mn-ea"/>
                <a:cs typeface="+mn-cs"/>
              </a:rPr>
              <a:t>Microsoft Business Analytics and AI </a:t>
            </a:r>
            <a:r>
              <a:rPr lang="en-US" dirty="0"/>
              <a:t>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https://azure.microsoft.com/en-us/documentation/learning-paths/data-science-process/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3492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https://azure.microsoft.com/ Storage - https://docs.microsoft.com/en-us/azure/storage/ </a:t>
            </a:r>
            <a:r>
              <a:rPr lang="en-US" b="1" dirty="0"/>
              <a:t>(Host It)</a:t>
            </a:r>
          </a:p>
          <a:p>
            <a:pPr marL="228600" indent="-228600">
              <a:buFont typeface="+mj-lt"/>
              <a:buAutoNum type="arabicPeriod"/>
            </a:pPr>
            <a:r>
              <a:rPr lang="en-US" dirty="0"/>
              <a:t>Azure Data Lake - https://azure.microsoft.com/en-us/solutions/data-lake/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https://docs.microsoft.com/en-us/azure/machine-learning/preview/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https://www.microsoft.com/en-us/cloud-platform/what-is-cortana-intelligence</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0" indent="0">
              <a:buFont typeface="+mj-lt"/>
              <a:buNone/>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0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The Customer Acceptance Phase - https://docs.microsoft.com/en-us/azure/machine-learning/team-data-science-process/lifecycle-acceptance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587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Creating custom solutions:</a:t>
            </a:r>
            <a:r>
              <a:rPr lang="en-US" baseline="0" dirty="0"/>
              <a:t> https://start.cortanaintelligence.com/CustomSolutions  </a:t>
            </a:r>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540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Overview - https://docs.microsoft.com/en-us/azure/application-insights/app-insights-overview</a:t>
            </a:r>
          </a:p>
          <a:p>
            <a:pPr marL="342900" indent="-342900">
              <a:buFont typeface="+mj-lt"/>
              <a:buAutoNum type="arabicPeriod"/>
            </a:pPr>
            <a:r>
              <a:rPr lang="en-US" dirty="0"/>
              <a:t>Application Insights for Python - https://github.com/Microsoft/ApplicationInsights-Python </a:t>
            </a:r>
          </a:p>
          <a:p>
            <a:pPr marL="342900" indent="-342900">
              <a:buFont typeface="+mj-lt"/>
              <a:buAutoNum type="arabicPeriod"/>
            </a:pPr>
            <a:r>
              <a:rPr lang="en-US" dirty="0"/>
              <a:t>Other ways to monitor - https://blogs.msdn.microsoft.com/azureedu/2017/10/13/monitoring-azure-resources-tools-and-technology/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1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Project Post-Mortem</a:t>
            </a:r>
            <a:r>
              <a:rPr lang="en-US" baseline="0" dirty="0"/>
              <a:t> document: https://github.com/Azure/Azure-TDSP-ProjectTemplate/blob/master/Docs/Project/Exit%20Report.md </a:t>
            </a:r>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40876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1203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001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046655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7858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393627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592660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434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5881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558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453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6770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0234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024752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7.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1.xml"/><Relationship Id="rId1"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9.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0"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726856936"/>
      </p:ext>
    </p:extLst>
  </p:cSld>
  <p:clrMap bg1="lt1" tx1="dk1" bg2="lt2" tx2="dk2" accent1="accent1" accent2="accent2" accent3="accent3" accent4="accent4" accent5="accent5" accent6="accent6" hlink="hlink" folHlink="folHlink"/>
  <p:sldLayoutIdLst>
    <p:sldLayoutId id="214748458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455000084"/>
      </p:ext>
    </p:extLst>
  </p:cSld>
  <p:clrMap bg1="lt1" tx1="dk1" bg2="lt2" tx2="dk2" accent1="accent1" accent2="accent2" accent3="accent3" accent4="accent4" accent5="accent5" accent6="accent6" hlink="hlink" folHlink="folHlink"/>
  <p:sldLayoutIdLst>
    <p:sldLayoutId id="214748458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5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38227114"/>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5"/>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016563508"/>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82"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48495114"/>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4"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928245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643626201"/>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20712055"/>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39416078"/>
      </p:ext>
    </p:extLst>
  </p:cSld>
  <p:clrMap bg1="dk1" tx1="lt1" bg2="dk2" tx2="lt2" accent1="accent1" accent2="accent2" accent3="accent3" accent4="accent4" accent5="accent5" accent6="accent6" hlink="hlink" folHlink="folHlink"/>
  <p:sldLayoutIdLst>
    <p:sldLayoutId id="2147484579"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8"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8428" y="3960136"/>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a:t>
            </a:r>
            <a:r>
              <a:rPr lang="en-US" sz="2800" b="1" kern="0" spc="-102">
                <a:ln w="3175">
                  <a:noFill/>
                </a:ln>
                <a:solidFill>
                  <a:srgbClr val="0072C6"/>
                </a:solidFill>
                <a:latin typeface="Segoe UI Light"/>
              </a:rPr>
              <a:t>– Customer Acceptance</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Research and AI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lang="en-US" sz="3200" kern="0" dirty="0">
                <a:solidFill>
                  <a:srgbClr val="FFFF00"/>
                </a:solidFill>
                <a:latin typeface="Segoe UI"/>
                <a:ea typeface="Segoe UI" pitchFamily="34" charset="0"/>
                <a:cs typeface="Segoe UI" pitchFamily="34" charset="0"/>
              </a:rPr>
              <a:t>Monitoring Your Solution</a:t>
            </a: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92613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5155" y="2394113"/>
            <a:ext cx="7514284" cy="24109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Alter your solution</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Work with your customer to use the solution</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Hand over the solution to the customer</a:t>
            </a: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340774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50627"/>
          </a:xfrm>
        </p:spPr>
        <p:txBody>
          <a:bodyPr vert="horz" wrap="square" lIns="146304" tIns="91440" rIns="146304" bIns="91440" rtlCol="0" anchor="t">
            <a:noAutofit/>
          </a:bodyPr>
          <a:lstStyle/>
          <a:p>
            <a:pPr defTabSz="932742"/>
            <a:r>
              <a:rPr lang="en-US" sz="4800" spc="-102" dirty="0">
                <a:ln w="3175">
                  <a:noFill/>
                </a:ln>
                <a:solidFill>
                  <a:schemeClr val="tx1"/>
                </a:soli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45380855"/>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334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p>
        </p:txBody>
      </p:sp>
      <p:graphicFrame>
        <p:nvGraphicFramePr>
          <p:cNvPr id="3" name="Diagram 2"/>
          <p:cNvGraphicFramePr/>
          <p:nvPr>
            <p:extLst>
              <p:ext uri="{D42A27DB-BD31-4B8C-83A1-F6EECF244321}">
                <p14:modId xmlns:p14="http://schemas.microsoft.com/office/powerpoint/2010/main" val="40466698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9428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10954"/>
            <a:ext cx="12436475" cy="911706"/>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Customer Handoff and Acceptance</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7377555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9157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Altering and Maintaining the Solution</a:t>
            </a:r>
          </a:p>
        </p:txBody>
      </p:sp>
      <p:pic>
        <p:nvPicPr>
          <p:cNvPr id="3" name="Picture 2"/>
          <p:cNvPicPr>
            <a:picLocks noChangeAspect="1"/>
          </p:cNvPicPr>
          <p:nvPr/>
        </p:nvPicPr>
        <p:blipFill>
          <a:blip r:embed="rId3"/>
          <a:stretch>
            <a:fillRect/>
          </a:stretch>
        </p:blipFill>
        <p:spPr>
          <a:xfrm>
            <a:off x="1620949" y="1105469"/>
            <a:ext cx="10105842" cy="5614357"/>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5603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4520" y="1739233"/>
            <a:ext cx="8775510" cy="511519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 y="1"/>
            <a:ext cx="12436475" cy="900752"/>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Monitoring and Reporting on the Solution</a:t>
            </a:r>
          </a:p>
        </p:txBody>
      </p:sp>
      <p:sp>
        <p:nvSpPr>
          <p:cNvPr id="3" name="TextBox 2"/>
          <p:cNvSpPr txBox="1"/>
          <p:nvPr/>
        </p:nvSpPr>
        <p:spPr>
          <a:xfrm>
            <a:off x="5770525" y="1739233"/>
            <a:ext cx="5470087" cy="904863"/>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a:ea typeface="+mn-ea"/>
                <a:cs typeface="+mn-cs"/>
              </a:rPr>
              <a:t>Application Insights</a:t>
            </a:r>
          </a:p>
        </p:txBody>
      </p:sp>
    </p:spTree>
    <p:extLst>
      <p:ext uri="{BB962C8B-B14F-4D97-AF65-F5344CB8AC3E}">
        <p14:creationId xmlns:p14="http://schemas.microsoft.com/office/powerpoint/2010/main" val="5178507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172501" cy="185416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Project Close-Out Document</a:t>
            </a:r>
          </a:p>
        </p:txBody>
      </p:sp>
      <p:pic>
        <p:nvPicPr>
          <p:cNvPr id="5" name="Picture 4"/>
          <p:cNvPicPr>
            <a:picLocks noChangeAspect="1"/>
          </p:cNvPicPr>
          <p:nvPr/>
        </p:nvPicPr>
        <p:blipFill>
          <a:blip r:embed="rId3"/>
          <a:stretch>
            <a:fillRect/>
          </a:stretch>
        </p:blipFill>
        <p:spPr>
          <a:xfrm>
            <a:off x="5905405" y="129019"/>
            <a:ext cx="5726464" cy="6699250"/>
          </a:xfrm>
          <a:prstGeom prst="rect">
            <a:avLst/>
          </a:prstGeom>
          <a:ln w="31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043502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10.xml><?xml version="1.0" encoding="utf-8"?>
<a:theme xmlns:a="http://schemas.openxmlformats.org/drawingml/2006/main" name="7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11.xml><?xml version="1.0" encoding="utf-8"?>
<a:theme xmlns:a="http://schemas.openxmlformats.org/drawingml/2006/main" name="8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1_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7.xml><?xml version="1.0" encoding="utf-8"?>
<a:theme xmlns:a="http://schemas.openxmlformats.org/drawingml/2006/main" name="5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6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9.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docProps/app.xml><?xml version="1.0" encoding="utf-8"?>
<Properties xmlns="http://schemas.openxmlformats.org/officeDocument/2006/extended-properties" xmlns:vt="http://schemas.openxmlformats.org/officeDocument/2006/docPropsVTypes">
  <Template>Cortana%20Analytics_v1</Template>
  <TotalTime>0</TotalTime>
  <Words>1371</Words>
  <Application>Microsoft Office PowerPoint</Application>
  <PresentationFormat>Custom</PresentationFormat>
  <Paragraphs>161</Paragraphs>
  <Slides>11</Slides>
  <Notes>11</Notes>
  <HiddenSlides>0</HiddenSlides>
  <MMClips>0</MMClips>
  <ScaleCrop>false</ScaleCrop>
  <HeadingPairs>
    <vt:vector size="8" baseType="variant">
      <vt:variant>
        <vt:lpstr>Fonts Used</vt:lpstr>
      </vt:variant>
      <vt:variant>
        <vt:i4>6</vt:i4>
      </vt:variant>
      <vt:variant>
        <vt:lpstr>Theme</vt:lpstr>
      </vt:variant>
      <vt:variant>
        <vt:i4>11</vt:i4>
      </vt:variant>
      <vt:variant>
        <vt:lpstr>Embedded OLE Servers</vt:lpstr>
      </vt:variant>
      <vt:variant>
        <vt:i4>1</vt:i4>
      </vt:variant>
      <vt:variant>
        <vt:lpstr>Slide Titles</vt:lpstr>
      </vt:variant>
      <vt:variant>
        <vt:i4>11</vt:i4>
      </vt:variant>
    </vt:vector>
  </HeadingPairs>
  <TitlesOfParts>
    <vt:vector size="29" baseType="lpstr">
      <vt:lpstr>SimSun</vt:lpstr>
      <vt:lpstr>Arial</vt:lpstr>
      <vt:lpstr>Calibri</vt:lpstr>
      <vt:lpstr>Segoe UI</vt:lpstr>
      <vt:lpstr>Segoe UI Light</vt:lpstr>
      <vt:lpstr>Wingdings</vt:lpstr>
      <vt:lpstr>FY15 Enterprise identity theme</vt:lpstr>
      <vt:lpstr>1_WHITE TEMPLATE</vt:lpstr>
      <vt:lpstr>2_WHITE TEMPLATE</vt:lpstr>
      <vt:lpstr>3_WHITE TEMPLATE</vt:lpstr>
      <vt:lpstr>4_WHITE TEMPLATE</vt:lpstr>
      <vt:lpstr>1_FY15 Enterprise identity theme</vt:lpstr>
      <vt:lpstr>5_WHITE TEMPLATE</vt:lpstr>
      <vt:lpstr>6_WHITE TEMPLATE</vt:lpstr>
      <vt:lpstr>COLOR TEMPLATE</vt:lpstr>
      <vt:lpstr>7_WHITE TEMPLATE</vt:lpstr>
      <vt:lpstr>8_WHITE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Customer Handoff and Acceptance</vt:lpstr>
      <vt:lpstr>Altering and Maintaining the Solution</vt:lpstr>
      <vt:lpstr>Monitoring and Reporting on the Solution</vt:lpstr>
      <vt:lpstr>Project Close-Out Document</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Solutions with TDSP</dc:title>
  <dc:subject>Customer Acceptance</dc:subject>
  <dc:creator/>
  <cp:keywords>Data Science, TDSP, Module 3</cp:keywords>
  <dc:description/>
  <cp:lastModifiedBy/>
  <cp:revision>1</cp:revision>
  <dcterms:created xsi:type="dcterms:W3CDTF">2016-11-27T02:00:30Z</dcterms:created>
  <dcterms:modified xsi:type="dcterms:W3CDTF">2017-10-13T17:57:43Z</dcterms:modified>
  <cp:category>AIR Team Training</cp:category>
  <cp:contentStatus>Alpha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2017-05-23T07:39:08.5175870-04:00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