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Disha%20Bhadauria\Desktop\Udacity2\NYSE_task1_task2_task3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isha%20Bhadauria\Desktop\Udacity2\NYSE_task1_task2_task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[NYSE_task1_task2_task3.xlsx]Task1!PivotTable21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Gross Profit for Health Care in year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Task1!$B$5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Task1!$A$6:$A$15</c:f>
              <c:strCache>
                <c:ptCount val="9"/>
                <c:pt idx="0">
                  <c:v>Biotechnology</c:v>
                </c:pt>
                <c:pt idx="1">
                  <c:v>Health Care Distributors</c:v>
                </c:pt>
                <c:pt idx="2">
                  <c:v>Health Care Equipment</c:v>
                </c:pt>
                <c:pt idx="3">
                  <c:v>Health Care Facilities</c:v>
                </c:pt>
                <c:pt idx="4">
                  <c:v>Health Care Supplies</c:v>
                </c:pt>
                <c:pt idx="5">
                  <c:v>Health Care Technology</c:v>
                </c:pt>
                <c:pt idx="6">
                  <c:v>Life Sciences Tools &amp; Services</c:v>
                </c:pt>
                <c:pt idx="7">
                  <c:v>Managed Health Care</c:v>
                </c:pt>
                <c:pt idx="8">
                  <c:v>Pharmaceuticals</c:v>
                </c:pt>
              </c:strCache>
            </c:strRef>
          </c:cat>
          <c:val>
            <c:numRef>
              <c:f>Task1!$B$6:$B$15</c:f>
              <c:numCache>
                <c:formatCode>"$"#,##0.00</c:formatCode>
                <c:ptCount val="9"/>
                <c:pt idx="0">
                  <c:v>76517857000</c:v>
                </c:pt>
                <c:pt idx="1">
                  <c:v>39094525000</c:v>
                </c:pt>
                <c:pt idx="2">
                  <c:v>57495370000</c:v>
                </c:pt>
                <c:pt idx="3">
                  <c:v>42736303000</c:v>
                </c:pt>
                <c:pt idx="4">
                  <c:v>4013027000</c:v>
                </c:pt>
                <c:pt idx="5">
                  <c:v>4017357000</c:v>
                </c:pt>
                <c:pt idx="6">
                  <c:v>3102035000</c:v>
                </c:pt>
                <c:pt idx="7">
                  <c:v>115317600000</c:v>
                </c:pt>
                <c:pt idx="8">
                  <c:v>100269500000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00-4542-87DC-4248CCB32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9692639"/>
        <c:axId val="906000367"/>
      </c:barChart>
      <c:catAx>
        <c:axId val="1149692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 dirty="0"/>
                  <a:t>Health Sectors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000367"/>
        <c:crosses val="autoZero"/>
        <c:auto val="1"/>
        <c:lblAlgn val="ctr"/>
        <c:lblOffset val="100"/>
        <c:noMultiLvlLbl val="0"/>
      </c:catAx>
      <c:valAx>
        <c:axId val="90600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Gross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692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GP_HCE!$L$2:$L$1711</cx:f>
        <cx:lvl ptCount="14" formatCode="_-&quot;$&quot;* #,##0.00_-;\-&quot;$&quot;* #,##0.00_-;_-&quot;$&quot;* &quot;-&quot;??_-;_-@_-">
          <cx:pt idx="0">11658000000</cx:pt>
          <cx:pt idx="1">4146000000</cx:pt>
          <cx:pt idx="2">2342300000</cx:pt>
          <cx:pt idx="3">5991000000</cx:pt>
          <cx:pt idx="4">5304000000</cx:pt>
          <cx:pt idx="5">1876500000</cx:pt>
          <cx:pt idx="6">1563300000</cx:pt>
          <cx:pt idx="7">890270000</cx:pt>
          <cx:pt idx="8">1890100000</cx:pt>
          <cx:pt idx="9">1024500000</cx:pt>
          <cx:pt idx="10">7495000000</cx:pt>
          <cx:pt idx="11">7755900000</cx:pt>
          <cx:pt idx="12">1361300000</cx:pt>
          <cx:pt idx="13">4197200000</cx:pt>
        </cx:lvl>
      </cx:numDim>
    </cx:data>
  </cx:chartData>
  <cx:chart>
    <cx:title pos="t" align="ctr" overlay="0">
      <cx:tx>
        <cx:txData>
          <cx:v>Gross Profit for Health Care Equipment of Heath Sector for year 4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Gross Profit for Health Care Equipment of Heath Sector for year 4</a:t>
          </a:r>
        </a:p>
      </cx:txPr>
    </cx:title>
    <cx:plotArea>
      <cx:plotAreaRegion>
        <cx:series layoutId="clusteredColumn" uniqueId="{E412C1B8-CC30-4F83-BD24-204146546598}">
          <cx:tx>
            <cx:txData>
              <cx:f>GP_HCE!$L$1</cx:f>
              <cx:v>Gross_Profit</cx:v>
            </cx:txData>
          </cx:tx>
          <cx:dataId val="0"/>
          <cx:layoutPr>
            <cx:binning intervalClosed="r">
              <cx:binCount val="3"/>
            </cx:binning>
          </cx:layoutPr>
        </cx:series>
      </cx:plotAreaRegion>
      <cx:axis id="0">
        <cx:catScaling gapWidth="0"/>
        <cx:title>
          <cx:tx>
            <cx:txData>
              <cx:v>Gross Profit of Health care Equipment Year 4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b="1"/>
              </a:pPr>
              <a:r>
                <a:rPr lang="en-US" sz="9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Gross Profit of Health care Equipment Year 4</a:t>
              </a:r>
            </a:p>
          </cx:txPr>
        </cx:title>
        <cx:tickLabels/>
        <cx:numFmt formatCode="General" sourceLinked="0"/>
      </cx:axis>
      <cx:axis id="1">
        <cx:valScaling/>
        <cx:title>
          <cx:tx>
            <cx:txData>
              <cx:v>Frequncy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b="1"/>
              </a:pPr>
              <a:r>
                <a:rPr lang="en-US" sz="9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Frequncy</a:t>
              </a:r>
            </a:p>
          </cx:txPr>
        </cx:title>
        <cx:majorGridlines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GP_HCD!$L$2:$L$1711</cx:f>
        <cx:lvl ptCount="6" formatCode="_-&quot;$&quot;* #,##0.00_-;\-&quot;$&quot;* #,##0.00_-;_-&quot;$&quot;* &quot;-&quot;??_-;_-@_-">
          <cx:pt idx="0">4272606000</cx:pt>
          <cx:pt idx="1">12651000000</cx:pt>
          <cx:pt idx="2">6543000000</cx:pt>
          <cx:pt idx="3">3012259000</cx:pt>
          <cx:pt idx="4">11416000000</cx:pt>
          <cx:pt idx="5">1199660000</cx:pt>
        </cx:lvl>
      </cx:numDim>
    </cx:data>
  </cx:chartData>
  <cx:chart>
    <cx:title pos="t" align="ctr" overlay="0">
      <cx:tx>
        <cx:txData>
          <cx:v>Gross Profit for Heath care Distributors of Heath care sector for Year 4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Gross Profit for Heath care Distributors of Heath care sector for Year 4</a:t>
          </a:r>
        </a:p>
      </cx:txPr>
    </cx:title>
    <cx:plotArea>
      <cx:plotAreaRegion>
        <cx:series layoutId="clusteredColumn" uniqueId="{74FD274E-8A46-4145-92AF-AD0C3F77C54D}">
          <cx:tx>
            <cx:txData>
              <cx:f>GP_HCD!$L$1</cx:f>
              <cx:v>Gross_Profit</cx:v>
            </cx:txData>
          </cx:tx>
          <cx:dataId val="0"/>
          <cx:layoutPr>
            <cx:binning intervalClosed="r">
              <cx:binCount val="3"/>
            </cx:binning>
          </cx:layoutPr>
        </cx:series>
      </cx:plotAreaRegion>
      <cx:axis id="0">
        <cx:catScaling gapWidth="0"/>
        <cx:title>
          <cx:tx>
            <cx:txData>
              <cx:v>Gross Profit for Heath Cre Distributors Year 4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b="1"/>
              </a:pPr>
              <a:r>
                <a:rPr lang="en-US" sz="9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Gross Profit for Heath Cre Distributors Year 4</a:t>
              </a:r>
            </a:p>
          </cx:txPr>
        </cx:title>
        <cx:tickLabels/>
        <cx:numFmt formatCode="General" sourceLinked="0"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b="1"/>
              </a:pPr>
              <a:r>
                <a:rPr lang="en-US" sz="9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Frequency</a:t>
              </a:r>
            </a:p>
          </cx:txPr>
        </cx:title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62351" y="2488768"/>
            <a:ext cx="706729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69160" y="3579621"/>
            <a:ext cx="8853678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01267" y="400808"/>
            <a:ext cx="3406089" cy="3452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21295" y="335380"/>
            <a:ext cx="3616426" cy="3361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14/relationships/chartEx" Target="../charts/chartEx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NYSE </a:t>
            </a:r>
            <a:r>
              <a:rPr spc="-25" dirty="0"/>
              <a:t>database</a:t>
            </a:r>
            <a:r>
              <a:rPr spc="-50" dirty="0"/>
              <a:t> </a:t>
            </a:r>
            <a:r>
              <a:rPr spc="-1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579621"/>
            <a:ext cx="884872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905" algn="ctr">
              <a:lnSpc>
                <a:spcPts val="2590"/>
              </a:lnSpc>
              <a:spcBef>
                <a:spcPts val="425"/>
              </a:spcBef>
              <a:tabLst>
                <a:tab pos="914400" algn="l"/>
                <a:tab pos="2323465" algn="l"/>
                <a:tab pos="7085965" algn="l"/>
                <a:tab pos="7421245" algn="l"/>
              </a:tabLst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30" dirty="0">
                <a:latin typeface="Calibri"/>
                <a:cs typeface="Calibri"/>
              </a:rPr>
              <a:t>Yearly </a:t>
            </a:r>
            <a:r>
              <a:rPr sz="2400" spc="-10" dirty="0">
                <a:latin typeface="Calibri"/>
                <a:cs typeface="Calibri"/>
              </a:rPr>
              <a:t>Gross Profit </a:t>
            </a:r>
            <a:r>
              <a:rPr sz="2400" spc="-5" dirty="0">
                <a:latin typeface="Calibri"/>
                <a:cs typeface="Calibri"/>
              </a:rPr>
              <a:t>Comparison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the	</a:t>
            </a:r>
            <a:r>
              <a:rPr sz="2400" spc="-5" dirty="0">
                <a:latin typeface="Calibri"/>
                <a:cs typeface="Calibri"/>
              </a:rPr>
              <a:t>Health </a:t>
            </a:r>
            <a:r>
              <a:rPr sz="2400" spc="-10" dirty="0">
                <a:latin typeface="Calibri"/>
                <a:cs typeface="Calibri"/>
              </a:rPr>
              <a:t>Care  Distributors(HCD)	</a:t>
            </a:r>
            <a:r>
              <a:rPr sz="2400" dirty="0">
                <a:latin typeface="Calibri"/>
                <a:cs typeface="Calibri"/>
              </a:rPr>
              <a:t>and the Health </a:t>
            </a:r>
            <a:r>
              <a:rPr sz="2400" spc="-10" dirty="0">
                <a:latin typeface="Calibri"/>
                <a:cs typeface="Calibri"/>
              </a:rPr>
              <a:t>Care Equipment </a:t>
            </a:r>
            <a:r>
              <a:rPr sz="2400" spc="-5" dirty="0">
                <a:latin typeface="Calibri"/>
                <a:cs typeface="Calibri"/>
              </a:rPr>
              <a:t>(HCE)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	Health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care  </a:t>
            </a:r>
            <a:r>
              <a:rPr sz="2400" spc="-10" dirty="0">
                <a:latin typeface="Calibri"/>
                <a:cs typeface="Calibri"/>
              </a:rPr>
              <a:t>sector	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year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0" name="Chart 49">
                <a:extLst>
                  <a:ext uri="{FF2B5EF4-FFF2-40B4-BE49-F238E27FC236}">
                    <a16:creationId xmlns:a16="http://schemas.microsoft.com/office/drawing/2014/main" id="{C29BAEBD-632A-4EB4-B4F4-A65D423299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48483711"/>
                  </p:ext>
                </p:extLst>
              </p:nvPr>
            </p:nvGraphicFramePr>
            <p:xfrm>
              <a:off x="6324600" y="533400"/>
              <a:ext cx="5943600" cy="3429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0" name="Chart 49">
                <a:extLst>
                  <a:ext uri="{FF2B5EF4-FFF2-40B4-BE49-F238E27FC236}">
                    <a16:creationId xmlns:a16="http://schemas.microsoft.com/office/drawing/2014/main" id="{C29BAEBD-632A-4EB4-B4F4-A65D423299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4600" y="533400"/>
                <a:ext cx="5943600" cy="34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1" name="Chart 50">
                <a:extLst>
                  <a:ext uri="{FF2B5EF4-FFF2-40B4-BE49-F238E27FC236}">
                    <a16:creationId xmlns:a16="http://schemas.microsoft.com/office/drawing/2014/main" id="{3408120B-1C24-4415-BEFB-5B4E304EA0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5146940"/>
                  </p:ext>
                </p:extLst>
              </p:nvPr>
            </p:nvGraphicFramePr>
            <p:xfrm>
              <a:off x="457200" y="533400"/>
              <a:ext cx="5486400" cy="3429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1" name="Chart 50">
                <a:extLst>
                  <a:ext uri="{FF2B5EF4-FFF2-40B4-BE49-F238E27FC236}">
                    <a16:creationId xmlns:a16="http://schemas.microsoft.com/office/drawing/2014/main" id="{3408120B-1C24-4415-BEFB-5B4E304EA0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200" y="533400"/>
                <a:ext cx="5486400" cy="34290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BF02E377-9013-41DA-825E-FB03FE819FD6}"/>
              </a:ext>
            </a:extLst>
          </p:cNvPr>
          <p:cNvSpPr/>
          <p:nvPr/>
        </p:nvSpPr>
        <p:spPr>
          <a:xfrm>
            <a:off x="1219200" y="4495800"/>
            <a:ext cx="1021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2275" indent="-410209" algn="just">
              <a:lnSpc>
                <a:spcPct val="100000"/>
              </a:lnSpc>
              <a:spcBef>
                <a:spcPts val="100"/>
              </a:spcBef>
              <a:buClr>
                <a:srgbClr val="212121"/>
              </a:buClr>
              <a:buFont typeface="Wingdings"/>
              <a:buChar char=""/>
              <a:tabLst>
                <a:tab pos="422275" algn="l"/>
                <a:tab pos="422909" algn="l"/>
              </a:tabLst>
            </a:pPr>
            <a:r>
              <a:rPr lang="en-US" spc="-10" dirty="0">
                <a:cs typeface="Calibri"/>
              </a:rPr>
              <a:t>Here</a:t>
            </a:r>
            <a:r>
              <a:rPr lang="en-US" spc="254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are</a:t>
            </a:r>
            <a:r>
              <a:rPr lang="en-US" spc="25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histograms</a:t>
            </a:r>
            <a:r>
              <a:rPr lang="en-US" spc="260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for</a:t>
            </a:r>
            <a:r>
              <a:rPr lang="en-US" spc="24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yearly</a:t>
            </a:r>
            <a:r>
              <a:rPr lang="en-US" spc="254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Gross</a:t>
            </a:r>
            <a:r>
              <a:rPr lang="en-US" spc="254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Profit</a:t>
            </a:r>
            <a:r>
              <a:rPr lang="en-US" spc="24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of</a:t>
            </a:r>
            <a:r>
              <a:rPr lang="en-US" spc="25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Health</a:t>
            </a:r>
            <a:r>
              <a:rPr lang="en-US" spc="254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care</a:t>
            </a:r>
            <a:r>
              <a:rPr lang="en-US" spc="26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Distributors(HCD)</a:t>
            </a:r>
            <a:r>
              <a:rPr lang="en-US" spc="254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265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Health</a:t>
            </a:r>
            <a:r>
              <a:rPr lang="en-US" spc="26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care</a:t>
            </a:r>
            <a:r>
              <a:rPr lang="en-US" spc="25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Equipment(HCE)</a:t>
            </a:r>
            <a:r>
              <a:rPr lang="en-US" spc="245" dirty="0">
                <a:cs typeface="Calibri"/>
              </a:rPr>
              <a:t> </a:t>
            </a:r>
            <a:r>
              <a:rPr lang="en-US" spc="-15" dirty="0">
                <a:cs typeface="Calibri"/>
              </a:rPr>
              <a:t>for </a:t>
            </a:r>
            <a:r>
              <a:rPr lang="en-US" spc="-5" dirty="0">
                <a:cs typeface="Calibri"/>
              </a:rPr>
              <a:t>Health </a:t>
            </a:r>
            <a:r>
              <a:rPr lang="en-US" spc="-10" dirty="0">
                <a:cs typeface="Calibri"/>
              </a:rPr>
              <a:t>Care Sector </a:t>
            </a:r>
            <a:r>
              <a:rPr lang="en-US" spc="-5" dirty="0">
                <a:cs typeface="Calibri"/>
              </a:rPr>
              <a:t>in </a:t>
            </a:r>
            <a:r>
              <a:rPr lang="en-US" spc="-10" dirty="0">
                <a:cs typeface="Calibri"/>
              </a:rPr>
              <a:t>year</a:t>
            </a:r>
            <a:r>
              <a:rPr lang="en-US" spc="7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4.</a:t>
            </a:r>
            <a:endParaRPr lang="en-US" dirty="0">
              <a:cs typeface="Calibri"/>
            </a:endParaRPr>
          </a:p>
          <a:p>
            <a:pPr marL="12700" marR="8890" algn="just">
              <a:lnSpc>
                <a:spcPct val="100000"/>
              </a:lnSpc>
              <a:buClr>
                <a:srgbClr val="212121"/>
              </a:buClr>
              <a:buFont typeface="Wingdings"/>
              <a:buChar char=""/>
              <a:tabLst>
                <a:tab pos="422275" algn="l"/>
                <a:tab pos="422909" algn="l"/>
              </a:tabLst>
            </a:pPr>
            <a:r>
              <a:rPr lang="en-US" spc="-5" dirty="0">
                <a:cs typeface="Calibri"/>
              </a:rPr>
              <a:t>    The distributions of </a:t>
            </a:r>
            <a:r>
              <a:rPr lang="en-US" dirty="0">
                <a:cs typeface="Calibri"/>
              </a:rPr>
              <a:t>HCD and </a:t>
            </a:r>
            <a:r>
              <a:rPr lang="en-US" spc="-5" dirty="0">
                <a:cs typeface="Calibri"/>
              </a:rPr>
              <a:t>HCE </a:t>
            </a:r>
            <a:r>
              <a:rPr lang="en-US" spc="-10" dirty="0">
                <a:cs typeface="Calibri"/>
              </a:rPr>
              <a:t>are right-skewed </a:t>
            </a:r>
            <a:r>
              <a:rPr lang="en-US" spc="-5" dirty="0">
                <a:cs typeface="Calibri"/>
              </a:rPr>
              <a:t>with positive </a:t>
            </a:r>
            <a:r>
              <a:rPr lang="en-US" spc="-10" dirty="0">
                <a:cs typeface="Calibri"/>
              </a:rPr>
              <a:t>skewness value </a:t>
            </a:r>
            <a:r>
              <a:rPr lang="en-US" dirty="0">
                <a:cs typeface="Calibri"/>
              </a:rPr>
              <a:t>as mean </a:t>
            </a:r>
            <a:r>
              <a:rPr lang="en-US" spc="-5" dirty="0">
                <a:cs typeface="Calibri"/>
              </a:rPr>
              <a:t>values </a:t>
            </a:r>
            <a:r>
              <a:rPr lang="en-US" spc="-10" dirty="0">
                <a:cs typeface="Calibri"/>
              </a:rPr>
              <a:t>are   	</a:t>
            </a:r>
            <a:r>
              <a:rPr lang="en-US" dirty="0">
                <a:cs typeface="Calibri"/>
              </a:rPr>
              <a:t>higher </a:t>
            </a:r>
            <a:r>
              <a:rPr lang="en-US" spc="-5" dirty="0">
                <a:cs typeface="Calibri"/>
              </a:rPr>
              <a:t>than </a:t>
            </a:r>
            <a:r>
              <a:rPr lang="en-US" dirty="0">
                <a:cs typeface="Calibri"/>
              </a:rPr>
              <a:t>the  median.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ACC7400-2F11-4268-B612-7817E0A5D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872385"/>
              </p:ext>
            </p:extLst>
          </p:nvPr>
        </p:nvGraphicFramePr>
        <p:xfrm>
          <a:off x="1600200" y="609600"/>
          <a:ext cx="8763000" cy="5324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5D72307-3883-4777-83E7-4D58EBAAE59B}"/>
              </a:ext>
            </a:extLst>
          </p:cNvPr>
          <p:cNvSpPr/>
          <p:nvPr/>
        </p:nvSpPr>
        <p:spPr>
          <a:xfrm>
            <a:off x="2362200" y="6063734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99720" algn="l"/>
              </a:tabLst>
            </a:pPr>
            <a:r>
              <a:rPr lang="en-US" spc="-25" dirty="0">
                <a:cs typeface="Calibri"/>
              </a:rPr>
              <a:t>Together HCD and HCE </a:t>
            </a:r>
            <a:r>
              <a:rPr lang="en-US" spc="-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contribute </a:t>
            </a:r>
            <a:r>
              <a:rPr lang="en-US" dirty="0">
                <a:cs typeface="Calibri"/>
              </a:rPr>
              <a:t>about </a:t>
            </a:r>
            <a:r>
              <a:rPr lang="en-US" spc="-5" dirty="0">
                <a:cs typeface="Calibri"/>
              </a:rPr>
              <a:t>22% </a:t>
            </a:r>
            <a:r>
              <a:rPr lang="en-US" spc="-10" dirty="0">
                <a:cs typeface="Calibri"/>
              </a:rPr>
              <a:t>to </a:t>
            </a:r>
            <a:r>
              <a:rPr lang="en-US" spc="-5" dirty="0">
                <a:cs typeface="Calibri"/>
              </a:rPr>
              <a:t>Health </a:t>
            </a:r>
            <a:r>
              <a:rPr lang="en-US" spc="-15" dirty="0">
                <a:cs typeface="Calibri"/>
              </a:rPr>
              <a:t>care</a:t>
            </a:r>
            <a:r>
              <a:rPr lang="en-US" spc="135" dirty="0">
                <a:cs typeface="Calibri"/>
              </a:rPr>
              <a:t> </a:t>
            </a:r>
            <a:r>
              <a:rPr lang="en-US" spc="-35" dirty="0">
                <a:cs typeface="Calibri"/>
              </a:rPr>
              <a:t>sector.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00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476" y="3893057"/>
            <a:ext cx="11291570" cy="1954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255" indent="-287020">
              <a:lnSpc>
                <a:spcPts val="2160"/>
              </a:lnSpc>
              <a:spcBef>
                <a:spcPts val="5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summary </a:t>
            </a:r>
            <a:r>
              <a:rPr sz="1800" spc="-15" dirty="0">
                <a:latin typeface="Calibri"/>
                <a:cs typeface="Calibri"/>
              </a:rPr>
              <a:t>statistics </a:t>
            </a:r>
            <a:r>
              <a:rPr sz="1800" spc="-10" dirty="0">
                <a:latin typeface="Calibri"/>
                <a:cs typeface="Calibri"/>
              </a:rPr>
              <a:t>we can </a:t>
            </a:r>
            <a:r>
              <a:rPr sz="1800" spc="-5" dirty="0">
                <a:latin typeface="Calibri"/>
                <a:cs typeface="Calibri"/>
              </a:rPr>
              <a:t>observe that the </a:t>
            </a:r>
            <a:r>
              <a:rPr sz="1800" spc="-10" dirty="0">
                <a:latin typeface="Calibri"/>
                <a:cs typeface="Calibri"/>
              </a:rPr>
              <a:t>total gross profit </a:t>
            </a:r>
            <a:r>
              <a:rPr sz="1800" spc="-5" dirty="0">
                <a:latin typeface="Calibri"/>
                <a:cs typeface="Calibri"/>
              </a:rPr>
              <a:t>contribution of HCE(13% of </a:t>
            </a:r>
            <a:r>
              <a:rPr sz="1800" spc="-10" dirty="0">
                <a:latin typeface="Calibri"/>
                <a:cs typeface="Calibri"/>
              </a:rPr>
              <a:t>total </a:t>
            </a:r>
            <a:r>
              <a:rPr sz="1800" dirty="0">
                <a:latin typeface="Calibri"/>
                <a:cs typeface="Calibri"/>
              </a:rPr>
              <a:t>Health </a:t>
            </a:r>
            <a:r>
              <a:rPr sz="1800" spc="-5" dirty="0">
                <a:latin typeface="Calibri"/>
                <a:cs typeface="Calibri"/>
              </a:rPr>
              <a:t>Care) </a:t>
            </a:r>
            <a:r>
              <a:rPr sz="1800" spc="-15" dirty="0">
                <a:latin typeface="Calibri"/>
                <a:cs typeface="Calibri"/>
              </a:rPr>
              <a:t>to  </a:t>
            </a:r>
            <a:r>
              <a:rPr sz="1800" spc="-5" dirty="0">
                <a:latin typeface="Calibri"/>
                <a:cs typeface="Calibri"/>
              </a:rPr>
              <a:t>Health </a:t>
            </a:r>
            <a:r>
              <a:rPr sz="1800" spc="-10" dirty="0">
                <a:latin typeface="Calibri"/>
                <a:cs typeface="Calibri"/>
              </a:rPr>
              <a:t>Care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more compared to HCD(9%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total </a:t>
            </a:r>
            <a:r>
              <a:rPr sz="1800" spc="-5" dirty="0">
                <a:latin typeface="Calibri"/>
                <a:cs typeface="Calibri"/>
              </a:rPr>
              <a:t>Health </a:t>
            </a:r>
            <a:r>
              <a:rPr sz="1800" spc="-10" dirty="0">
                <a:latin typeface="Calibri"/>
                <a:cs typeface="Calibri"/>
              </a:rPr>
              <a:t>Care) </a:t>
            </a:r>
            <a:r>
              <a:rPr sz="1800" dirty="0">
                <a:latin typeface="Calibri"/>
                <a:cs typeface="Calibri"/>
              </a:rPr>
              <a:t>as the number </a:t>
            </a:r>
            <a:r>
              <a:rPr sz="1800" spc="-5" dirty="0">
                <a:latin typeface="Calibri"/>
                <a:cs typeface="Calibri"/>
              </a:rPr>
              <a:t>of HCE </a:t>
            </a:r>
            <a:r>
              <a:rPr sz="1800" spc="-10" dirty="0">
                <a:latin typeface="Calibri"/>
                <a:cs typeface="Calibri"/>
              </a:rPr>
              <a:t>companies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HCD.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ts val="2090"/>
              </a:lnSpc>
              <a:buFont typeface="Wingdings"/>
              <a:buChar char=""/>
              <a:tabLst>
                <a:tab pos="350520" algn="l"/>
                <a:tab pos="351155" algn="l"/>
              </a:tabLst>
            </a:pPr>
            <a:r>
              <a:rPr sz="1800" spc="-10" dirty="0">
                <a:latin typeface="Calibri"/>
                <a:cs typeface="Calibri"/>
              </a:rPr>
              <a:t>Despite </a:t>
            </a:r>
            <a:r>
              <a:rPr sz="1800" spc="-5" dirty="0">
                <a:latin typeface="Calibri"/>
                <a:cs typeface="Calibri"/>
              </a:rPr>
              <a:t>this,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mean </a:t>
            </a:r>
            <a:r>
              <a:rPr sz="1800" spc="-10" dirty="0">
                <a:latin typeface="Calibri"/>
                <a:cs typeface="Calibri"/>
              </a:rPr>
              <a:t>gross profit </a:t>
            </a:r>
            <a:r>
              <a:rPr sz="1800" spc="-5" dirty="0">
                <a:latin typeface="Calibri"/>
                <a:cs typeface="Calibri"/>
              </a:rPr>
              <a:t>of HCD(6.5 billion) is </a:t>
            </a:r>
            <a:r>
              <a:rPr sz="1800" spc="-10" dirty="0">
                <a:latin typeface="Calibri"/>
                <a:cs typeface="Calibri"/>
              </a:rPr>
              <a:t>still more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5" dirty="0">
                <a:latin typeface="Calibri"/>
                <a:cs typeface="Calibri"/>
              </a:rPr>
              <a:t>HCE(4.1 billion). The </a:t>
            </a:r>
            <a:r>
              <a:rPr sz="1800" dirty="0">
                <a:latin typeface="Calibri"/>
                <a:cs typeface="Calibri"/>
              </a:rPr>
              <a:t>median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HCD(5.4</a:t>
            </a:r>
            <a:endParaRPr sz="1800" dirty="0">
              <a:latin typeface="Calibri"/>
              <a:cs typeface="Calibri"/>
            </a:endParaRPr>
          </a:p>
          <a:p>
            <a:pPr marL="299085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billion) is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10" dirty="0">
                <a:latin typeface="Calibri"/>
                <a:cs typeface="Calibri"/>
              </a:rPr>
              <a:t>more.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standard </a:t>
            </a:r>
            <a:r>
              <a:rPr sz="1800" spc="-5" dirty="0">
                <a:latin typeface="Calibri"/>
                <a:cs typeface="Calibri"/>
              </a:rPr>
              <a:t>deviation of HCD(4.6billion) is higher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5" dirty="0">
                <a:latin typeface="Calibri"/>
                <a:cs typeface="Calibri"/>
              </a:rPr>
              <a:t>HCE(3.2 billion) implying that variability  in HCD expenses is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more.</a:t>
            </a:r>
            <a:endParaRPr lang="en-CA" sz="1800" spc="-10" dirty="0">
              <a:latin typeface="Calibri"/>
              <a:cs typeface="Calibri"/>
            </a:endParaRPr>
          </a:p>
          <a:p>
            <a:pPr marL="299085" marR="5080">
              <a:lnSpc>
                <a:spcPct val="100000"/>
              </a:lnSpc>
            </a:pPr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The range of HCD is more than HCE implying high dispersion in expenses of HCD even when there  are less number of HCD companies.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259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Office Theme</vt:lpstr>
      <vt:lpstr>NYSE database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NYSE database analysis</dc:title>
  <dc:creator>Disha Bhadauria</dc:creator>
  <cp:lastModifiedBy>Disha Bhadauria</cp:lastModifiedBy>
  <cp:revision>4</cp:revision>
  <dcterms:created xsi:type="dcterms:W3CDTF">2019-07-26T23:23:32Z</dcterms:created>
  <dcterms:modified xsi:type="dcterms:W3CDTF">2019-07-26T23:35:04Z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2019-07-26T00:00:00Z</vt:filetime>
  </property>
</Properties>
</file>