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6" r:id="rId1"/>
  </p:sldMasterIdLst>
  <p:sldIdLst>
    <p:sldId id="256" r:id="rId2"/>
    <p:sldId id="277" r:id="rId3"/>
    <p:sldId id="278"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776"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1676401"/>
            <a:ext cx="8001000" cy="2424766"/>
          </a:xfrm>
        </p:spPr>
        <p:txBody>
          <a:bodyPr anchor="b" anchorCtr="0">
            <a:noAutofit/>
          </a:bodyPr>
          <a:lstStyle>
            <a:lvl1pPr>
              <a:defRPr sz="5600">
                <a:solidFill>
                  <a:schemeClr val="tx1"/>
                </a:solidFill>
              </a:defRPr>
            </a:lvl1pPr>
          </a:lstStyle>
          <a:p>
            <a:r>
              <a:rPr lang="en-GB" smtClean="0"/>
              <a:t>Click to edit Master title style</a:t>
            </a:r>
            <a:endParaRPr/>
          </a:p>
        </p:txBody>
      </p:sp>
      <p:sp>
        <p:nvSpPr>
          <p:cNvPr id="3" name="Subtitle 2"/>
          <p:cNvSpPr>
            <a:spLocks noGrp="1"/>
          </p:cNvSpPr>
          <p:nvPr>
            <p:ph type="subTitle" idx="1"/>
          </p:nvPr>
        </p:nvSpPr>
        <p:spPr>
          <a:xfrm>
            <a:off x="571500" y="4419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13/09/2012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191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4609"/>
            <a:ext cx="3749040" cy="1709928"/>
          </a:xfrm>
        </p:spPr>
        <p:txBody>
          <a:bodyPr vert="horz" lIns="91440" tIns="45720" rIns="91440" bIns="45720" rtlCol="0" anchor="b">
            <a:noAutofit/>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r>
              <a:rPr lang="en-GB" smtClean="0"/>
              <a:t>Click to edit Master title style</a:t>
            </a:r>
            <a:endParaRPr/>
          </a:p>
        </p:txBody>
      </p:sp>
      <p:sp>
        <p:nvSpPr>
          <p:cNvPr id="4" name="Text Placeholder 3"/>
          <p:cNvSpPr>
            <a:spLocks noGrp="1"/>
          </p:cNvSpPr>
          <p:nvPr>
            <p:ph type="body" sz="half" idx="2"/>
          </p:nvPr>
        </p:nvSpPr>
        <p:spPr>
          <a:xfrm>
            <a:off x="594360" y="2551176"/>
            <a:ext cx="3749040" cy="3145536"/>
          </a:xfrm>
        </p:spPr>
        <p:txBody>
          <a:bodyPr vert="horz" lIns="91440" tIns="45720" rIns="91440" bIns="45720" rtlCol="0">
            <a:normAutofit/>
          </a:bodyPr>
          <a:lstStyle>
            <a:lvl1pPr marL="0" indent="0">
              <a:spcAft>
                <a:spcPts val="10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text styles</a:t>
            </a:r>
          </a:p>
        </p:txBody>
      </p:sp>
      <p:sp>
        <p:nvSpPr>
          <p:cNvPr id="5" name="Date Placeholder 4"/>
          <p:cNvSpPr>
            <a:spLocks noGrp="1"/>
          </p:cNvSpPr>
          <p:nvPr>
            <p:ph type="dt" sz="half" idx="10"/>
          </p:nvPr>
        </p:nvSpPr>
        <p:spPr/>
        <p:txBody>
          <a:bodyPr/>
          <a:lstStyle/>
          <a:p>
            <a:fld id="{7EB273CF-8910-423E-9890-FC81E25E5084}" type="datetime1">
              <a:rPr lang="en-US" smtClean="0"/>
              <a:pPr/>
              <a:t>13/09/2012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a:p>
        </p:txBody>
      </p:sp>
      <p:pic>
        <p:nvPicPr>
          <p:cNvPr id="8" name="Picture 7"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pic>
        <p:nvPicPr>
          <p:cNvPr id="11" name="Picture 10" descr="parAvion.png"/>
          <p:cNvPicPr>
            <a:picLocks noChangeAspect="1"/>
          </p:cNvPicPr>
          <p:nvPr/>
        </p:nvPicPr>
        <p:blipFill>
          <a:blip r:embed="rId3"/>
          <a:stretch>
            <a:fillRect/>
          </a:stretch>
        </p:blipFill>
        <p:spPr>
          <a:xfrm rot="308222">
            <a:off x="6798020" y="538594"/>
            <a:ext cx="1808485" cy="516710"/>
          </a:xfrm>
          <a:prstGeom prst="rect">
            <a:avLst/>
          </a:prstGeom>
        </p:spPr>
      </p:pic>
      <p:sp>
        <p:nvSpPr>
          <p:cNvPr id="3" name="Picture Placeholder 2"/>
          <p:cNvSpPr>
            <a:spLocks noGrp="1"/>
          </p:cNvSpPr>
          <p:nvPr>
            <p:ph type="pic" idx="1"/>
          </p:nvPr>
        </p:nvSpPr>
        <p:spPr>
          <a:xfrm rot="150174">
            <a:off x="4827538" y="836203"/>
            <a:ext cx="3657600" cy="4937760"/>
          </a:xfrm>
          <a:solidFill>
            <a:srgbClr val="FFFFFF">
              <a:shade val="85000"/>
            </a:srgbClr>
          </a:solidFill>
          <a:ln w="31750" cap="sq">
            <a:solidFill>
              <a:srgbClr val="FDFDFD"/>
            </a:solidFill>
            <a:miter lim="800000"/>
          </a:ln>
          <a:effectLst>
            <a:outerShdw blurRad="88900" dist="44450" dir="756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GB"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13/09/2012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Picture 7" descr="shortRule.png"/>
          <p:cNvPicPr>
            <a:picLocks noChangeAspect="1"/>
          </p:cNvPicPr>
          <p:nvPr/>
        </p:nvPicPr>
        <p:blipFill>
          <a:blip r:embed="rId3"/>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sp>
        <p:nvSpPr>
          <p:cNvPr id="3" name="Picture Placeholder 2"/>
          <p:cNvSpPr>
            <a:spLocks noGrp="1"/>
          </p:cNvSpPr>
          <p:nvPr>
            <p:ph type="pic" idx="1"/>
          </p:nvPr>
        </p:nvSpPr>
        <p:spPr>
          <a:xfrm rot="21355093">
            <a:off x="2359666" y="458370"/>
            <a:ext cx="4424669" cy="3079124"/>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2 Pictures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pic>
        <p:nvPicPr>
          <p:cNvPr id="11" name="Picture 10" descr="parAvion.png"/>
          <p:cNvPicPr>
            <a:picLocks noChangeAspect="1"/>
          </p:cNvPicPr>
          <p:nvPr/>
        </p:nvPicPr>
        <p:blipFill>
          <a:blip r:embed="rId3"/>
          <a:stretch>
            <a:fillRect/>
          </a:stretch>
        </p:blipFill>
        <p:spPr>
          <a:xfrm rot="308222">
            <a:off x="6835967" y="278688"/>
            <a:ext cx="1695954" cy="484558"/>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GB"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13/09/2012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Picture 7" descr="shortRule.png"/>
          <p:cNvPicPr>
            <a:picLocks noChangeAspect="1"/>
          </p:cNvPicPr>
          <p:nvPr/>
        </p:nvPicPr>
        <p:blipFill>
          <a:blip r:embed="rId4"/>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pic>
        <p:nvPicPr>
          <p:cNvPr id="13" name="Picture 12" descr="parAvion.png"/>
          <p:cNvPicPr>
            <a:picLocks noChangeAspect="1"/>
          </p:cNvPicPr>
          <p:nvPr/>
        </p:nvPicPr>
        <p:blipFill>
          <a:blip r:embed="rId3"/>
          <a:stretch>
            <a:fillRect/>
          </a:stretch>
        </p:blipFill>
        <p:spPr>
          <a:xfrm rot="20785255">
            <a:off x="2866028" y="3182426"/>
            <a:ext cx="1695954" cy="484558"/>
          </a:xfrm>
          <a:prstGeom prst="rect">
            <a:avLst/>
          </a:prstGeom>
        </p:spPr>
      </p:pic>
      <p:sp>
        <p:nvSpPr>
          <p:cNvPr id="10" name="Picture Placeholder 2"/>
          <p:cNvSpPr>
            <a:spLocks noGrp="1"/>
          </p:cNvSpPr>
          <p:nvPr>
            <p:ph type="pic" idx="13"/>
          </p:nvPr>
        </p:nvSpPr>
        <p:spPr>
          <a:xfrm rot="150321">
            <a:off x="4329929" y="546774"/>
            <a:ext cx="4163077" cy="2961146"/>
          </a:xfrm>
          <a:solidFill>
            <a:srgbClr val="FFFFFF">
              <a:shade val="85000"/>
            </a:srgbClr>
          </a:solidFill>
          <a:ln w="31750" cap="sq">
            <a:solidFill>
              <a:srgbClr val="FDFDFD"/>
            </a:solidFill>
            <a:miter lim="800000"/>
          </a:ln>
          <a:effectLst>
            <a:outerShdw blurRad="88900" dist="317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3" name="Picture Placeholder 2"/>
          <p:cNvSpPr>
            <a:spLocks noGrp="1"/>
          </p:cNvSpPr>
          <p:nvPr>
            <p:ph type="pic" idx="1"/>
          </p:nvPr>
        </p:nvSpPr>
        <p:spPr>
          <a:xfrm rot="21380673">
            <a:off x="699762" y="451178"/>
            <a:ext cx="4163077" cy="2961146"/>
          </a:xfrm>
          <a:solidFill>
            <a:srgbClr val="FFFFFF">
              <a:shade val="85000"/>
            </a:srgbClr>
          </a:solidFill>
          <a:ln w="31750" cap="sq">
            <a:solidFill>
              <a:srgbClr val="FDFDFD"/>
            </a:solidFill>
            <a:miter lim="800000"/>
          </a:ln>
          <a:effectLst>
            <a:outerShdw blurRad="88900" dist="44450" dir="900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4983480" y="4800600"/>
            <a:ext cx="3246120" cy="1188720"/>
          </a:xfrm>
        </p:spPr>
        <p:txBody>
          <a:bodyPr vert="horz" lIns="91440" tIns="45720" rIns="91440" bIns="45720" rtlCol="0" anchor="t" anchorCtr="0">
            <a:normAutofit/>
          </a:bodyPr>
          <a:lstStyle>
            <a:lvl1pPr marL="0" indent="0" algn="ctr">
              <a:spcAft>
                <a:spcPts val="300"/>
              </a:spcAft>
              <a:buNone/>
              <a:defRPr sz="20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13/09/2012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sp>
        <p:nvSpPr>
          <p:cNvPr id="10" name="Picture Placeholder 2"/>
          <p:cNvSpPr>
            <a:spLocks noGrp="1"/>
          </p:cNvSpPr>
          <p:nvPr>
            <p:ph type="pic" idx="13"/>
          </p:nvPr>
        </p:nvSpPr>
        <p:spPr>
          <a:xfrm rot="253865">
            <a:off x="4415567" y="369110"/>
            <a:ext cx="3794703" cy="2729767"/>
          </a:xfrm>
          <a:solidFill>
            <a:srgbClr val="FFFFFF">
              <a:shade val="85000"/>
            </a:srgbClr>
          </a:solidFill>
          <a:ln w="31750" cap="sq">
            <a:solidFill>
              <a:srgbClr val="FDFDFD"/>
            </a:solidFill>
            <a:miter lim="800000"/>
          </a:ln>
          <a:effectLst>
            <a:outerShdw blurRad="88900" dist="44450" dir="60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3" name="Picture Placeholder 2"/>
          <p:cNvSpPr>
            <a:spLocks noGrp="1"/>
          </p:cNvSpPr>
          <p:nvPr>
            <p:ph type="pic" idx="1"/>
          </p:nvPr>
        </p:nvSpPr>
        <p:spPr>
          <a:xfrm rot="20973137">
            <a:off x="530124" y="631160"/>
            <a:ext cx="3837559" cy="2604282"/>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4" name="Picture Placeholder 2"/>
          <p:cNvSpPr>
            <a:spLocks noGrp="1"/>
          </p:cNvSpPr>
          <p:nvPr>
            <p:ph type="pic" idx="14"/>
          </p:nvPr>
        </p:nvSpPr>
        <p:spPr>
          <a:xfrm rot="470783">
            <a:off x="708565" y="3070624"/>
            <a:ext cx="3918749" cy="2827517"/>
          </a:xfrm>
          <a:solidFill>
            <a:srgbClr val="FFFFFF">
              <a:shade val="85000"/>
            </a:srgbClr>
          </a:solidFill>
          <a:ln w="31750" cap="sq">
            <a:solidFill>
              <a:srgbClr val="FDFDFD"/>
            </a:solidFill>
            <a:miter lim="800000"/>
          </a:ln>
          <a:effectLst>
            <a:outerShdw blurRad="88900" dist="44450" dir="114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1" name="Title 1"/>
          <p:cNvSpPr>
            <a:spLocks noGrp="1"/>
          </p:cNvSpPr>
          <p:nvPr>
            <p:ph type="title"/>
          </p:nvPr>
        </p:nvSpPr>
        <p:spPr>
          <a:xfrm rot="21240000">
            <a:off x="4717562" y="3396154"/>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title style</a:t>
            </a:r>
            <a:endParaRPr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762000" y="4876800"/>
            <a:ext cx="3048000" cy="1188720"/>
          </a:xfrm>
        </p:spPr>
        <p:txBody>
          <a:bodyPr vert="horz" lIns="91440" tIns="45720" rIns="91440" bIns="45720" rtlCol="0">
            <a:normAutofit/>
          </a:bodyPr>
          <a:lstStyle>
            <a:lvl1pPr marL="0" indent="0" algn="ctr">
              <a:spcAft>
                <a:spcPts val="300"/>
              </a:spcAft>
              <a:buNone/>
              <a:defRPr sz="2000" kern="12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13/09/2012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15" name="Picture 14" descr="parAvion.png"/>
          <p:cNvPicPr>
            <a:picLocks noChangeAspect="1"/>
          </p:cNvPicPr>
          <p:nvPr/>
        </p:nvPicPr>
        <p:blipFill>
          <a:blip r:embed="rId3"/>
          <a:stretch>
            <a:fillRect/>
          </a:stretch>
        </p:blipFill>
        <p:spPr>
          <a:xfrm rot="308222">
            <a:off x="7428515" y="2619243"/>
            <a:ext cx="1580737" cy="451639"/>
          </a:xfrm>
          <a:prstGeom prst="rect">
            <a:avLst/>
          </a:prstGeom>
        </p:spPr>
      </p:pic>
      <p:pic>
        <p:nvPicPr>
          <p:cNvPr id="11" name="Picture 10" descr="pictureStamp-Frame.png"/>
          <p:cNvPicPr>
            <a:picLocks noChangeAspect="1"/>
          </p:cNvPicPr>
          <p:nvPr/>
        </p:nvPicPr>
        <p:blipFill>
          <a:blip r:embed="rId4"/>
          <a:stretch>
            <a:fillRect/>
          </a:stretch>
        </p:blipFill>
        <p:spPr>
          <a:xfrm rot="322260">
            <a:off x="6339646" y="604321"/>
            <a:ext cx="1610332" cy="2025115"/>
          </a:xfrm>
          <a:prstGeom prst="rect">
            <a:avLst/>
          </a:prstGeom>
        </p:spPr>
      </p:pic>
      <p:pic>
        <p:nvPicPr>
          <p:cNvPr id="13" name="Picture 12" descr="pictureStamp-Frame.png"/>
          <p:cNvPicPr>
            <a:picLocks noChangeAspect="1"/>
          </p:cNvPicPr>
          <p:nvPr/>
        </p:nvPicPr>
        <p:blipFill>
          <a:blip r:embed="rId4"/>
          <a:stretch>
            <a:fillRect/>
          </a:stretch>
        </p:blipFill>
        <p:spPr>
          <a:xfrm rot="322260">
            <a:off x="4891846" y="985321"/>
            <a:ext cx="1610332" cy="2025115"/>
          </a:xfrm>
          <a:prstGeom prst="rect">
            <a:avLst/>
          </a:prstGeom>
        </p:spPr>
      </p:pic>
      <p:sp>
        <p:nvSpPr>
          <p:cNvPr id="16" name="Picture Placeholder 2"/>
          <p:cNvSpPr>
            <a:spLocks noGrp="1"/>
          </p:cNvSpPr>
          <p:nvPr>
            <p:ph type="pic" idx="14"/>
          </p:nvPr>
        </p:nvSpPr>
        <p:spPr>
          <a:xfrm rot="247118">
            <a:off x="5075220" y="1165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7" name="Picture Placeholder 2"/>
          <p:cNvSpPr>
            <a:spLocks noGrp="1"/>
          </p:cNvSpPr>
          <p:nvPr>
            <p:ph type="pic" idx="15"/>
          </p:nvPr>
        </p:nvSpPr>
        <p:spPr>
          <a:xfrm rot="271248">
            <a:off x="6523020" y="784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0" name="Picture Placeholder 2"/>
          <p:cNvSpPr>
            <a:spLocks noGrp="1"/>
          </p:cNvSpPr>
          <p:nvPr>
            <p:ph type="pic" idx="13"/>
          </p:nvPr>
        </p:nvSpPr>
        <p:spPr>
          <a:xfrm rot="253865">
            <a:off x="4519045" y="2873698"/>
            <a:ext cx="3931920" cy="2834640"/>
          </a:xfrm>
          <a:solidFill>
            <a:srgbClr val="FFFFFF">
              <a:shade val="85000"/>
            </a:srgbClr>
          </a:solidFill>
          <a:ln w="31750" cap="sq">
            <a:solidFill>
              <a:srgbClr val="FDFDFD"/>
            </a:solidFill>
            <a:miter lim="800000"/>
          </a:ln>
          <a:effectLst>
            <a:outerShdw blurRad="88900" dist="44450" dir="6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3" name="Picture Placeholder 2"/>
          <p:cNvSpPr>
            <a:spLocks noGrp="1"/>
          </p:cNvSpPr>
          <p:nvPr>
            <p:ph type="pic" idx="1"/>
          </p:nvPr>
        </p:nvSpPr>
        <p:spPr>
          <a:xfrm rot="21193488">
            <a:off x="610678" y="450635"/>
            <a:ext cx="3931920" cy="2834640"/>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4" name="Title 1"/>
          <p:cNvSpPr>
            <a:spLocks noGrp="1"/>
          </p:cNvSpPr>
          <p:nvPr>
            <p:ph type="title"/>
          </p:nvPr>
        </p:nvSpPr>
        <p:spPr>
          <a:xfrm rot="21240000">
            <a:off x="455724" y="3551615"/>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en-GB" smtClean="0"/>
              <a:t>Click to edit Master title style</a:t>
            </a:r>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C45A9071-CFF5-4E3B-B0AB-39782972E256}" type="datetime1">
              <a:rPr lang="en-US" smtClean="0"/>
              <a:pPr/>
              <a:t>13/09/2012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7" name="Picture 6"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634" y="577849"/>
            <a:ext cx="1882589" cy="5461001"/>
          </a:xfrm>
        </p:spPr>
        <p:txBody>
          <a:bodyPr vert="eaVert"/>
          <a:lstStyle>
            <a:lvl1pPr>
              <a:defRPr sz="4400"/>
            </a:lvl1pPr>
          </a:lstStyle>
          <a:p>
            <a:r>
              <a:rPr lang="en-GB" smtClean="0"/>
              <a:t>Click to edit Master title style</a:t>
            </a:r>
            <a:endParaRPr/>
          </a:p>
        </p:txBody>
      </p:sp>
      <p:sp>
        <p:nvSpPr>
          <p:cNvPr id="3" name="Vertical Text Placeholder 2"/>
          <p:cNvSpPr>
            <a:spLocks noGrp="1"/>
          </p:cNvSpPr>
          <p:nvPr>
            <p:ph type="body" orient="vert" idx="1"/>
          </p:nvPr>
        </p:nvSpPr>
        <p:spPr>
          <a:xfrm>
            <a:off x="578224" y="577849"/>
            <a:ext cx="5768788" cy="5461001"/>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53D8BD1F-DE98-4C29-8281-9EC9927620DF}" type="datetime1">
              <a:rPr lang="en-US" smtClean="0"/>
              <a:pPr/>
              <a:t>13/09/2012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7" name="Picture 6" descr="verticalRule.png"/>
          <p:cNvPicPr>
            <a:picLocks noChangeAspect="1"/>
          </p:cNvPicPr>
          <p:nvPr/>
        </p:nvPicPr>
        <p:blipFill>
          <a:blip r:embed="rId2"/>
          <a:stretch>
            <a:fillRect/>
          </a:stretch>
        </p:blipFill>
        <p:spPr>
          <a:xfrm>
            <a:off x="6512859" y="1562100"/>
            <a:ext cx="152400" cy="37338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3467CD6D-7520-4B34-A5A3-E8385FA3AFC6}" type="datetime1">
              <a:rPr lang="en-US" smtClean="0"/>
              <a:pPr/>
              <a:t>13/09/2012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Picture 7"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3 Pictures">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2057401"/>
            <a:ext cx="8001000" cy="2424766"/>
          </a:xfrm>
        </p:spPr>
        <p:txBody>
          <a:bodyPr anchor="b" anchorCtr="0">
            <a:noAutofit/>
          </a:bodyPr>
          <a:lstStyle>
            <a:lvl1pPr>
              <a:defRPr sz="5600">
                <a:solidFill>
                  <a:schemeClr val="tx1"/>
                </a:solidFill>
              </a:defRPr>
            </a:lvl1pPr>
          </a:lstStyle>
          <a:p>
            <a:r>
              <a:rPr lang="en-GB" smtClean="0"/>
              <a:t>Click to edit Master title style</a:t>
            </a:r>
            <a:endParaRPr/>
          </a:p>
        </p:txBody>
      </p:sp>
      <p:sp>
        <p:nvSpPr>
          <p:cNvPr id="3" name="Subtitle 2"/>
          <p:cNvSpPr>
            <a:spLocks noGrp="1"/>
          </p:cNvSpPr>
          <p:nvPr>
            <p:ph type="subTitle" idx="1"/>
          </p:nvPr>
        </p:nvSpPr>
        <p:spPr>
          <a:xfrm>
            <a:off x="571500" y="4800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p:txBody>
          <a:bodyPr/>
          <a:lstStyle/>
          <a:p>
            <a:fld id="{4EC5816F-D43D-40D1-9B38-E1A2C18F0972}" type="datetime1">
              <a:rPr lang="en-US" smtClean="0"/>
              <a:pPr/>
              <a:t>13/09/2012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9" name="Picture 8" descr="standardRule.png"/>
          <p:cNvPicPr>
            <a:picLocks noChangeAspect="1"/>
          </p:cNvPicPr>
          <p:nvPr/>
        </p:nvPicPr>
        <p:blipFill>
          <a:blip r:embed="rId3"/>
          <a:stretch>
            <a:fillRect/>
          </a:stretch>
        </p:blipFill>
        <p:spPr>
          <a:xfrm>
            <a:off x="2705100" y="4572000"/>
            <a:ext cx="3733800" cy="152400"/>
          </a:xfrm>
          <a:prstGeom prst="rect">
            <a:avLst/>
          </a:prstGeom>
          <a:effectLst>
            <a:outerShdw blurRad="25400" sx="101000" sy="101000" algn="ctr" rotWithShape="0">
              <a:prstClr val="black">
                <a:alpha val="40000"/>
              </a:prstClr>
            </a:outerShdw>
          </a:effectLst>
        </p:spPr>
      </p:pic>
      <p:pic>
        <p:nvPicPr>
          <p:cNvPr id="10" name="Picture 9" descr="pictureStamp-Frame.png"/>
          <p:cNvPicPr>
            <a:picLocks noChangeAspect="1"/>
          </p:cNvPicPr>
          <p:nvPr/>
        </p:nvPicPr>
        <p:blipFill>
          <a:blip r:embed="rId4"/>
          <a:stretch>
            <a:fillRect/>
          </a:stretch>
        </p:blipFill>
        <p:spPr>
          <a:xfrm rot="21366660">
            <a:off x="5138374" y="599839"/>
            <a:ext cx="1610332" cy="2025115"/>
          </a:xfrm>
          <a:prstGeom prst="rect">
            <a:avLst/>
          </a:prstGeom>
        </p:spPr>
      </p:pic>
      <p:pic>
        <p:nvPicPr>
          <p:cNvPr id="11" name="Picture 10" descr="pictureStamp-Frame.png"/>
          <p:cNvPicPr>
            <a:picLocks noChangeAspect="1"/>
          </p:cNvPicPr>
          <p:nvPr/>
        </p:nvPicPr>
        <p:blipFill>
          <a:blip r:embed="rId4"/>
          <a:stretch>
            <a:fillRect/>
          </a:stretch>
        </p:blipFill>
        <p:spPr>
          <a:xfrm rot="21329776">
            <a:off x="2072772" y="555386"/>
            <a:ext cx="1610332" cy="2025115"/>
          </a:xfrm>
          <a:prstGeom prst="rect">
            <a:avLst/>
          </a:prstGeom>
        </p:spPr>
      </p:pic>
      <p:sp>
        <p:nvSpPr>
          <p:cNvPr id="12" name="Picture Placeholder 2"/>
          <p:cNvSpPr>
            <a:spLocks noGrp="1"/>
          </p:cNvSpPr>
          <p:nvPr>
            <p:ph type="pic" idx="14"/>
          </p:nvPr>
        </p:nvSpPr>
        <p:spPr>
          <a:xfrm rot="21254634">
            <a:off x="2256146" y="735839"/>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3" name="Picture Placeholder 2"/>
          <p:cNvSpPr>
            <a:spLocks noGrp="1"/>
          </p:cNvSpPr>
          <p:nvPr>
            <p:ph type="pic" idx="15"/>
          </p:nvPr>
        </p:nvSpPr>
        <p:spPr>
          <a:xfrm rot="21315648">
            <a:off x="5321748" y="780292"/>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pic>
        <p:nvPicPr>
          <p:cNvPr id="14" name="Picture 13" descr="pictureStamp-Frame.png"/>
          <p:cNvPicPr>
            <a:picLocks noChangeAspect="1"/>
          </p:cNvPicPr>
          <p:nvPr/>
        </p:nvPicPr>
        <p:blipFill>
          <a:blip r:embed="rId4"/>
          <a:stretch>
            <a:fillRect/>
          </a:stretch>
        </p:blipFill>
        <p:spPr>
          <a:xfrm rot="151790">
            <a:off x="3591963" y="936015"/>
            <a:ext cx="1610332" cy="2025115"/>
          </a:xfrm>
          <a:prstGeom prst="rect">
            <a:avLst/>
          </a:prstGeom>
        </p:spPr>
      </p:pic>
      <p:sp>
        <p:nvSpPr>
          <p:cNvPr id="17" name="Picture Placeholder 2"/>
          <p:cNvSpPr>
            <a:spLocks noGrp="1"/>
          </p:cNvSpPr>
          <p:nvPr>
            <p:ph type="pic" idx="17"/>
          </p:nvPr>
        </p:nvSpPr>
        <p:spPr>
          <a:xfrm rot="100778">
            <a:off x="3775337" y="1116468"/>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1500" y="1282700"/>
            <a:ext cx="8001000" cy="1917700"/>
          </a:xfrm>
        </p:spPr>
        <p:txBody>
          <a:bodyPr anchor="b" anchorCtr="0">
            <a:noAutofit/>
          </a:bodyPr>
          <a:lstStyle>
            <a:lvl1pPr algn="ctr">
              <a:defRPr sz="5600" b="0" cap="none" baseline="0">
                <a:solidFill>
                  <a:schemeClr val="tx1"/>
                </a:solidFill>
              </a:defRPr>
            </a:lvl1pPr>
          </a:lstStyle>
          <a:p>
            <a:r>
              <a:rPr lang="en-GB" smtClean="0"/>
              <a:t>Click to edit Master title style</a:t>
            </a:r>
            <a:endParaRPr/>
          </a:p>
        </p:txBody>
      </p:sp>
      <p:sp>
        <p:nvSpPr>
          <p:cNvPr id="3" name="Text Placeholder 2"/>
          <p:cNvSpPr>
            <a:spLocks noGrp="1"/>
          </p:cNvSpPr>
          <p:nvPr>
            <p:ph type="body" idx="1"/>
          </p:nvPr>
        </p:nvSpPr>
        <p:spPr>
          <a:xfrm>
            <a:off x="571500" y="3644153"/>
            <a:ext cx="8001000" cy="833718"/>
          </a:xfrm>
        </p:spPr>
        <p:txBody>
          <a:bodyPr anchor="t" anchorCtr="0"/>
          <a:lstStyle>
            <a:lvl1pPr marL="0" indent="0" algn="ctr">
              <a:spcAft>
                <a:spcPts val="0"/>
              </a:spcAft>
              <a:buNone/>
              <a:defRPr sz="20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13/09/2012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33528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p>
            <a:r>
              <a:rPr lang="en-GB" smtClean="0"/>
              <a:t>Click to edit Master title style</a:t>
            </a:r>
            <a:endParaRPr/>
          </a:p>
        </p:txBody>
      </p:sp>
      <p:sp>
        <p:nvSpPr>
          <p:cNvPr id="3" name="Content Placeholder 2"/>
          <p:cNvSpPr>
            <a:spLocks noGrp="1"/>
          </p:cNvSpPr>
          <p:nvPr>
            <p:ph sz="half" idx="1"/>
          </p:nvPr>
        </p:nvSpPr>
        <p:spPr>
          <a:xfrm>
            <a:off x="57150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82346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64791DB0-D703-40B5-AE3D-532AFE0356D1}" type="datetime1">
              <a:rPr lang="en-US" smtClean="0"/>
              <a:pPr/>
              <a:t>13/09/2012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a:p>
        </p:txBody>
      </p:sp>
      <p:pic>
        <p:nvPicPr>
          <p:cNvPr id="9" name="Picture 8"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lvl1pPr>
              <a:defRPr/>
            </a:lvl1pPr>
          </a:lstStyle>
          <a:p>
            <a:r>
              <a:rPr lang="en-GB" smtClean="0"/>
              <a:t>Click to edit Master title style</a:t>
            </a:r>
            <a:endParaRPr/>
          </a:p>
        </p:txBody>
      </p:sp>
      <p:sp>
        <p:nvSpPr>
          <p:cNvPr id="3" name="Text Placeholder 2"/>
          <p:cNvSpPr>
            <a:spLocks noGrp="1"/>
          </p:cNvSpPr>
          <p:nvPr>
            <p:ph type="body" idx="1"/>
          </p:nvPr>
        </p:nvSpPr>
        <p:spPr>
          <a:xfrm>
            <a:off x="57150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7150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Text Placeholder 4"/>
          <p:cNvSpPr>
            <a:spLocks noGrp="1"/>
          </p:cNvSpPr>
          <p:nvPr>
            <p:ph type="body" sz="quarter" idx="3"/>
          </p:nvPr>
        </p:nvSpPr>
        <p:spPr>
          <a:xfrm>
            <a:off x="482346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82346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0F48C029-2200-4EB8-BDE8-5EE0E23571A6}" type="datetime1">
              <a:rPr lang="en-US" smtClean="0"/>
              <a:pPr/>
              <a:t>13/09/2012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D20DFC-E2D5-4BD6-B744-D8DEEAB5F7C2}" type="slidenum">
              <a:rPr lang="en-US" smtClean="0"/>
              <a:pPr/>
              <a:t>‹#›</a:t>
            </a:fld>
            <a:endParaRPr lang="en-US" dirty="0"/>
          </a:p>
        </p:txBody>
      </p:sp>
      <p:pic>
        <p:nvPicPr>
          <p:cNvPr id="11" name="Picture 10"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07E45A1C-C0DD-4ED6-B23E-A9D2DD110058}" type="datetime1">
              <a:rPr lang="en-US" smtClean="0"/>
              <a:pPr/>
              <a:t>13/09/2012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D20DFC-E2D5-4BD6-B744-D8DEEAB5F7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1B50-C580-4CB7-BA07-14C66C34B76D}" type="datetime1">
              <a:rPr lang="en-US" smtClean="0"/>
              <a:pPr/>
              <a:t>13/09/2012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153" y="443752"/>
            <a:ext cx="3749040" cy="1707777"/>
          </a:xfrm>
        </p:spPr>
        <p:txBody>
          <a:bodyPr anchor="b">
            <a:noAutofit/>
          </a:bodyPr>
          <a:lstStyle>
            <a:lvl1pPr algn="ctr">
              <a:defRPr sz="3600" b="0"/>
            </a:lvl1pPr>
          </a:lstStyle>
          <a:p>
            <a:r>
              <a:rPr lang="en-GB" smtClean="0"/>
              <a:t>Click to edit Master title style</a:t>
            </a:r>
            <a:endParaRPr/>
          </a:p>
        </p:txBody>
      </p:sp>
      <p:sp>
        <p:nvSpPr>
          <p:cNvPr id="3" name="Content Placeholder 2"/>
          <p:cNvSpPr>
            <a:spLocks noGrp="1"/>
          </p:cNvSpPr>
          <p:nvPr>
            <p:ph idx="1"/>
          </p:nvPr>
        </p:nvSpPr>
        <p:spPr>
          <a:xfrm>
            <a:off x="4827494" y="430306"/>
            <a:ext cx="3749040" cy="5608544"/>
          </a:xfrm>
        </p:spPr>
        <p:txBody>
          <a:bodyPr>
            <a:normAutofit/>
          </a:bodyPr>
          <a:lstStyle>
            <a:lvl1pPr>
              <a:defRPr sz="2400"/>
            </a:lvl1pPr>
            <a:lvl2pPr>
              <a:defRPr sz="2200"/>
            </a:lvl2pPr>
            <a:lvl3pPr>
              <a:defRPr sz="2000"/>
            </a:lvl3pPr>
            <a:lvl4pPr>
              <a:defRPr sz="1800"/>
            </a:lvl4pPr>
            <a:lvl5pPr>
              <a:defRPr sz="1800"/>
            </a:lvl5pPr>
            <a:lvl6pPr marL="2290763" indent="-461963">
              <a:defRPr sz="2000"/>
            </a:lvl6pPr>
            <a:lvl7pPr marL="2290763" indent="-461963">
              <a:defRPr sz="2000"/>
            </a:lvl7pPr>
            <a:lvl8pPr marL="2290763" indent="-461963">
              <a:defRPr sz="2000"/>
            </a:lvl8pPr>
            <a:lvl9pPr marL="2290763" indent="-461963">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596153" y="2554940"/>
            <a:ext cx="3749040" cy="3146613"/>
          </a:xfrm>
        </p:spPr>
        <p:txBody>
          <a:bodyPr>
            <a:normAutofit/>
          </a:bodyPr>
          <a:lstStyle>
            <a:lvl1pPr marL="0" indent="0" algn="ctr">
              <a:spcAft>
                <a:spcPts val="1000"/>
              </a:spcAf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D4F1D29-8BEE-49F3-AF49-7A09F617BF67}" type="datetime1">
              <a:rPr lang="en-US" smtClean="0"/>
              <a:pPr/>
              <a:t>13/09/2012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pic>
        <p:nvPicPr>
          <p:cNvPr id="9" name="Picture 8"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TextPageOverlay.png"/>
          <p:cNvPicPr>
            <a:picLocks noChangeAspect="1"/>
          </p:cNvPicPr>
          <p:nvPr/>
        </p:nvPicPr>
        <p:blipFill>
          <a:blip r:embed="rId18"/>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571500" y="6158753"/>
            <a:ext cx="3200400" cy="365125"/>
          </a:xfrm>
          <a:prstGeom prst="rect">
            <a:avLst/>
          </a:prstGeom>
        </p:spPr>
        <p:txBody>
          <a:bodyPr vert="horz" lIns="91440" tIns="45720" rIns="91440" bIns="45720" rtlCol="0" anchor="ctr"/>
          <a:lstStyle>
            <a:lvl1pPr algn="l">
              <a:defRPr sz="1200">
                <a:solidFill>
                  <a:schemeClr val="bg2"/>
                </a:solidFill>
              </a:defRPr>
            </a:lvl1pPr>
          </a:lstStyle>
          <a:p>
            <a:endParaRPr lang="en-US" dirty="0"/>
          </a:p>
        </p:txBody>
      </p:sp>
      <p:sp>
        <p:nvSpPr>
          <p:cNvPr id="2" name="Title Placeholder 1"/>
          <p:cNvSpPr>
            <a:spLocks noGrp="1"/>
          </p:cNvSpPr>
          <p:nvPr>
            <p:ph type="title"/>
          </p:nvPr>
        </p:nvSpPr>
        <p:spPr>
          <a:xfrm>
            <a:off x="571500" y="274638"/>
            <a:ext cx="8001000" cy="1143000"/>
          </a:xfrm>
          <a:prstGeom prst="rect">
            <a:avLst/>
          </a:prstGeom>
        </p:spPr>
        <p:txBody>
          <a:bodyPr vert="horz" lIns="91440" tIns="45720" rIns="91440" bIns="45720" rtlCol="0" anchor="ctr">
            <a:noAutofit/>
          </a:bodyPr>
          <a:lstStyle/>
          <a:p>
            <a:r>
              <a:rPr lang="en-GB" smtClean="0"/>
              <a:t>Click to edit Master title style</a:t>
            </a:r>
            <a:endParaRPr/>
          </a:p>
        </p:txBody>
      </p:sp>
      <p:sp>
        <p:nvSpPr>
          <p:cNvPr id="3" name="Text Placeholder 2"/>
          <p:cNvSpPr>
            <a:spLocks noGrp="1"/>
          </p:cNvSpPr>
          <p:nvPr>
            <p:ph type="body" idx="1"/>
          </p:nvPr>
        </p:nvSpPr>
        <p:spPr>
          <a:xfrm>
            <a:off x="571500" y="1905000"/>
            <a:ext cx="80010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5372100" y="6158753"/>
            <a:ext cx="3200400" cy="365125"/>
          </a:xfrm>
          <a:prstGeom prst="rect">
            <a:avLst/>
          </a:prstGeom>
        </p:spPr>
        <p:txBody>
          <a:bodyPr vert="horz" lIns="91440" tIns="45720" rIns="91440" bIns="45720" rtlCol="0" anchor="ctr"/>
          <a:lstStyle>
            <a:lvl1pPr algn="r">
              <a:defRPr sz="1200">
                <a:solidFill>
                  <a:schemeClr val="bg2"/>
                </a:solidFill>
              </a:defRPr>
            </a:lvl1pPr>
          </a:lstStyle>
          <a:p>
            <a:fld id="{4EC5816F-D43D-40D1-9B38-E1A2C18F0972}" type="datetime1">
              <a:rPr lang="en-US" smtClean="0"/>
              <a:pPr/>
              <a:t>13/09/2012</a:t>
            </a:fld>
            <a:endParaRPr lang="en-US" dirty="0"/>
          </a:p>
        </p:txBody>
      </p:sp>
      <p:sp>
        <p:nvSpPr>
          <p:cNvPr id="6" name="Slide Number Placeholder 5"/>
          <p:cNvSpPr>
            <a:spLocks noGrp="1"/>
          </p:cNvSpPr>
          <p:nvPr>
            <p:ph type="sldNum" sz="quarter" idx="4"/>
          </p:nvPr>
        </p:nvSpPr>
        <p:spPr>
          <a:xfrm>
            <a:off x="4046220" y="6158753"/>
            <a:ext cx="1051560" cy="365125"/>
          </a:xfrm>
          <a:prstGeom prst="rect">
            <a:avLst/>
          </a:prstGeom>
        </p:spPr>
        <p:txBody>
          <a:bodyPr vert="horz" lIns="91440" tIns="45720" rIns="91440" bIns="45720" rtlCol="0" anchor="ctr"/>
          <a:lstStyle>
            <a:lvl1pPr algn="ctr">
              <a:defRPr sz="1200">
                <a:solidFill>
                  <a:schemeClr val="bg2"/>
                </a:solidFill>
              </a:defRPr>
            </a:lvl1pPr>
          </a:lstStyle>
          <a:p>
            <a:fld id="{1AD20DFC-E2D5-4BD6-B744-D8DEEAB5F7C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Lst>
  <p:hf sldNum="0" hdr="0" ftr="0" dt="0"/>
  <p:txStyles>
    <p:titleStyle>
      <a:lvl1pPr algn="ctr" defTabSz="914400" rtl="0" eaLnBrk="1" latinLnBrk="0" hangingPunct="1">
        <a:spcBef>
          <a:spcPct val="0"/>
        </a:spcBef>
        <a:buNone/>
        <a:defRPr sz="5400" kern="1200">
          <a:solidFill>
            <a:schemeClr val="tx1"/>
          </a:solidFill>
          <a:latin typeface="+mj-lt"/>
          <a:ea typeface="+mj-ea"/>
          <a:cs typeface="+mj-cs"/>
        </a:defRPr>
      </a:lvl1pPr>
    </p:titleStyle>
    <p:bodyStyle>
      <a:lvl1pPr marL="457200" indent="-457200" algn="l" defTabSz="914400" rtl="0" eaLnBrk="1" latinLnBrk="0" hangingPunct="1">
        <a:spcBef>
          <a:spcPts val="0"/>
        </a:spcBef>
        <a:spcAft>
          <a:spcPts val="2000"/>
        </a:spcAft>
        <a:buFont typeface="Wingdings 2" pitchFamily="18" charset="2"/>
        <a:buChar char=""/>
        <a:defRPr sz="2400" kern="1200">
          <a:solidFill>
            <a:schemeClr val="tx1"/>
          </a:solidFill>
          <a:latin typeface="+mn-lt"/>
          <a:ea typeface="+mn-ea"/>
          <a:cs typeface="+mn-cs"/>
        </a:defRPr>
      </a:lvl1pPr>
      <a:lvl2pPr marL="914400" indent="-457200" algn="l" defTabSz="914400" rtl="0" eaLnBrk="1" latinLnBrk="0" hangingPunct="1">
        <a:spcBef>
          <a:spcPts val="0"/>
        </a:spcBef>
        <a:spcAft>
          <a:spcPts val="1000"/>
        </a:spcAft>
        <a:buClr>
          <a:schemeClr val="bg2"/>
        </a:buClr>
        <a:buFont typeface="Wingdings 2" pitchFamily="18" charset="2"/>
        <a:buChar char=""/>
        <a:defRPr sz="2200" kern="1200">
          <a:solidFill>
            <a:schemeClr val="tx1"/>
          </a:solidFill>
          <a:latin typeface="+mn-lt"/>
          <a:ea typeface="+mn-ea"/>
          <a:cs typeface="+mn-cs"/>
        </a:defRPr>
      </a:lvl2pPr>
      <a:lvl3pPr marL="1371600" indent="-457200" algn="l" defTabSz="914400" rtl="0" eaLnBrk="1" latinLnBrk="0" hangingPunct="1">
        <a:spcBef>
          <a:spcPts val="0"/>
        </a:spcBef>
        <a:spcAft>
          <a:spcPts val="1000"/>
        </a:spcAft>
        <a:buFont typeface="Wingdings 2" pitchFamily="18" charset="2"/>
        <a:buChar char=""/>
        <a:defRPr sz="2000" kern="1200">
          <a:solidFill>
            <a:schemeClr val="tx1"/>
          </a:solidFill>
          <a:latin typeface="+mn-lt"/>
          <a:ea typeface="+mn-ea"/>
          <a:cs typeface="+mn-cs"/>
        </a:defRPr>
      </a:lvl3pPr>
      <a:lvl4pPr marL="1828800" indent="-457200" algn="l" defTabSz="914400" rtl="0" eaLnBrk="1" latinLnBrk="0" hangingPunct="1">
        <a:spcBef>
          <a:spcPts val="0"/>
        </a:spcBef>
        <a:spcAft>
          <a:spcPts val="1000"/>
        </a:spcAft>
        <a:buClr>
          <a:schemeClr val="bg2"/>
        </a:buClr>
        <a:buFont typeface="Wingdings 2" pitchFamily="18" charset="2"/>
        <a:buChar char=""/>
        <a:defRPr sz="1800" kern="1200">
          <a:solidFill>
            <a:schemeClr val="tx1"/>
          </a:solidFill>
          <a:latin typeface="+mn-lt"/>
          <a:ea typeface="+mn-ea"/>
          <a:cs typeface="+mn-cs"/>
        </a:defRPr>
      </a:lvl4pPr>
      <a:lvl5pPr marL="2286000" indent="-457200" algn="l" defTabSz="914400" rtl="0" eaLnBrk="1" latinLnBrk="0" hangingPunct="1">
        <a:spcBef>
          <a:spcPts val="0"/>
        </a:spcBef>
        <a:spcAft>
          <a:spcPts val="1000"/>
        </a:spcAft>
        <a:buFont typeface="Wingdings 2" pitchFamily="18" charset="2"/>
        <a:buChar char=""/>
        <a:defRPr sz="1800" kern="1200">
          <a:solidFill>
            <a:schemeClr val="tx1"/>
          </a:solidFill>
          <a:latin typeface="+mn-lt"/>
          <a:ea typeface="+mn-ea"/>
          <a:cs typeface="+mn-cs"/>
        </a:defRPr>
      </a:lvl5pPr>
      <a:lvl6pPr marL="27432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6pPr>
      <a:lvl7pPr marL="32051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7pPr>
      <a:lvl8pPr marL="36576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8pPr>
      <a:lvl9pPr marL="41195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artow.net/projects/galo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1" y="1464235"/>
            <a:ext cx="8740587" cy="2604277"/>
          </a:xfrm>
        </p:spPr>
        <p:txBody>
          <a:bodyPr>
            <a:normAutofit fontScale="90000"/>
          </a:bodyPr>
          <a:lstStyle/>
          <a:p>
            <a:r>
              <a:rPr lang="en-US" dirty="0" smtClean="0"/>
              <a:t>Discrete Logarithm Problem in Finite Fields and Applications to Cryptography</a:t>
            </a:r>
            <a:endParaRPr lang="en-US" dirty="0"/>
          </a:p>
        </p:txBody>
      </p:sp>
      <p:sp>
        <p:nvSpPr>
          <p:cNvPr id="3" name="Subtitle 2"/>
          <p:cNvSpPr>
            <a:spLocks noGrp="1"/>
          </p:cNvSpPr>
          <p:nvPr>
            <p:ph type="subTitle" idx="1"/>
          </p:nvPr>
        </p:nvSpPr>
        <p:spPr>
          <a:xfrm>
            <a:off x="779463" y="4438336"/>
            <a:ext cx="7583487" cy="1752600"/>
          </a:xfrm>
        </p:spPr>
        <p:txBody>
          <a:bodyPr>
            <a:normAutofit/>
          </a:bodyPr>
          <a:lstStyle/>
          <a:p>
            <a:r>
              <a:rPr lang="en-US" dirty="0" smtClean="0"/>
              <a:t>MSc Project  Presentation</a:t>
            </a:r>
          </a:p>
          <a:p>
            <a:r>
              <a:rPr lang="en-US" sz="1800" dirty="0" smtClean="0"/>
              <a:t>-  Divyesh B Chudasama </a:t>
            </a:r>
            <a:endParaRPr lang="en-US" sz="1800" dirty="0"/>
          </a:p>
        </p:txBody>
      </p:sp>
    </p:spTree>
    <p:extLst>
      <p:ext uri="{BB962C8B-B14F-4D97-AF65-F5344CB8AC3E}">
        <p14:creationId xmlns:p14="http://schemas.microsoft.com/office/powerpoint/2010/main" val="159928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GF(p)</a:t>
            </a:r>
            <a:endParaRPr lang="en-US" dirty="0"/>
          </a:p>
        </p:txBody>
      </p:sp>
      <p:sp>
        <p:nvSpPr>
          <p:cNvPr id="3" name="Content Placeholder 2"/>
          <p:cNvSpPr>
            <a:spLocks noGrp="1"/>
          </p:cNvSpPr>
          <p:nvPr>
            <p:ph idx="1"/>
          </p:nvPr>
        </p:nvSpPr>
        <p:spPr>
          <a:xfrm>
            <a:off x="571500" y="1964616"/>
            <a:ext cx="8001000" cy="3713032"/>
          </a:xfrm>
        </p:spPr>
        <p:txBody>
          <a:bodyPr>
            <a:normAutofit/>
          </a:bodyPr>
          <a:lstStyle/>
          <a:p>
            <a:r>
              <a:rPr lang="en-US" dirty="0" smtClean="0"/>
              <a:t>All four ‘generic’ algorithms were implemented for this field. </a:t>
            </a:r>
          </a:p>
          <a:p>
            <a:r>
              <a:rPr lang="en-US" dirty="0" smtClean="0"/>
              <a:t>All four programs are executable take in as input arguments: α, βand the group order </a:t>
            </a:r>
            <a:r>
              <a:rPr lang="en-US" i="1" dirty="0" smtClean="0"/>
              <a:t>n</a:t>
            </a:r>
            <a:r>
              <a:rPr lang="en-US" dirty="0" smtClean="0"/>
              <a:t>, where αis the generator and βan element of group </a:t>
            </a:r>
            <a:r>
              <a:rPr lang="en-US" i="1" dirty="0" smtClean="0"/>
              <a:t>G </a:t>
            </a:r>
            <a:r>
              <a:rPr lang="en-US" dirty="0" smtClean="0"/>
              <a:t>and are integers.</a:t>
            </a:r>
          </a:p>
          <a:p>
            <a:r>
              <a:rPr lang="en-US" i="1" dirty="0" smtClean="0"/>
              <a:t>G</a:t>
            </a:r>
            <a:r>
              <a:rPr lang="en-US" dirty="0" smtClean="0"/>
              <a:t> is a</a:t>
            </a:r>
            <a:r>
              <a:rPr lang="en-US" i="1" dirty="0" smtClean="0"/>
              <a:t> cyclic </a:t>
            </a:r>
            <a:r>
              <a:rPr lang="en-US" dirty="0" smtClean="0"/>
              <a:t>group.</a:t>
            </a:r>
          </a:p>
          <a:p>
            <a:r>
              <a:rPr lang="en-US" i="1" dirty="0"/>
              <a:t>p</a:t>
            </a:r>
            <a:r>
              <a:rPr lang="en-US" i="1" dirty="0" smtClean="0"/>
              <a:t> = n </a:t>
            </a:r>
            <a:r>
              <a:rPr lang="en-US" dirty="0" smtClean="0"/>
              <a:t>+ 1</a:t>
            </a:r>
            <a:endParaRPr lang="en-US" dirty="0"/>
          </a:p>
        </p:txBody>
      </p:sp>
    </p:spTree>
    <p:extLst>
      <p:ext uri="{BB962C8B-B14F-4D97-AF65-F5344CB8AC3E}">
        <p14:creationId xmlns:p14="http://schemas.microsoft.com/office/powerpoint/2010/main" val="2091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a:xfrm>
            <a:off x="806824" y="1862551"/>
            <a:ext cx="7586837" cy="5214649"/>
          </a:xfrm>
        </p:spPr>
        <p:txBody>
          <a:bodyPr>
            <a:normAutofit/>
          </a:bodyPr>
          <a:lstStyle/>
          <a:p>
            <a:r>
              <a:rPr lang="en-US" dirty="0" smtClean="0"/>
              <a:t>The programs return the unique integer </a:t>
            </a:r>
            <a:r>
              <a:rPr lang="en-US" i="1" dirty="0" smtClean="0"/>
              <a:t>x</a:t>
            </a:r>
            <a:r>
              <a:rPr lang="en-US" dirty="0" smtClean="0"/>
              <a:t> such that α^</a:t>
            </a:r>
            <a:r>
              <a:rPr lang="en-US" i="1" dirty="0" smtClean="0"/>
              <a:t>x</a:t>
            </a:r>
            <a:r>
              <a:rPr lang="en-US" dirty="0" smtClean="0"/>
              <a:t> =β. This value of </a:t>
            </a:r>
            <a:r>
              <a:rPr lang="en-US" i="1" dirty="0" smtClean="0"/>
              <a:t>x </a:t>
            </a:r>
            <a:r>
              <a:rPr lang="en-US" dirty="0" smtClean="0"/>
              <a:t>is the Discrete Logarithm.</a:t>
            </a:r>
          </a:p>
          <a:p>
            <a:r>
              <a:rPr lang="en-US" dirty="0" smtClean="0"/>
              <a:t>Each program follows the same procedure:</a:t>
            </a:r>
          </a:p>
          <a:p>
            <a:pPr marL="514350" indent="-514350">
              <a:buAutoNum type="arabicPeriod"/>
            </a:pPr>
            <a:r>
              <a:rPr lang="en-US" dirty="0" smtClean="0"/>
              <a:t>User inputs value of α</a:t>
            </a:r>
          </a:p>
          <a:p>
            <a:pPr marL="514350" indent="-514350">
              <a:buAutoNum type="arabicPeriod"/>
            </a:pPr>
            <a:r>
              <a:rPr lang="en-US" dirty="0" smtClean="0"/>
              <a:t>User inputs value of β</a:t>
            </a:r>
          </a:p>
          <a:p>
            <a:pPr marL="514350" indent="-514350">
              <a:buAutoNum type="arabicPeriod"/>
            </a:pPr>
            <a:r>
              <a:rPr lang="en-US" dirty="0" smtClean="0"/>
              <a:t>User inputs value of order </a:t>
            </a:r>
            <a:r>
              <a:rPr lang="en-US" i="1" dirty="0" smtClean="0"/>
              <a:t>n</a:t>
            </a:r>
            <a:endParaRPr lang="en-US" dirty="0" smtClean="0"/>
          </a:p>
          <a:p>
            <a:pPr marL="514350" indent="-514350">
              <a:buAutoNum type="arabicPeriod"/>
            </a:pPr>
            <a:r>
              <a:rPr lang="en-US" dirty="0" smtClean="0"/>
              <a:t>Program calculates and displays the discrete logarithm </a:t>
            </a:r>
            <a:r>
              <a:rPr lang="en-US" i="1" dirty="0" smtClean="0"/>
              <a:t>x.</a:t>
            </a:r>
            <a:endParaRPr lang="en-US" dirty="0"/>
          </a:p>
        </p:txBody>
      </p:sp>
    </p:spTree>
    <p:extLst>
      <p:ext uri="{BB962C8B-B14F-4D97-AF65-F5344CB8AC3E}">
        <p14:creationId xmlns:p14="http://schemas.microsoft.com/office/powerpoint/2010/main" val="394364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t>
            </a:r>
            <a:r>
              <a:rPr lang="en-US" dirty="0" err="1" smtClean="0"/>
              <a:t>cont</a:t>
            </a:r>
            <a:r>
              <a:rPr lang="en-US" dirty="0" smtClean="0"/>
              <a:t>…)</a:t>
            </a:r>
            <a:endParaRPr lang="en-US" dirty="0"/>
          </a:p>
        </p:txBody>
      </p:sp>
      <p:sp>
        <p:nvSpPr>
          <p:cNvPr id="3" name="Content Placeholder 2"/>
          <p:cNvSpPr>
            <a:spLocks noGrp="1"/>
          </p:cNvSpPr>
          <p:nvPr>
            <p:ph idx="1"/>
          </p:nvPr>
        </p:nvSpPr>
        <p:spPr>
          <a:xfrm>
            <a:off x="571500" y="2039471"/>
            <a:ext cx="8001000" cy="4114800"/>
          </a:xfrm>
        </p:spPr>
        <p:txBody>
          <a:bodyPr>
            <a:normAutofit fontScale="85000" lnSpcReduction="20000"/>
          </a:bodyPr>
          <a:lstStyle/>
          <a:p>
            <a:r>
              <a:rPr lang="en-US" dirty="0" smtClean="0"/>
              <a:t>When no discrete logarithm </a:t>
            </a:r>
            <a:r>
              <a:rPr lang="en-US" i="1" dirty="0" smtClean="0"/>
              <a:t>x </a:t>
            </a:r>
            <a:r>
              <a:rPr lang="en-US" dirty="0" smtClean="0"/>
              <a:t>exists each algorithm gives a different output:</a:t>
            </a:r>
          </a:p>
          <a:p>
            <a:pPr marL="514350" indent="-514350">
              <a:buAutoNum type="arabicPeriod"/>
            </a:pPr>
            <a:r>
              <a:rPr lang="en-US" dirty="0" smtClean="0"/>
              <a:t>Brute-Force displays 0</a:t>
            </a:r>
          </a:p>
          <a:p>
            <a:pPr marL="514350" indent="-514350">
              <a:buAutoNum type="arabicPeriod"/>
            </a:pPr>
            <a:r>
              <a:rPr lang="en-US" dirty="0" smtClean="0"/>
              <a:t>Shanks’ Method returns 0 if the multiplicative inverse is incomputable. If αis not primitive then program terminates</a:t>
            </a:r>
          </a:p>
          <a:p>
            <a:pPr marL="514350" indent="-514350">
              <a:buAutoNum type="arabicPeriod"/>
            </a:pPr>
            <a:r>
              <a:rPr lang="en-US" dirty="0" smtClean="0"/>
              <a:t>Pollards </a:t>
            </a:r>
            <a:r>
              <a:rPr lang="en-US" dirty="0" err="1"/>
              <a:t>ρ</a:t>
            </a:r>
            <a:r>
              <a:rPr lang="en-US" dirty="0"/>
              <a:t> algorithm displays a ‘no unique value </a:t>
            </a:r>
            <a:r>
              <a:rPr lang="en-US" i="1" dirty="0"/>
              <a:t>x</a:t>
            </a:r>
            <a:r>
              <a:rPr lang="en-US" dirty="0"/>
              <a:t> exists’ message and 0. When the discrete logarithm ’x’ is displayed as 0 alone without the message, it means that the unique integer x is 0. </a:t>
            </a:r>
            <a:endParaRPr lang="en-US" dirty="0" smtClean="0"/>
          </a:p>
          <a:p>
            <a:pPr marL="514350" indent="-514350">
              <a:buAutoNum type="arabicPeriod"/>
            </a:pPr>
            <a:r>
              <a:rPr lang="en-US" dirty="0" err="1" smtClean="0"/>
              <a:t>Pohlig</a:t>
            </a:r>
            <a:r>
              <a:rPr lang="en-US" dirty="0"/>
              <a:t>-Hellman algorithm doesn’t display any answer if values αand βare not relatively prime or terminates if </a:t>
            </a:r>
            <a:r>
              <a:rPr lang="en-US" i="1" dirty="0"/>
              <a:t>p</a:t>
            </a:r>
            <a:r>
              <a:rPr lang="en-US" dirty="0"/>
              <a:t> has no prime factors.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861305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GF(2^n)</a:t>
            </a:r>
            <a:endParaRPr lang="en-US" dirty="0"/>
          </a:p>
        </p:txBody>
      </p:sp>
      <p:sp>
        <p:nvSpPr>
          <p:cNvPr id="3" name="Content Placeholder 2"/>
          <p:cNvSpPr>
            <a:spLocks noGrp="1"/>
          </p:cNvSpPr>
          <p:nvPr>
            <p:ph idx="1"/>
          </p:nvPr>
        </p:nvSpPr>
        <p:spPr>
          <a:xfrm>
            <a:off x="571500" y="1940015"/>
            <a:ext cx="8001000" cy="4290456"/>
          </a:xfrm>
        </p:spPr>
        <p:txBody>
          <a:bodyPr>
            <a:normAutofit/>
          </a:bodyPr>
          <a:lstStyle/>
          <a:p>
            <a:pPr marL="0" indent="0">
              <a:buNone/>
            </a:pPr>
            <a:r>
              <a:rPr lang="en-US" dirty="0" smtClean="0"/>
              <a:t>Downloaded external Galois Field Library from </a:t>
            </a:r>
            <a:r>
              <a:rPr lang="pl-PL" i="1" dirty="0" smtClean="0">
                <a:hlinkClick r:id="rId2"/>
              </a:rPr>
              <a:t>http://www.partow.net/projects/galois/</a:t>
            </a:r>
            <a:r>
              <a:rPr lang="pl-PL" i="1" dirty="0" smtClean="0"/>
              <a:t> ,  </a:t>
            </a:r>
            <a:r>
              <a:rPr lang="pl-PL" dirty="0" smtClean="0"/>
              <a:t>created by </a:t>
            </a:r>
            <a:r>
              <a:rPr lang="pl-PL" dirty="0" err="1" smtClean="0"/>
              <a:t>Arash</a:t>
            </a:r>
            <a:r>
              <a:rPr lang="pl-PL" dirty="0" smtClean="0"/>
              <a:t> </a:t>
            </a:r>
            <a:r>
              <a:rPr lang="pl-PL" dirty="0" err="1" smtClean="0"/>
              <a:t>Partow</a:t>
            </a:r>
            <a:r>
              <a:rPr lang="pl-PL" dirty="0" smtClean="0"/>
              <a:t> for implementation and testing of polynomial elements in the finite field GF(2^n).</a:t>
            </a:r>
          </a:p>
          <a:p>
            <a:pPr marL="0" indent="0">
              <a:buNone/>
            </a:pPr>
            <a:r>
              <a:rPr lang="pl-PL" dirty="0" smtClean="0"/>
              <a:t>Library </a:t>
            </a:r>
            <a:r>
              <a:rPr lang="pl-PL" dirty="0" err="1" smtClean="0"/>
              <a:t>had</a:t>
            </a:r>
            <a:r>
              <a:rPr lang="pl-PL" dirty="0" smtClean="0"/>
              <a:t> to be </a:t>
            </a:r>
            <a:r>
              <a:rPr lang="pl-PL" dirty="0" err="1" smtClean="0"/>
              <a:t>built</a:t>
            </a:r>
            <a:r>
              <a:rPr lang="pl-PL" dirty="0" smtClean="0"/>
              <a:t> in IDE in order to </a:t>
            </a:r>
            <a:r>
              <a:rPr lang="pl-PL" dirty="0" err="1" smtClean="0"/>
              <a:t>obtain</a:t>
            </a:r>
            <a:r>
              <a:rPr lang="pl-PL" dirty="0" smtClean="0"/>
              <a:t> the .</a:t>
            </a:r>
            <a:r>
              <a:rPr lang="pl-PL" dirty="0" err="1" smtClean="0"/>
              <a:t>lib</a:t>
            </a:r>
            <a:r>
              <a:rPr lang="pl-PL" dirty="0" smtClean="0"/>
              <a:t> file to </a:t>
            </a:r>
            <a:r>
              <a:rPr lang="pl-PL" dirty="0" err="1" smtClean="0"/>
              <a:t>then</a:t>
            </a:r>
            <a:r>
              <a:rPr lang="pl-PL" dirty="0" smtClean="0"/>
              <a:t> </a:t>
            </a:r>
            <a:r>
              <a:rPr lang="pl-PL" dirty="0" err="1" smtClean="0"/>
              <a:t>use</a:t>
            </a:r>
            <a:r>
              <a:rPr lang="pl-PL" dirty="0" smtClean="0"/>
              <a:t> with the </a:t>
            </a:r>
            <a:r>
              <a:rPr lang="pl-PL" dirty="0" err="1" smtClean="0"/>
              <a:t>algorithms</a:t>
            </a:r>
            <a:r>
              <a:rPr lang="pl-PL" dirty="0" smtClean="0"/>
              <a:t>. </a:t>
            </a:r>
          </a:p>
          <a:p>
            <a:pPr marL="0" indent="0">
              <a:buNone/>
            </a:pPr>
            <a:r>
              <a:rPr lang="pl-PL" dirty="0" smtClean="0"/>
              <a:t>S</a:t>
            </a:r>
            <a:r>
              <a:rPr lang="en-US" dirty="0" smtClean="0"/>
              <a:t>a</a:t>
            </a:r>
            <a:r>
              <a:rPr lang="pl-PL" dirty="0" err="1" smtClean="0"/>
              <a:t>ved</a:t>
            </a:r>
            <a:r>
              <a:rPr lang="pl-PL" dirty="0" smtClean="0"/>
              <a:t> </a:t>
            </a:r>
            <a:r>
              <a:rPr lang="pl-PL" dirty="0" err="1" smtClean="0"/>
              <a:t>substantial</a:t>
            </a:r>
            <a:r>
              <a:rPr lang="pl-PL" dirty="0" smtClean="0"/>
              <a:t> </a:t>
            </a:r>
            <a:r>
              <a:rPr lang="pl-PL" dirty="0" err="1" smtClean="0"/>
              <a:t>time</a:t>
            </a:r>
            <a:r>
              <a:rPr lang="pl-PL" dirty="0" smtClean="0"/>
              <a:t> as C++ </a:t>
            </a:r>
            <a:r>
              <a:rPr lang="pl-PL" dirty="0" err="1" smtClean="0"/>
              <a:t>has</a:t>
            </a:r>
            <a:r>
              <a:rPr lang="pl-PL" dirty="0" smtClean="0"/>
              <a:t> no </a:t>
            </a:r>
            <a:r>
              <a:rPr lang="pl-PL" dirty="0" err="1" smtClean="0"/>
              <a:t>predefined</a:t>
            </a:r>
            <a:r>
              <a:rPr lang="pl-PL" dirty="0" smtClean="0"/>
              <a:t> </a:t>
            </a:r>
            <a:r>
              <a:rPr lang="pl-PL" dirty="0" err="1" smtClean="0"/>
              <a:t>types</a:t>
            </a:r>
            <a:r>
              <a:rPr lang="pl-PL" dirty="0" smtClean="0"/>
              <a:t> as ‘</a:t>
            </a:r>
            <a:r>
              <a:rPr lang="pl-PL" dirty="0" err="1" smtClean="0"/>
              <a:t>Galois</a:t>
            </a:r>
            <a:r>
              <a:rPr lang="pl-PL" dirty="0" smtClean="0"/>
              <a:t> Field Element’ </a:t>
            </a:r>
            <a:r>
              <a:rPr lang="pl-PL" dirty="0" err="1" smtClean="0"/>
              <a:t>or</a:t>
            </a:r>
            <a:r>
              <a:rPr lang="pl-PL" dirty="0" smtClean="0"/>
              <a:t> polynomial </a:t>
            </a:r>
            <a:r>
              <a:rPr lang="pl-PL" dirty="0" err="1" smtClean="0"/>
              <a:t>arithmetic</a:t>
            </a:r>
            <a:r>
              <a:rPr lang="pl-PL" dirty="0" smtClean="0"/>
              <a:t> </a:t>
            </a:r>
            <a:r>
              <a:rPr lang="pl-PL" dirty="0" err="1" smtClean="0"/>
              <a:t>hence</a:t>
            </a:r>
            <a:r>
              <a:rPr lang="pl-PL" dirty="0" smtClean="0"/>
              <a:t> the </a:t>
            </a:r>
            <a:r>
              <a:rPr lang="pl-PL" dirty="0" err="1" smtClean="0"/>
              <a:t>library</a:t>
            </a:r>
            <a:r>
              <a:rPr lang="pl-PL" dirty="0" smtClean="0"/>
              <a:t> was a </a:t>
            </a:r>
            <a:r>
              <a:rPr lang="pl-PL" dirty="0" err="1" smtClean="0"/>
              <a:t>great</a:t>
            </a:r>
            <a:r>
              <a:rPr lang="pl-PL" dirty="0" smtClean="0"/>
              <a:t> </a:t>
            </a:r>
            <a:r>
              <a:rPr lang="pl-PL" dirty="0" err="1" smtClean="0"/>
              <a:t>helping</a:t>
            </a:r>
            <a:r>
              <a:rPr lang="pl-PL" dirty="0" smtClean="0"/>
              <a:t> </a:t>
            </a:r>
            <a:r>
              <a:rPr lang="pl-PL" dirty="0" err="1" smtClean="0"/>
              <a:t>hand</a:t>
            </a:r>
            <a:r>
              <a:rPr lang="pl-PL" dirty="0" smtClean="0"/>
              <a:t> as I </a:t>
            </a:r>
            <a:r>
              <a:rPr lang="pl-PL" dirty="0" err="1" smtClean="0"/>
              <a:t>did</a:t>
            </a:r>
            <a:r>
              <a:rPr lang="pl-PL" dirty="0" smtClean="0"/>
              <a:t> not </a:t>
            </a:r>
            <a:r>
              <a:rPr lang="pl-PL" dirty="0" err="1" smtClean="0"/>
              <a:t>have</a:t>
            </a:r>
            <a:r>
              <a:rPr lang="pl-PL" dirty="0" smtClean="0"/>
              <a:t> to </a:t>
            </a:r>
            <a:r>
              <a:rPr lang="pl-PL" dirty="0" err="1" smtClean="0"/>
              <a:t>create</a:t>
            </a:r>
            <a:r>
              <a:rPr lang="pl-PL" dirty="0" smtClean="0"/>
              <a:t> my </a:t>
            </a:r>
            <a:r>
              <a:rPr lang="pl-PL" dirty="0" err="1" smtClean="0"/>
              <a:t>own</a:t>
            </a:r>
            <a:r>
              <a:rPr lang="pl-PL" dirty="0" smtClean="0"/>
              <a:t>.</a:t>
            </a:r>
            <a:endParaRPr lang="pl-PL" dirty="0"/>
          </a:p>
        </p:txBody>
      </p:sp>
    </p:spTree>
    <p:extLst>
      <p:ext uri="{BB962C8B-B14F-4D97-AF65-F5344CB8AC3E}">
        <p14:creationId xmlns:p14="http://schemas.microsoft.com/office/powerpoint/2010/main" val="35205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GF(2^n) (</a:t>
            </a:r>
            <a:r>
              <a:rPr lang="en-US" dirty="0" err="1" smtClean="0"/>
              <a:t>cont</a:t>
            </a:r>
            <a:r>
              <a:rPr lang="en-US" dirty="0" smtClean="0"/>
              <a:t>…)</a:t>
            </a:r>
            <a:endParaRPr lang="en-US" dirty="0"/>
          </a:p>
        </p:txBody>
      </p:sp>
      <p:sp>
        <p:nvSpPr>
          <p:cNvPr id="3" name="Content Placeholder 2"/>
          <p:cNvSpPr>
            <a:spLocks noGrp="1"/>
          </p:cNvSpPr>
          <p:nvPr>
            <p:ph idx="1"/>
          </p:nvPr>
        </p:nvSpPr>
        <p:spPr>
          <a:xfrm>
            <a:off x="571500" y="2129118"/>
            <a:ext cx="8001000" cy="4114800"/>
          </a:xfrm>
        </p:spPr>
        <p:txBody>
          <a:bodyPr/>
          <a:lstStyle/>
          <a:p>
            <a:r>
              <a:rPr lang="en-US" dirty="0" smtClean="0"/>
              <a:t>Three algorithms were implemented for the GF(2^n)</a:t>
            </a:r>
          </a:p>
          <a:p>
            <a:pPr>
              <a:buAutoNum type="arabicPeriod"/>
            </a:pPr>
            <a:r>
              <a:rPr lang="en-US" dirty="0" smtClean="0"/>
              <a:t>Brute-Force Search</a:t>
            </a:r>
          </a:p>
          <a:p>
            <a:pPr>
              <a:buAutoNum type="arabicPeriod"/>
            </a:pPr>
            <a:r>
              <a:rPr lang="en-US" dirty="0" smtClean="0"/>
              <a:t>Shanks’ “Baby-Step Giant-Step” Method</a:t>
            </a:r>
          </a:p>
          <a:p>
            <a:pPr>
              <a:buAutoNum type="arabicPeriod"/>
            </a:pPr>
            <a:r>
              <a:rPr lang="en-US" dirty="0" smtClean="0"/>
              <a:t>Pollards </a:t>
            </a:r>
            <a:r>
              <a:rPr lang="en-US" dirty="0" err="1" smtClean="0"/>
              <a:t>ρalgorithm</a:t>
            </a:r>
            <a:r>
              <a:rPr lang="en-US" dirty="0" smtClean="0"/>
              <a:t> for logarithms</a:t>
            </a:r>
            <a:endParaRPr lang="en-US" dirty="0"/>
          </a:p>
        </p:txBody>
      </p:sp>
    </p:spTree>
    <p:extLst>
      <p:ext uri="{BB962C8B-B14F-4D97-AF65-F5344CB8AC3E}">
        <p14:creationId xmlns:p14="http://schemas.microsoft.com/office/powerpoint/2010/main" val="2649468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dirty="0" smtClean="0"/>
              <a:t>As an external library was being used, functionality was restricted. Unlike with GF(p), the arguments for this field had to be hardcoded and changed accordingly from the source code. The library did not allow user input of argument values.</a:t>
            </a:r>
          </a:p>
          <a:p>
            <a:r>
              <a:rPr lang="en-US" dirty="0"/>
              <a:t>A new namespace ‘</a:t>
            </a:r>
            <a:r>
              <a:rPr lang="en-US" dirty="0" err="1"/>
              <a:t>galois</a:t>
            </a:r>
            <a:r>
              <a:rPr lang="en-US" dirty="0"/>
              <a:t>’ had to be used to enable the functionality of library in addition to including the required header files. </a:t>
            </a:r>
          </a:p>
          <a:p>
            <a:endParaRPr lang="en-US" dirty="0"/>
          </a:p>
        </p:txBody>
      </p:sp>
    </p:spTree>
    <p:extLst>
      <p:ext uri="{BB962C8B-B14F-4D97-AF65-F5344CB8AC3E}">
        <p14:creationId xmlns:p14="http://schemas.microsoft.com/office/powerpoint/2010/main" val="19828462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t>
            </a:r>
            <a:r>
              <a:rPr lang="en-US" dirty="0" err="1" smtClean="0"/>
              <a:t>cont</a:t>
            </a:r>
            <a:r>
              <a:rPr lang="en-US" dirty="0" smtClean="0"/>
              <a:t>…)</a:t>
            </a:r>
            <a:endParaRPr lang="en-US" dirty="0"/>
          </a:p>
        </p:txBody>
      </p:sp>
      <p:sp>
        <p:nvSpPr>
          <p:cNvPr id="3" name="Content Placeholder 2"/>
          <p:cNvSpPr>
            <a:spLocks noGrp="1"/>
          </p:cNvSpPr>
          <p:nvPr>
            <p:ph idx="1"/>
          </p:nvPr>
        </p:nvSpPr>
        <p:spPr>
          <a:xfrm>
            <a:off x="571500" y="1904999"/>
            <a:ext cx="8001000" cy="5266765"/>
          </a:xfrm>
        </p:spPr>
        <p:txBody>
          <a:bodyPr>
            <a:normAutofit fontScale="92500" lnSpcReduction="10000"/>
          </a:bodyPr>
          <a:lstStyle/>
          <a:p>
            <a:r>
              <a:rPr lang="en-US" dirty="0" smtClean="0"/>
              <a:t>In </a:t>
            </a:r>
            <a:r>
              <a:rPr lang="en-US" dirty="0"/>
              <a:t>order to use the algorithms a primitive polynomial has to be </a:t>
            </a:r>
            <a:r>
              <a:rPr lang="en-US" dirty="0" err="1"/>
              <a:t>initialised</a:t>
            </a:r>
            <a:r>
              <a:rPr lang="en-US" dirty="0"/>
              <a:t> in the form of a vector in which the polynomial coefficients are to coded in ascending order. Hence the polynomial p(x) = </a:t>
            </a:r>
            <a:r>
              <a:rPr lang="en-US" dirty="0" smtClean="0"/>
              <a:t>x^4 </a:t>
            </a:r>
            <a:r>
              <a:rPr lang="en-US" dirty="0"/>
              <a:t>+ </a:t>
            </a:r>
            <a:r>
              <a:rPr lang="en-US" dirty="0" smtClean="0"/>
              <a:t>x^3 </a:t>
            </a:r>
            <a:r>
              <a:rPr lang="en-US" dirty="0"/>
              <a:t>+ </a:t>
            </a:r>
            <a:r>
              <a:rPr lang="en-US" dirty="0" smtClean="0"/>
              <a:t>0x^2 </a:t>
            </a:r>
            <a:r>
              <a:rPr lang="en-US" dirty="0"/>
              <a:t>+ x + 1 is defined as such: </a:t>
            </a:r>
            <a:endParaRPr lang="en-US" b="1" dirty="0"/>
          </a:p>
          <a:p>
            <a:pPr marL="0" indent="0" algn="ctr">
              <a:buNone/>
            </a:pPr>
            <a:r>
              <a:rPr lang="en-US" b="1" dirty="0"/>
              <a:t>unsigned </a:t>
            </a:r>
            <a:r>
              <a:rPr lang="en-US" b="1" dirty="0" err="1"/>
              <a:t>int</a:t>
            </a:r>
            <a:r>
              <a:rPr lang="en-US" b="1" dirty="0"/>
              <a:t> poly[5] = {1, 1, 0, 1, 1</a:t>
            </a:r>
            <a:r>
              <a:rPr lang="en-US" b="1" dirty="0" smtClean="0"/>
              <a:t>}</a:t>
            </a:r>
          </a:p>
          <a:p>
            <a:r>
              <a:rPr lang="en-US" dirty="0"/>
              <a:t>The Galois Field is then setup, what is important in this is the exponent value </a:t>
            </a:r>
          </a:p>
          <a:p>
            <a:pPr marL="0" indent="0" algn="ctr">
              <a:buNone/>
            </a:pPr>
            <a:r>
              <a:rPr lang="en-US" dirty="0"/>
              <a:t>e.g. </a:t>
            </a:r>
            <a:r>
              <a:rPr lang="en-US" dirty="0" smtClean="0"/>
              <a:t>2^n</a:t>
            </a:r>
            <a:r>
              <a:rPr lang="en-US" dirty="0"/>
              <a:t>. So, for a Galois Field of type </a:t>
            </a:r>
            <a:r>
              <a:rPr lang="en-US" dirty="0" smtClean="0"/>
              <a:t>2^4 </a:t>
            </a:r>
            <a:r>
              <a:rPr lang="en-US" dirty="0"/>
              <a:t>we use</a:t>
            </a:r>
            <a:r>
              <a:rPr lang="en-US" dirty="0" smtClean="0"/>
              <a:t>:</a:t>
            </a:r>
          </a:p>
          <a:p>
            <a:pPr marL="0" indent="0" algn="ctr">
              <a:buNone/>
            </a:pPr>
            <a:r>
              <a:rPr lang="en-US" dirty="0" smtClean="0"/>
              <a:t> </a:t>
            </a:r>
            <a:r>
              <a:rPr lang="en-US" b="1" dirty="0" err="1"/>
              <a:t>galois</a:t>
            </a:r>
            <a:r>
              <a:rPr lang="en-US" b="1" dirty="0"/>
              <a:t>::</a:t>
            </a:r>
            <a:r>
              <a:rPr lang="en-US" b="1" dirty="0" err="1"/>
              <a:t>GaloisField</a:t>
            </a:r>
            <a:r>
              <a:rPr lang="en-US" b="1" dirty="0"/>
              <a:t> </a:t>
            </a:r>
            <a:r>
              <a:rPr lang="en-US" b="1" dirty="0" err="1"/>
              <a:t>gf</a:t>
            </a:r>
            <a:r>
              <a:rPr lang="en-US" b="1" dirty="0"/>
              <a:t>(4, poly) </a:t>
            </a:r>
          </a:p>
          <a:p>
            <a:pPr marL="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5524758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t>
            </a:r>
            <a:r>
              <a:rPr lang="en-US" dirty="0" err="1" smtClean="0"/>
              <a:t>cont</a:t>
            </a:r>
            <a:r>
              <a:rPr lang="en-US" dirty="0" smtClean="0"/>
              <a:t>…)</a:t>
            </a:r>
            <a:endParaRPr lang="en-US" dirty="0"/>
          </a:p>
        </p:txBody>
      </p:sp>
      <p:sp>
        <p:nvSpPr>
          <p:cNvPr id="3" name="Content Placeholder 2"/>
          <p:cNvSpPr>
            <a:spLocks noGrp="1"/>
          </p:cNvSpPr>
          <p:nvPr>
            <p:ph idx="1"/>
          </p:nvPr>
        </p:nvSpPr>
        <p:spPr>
          <a:xfrm>
            <a:off x="571500" y="2024529"/>
            <a:ext cx="8001000" cy="4504765"/>
          </a:xfrm>
        </p:spPr>
        <p:txBody>
          <a:bodyPr>
            <a:normAutofit lnSpcReduction="10000"/>
          </a:bodyPr>
          <a:lstStyle/>
          <a:p>
            <a:r>
              <a:rPr lang="en-US" dirty="0"/>
              <a:t>Once the field has been set-up, the Galois Field Element needs to be </a:t>
            </a:r>
            <a:r>
              <a:rPr lang="en-US" dirty="0" err="1"/>
              <a:t>initialised</a:t>
            </a:r>
            <a:r>
              <a:rPr lang="en-US" dirty="0"/>
              <a:t>. </a:t>
            </a:r>
            <a:endParaRPr lang="en-US" dirty="0" smtClean="0"/>
          </a:p>
          <a:p>
            <a:pPr marL="0" indent="0" algn="ctr">
              <a:buNone/>
            </a:pPr>
            <a:r>
              <a:rPr lang="fi-FI" b="1" dirty="0" err="1" smtClean="0"/>
              <a:t>galois</a:t>
            </a:r>
            <a:r>
              <a:rPr lang="fi-FI" b="1" dirty="0" err="1"/>
              <a:t>::GaloisFieldElement</a:t>
            </a:r>
            <a:r>
              <a:rPr lang="fi-FI" b="1" dirty="0"/>
              <a:t> </a:t>
            </a:r>
            <a:r>
              <a:rPr lang="fi-FI" b="1" dirty="0" err="1"/>
              <a:t>α(&amp;gf</a:t>
            </a:r>
            <a:r>
              <a:rPr lang="fi-FI" b="1" dirty="0"/>
              <a:t>, 2) </a:t>
            </a:r>
            <a:r>
              <a:rPr lang="fi-FI" b="1" dirty="0" err="1"/>
              <a:t>galois::GaloisFieldElement</a:t>
            </a:r>
            <a:r>
              <a:rPr lang="fi-FI" b="1" dirty="0"/>
              <a:t> </a:t>
            </a:r>
            <a:r>
              <a:rPr lang="fi-FI" b="1" dirty="0" err="1"/>
              <a:t>β(&amp;gf</a:t>
            </a:r>
            <a:r>
              <a:rPr lang="fi-FI" b="1" dirty="0"/>
              <a:t>, 4) </a:t>
            </a:r>
            <a:endParaRPr lang="fi-FI" dirty="0"/>
          </a:p>
          <a:p>
            <a:pPr marL="0" indent="0">
              <a:buNone/>
            </a:pPr>
            <a:r>
              <a:rPr lang="en-US" dirty="0" smtClean="0"/>
              <a:t>The </a:t>
            </a:r>
            <a:r>
              <a:rPr lang="en-US" dirty="0"/>
              <a:t>remaining algorithms are the same, however, adapted where needed for </a:t>
            </a:r>
            <a:r>
              <a:rPr lang="en-US" dirty="0" smtClean="0"/>
              <a:t>convenience</a:t>
            </a:r>
            <a:r>
              <a:rPr lang="en-US" dirty="0"/>
              <a:t>, execution and for Finite Field Arithmetic. </a:t>
            </a:r>
            <a:br>
              <a:rPr lang="en-US" dirty="0"/>
            </a:br>
            <a:endParaRPr lang="en-US" dirty="0" smtClean="0"/>
          </a:p>
          <a:p>
            <a:pPr marL="0" indent="0">
              <a:buNone/>
            </a:pPr>
            <a:r>
              <a:rPr lang="en-US" dirty="0" smtClean="0"/>
              <a:t>For both representations, the elapsed processor time is calculated for program efficiency and robustness.</a:t>
            </a:r>
            <a:endParaRPr lang="en-US" dirty="0"/>
          </a:p>
          <a:p>
            <a:pPr marL="0" indent="0">
              <a:buNone/>
            </a:pPr>
            <a:endParaRPr lang="en-US" dirty="0" smtClean="0"/>
          </a:p>
        </p:txBody>
      </p:sp>
    </p:spTree>
    <p:extLst>
      <p:ext uri="{BB962C8B-B14F-4D97-AF65-F5344CB8AC3E}">
        <p14:creationId xmlns:p14="http://schemas.microsoft.com/office/powerpoint/2010/main" val="504654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Differences</a:t>
            </a:r>
            <a:endParaRPr lang="en-US" dirty="0"/>
          </a:p>
        </p:txBody>
      </p:sp>
      <p:sp>
        <p:nvSpPr>
          <p:cNvPr id="3" name="Content Placeholder 2"/>
          <p:cNvSpPr>
            <a:spLocks noGrp="1"/>
          </p:cNvSpPr>
          <p:nvPr>
            <p:ph idx="1"/>
          </p:nvPr>
        </p:nvSpPr>
        <p:spPr>
          <a:xfrm>
            <a:off x="571500" y="2039469"/>
            <a:ext cx="8001000" cy="4355353"/>
          </a:xfrm>
        </p:spPr>
        <p:txBody>
          <a:bodyPr>
            <a:normAutofit fontScale="92500" lnSpcReduction="20000"/>
          </a:bodyPr>
          <a:lstStyle/>
          <a:p>
            <a:r>
              <a:rPr lang="en-US" dirty="0" smtClean="0"/>
              <a:t>Different IDE’s were used during the implementation stage due to the differences in the compilers and in the way they were built and functioned. The three IDE’s used were: </a:t>
            </a:r>
          </a:p>
          <a:p>
            <a:pPr algn="ctr"/>
            <a:r>
              <a:rPr lang="en-US" dirty="0" err="1" smtClean="0"/>
              <a:t>Dev</a:t>
            </a:r>
            <a:r>
              <a:rPr lang="en-US" dirty="0" smtClean="0"/>
              <a:t> C++</a:t>
            </a:r>
          </a:p>
          <a:p>
            <a:pPr algn="ctr"/>
            <a:r>
              <a:rPr lang="en-US" dirty="0" smtClean="0"/>
              <a:t> Visual Studio 2010 </a:t>
            </a:r>
          </a:p>
          <a:p>
            <a:pPr algn="ctr"/>
            <a:r>
              <a:rPr lang="en-US" dirty="0" smtClean="0"/>
              <a:t> Eclipse IDE</a:t>
            </a:r>
          </a:p>
          <a:p>
            <a:r>
              <a:rPr lang="en-US" dirty="0" smtClean="0"/>
              <a:t>For example, the </a:t>
            </a:r>
            <a:r>
              <a:rPr lang="en-US" dirty="0" err="1" smtClean="0"/>
              <a:t>Pohlig</a:t>
            </a:r>
            <a:r>
              <a:rPr lang="en-US" dirty="0" smtClean="0"/>
              <a:t>-Hellman Algorithm did not work in Visual Studio as it’s compiler VC++ did not allow the </a:t>
            </a:r>
            <a:r>
              <a:rPr lang="en-US" dirty="0" err="1" smtClean="0"/>
              <a:t>initialisation</a:t>
            </a:r>
            <a:r>
              <a:rPr lang="en-US" dirty="0" smtClean="0"/>
              <a:t> of an empty array or of a pre-</a:t>
            </a:r>
            <a:r>
              <a:rPr lang="en-US" dirty="0" err="1" smtClean="0"/>
              <a:t>initialised</a:t>
            </a:r>
            <a:r>
              <a:rPr lang="en-US" dirty="0" smtClean="0"/>
              <a:t> constant </a:t>
            </a:r>
            <a:r>
              <a:rPr lang="en-US" i="1" dirty="0" smtClean="0"/>
              <a:t>k.</a:t>
            </a:r>
            <a:r>
              <a:rPr lang="en-US" dirty="0" smtClean="0"/>
              <a:t> Eclipse IDE however, allowed this, it’s compiler is </a:t>
            </a:r>
            <a:r>
              <a:rPr lang="en-US" dirty="0" err="1" smtClean="0"/>
              <a:t>Mingw</a:t>
            </a:r>
            <a:r>
              <a:rPr lang="en-US" dirty="0"/>
              <a:t>.</a:t>
            </a:r>
            <a:endParaRPr lang="en-US" dirty="0" smtClean="0"/>
          </a:p>
          <a:p>
            <a:endParaRPr lang="en-US" dirty="0"/>
          </a:p>
        </p:txBody>
      </p:sp>
    </p:spTree>
    <p:extLst>
      <p:ext uri="{BB962C8B-B14F-4D97-AF65-F5344CB8AC3E}">
        <p14:creationId xmlns:p14="http://schemas.microsoft.com/office/powerpoint/2010/main" val="18757575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was no pattern in the running times of the algorithms in GF(p). The run-time purely depended on the input argument values and what algorithm is being used.</a:t>
            </a:r>
          </a:p>
          <a:p>
            <a:r>
              <a:rPr lang="en-US" dirty="0" smtClean="0"/>
              <a:t>With GF(2^n) results showed that all three algorithms had and equivalent average running-time of 0.031 processor seconds meaning that each had the same efficiency level too. The size of the polynomial and field also affected the display outcome, i.e. the larger the primitive polynomial and field the longer there is a delay in the answer to display on screen.</a:t>
            </a:r>
            <a:endParaRPr lang="en-US" dirty="0"/>
          </a:p>
        </p:txBody>
      </p:sp>
    </p:spTree>
    <p:extLst>
      <p:ext uri="{BB962C8B-B14F-4D97-AF65-F5344CB8AC3E}">
        <p14:creationId xmlns:p14="http://schemas.microsoft.com/office/powerpoint/2010/main" val="21590787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pPr>
              <a:buFont typeface="+mj-lt"/>
              <a:buAutoNum type="arabicPeriod"/>
            </a:pPr>
            <a:r>
              <a:rPr lang="en-US" dirty="0" smtClean="0"/>
              <a:t>Aim of Project</a:t>
            </a:r>
          </a:p>
          <a:p>
            <a:pPr>
              <a:buFont typeface="+mj-lt"/>
              <a:buAutoNum type="arabicPeriod"/>
            </a:pPr>
            <a:r>
              <a:rPr lang="en-US" dirty="0" smtClean="0"/>
              <a:t>Finite Fields</a:t>
            </a:r>
          </a:p>
          <a:p>
            <a:pPr>
              <a:buFont typeface="+mj-lt"/>
              <a:buAutoNum type="arabicPeriod"/>
            </a:pPr>
            <a:r>
              <a:rPr lang="en-US" dirty="0" smtClean="0"/>
              <a:t>The Discrete Logarithm Problem</a:t>
            </a:r>
          </a:p>
          <a:p>
            <a:pPr>
              <a:buFont typeface="+mj-lt"/>
              <a:buAutoNum type="arabicPeriod"/>
            </a:pPr>
            <a:r>
              <a:rPr lang="en-US" dirty="0" smtClean="0"/>
              <a:t>Generic DLP Algorithms</a:t>
            </a:r>
          </a:p>
          <a:p>
            <a:pPr>
              <a:buFont typeface="+mj-lt"/>
              <a:buAutoNum type="arabicPeriod"/>
            </a:pPr>
            <a:r>
              <a:rPr lang="en-US" dirty="0" smtClean="0"/>
              <a:t>Non-generic DLP Algorithm</a:t>
            </a:r>
          </a:p>
          <a:p>
            <a:pPr>
              <a:buFont typeface="+mj-lt"/>
              <a:buAutoNum type="arabicPeriod"/>
            </a:pPr>
            <a:r>
              <a:rPr lang="en-US" dirty="0" smtClean="0"/>
              <a:t>Implementation in C++</a:t>
            </a:r>
          </a:p>
          <a:p>
            <a:pPr>
              <a:buFont typeface="+mj-lt"/>
              <a:buAutoNum type="arabicPeriod"/>
            </a:pPr>
            <a:r>
              <a:rPr lang="en-US" dirty="0" smtClean="0"/>
              <a:t>Implementation in GF(p)</a:t>
            </a:r>
          </a:p>
          <a:p>
            <a:pPr>
              <a:buFont typeface="+mj-lt"/>
              <a:buAutoNum type="arabicPeriod"/>
            </a:pPr>
            <a:endParaRPr lang="en-US" dirty="0" smtClean="0"/>
          </a:p>
          <a:p>
            <a:pPr>
              <a:buFont typeface="+mj-lt"/>
              <a:buAutoNum type="arabicPeriod"/>
            </a:pPr>
            <a:endParaRPr lang="en-US" dirty="0" smtClean="0"/>
          </a:p>
          <a:p>
            <a:pPr>
              <a:buFont typeface="+mj-lt"/>
              <a:buAutoNum type="arabicPeriod"/>
            </a:pPr>
            <a:endParaRPr lang="en-US" dirty="0" smtClean="0"/>
          </a:p>
          <a:p>
            <a:pPr>
              <a:buFont typeface="+mj-lt"/>
              <a:buAutoNum type="arabicPeriod"/>
            </a:pPr>
            <a:endParaRPr lang="en-US" dirty="0" smtClean="0"/>
          </a:p>
          <a:p>
            <a:pPr>
              <a:buFont typeface="+mj-lt"/>
              <a:buAutoNum type="arabicPeriod"/>
            </a:pPr>
            <a:endParaRPr lang="en-US" dirty="0" smtClean="0"/>
          </a:p>
          <a:p>
            <a:endParaRPr lang="en-US" dirty="0"/>
          </a:p>
        </p:txBody>
      </p:sp>
    </p:spTree>
    <p:extLst>
      <p:ext uri="{BB962C8B-B14F-4D97-AF65-F5344CB8AC3E}">
        <p14:creationId xmlns:p14="http://schemas.microsoft.com/office/powerpoint/2010/main" val="2866362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Implementation in GF(p) is much easier than GF(2^n).</a:t>
            </a:r>
          </a:p>
          <a:p>
            <a:r>
              <a:rPr lang="en-US" dirty="0" smtClean="0"/>
              <a:t>Implementation and application of GF(p) to cryptosystems therefore provide a higher and increased level of security.</a:t>
            </a:r>
          </a:p>
          <a:p>
            <a:r>
              <a:rPr lang="en-US" dirty="0"/>
              <a:t>In conclusion, it can be </a:t>
            </a:r>
            <a:r>
              <a:rPr lang="en-US" dirty="0" err="1"/>
              <a:t>summarised</a:t>
            </a:r>
            <a:r>
              <a:rPr lang="en-US" dirty="0"/>
              <a:t> that there is room for further research and questioning upon the level of security for fields </a:t>
            </a:r>
            <a:r>
              <a:rPr lang="en-US" dirty="0" smtClean="0"/>
              <a:t>GF(2^n) </a:t>
            </a:r>
            <a:r>
              <a:rPr lang="en-US" dirty="0"/>
              <a:t>, in particular for cryptographic applications. The discrete logarithm problem will therefore continue to be a </a:t>
            </a:r>
            <a:r>
              <a:rPr lang="en-US" dirty="0" smtClean="0"/>
              <a:t>subject </a:t>
            </a:r>
            <a:r>
              <a:rPr lang="en-US" dirty="0"/>
              <a:t>of </a:t>
            </a:r>
            <a:r>
              <a:rPr lang="en-US" dirty="0" smtClean="0"/>
              <a:t>research.</a:t>
            </a:r>
            <a:endParaRPr lang="en-US" dirty="0"/>
          </a:p>
        </p:txBody>
      </p:sp>
    </p:spTree>
    <p:extLst>
      <p:ext uri="{BB962C8B-B14F-4D97-AF65-F5344CB8AC3E}">
        <p14:creationId xmlns:p14="http://schemas.microsoft.com/office/powerpoint/2010/main" val="4260149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Theoretical research has stated the Index-Calculus method to be the best and most efficient algorithm known till date for </a:t>
            </a:r>
            <a:r>
              <a:rPr lang="en-US" dirty="0" smtClean="0"/>
              <a:t>GF(2^n), </a:t>
            </a:r>
            <a:r>
              <a:rPr lang="en-US" dirty="0"/>
              <a:t>t</a:t>
            </a:r>
            <a:r>
              <a:rPr lang="en-US" dirty="0" smtClean="0"/>
              <a:t>herefore</a:t>
            </a:r>
            <a:r>
              <a:rPr lang="en-US" dirty="0"/>
              <a:t>, a future improvement to the project could involve implementing and investigating into solving the discrete logarithm problem using the Index-Calculus method, firstly for </a:t>
            </a:r>
            <a:r>
              <a:rPr lang="en-US" dirty="0" smtClean="0"/>
              <a:t>GF(p) </a:t>
            </a:r>
            <a:r>
              <a:rPr lang="en-US" dirty="0"/>
              <a:t>and if </a:t>
            </a:r>
            <a:r>
              <a:rPr lang="en-US" dirty="0" smtClean="0"/>
              <a:t>possible GF(2^n). </a:t>
            </a:r>
            <a:endParaRPr lang="en-US" dirty="0"/>
          </a:p>
          <a:p>
            <a:r>
              <a:rPr lang="en-US" dirty="0" smtClean="0"/>
              <a:t>In general - </a:t>
            </a:r>
            <a:r>
              <a:rPr lang="en-US" dirty="0"/>
              <a:t>for future improvements, effort and </a:t>
            </a:r>
            <a:r>
              <a:rPr lang="en-US" dirty="0" smtClean="0"/>
              <a:t>endeavor </a:t>
            </a:r>
            <a:r>
              <a:rPr lang="en-US" dirty="0"/>
              <a:t>is needed practically rather than theoretically. </a:t>
            </a:r>
          </a:p>
          <a:p>
            <a:endParaRPr lang="en-US" dirty="0"/>
          </a:p>
          <a:p>
            <a:endParaRPr lang="en-US" dirty="0"/>
          </a:p>
        </p:txBody>
      </p:sp>
    </p:spTree>
    <p:extLst>
      <p:ext uri="{BB962C8B-B14F-4D97-AF65-F5344CB8AC3E}">
        <p14:creationId xmlns:p14="http://schemas.microsoft.com/office/powerpoint/2010/main" val="21451670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dirty="0"/>
          </a:p>
          <a:p>
            <a:pPr algn="ctr"/>
            <a:r>
              <a:rPr lang="en-US" sz="4000" dirty="0" smtClean="0"/>
              <a:t>Questions?</a:t>
            </a:r>
          </a:p>
          <a:p>
            <a:pPr algn="ctr"/>
            <a:endParaRPr lang="en-US" sz="4000" dirty="0"/>
          </a:p>
          <a:p>
            <a:pPr algn="ctr"/>
            <a:r>
              <a:rPr lang="en-US" sz="4000" dirty="0" smtClean="0"/>
              <a:t>When do I get project results?</a:t>
            </a:r>
            <a:endParaRPr lang="en-US" sz="4000" dirty="0"/>
          </a:p>
        </p:txBody>
      </p:sp>
    </p:spTree>
    <p:extLst>
      <p:ext uri="{BB962C8B-B14F-4D97-AF65-F5344CB8AC3E}">
        <p14:creationId xmlns:p14="http://schemas.microsoft.com/office/powerpoint/2010/main" val="38109193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8</a:t>
            </a:r>
            <a:r>
              <a:rPr lang="en-US" dirty="0" smtClean="0"/>
              <a:t>. Functionality</a:t>
            </a:r>
            <a:endParaRPr lang="en-US" dirty="0"/>
          </a:p>
          <a:p>
            <a:pPr marL="0" indent="0">
              <a:buNone/>
            </a:pPr>
            <a:r>
              <a:rPr lang="en-US" dirty="0"/>
              <a:t>9</a:t>
            </a:r>
            <a:r>
              <a:rPr lang="en-US" dirty="0" smtClean="0"/>
              <a:t>. Implementation </a:t>
            </a:r>
            <a:r>
              <a:rPr lang="en-US" dirty="0"/>
              <a:t>in GF(2^n)</a:t>
            </a:r>
          </a:p>
          <a:p>
            <a:pPr marL="0" indent="0">
              <a:buNone/>
            </a:pPr>
            <a:r>
              <a:rPr lang="en-US" dirty="0" smtClean="0"/>
              <a:t>10. Functionality</a:t>
            </a:r>
            <a:endParaRPr lang="en-US" dirty="0"/>
          </a:p>
          <a:p>
            <a:pPr marL="0" indent="0">
              <a:buNone/>
            </a:pPr>
            <a:r>
              <a:rPr lang="en-US" dirty="0" smtClean="0"/>
              <a:t>11. Compiler </a:t>
            </a:r>
            <a:r>
              <a:rPr lang="en-US" dirty="0"/>
              <a:t>Differences</a:t>
            </a:r>
          </a:p>
          <a:p>
            <a:pPr marL="0" indent="0">
              <a:buNone/>
            </a:pPr>
            <a:r>
              <a:rPr lang="en-US" dirty="0" smtClean="0"/>
              <a:t>12. Results</a:t>
            </a:r>
          </a:p>
          <a:p>
            <a:pPr marL="0" indent="0">
              <a:buNone/>
            </a:pPr>
            <a:r>
              <a:rPr lang="en-US" dirty="0" smtClean="0"/>
              <a:t>13. Conclusion</a:t>
            </a:r>
            <a:endParaRPr lang="en-US" dirty="0"/>
          </a:p>
          <a:p>
            <a:pPr marL="0" indent="0">
              <a:buNone/>
            </a:pPr>
            <a:r>
              <a:rPr lang="en-US" dirty="0" smtClean="0"/>
              <a:t>14. Future </a:t>
            </a:r>
            <a:r>
              <a:rPr lang="en-US" dirty="0"/>
              <a:t>Work</a:t>
            </a:r>
          </a:p>
          <a:p>
            <a:endParaRPr lang="en-US" dirty="0"/>
          </a:p>
        </p:txBody>
      </p:sp>
    </p:spTree>
    <p:extLst>
      <p:ext uri="{BB962C8B-B14F-4D97-AF65-F5344CB8AC3E}">
        <p14:creationId xmlns:p14="http://schemas.microsoft.com/office/powerpoint/2010/main" val="222309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Project</a:t>
            </a:r>
            <a:endParaRPr lang="en-US" dirty="0"/>
          </a:p>
        </p:txBody>
      </p:sp>
      <p:sp>
        <p:nvSpPr>
          <p:cNvPr id="3" name="Content Placeholder 2"/>
          <p:cNvSpPr>
            <a:spLocks noGrp="1"/>
          </p:cNvSpPr>
          <p:nvPr>
            <p:ph idx="1"/>
          </p:nvPr>
        </p:nvSpPr>
        <p:spPr>
          <a:xfrm>
            <a:off x="571500" y="1944618"/>
            <a:ext cx="8000999" cy="2059618"/>
          </a:xfrm>
        </p:spPr>
        <p:txBody>
          <a:bodyPr/>
          <a:lstStyle/>
          <a:p>
            <a:r>
              <a:rPr lang="en-GB" dirty="0">
                <a:effectLst/>
              </a:rPr>
              <a:t>The aim of this project </a:t>
            </a:r>
            <a:r>
              <a:rPr lang="en-GB" dirty="0" smtClean="0">
                <a:effectLst/>
              </a:rPr>
              <a:t>was to </a:t>
            </a:r>
            <a:r>
              <a:rPr lang="en-GB" dirty="0">
                <a:effectLst/>
              </a:rPr>
              <a:t>collect </a:t>
            </a:r>
            <a:r>
              <a:rPr lang="en-GB" dirty="0" smtClean="0">
                <a:effectLst/>
              </a:rPr>
              <a:t>and study current </a:t>
            </a:r>
            <a:r>
              <a:rPr lang="en-GB" dirty="0">
                <a:effectLst/>
              </a:rPr>
              <a:t>algorithms for solving the </a:t>
            </a:r>
            <a:r>
              <a:rPr lang="en-GB" dirty="0" smtClean="0">
                <a:effectLst/>
              </a:rPr>
              <a:t>Discrete Logarithm </a:t>
            </a:r>
            <a:r>
              <a:rPr lang="en-GB" dirty="0">
                <a:effectLst/>
              </a:rPr>
              <a:t>P</a:t>
            </a:r>
            <a:r>
              <a:rPr lang="en-GB" dirty="0" smtClean="0">
                <a:effectLst/>
              </a:rPr>
              <a:t>roblem </a:t>
            </a:r>
            <a:r>
              <a:rPr lang="en-GB" dirty="0">
                <a:effectLst/>
              </a:rPr>
              <a:t>and then select one or a few of these algorithms to implement </a:t>
            </a:r>
            <a:r>
              <a:rPr lang="en-GB" dirty="0" smtClean="0">
                <a:effectLst/>
              </a:rPr>
              <a:t>for th</a:t>
            </a:r>
            <a:r>
              <a:rPr lang="en-GB" dirty="0" smtClean="0"/>
              <a:t>e finite field GF(2^n) </a:t>
            </a:r>
            <a:r>
              <a:rPr lang="en-GB" dirty="0" smtClean="0">
                <a:effectLst/>
              </a:rPr>
              <a:t>in </a:t>
            </a:r>
            <a:r>
              <a:rPr lang="en-GB" dirty="0">
                <a:effectLst/>
              </a:rPr>
              <a:t>the programming language </a:t>
            </a:r>
            <a:r>
              <a:rPr lang="en-GB" dirty="0" smtClean="0">
                <a:effectLst/>
              </a:rPr>
              <a:t>C++. </a:t>
            </a:r>
            <a:endParaRPr lang="en-US" dirty="0"/>
          </a:p>
        </p:txBody>
      </p:sp>
    </p:spTree>
    <p:extLst>
      <p:ext uri="{BB962C8B-B14F-4D97-AF65-F5344CB8AC3E}">
        <p14:creationId xmlns:p14="http://schemas.microsoft.com/office/powerpoint/2010/main" val="375666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Fields </a:t>
            </a:r>
            <a:endParaRPr lang="en-US" dirty="0"/>
          </a:p>
        </p:txBody>
      </p:sp>
      <p:sp>
        <p:nvSpPr>
          <p:cNvPr id="3" name="Content Placeholder 2"/>
          <p:cNvSpPr>
            <a:spLocks noGrp="1"/>
          </p:cNvSpPr>
          <p:nvPr>
            <p:ph idx="1"/>
          </p:nvPr>
        </p:nvSpPr>
        <p:spPr>
          <a:xfrm>
            <a:off x="717176" y="2078118"/>
            <a:ext cx="7664823" cy="3659293"/>
          </a:xfrm>
        </p:spPr>
        <p:txBody>
          <a:bodyPr>
            <a:normAutofit/>
          </a:bodyPr>
          <a:lstStyle/>
          <a:p>
            <a:pPr marL="0" indent="0">
              <a:buNone/>
            </a:pPr>
            <a:r>
              <a:rPr lang="en-US" dirty="0">
                <a:effectLst/>
              </a:rPr>
              <a:t>T</a:t>
            </a:r>
            <a:r>
              <a:rPr lang="en-US" dirty="0" smtClean="0">
                <a:effectLst/>
              </a:rPr>
              <a:t>here </a:t>
            </a:r>
            <a:r>
              <a:rPr lang="en-US" dirty="0">
                <a:effectLst/>
              </a:rPr>
              <a:t>are two types of finite </a:t>
            </a:r>
            <a:r>
              <a:rPr lang="en-US" dirty="0" smtClean="0">
                <a:effectLst/>
              </a:rPr>
              <a:t>fields:</a:t>
            </a:r>
          </a:p>
          <a:p>
            <a:r>
              <a:rPr lang="en-US" dirty="0" smtClean="0">
                <a:effectLst/>
              </a:rPr>
              <a:t>GF(p) – Deals with integer value with operation modulo p</a:t>
            </a:r>
          </a:p>
          <a:p>
            <a:r>
              <a:rPr lang="en-US" dirty="0" smtClean="0">
                <a:effectLst/>
              </a:rPr>
              <a:t>GF(</a:t>
            </a:r>
            <a:r>
              <a:rPr lang="en-US" dirty="0" err="1" smtClean="0">
                <a:effectLst/>
              </a:rPr>
              <a:t>p^n</a:t>
            </a:r>
            <a:r>
              <a:rPr lang="en-US" dirty="0" smtClean="0">
                <a:effectLst/>
              </a:rPr>
              <a:t>) – Deals with </a:t>
            </a:r>
            <a:r>
              <a:rPr lang="en-US" dirty="0">
                <a:effectLst/>
              </a:rPr>
              <a:t>irreducible (primitive) polynomials of degree n</a:t>
            </a:r>
            <a:endParaRPr lang="en-US" dirty="0" smtClean="0">
              <a:effectLst/>
            </a:endParaRPr>
          </a:p>
          <a:p>
            <a:pPr marL="0" indent="0">
              <a:buNone/>
            </a:pPr>
            <a:r>
              <a:rPr lang="en-US" dirty="0" smtClean="0"/>
              <a:t>…focus of this project was mainly on GF(</a:t>
            </a:r>
            <a:r>
              <a:rPr lang="en-US" dirty="0" err="1" smtClean="0"/>
              <a:t>p^n</a:t>
            </a:r>
            <a:r>
              <a:rPr lang="en-US" dirty="0" smtClean="0"/>
              <a:t>).</a:t>
            </a:r>
          </a:p>
        </p:txBody>
      </p:sp>
    </p:spTree>
    <p:extLst>
      <p:ext uri="{BB962C8B-B14F-4D97-AF65-F5344CB8AC3E}">
        <p14:creationId xmlns:p14="http://schemas.microsoft.com/office/powerpoint/2010/main" val="343595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Discrete Logarithm Problem </a:t>
            </a:r>
            <a:endParaRPr lang="en-US" dirty="0"/>
          </a:p>
        </p:txBody>
      </p:sp>
      <p:sp>
        <p:nvSpPr>
          <p:cNvPr id="3" name="Content Placeholder 2"/>
          <p:cNvSpPr>
            <a:spLocks noGrp="1"/>
          </p:cNvSpPr>
          <p:nvPr>
            <p:ph idx="1"/>
          </p:nvPr>
        </p:nvSpPr>
        <p:spPr>
          <a:xfrm>
            <a:off x="702236" y="1995595"/>
            <a:ext cx="7870264" cy="4414170"/>
          </a:xfrm>
        </p:spPr>
        <p:txBody>
          <a:bodyPr>
            <a:normAutofit fontScale="92500" lnSpcReduction="20000"/>
          </a:bodyPr>
          <a:lstStyle/>
          <a:p>
            <a:r>
              <a:rPr lang="en-US" dirty="0">
                <a:effectLst/>
              </a:rPr>
              <a:t>The discrete logarithm problem (DLP) in </a:t>
            </a:r>
            <a:r>
              <a:rPr lang="en-US" dirty="0" smtClean="0">
                <a:effectLst/>
              </a:rPr>
              <a:t>GF(p) </a:t>
            </a:r>
            <a:r>
              <a:rPr lang="en-US" dirty="0">
                <a:effectLst/>
              </a:rPr>
              <a:t>is the following: </a:t>
            </a:r>
            <a:endParaRPr lang="en-US" dirty="0" smtClean="0">
              <a:effectLst/>
            </a:endParaRPr>
          </a:p>
          <a:p>
            <a:pPr marL="0" indent="0">
              <a:buNone/>
            </a:pPr>
            <a:r>
              <a:rPr lang="en-US" dirty="0">
                <a:effectLst/>
              </a:rPr>
              <a:t>G</a:t>
            </a:r>
            <a:r>
              <a:rPr lang="en-US" dirty="0" smtClean="0">
                <a:effectLst/>
              </a:rPr>
              <a:t>iven </a:t>
            </a:r>
            <a:r>
              <a:rPr lang="en-US" dirty="0">
                <a:effectLst/>
              </a:rPr>
              <a:t>a cyclic group G, a prime p, a generator α of G and an element β ∈ G, find the integer x, 0 ≤ x ≤ p-1, such that </a:t>
            </a:r>
            <a:r>
              <a:rPr lang="en-US" dirty="0" smtClean="0">
                <a:effectLst/>
              </a:rPr>
              <a:t>α^x</a:t>
            </a:r>
            <a:r>
              <a:rPr lang="en-US" dirty="0">
                <a:effectLst/>
              </a:rPr>
              <a:t>=β(mod)p. </a:t>
            </a:r>
            <a:endParaRPr lang="en-US" dirty="0" smtClean="0">
              <a:effectLst/>
            </a:endParaRPr>
          </a:p>
          <a:p>
            <a:r>
              <a:rPr lang="en-US" dirty="0"/>
              <a:t>The discrete logarithm problem (DLP) in GF(2^n) is the following: </a:t>
            </a:r>
          </a:p>
          <a:p>
            <a:pPr marL="0" indent="0">
              <a:buNone/>
            </a:pPr>
            <a:r>
              <a:rPr lang="en-US" dirty="0"/>
              <a:t>Given an irreducible (primitive) polynomial f(x) of degree n, a cyclic group G = Z^(∗)_(2^n), a generator α, and a primitive element β ∈ G, find the integer x, 0 ≤ x ≤ (2^n)-1, such that α^x=β. </a:t>
            </a:r>
          </a:p>
          <a:p>
            <a:pPr marL="0" indent="0">
              <a:buNone/>
            </a:pPr>
            <a:endParaRPr lang="en-US" dirty="0" smtClean="0"/>
          </a:p>
          <a:p>
            <a:endParaRPr lang="en-US" dirty="0"/>
          </a:p>
        </p:txBody>
      </p:sp>
    </p:spTree>
    <p:extLst>
      <p:ext uri="{BB962C8B-B14F-4D97-AF65-F5344CB8AC3E}">
        <p14:creationId xmlns:p14="http://schemas.microsoft.com/office/powerpoint/2010/main" val="327450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449" y="0"/>
            <a:ext cx="5452353" cy="1695631"/>
          </a:xfrm>
        </p:spPr>
        <p:txBody>
          <a:bodyPr>
            <a:normAutofit fontScale="90000"/>
          </a:bodyPr>
          <a:lstStyle/>
          <a:p>
            <a:r>
              <a:rPr lang="en-US" dirty="0" smtClean="0"/>
              <a:t>The Generic DLP Algorithms</a:t>
            </a:r>
            <a:endParaRPr lang="en-US" dirty="0"/>
          </a:p>
        </p:txBody>
      </p:sp>
      <p:sp>
        <p:nvSpPr>
          <p:cNvPr id="3" name="Content Placeholder 2"/>
          <p:cNvSpPr>
            <a:spLocks noGrp="1"/>
          </p:cNvSpPr>
          <p:nvPr>
            <p:ph idx="1"/>
          </p:nvPr>
        </p:nvSpPr>
        <p:spPr>
          <a:xfrm>
            <a:off x="612588" y="2097626"/>
            <a:ext cx="7963647" cy="3848964"/>
          </a:xfrm>
        </p:spPr>
        <p:txBody>
          <a:bodyPr>
            <a:normAutofit/>
          </a:bodyPr>
          <a:lstStyle/>
          <a:p>
            <a:r>
              <a:rPr lang="en-US" dirty="0">
                <a:effectLst/>
              </a:rPr>
              <a:t>The algorithms can be grouped into two categories </a:t>
            </a:r>
            <a:r>
              <a:rPr lang="en-US" dirty="0" smtClean="0">
                <a:effectLst/>
              </a:rPr>
              <a:t>`generic’ </a:t>
            </a:r>
            <a:r>
              <a:rPr lang="en-US" dirty="0">
                <a:effectLst/>
              </a:rPr>
              <a:t>and </a:t>
            </a:r>
            <a:r>
              <a:rPr lang="en-US" dirty="0" smtClean="0">
                <a:effectLst/>
              </a:rPr>
              <a:t>`non</a:t>
            </a:r>
            <a:r>
              <a:rPr lang="en-US" dirty="0">
                <a:effectLst/>
              </a:rPr>
              <a:t>-</a:t>
            </a:r>
            <a:r>
              <a:rPr lang="en-US" dirty="0" smtClean="0">
                <a:effectLst/>
              </a:rPr>
              <a:t>generic’. The generic algorithms are: </a:t>
            </a:r>
            <a:endParaRPr lang="en-US" dirty="0"/>
          </a:p>
          <a:p>
            <a:pPr marL="0" indent="0" algn="ctr">
              <a:buNone/>
            </a:pPr>
            <a:r>
              <a:rPr lang="en-US" dirty="0" smtClean="0">
                <a:effectLst/>
              </a:rPr>
              <a:t>1. Brute </a:t>
            </a:r>
            <a:r>
              <a:rPr lang="en-US" dirty="0">
                <a:effectLst/>
              </a:rPr>
              <a:t>Force </a:t>
            </a:r>
            <a:r>
              <a:rPr lang="en-US" dirty="0" smtClean="0">
                <a:effectLst/>
              </a:rPr>
              <a:t>Search</a:t>
            </a:r>
          </a:p>
          <a:p>
            <a:pPr marL="0" indent="0" algn="ctr">
              <a:buNone/>
            </a:pPr>
            <a:r>
              <a:rPr lang="en-US" dirty="0" smtClean="0">
                <a:effectLst/>
              </a:rPr>
              <a:t>2</a:t>
            </a:r>
            <a:r>
              <a:rPr lang="en-US" dirty="0">
                <a:effectLst/>
              </a:rPr>
              <a:t>. Shanks’ “Baby-Step Giant-Step” Method </a:t>
            </a:r>
          </a:p>
          <a:p>
            <a:pPr marL="0" indent="0" algn="ctr">
              <a:buNone/>
            </a:pPr>
            <a:r>
              <a:rPr lang="en-US" dirty="0" smtClean="0">
                <a:effectLst/>
              </a:rPr>
              <a:t>3</a:t>
            </a:r>
            <a:r>
              <a:rPr lang="en-US" dirty="0">
                <a:effectLst/>
              </a:rPr>
              <a:t>. Pollard’s </a:t>
            </a:r>
            <a:r>
              <a:rPr lang="en-US" dirty="0" err="1">
                <a:effectLst/>
              </a:rPr>
              <a:t>ρ</a:t>
            </a:r>
            <a:r>
              <a:rPr lang="en-US" dirty="0">
                <a:effectLst/>
              </a:rPr>
              <a:t> Algorithm for logarithms (1978) </a:t>
            </a:r>
            <a:endParaRPr lang="en-US" dirty="0" smtClean="0">
              <a:effectLst/>
            </a:endParaRPr>
          </a:p>
          <a:p>
            <a:pPr marL="0" indent="0" algn="ctr">
              <a:buNone/>
            </a:pPr>
            <a:r>
              <a:rPr lang="en-US" dirty="0" smtClean="0">
                <a:effectLst/>
              </a:rPr>
              <a:t>4</a:t>
            </a:r>
            <a:r>
              <a:rPr lang="en-US" dirty="0">
                <a:effectLst/>
              </a:rPr>
              <a:t>. </a:t>
            </a:r>
            <a:r>
              <a:rPr lang="en-US" dirty="0" err="1">
                <a:effectLst/>
              </a:rPr>
              <a:t>Pohlig</a:t>
            </a:r>
            <a:r>
              <a:rPr lang="en-US" dirty="0">
                <a:effectLst/>
              </a:rPr>
              <a:t>-Hellman Algorithm (1978) </a:t>
            </a:r>
            <a:endParaRPr lang="en-US" dirty="0"/>
          </a:p>
          <a:p>
            <a:pPr marL="0" indent="0">
              <a:buNone/>
            </a:pPr>
            <a:endParaRPr lang="en-US" dirty="0"/>
          </a:p>
        </p:txBody>
      </p:sp>
    </p:spTree>
    <p:extLst>
      <p:ext uri="{BB962C8B-B14F-4D97-AF65-F5344CB8AC3E}">
        <p14:creationId xmlns:p14="http://schemas.microsoft.com/office/powerpoint/2010/main" val="49173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Non-generic DLP Algorithm</a:t>
            </a:r>
            <a:endParaRPr lang="en-US" dirty="0"/>
          </a:p>
        </p:txBody>
      </p:sp>
      <p:sp>
        <p:nvSpPr>
          <p:cNvPr id="3" name="Content Placeholder 2"/>
          <p:cNvSpPr>
            <a:spLocks noGrp="1"/>
          </p:cNvSpPr>
          <p:nvPr>
            <p:ph idx="1"/>
          </p:nvPr>
        </p:nvSpPr>
        <p:spPr>
          <a:xfrm>
            <a:off x="732118" y="1949676"/>
            <a:ext cx="7840382" cy="2921148"/>
          </a:xfrm>
        </p:spPr>
        <p:txBody>
          <a:bodyPr>
            <a:normAutofit/>
          </a:bodyPr>
          <a:lstStyle/>
          <a:p>
            <a:r>
              <a:rPr lang="en-US" dirty="0">
                <a:effectLst/>
              </a:rPr>
              <a:t>This is known to be the most powerful method for computing discrete </a:t>
            </a:r>
            <a:r>
              <a:rPr lang="en-US" dirty="0" smtClean="0">
                <a:effectLst/>
              </a:rPr>
              <a:t>logarithms </a:t>
            </a:r>
            <a:r>
              <a:rPr lang="en-US" dirty="0">
                <a:effectLst/>
              </a:rPr>
              <a:t>and is understood to give a subexponential-time algorithm. </a:t>
            </a:r>
            <a:r>
              <a:rPr lang="en-US" dirty="0" smtClean="0">
                <a:effectLst/>
              </a:rPr>
              <a:t>It is called the:</a:t>
            </a:r>
          </a:p>
          <a:p>
            <a:pPr marL="0" indent="0" algn="ctr">
              <a:buNone/>
            </a:pPr>
            <a:r>
              <a:rPr lang="en-US" dirty="0" smtClean="0">
                <a:effectLst/>
              </a:rPr>
              <a:t>1. Index-Calculus Algorithm </a:t>
            </a:r>
            <a:endParaRPr lang="en-US" dirty="0"/>
          </a:p>
          <a:p>
            <a:pPr marL="0" indent="0">
              <a:buNone/>
            </a:pPr>
            <a:r>
              <a:rPr lang="en-US" dirty="0" smtClean="0"/>
              <a:t>…yet the project only focused on the generic algorithms.</a:t>
            </a:r>
            <a:endParaRPr lang="en-US" dirty="0"/>
          </a:p>
        </p:txBody>
      </p:sp>
    </p:spTree>
    <p:extLst>
      <p:ext uri="{BB962C8B-B14F-4D97-AF65-F5344CB8AC3E}">
        <p14:creationId xmlns:p14="http://schemas.microsoft.com/office/powerpoint/2010/main" val="413068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C++</a:t>
            </a:r>
            <a:endParaRPr lang="en-US" dirty="0"/>
          </a:p>
        </p:txBody>
      </p:sp>
      <p:sp>
        <p:nvSpPr>
          <p:cNvPr id="3" name="Content Placeholder 2"/>
          <p:cNvSpPr>
            <a:spLocks noGrp="1"/>
          </p:cNvSpPr>
          <p:nvPr>
            <p:ph idx="1"/>
          </p:nvPr>
        </p:nvSpPr>
        <p:spPr>
          <a:xfrm>
            <a:off x="791882" y="1955835"/>
            <a:ext cx="7780617" cy="2720753"/>
          </a:xfrm>
        </p:spPr>
        <p:txBody>
          <a:bodyPr>
            <a:normAutofit/>
          </a:bodyPr>
          <a:lstStyle/>
          <a:p>
            <a:r>
              <a:rPr lang="en-US" dirty="0" smtClean="0"/>
              <a:t>Implementation was carried out under both representations: firstly </a:t>
            </a:r>
            <a:r>
              <a:rPr lang="en-US" i="1" dirty="0" smtClean="0"/>
              <a:t>integer </a:t>
            </a:r>
            <a:r>
              <a:rPr lang="en-US" dirty="0" smtClean="0"/>
              <a:t>and then </a:t>
            </a:r>
            <a:r>
              <a:rPr lang="en-US" i="1" dirty="0" smtClean="0"/>
              <a:t>polynomial. </a:t>
            </a:r>
            <a:r>
              <a:rPr lang="en-US" dirty="0" smtClean="0"/>
              <a:t>This gave a good indication to the level of implementation difficulty between both fields. </a:t>
            </a:r>
          </a:p>
          <a:p>
            <a:r>
              <a:rPr lang="en-US" dirty="0" smtClean="0"/>
              <a:t>The programming language used was C++.</a:t>
            </a:r>
            <a:endParaRPr lang="en-US" dirty="0"/>
          </a:p>
        </p:txBody>
      </p:sp>
    </p:spTree>
    <p:extLst>
      <p:ext uri="{BB962C8B-B14F-4D97-AF65-F5344CB8AC3E}">
        <p14:creationId xmlns:p14="http://schemas.microsoft.com/office/powerpoint/2010/main" val="2162055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avelogue">
  <a:themeElements>
    <a:clrScheme name="Travelogue">
      <a:dk1>
        <a:sysClr val="windowText" lastClr="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99350B"/>
      </a:hlink>
      <a:folHlink>
        <a:srgbClr val="785140"/>
      </a:folHlink>
    </a:clrScheme>
    <a:fontScheme name="Travelogue">
      <a:majorFont>
        <a:latin typeface="Calisto MT"/>
        <a:ea typeface=""/>
        <a:cs typeface=""/>
        <a:font script="Jpan" typeface="ＭＳ 明朝"/>
      </a:majorFont>
      <a:minorFont>
        <a:latin typeface="Calisto MT"/>
        <a:ea typeface=""/>
        <a:cs typeface=""/>
        <a:font script="Jpan" typeface="ＭＳ 明朝"/>
      </a:minorFont>
    </a:fontScheme>
    <a:fmtScheme name="Travelogue">
      <a:fillStyleLst>
        <a:solidFill>
          <a:schemeClr val="phClr"/>
        </a:solidFill>
        <a:blipFill rotWithShape="1">
          <a:blip xmlns:r="http://schemas.openxmlformats.org/officeDocument/2006/relationships" r:embed="rId1">
            <a:duotone>
              <a:schemeClr val="phClr">
                <a:shade val="20000"/>
                <a:satMod val="130000"/>
              </a:schemeClr>
              <a:schemeClr val="phClr">
                <a:tint val="80000"/>
                <a:satMod val="150000"/>
              </a:schemeClr>
            </a:duotone>
          </a:blip>
          <a:tile tx="0" ty="0" sx="50000" sy="50000" flip="none" algn="tl"/>
        </a:blipFill>
        <a:blipFill rotWithShape="1">
          <a:blip xmlns:r="http://schemas.openxmlformats.org/officeDocument/2006/relationships" r:embed="rId2">
            <a:duotone>
              <a:schemeClr val="phClr">
                <a:shade val="20000"/>
                <a:satMod val="130000"/>
              </a:schemeClr>
              <a:schemeClr val="phClr">
                <a:tint val="80000"/>
                <a:satMod val="150000"/>
              </a:schemeClr>
            </a:duotone>
          </a:blip>
          <a:tile tx="0" ty="0" sx="50000" sy="5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6600000" sx="102000" sy="102000" rotWithShape="0">
              <a:srgbClr val="000000">
                <a:alpha val="35000"/>
              </a:srgbClr>
            </a:outerShdw>
          </a:effectLst>
        </a:effectStyle>
        <a:effectStyle>
          <a:effectLst>
            <a:outerShdw blurRad="88900" dist="63500" dir="2400000" rotWithShape="0">
              <a:srgbClr val="000000">
                <a:alpha val="50000"/>
              </a:srgbClr>
            </a:outerShdw>
          </a:effectLst>
          <a:scene3d>
            <a:camera prst="orthographicFront">
              <a:rot lat="0" lon="0" rev="0"/>
            </a:camera>
            <a:lightRig rig="sunset" dir="t">
              <a:rot lat="0" lon="0" rev="4200000"/>
            </a:lightRig>
          </a:scene3d>
          <a:sp3d>
            <a:bevelT w="63500" h="25400" prst="coolSlant"/>
          </a:sp3d>
        </a:effectStyle>
      </a:effectStyleLst>
      <a:bgFillStyleLst>
        <a:solidFill>
          <a:schemeClr val="phClr"/>
        </a:solidFill>
        <a:gradFill rotWithShape="1">
          <a:gsLst>
            <a:gs pos="0">
              <a:schemeClr val="phClr">
                <a:tint val="50000"/>
                <a:shade val="90000"/>
                <a:hueMod val="85000"/>
                <a:satMod val="300000"/>
                <a:lumMod val="100000"/>
              </a:schemeClr>
            </a:gs>
            <a:gs pos="40000">
              <a:schemeClr val="phClr">
                <a:tint val="45000"/>
                <a:shade val="99000"/>
                <a:hueMod val="95000"/>
                <a:satMod val="300000"/>
                <a:lumMod val="100000"/>
              </a:schemeClr>
            </a:gs>
            <a:gs pos="100000">
              <a:schemeClr val="phClr">
                <a:shade val="20000"/>
                <a:hueMod val="95000"/>
                <a:satMod val="255000"/>
                <a:lumMod val="100000"/>
              </a:schemeClr>
            </a:gs>
          </a:gsLst>
          <a:path path="circle">
            <a:fillToRect l="50000" t="-80000" r="50000" b="180000"/>
          </a:path>
        </a:gradFill>
        <a:gradFill rotWithShape="1">
          <a:gsLst>
            <a:gs pos="0">
              <a:schemeClr val="phClr">
                <a:tint val="70000"/>
                <a:satMod val="2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Travelogue.thmx</Template>
  <TotalTime>467</TotalTime>
  <Words>1534</Words>
  <Application>Microsoft Macintosh PowerPoint</Application>
  <PresentationFormat>On-screen Show (4:3)</PresentationFormat>
  <Paragraphs>111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Travelogue</vt:lpstr>
      <vt:lpstr>Discrete Logarithm Problem in Finite Fields and Applications to Cryptography</vt:lpstr>
      <vt:lpstr>Overview</vt:lpstr>
      <vt:lpstr>Overview (cont…)</vt:lpstr>
      <vt:lpstr>Aim of Project</vt:lpstr>
      <vt:lpstr>Finite Fields </vt:lpstr>
      <vt:lpstr>The Discrete Logarithm Problem </vt:lpstr>
      <vt:lpstr>The Generic DLP Algorithms</vt:lpstr>
      <vt:lpstr>The Non-generic DLP Algorithm</vt:lpstr>
      <vt:lpstr>Implementation in C++</vt:lpstr>
      <vt:lpstr>Implementation in GF(p)</vt:lpstr>
      <vt:lpstr>Functionality</vt:lpstr>
      <vt:lpstr>Functionality (cont…)</vt:lpstr>
      <vt:lpstr>Implementation in GF(2^n)</vt:lpstr>
      <vt:lpstr>Implementation in GF(2^n) (cont…)</vt:lpstr>
      <vt:lpstr>Functionality</vt:lpstr>
      <vt:lpstr>Functionality (cont…)</vt:lpstr>
      <vt:lpstr>Functionality (cont…)</vt:lpstr>
      <vt:lpstr>Compiler Differences</vt:lpstr>
      <vt:lpstr>Results</vt:lpstr>
      <vt:lpstr>Conclusion</vt:lpstr>
      <vt:lpstr>Future Work</vt:lpstr>
      <vt:lpstr>Thank You</vt:lpstr>
    </vt:vector>
  </TitlesOfParts>
  <Company>Divyesh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 B Chudasama</dc:creator>
  <cp:lastModifiedBy>Divyesh B Chudasama</cp:lastModifiedBy>
  <cp:revision>87</cp:revision>
  <dcterms:created xsi:type="dcterms:W3CDTF">2012-09-10T16:11:41Z</dcterms:created>
  <dcterms:modified xsi:type="dcterms:W3CDTF">2012-09-13T22:01:06Z</dcterms:modified>
</cp:coreProperties>
</file>