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C22"/>
    <a:srgbClr val="575756"/>
    <a:srgbClr val="868686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3DB4-219E-4D4E-9795-A2A94D78A685}" type="datetimeFigureOut">
              <a:rPr lang="en-GB" smtClean="0"/>
              <a:t>07/10/2013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851B-B6AF-48CB-900D-DFC3F3B90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5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851B-B6AF-48CB-900D-DFC3F3B909E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41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851B-B6AF-48CB-900D-DFC3F3B909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1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851B-B6AF-48CB-900D-DFC3F3B909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7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851B-B6AF-48CB-900D-DFC3F3B909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3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851B-B6AF-48CB-900D-DFC3F3B909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7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8C7A-4888-4EFD-B925-C3CFB8E7FCE3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4D8-35F7-4C05-9A4D-43C8F515A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8C7A-4888-4EFD-B925-C3CFB8E7FCE3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4D8-35F7-4C05-9A4D-43C8F515A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8C7A-4888-4EFD-B925-C3CFB8E7FCE3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4D8-35F7-4C05-9A4D-43C8F515A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8C7A-4888-4EFD-B925-C3CFB8E7FCE3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4D8-35F7-4C05-9A4D-43C8F515A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8C7A-4888-4EFD-B925-C3CFB8E7FCE3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4D8-35F7-4C05-9A4D-43C8F515A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8C7A-4888-4EFD-B925-C3CFB8E7FCE3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4D8-35F7-4C05-9A4D-43C8F515A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8C7A-4888-4EFD-B925-C3CFB8E7FCE3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4D8-35F7-4C05-9A4D-43C8F515A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8C7A-4888-4EFD-B925-C3CFB8E7FCE3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4D8-35F7-4C05-9A4D-43C8F515A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8C7A-4888-4EFD-B925-C3CFB8E7FCE3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4D8-35F7-4C05-9A4D-43C8F515A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8C7A-4888-4EFD-B925-C3CFB8E7FCE3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4D8-35F7-4C05-9A4D-43C8F515A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8C7A-4888-4EFD-B925-C3CFB8E7FCE3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D4D8-35F7-4C05-9A4D-43C8F515A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8C7A-4888-4EFD-B925-C3CFB8E7FCE3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D4D8-35F7-4C05-9A4D-43C8F515ACA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z3_GZoENJ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.co.u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590800"/>
            <a:ext cx="6102424" cy="838200"/>
          </a:xfrm>
        </p:spPr>
        <p:txBody>
          <a:bodyPr>
            <a:normAutofit fontScale="90000"/>
          </a:bodyPr>
          <a:lstStyle/>
          <a:p>
            <a:pPr algn="r"/>
            <a:r>
              <a:rPr lang="en-GB" sz="3500" dirty="0" smtClean="0">
                <a:solidFill>
                  <a:srgbClr val="575756"/>
                </a:solidFill>
                <a:latin typeface="Myriad Pro" pitchFamily="34" charset="0"/>
              </a:rPr>
              <a:t>National Blood Donation Day	</a:t>
            </a:r>
            <a:endParaRPr lang="en-GB" sz="3500" dirty="0">
              <a:solidFill>
                <a:srgbClr val="575756"/>
              </a:solidFill>
              <a:latin typeface="Myriad Pro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352800"/>
            <a:ext cx="6477000" cy="609600"/>
          </a:xfrm>
        </p:spPr>
        <p:txBody>
          <a:bodyPr>
            <a:normAutofit/>
          </a:bodyPr>
          <a:lstStyle/>
          <a:p>
            <a:pPr algn="r"/>
            <a:r>
              <a:rPr lang="en-GB" sz="2500" dirty="0" smtClean="0">
                <a:solidFill>
                  <a:srgbClr val="E68C22"/>
                </a:solidFill>
              </a:rPr>
              <a:t>B Positive Campaign</a:t>
            </a:r>
            <a:endParaRPr lang="en-GB" sz="2500" dirty="0">
              <a:solidFill>
                <a:srgbClr val="E68C22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8031" y="6096000"/>
            <a:ext cx="2765969" cy="51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lood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93574"/>
            <a:ext cx="2448272" cy="45676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205064"/>
          </a:xfrm>
        </p:spPr>
        <p:txBody>
          <a:bodyPr>
            <a:normAutofit/>
          </a:bodyPr>
          <a:lstStyle/>
          <a:p>
            <a:pPr>
              <a:buClr>
                <a:srgbClr val="E68C22"/>
              </a:buClr>
              <a:buFont typeface="Arial"/>
              <a:buChar char="•"/>
            </a:pPr>
            <a:r>
              <a:rPr lang="en-GB" sz="1800" dirty="0" smtClean="0">
                <a:solidFill>
                  <a:srgbClr val="868686"/>
                </a:solidFill>
              </a:rPr>
              <a:t>An exciting campaign launched last year by NHSF (UK) in association with the NHS Blood Donation Campaign</a:t>
            </a:r>
          </a:p>
          <a:p>
            <a:pPr>
              <a:buClr>
                <a:srgbClr val="E68C22"/>
              </a:buClr>
              <a:buFont typeface="Arial"/>
              <a:buChar char="•"/>
            </a:pPr>
            <a:r>
              <a:rPr lang="en-GB" sz="1800" dirty="0" smtClean="0">
                <a:solidFill>
                  <a:srgbClr val="868686"/>
                </a:solidFill>
              </a:rPr>
              <a:t>Focusing on raising awareness on donating blood</a:t>
            </a:r>
          </a:p>
          <a:p>
            <a:pPr>
              <a:buClr>
                <a:srgbClr val="E68C22"/>
              </a:buClr>
              <a:buFont typeface="Arial"/>
              <a:buChar char="•"/>
            </a:pPr>
            <a:r>
              <a:rPr lang="en-GB" sz="1800" dirty="0" smtClean="0">
                <a:solidFill>
                  <a:srgbClr val="868686"/>
                </a:solidFill>
              </a:rPr>
              <a:t>A day/week where you donate blood!</a:t>
            </a:r>
          </a:p>
          <a:p>
            <a:pPr>
              <a:buClr>
                <a:srgbClr val="E68C22"/>
              </a:buClr>
              <a:buFont typeface="Arial"/>
              <a:buChar char="•"/>
            </a:pPr>
            <a:r>
              <a:rPr lang="en-GB" sz="1800" dirty="0" smtClean="0">
                <a:solidFill>
                  <a:srgbClr val="868686"/>
                </a:solidFill>
              </a:rPr>
              <a:t>Taking place on </a:t>
            </a:r>
            <a:r>
              <a:rPr lang="en-GB" sz="1800" b="1" dirty="0" smtClean="0">
                <a:solidFill>
                  <a:srgbClr val="868686"/>
                </a:solidFill>
              </a:rPr>
              <a:t>Wednesday 6</a:t>
            </a:r>
            <a:r>
              <a:rPr lang="en-GB" sz="1800" b="1" baseline="30000" dirty="0" smtClean="0">
                <a:solidFill>
                  <a:srgbClr val="868686"/>
                </a:solidFill>
              </a:rPr>
              <a:t>th</a:t>
            </a:r>
            <a:r>
              <a:rPr lang="en-GB" sz="1800" b="1" dirty="0" smtClean="0">
                <a:solidFill>
                  <a:srgbClr val="868686"/>
                </a:solidFill>
              </a:rPr>
              <a:t> November 2013</a:t>
            </a:r>
            <a:endParaRPr lang="en-GB" sz="1800" b="1" dirty="0">
              <a:solidFill>
                <a:srgbClr val="868686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8031" y="6096000"/>
            <a:ext cx="2765969" cy="51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95536" y="533400"/>
            <a:ext cx="806489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Myriad Pro" pitchFamily="34" charset="0"/>
                <a:ea typeface="+mj-ea"/>
                <a:cs typeface="+mj-cs"/>
              </a:rPr>
              <a:t>What is National Blood</a:t>
            </a:r>
            <a:r>
              <a:rPr kumimoji="0" lang="en-GB" sz="3500" b="0" i="0" u="none" strike="noStrike" kern="1200" cap="none" spc="0" normalizeH="0" noProof="0" dirty="0" smtClean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Myriad Pro" pitchFamily="34" charset="0"/>
                <a:ea typeface="+mj-ea"/>
                <a:cs typeface="+mj-cs"/>
              </a:rPr>
              <a:t> Donation Day?</a:t>
            </a: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Myriad Pr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205064"/>
          </a:xfrm>
        </p:spPr>
        <p:txBody>
          <a:bodyPr>
            <a:normAutofit/>
          </a:bodyPr>
          <a:lstStyle/>
          <a:p>
            <a:pPr>
              <a:buClr>
                <a:srgbClr val="E68C22"/>
              </a:buClr>
              <a:buFont typeface="Arial"/>
              <a:buChar char="•"/>
            </a:pPr>
            <a:r>
              <a:rPr lang="en-GB" sz="1800" dirty="0" smtClean="0">
                <a:solidFill>
                  <a:srgbClr val="868686"/>
                </a:solidFill>
              </a:rPr>
              <a:t>There is a serious shortage of blood supplies in the UK currently – specially of B- and O- blood types</a:t>
            </a:r>
          </a:p>
          <a:p>
            <a:pPr>
              <a:buClr>
                <a:srgbClr val="E68C22"/>
              </a:buClr>
              <a:buFont typeface="Arial"/>
              <a:buChar char="•"/>
            </a:pPr>
            <a:r>
              <a:rPr lang="en-GB" sz="1800" dirty="0" smtClean="0">
                <a:solidFill>
                  <a:srgbClr val="868686"/>
                </a:solidFill>
              </a:rPr>
              <a:t>Only 2% of the South Asian community donate blood</a:t>
            </a:r>
          </a:p>
          <a:p>
            <a:pPr>
              <a:buClr>
                <a:srgbClr val="E68C22"/>
              </a:buClr>
              <a:buFont typeface="Arial"/>
              <a:buChar char="•"/>
            </a:pPr>
            <a:r>
              <a:rPr lang="en-GB" sz="1800" dirty="0" smtClean="0">
                <a:solidFill>
                  <a:srgbClr val="868686"/>
                </a:solidFill>
              </a:rPr>
              <a:t>25% of the </a:t>
            </a:r>
            <a:r>
              <a:rPr lang="en-GB" sz="1800" dirty="0" smtClean="0">
                <a:solidFill>
                  <a:srgbClr val="868686"/>
                </a:solidFill>
              </a:rPr>
              <a:t>South Asian </a:t>
            </a:r>
            <a:r>
              <a:rPr lang="en-GB" sz="1800" dirty="0" smtClean="0">
                <a:solidFill>
                  <a:srgbClr val="868686"/>
                </a:solidFill>
              </a:rPr>
              <a:t>community are blood group type </a:t>
            </a:r>
            <a:r>
              <a:rPr lang="en-GB" sz="1800" dirty="0" smtClean="0">
                <a:solidFill>
                  <a:srgbClr val="868686"/>
                </a:solidFill>
              </a:rPr>
              <a:t>B, </a:t>
            </a:r>
            <a:r>
              <a:rPr lang="en-GB" sz="1800" dirty="0" smtClean="0">
                <a:solidFill>
                  <a:srgbClr val="868686"/>
                </a:solidFill>
              </a:rPr>
              <a:t>compared to 9% of Caucasians</a:t>
            </a:r>
          </a:p>
          <a:p>
            <a:pPr>
              <a:buClr>
                <a:srgbClr val="E68C22"/>
              </a:buClr>
              <a:buFont typeface="Arial"/>
              <a:buChar char="•"/>
            </a:pPr>
            <a:r>
              <a:rPr lang="en-GB" sz="1800" dirty="0" smtClean="0">
                <a:solidFill>
                  <a:srgbClr val="868686"/>
                </a:solidFill>
              </a:rPr>
              <a:t>In the case of patients requiring long term blood transfusion programmes (needing a lot of blood over a long period of time) it is beneficial to have blood which is as community matched as possible</a:t>
            </a:r>
          </a:p>
          <a:p>
            <a:pPr>
              <a:buClr>
                <a:srgbClr val="E68C22"/>
              </a:buClr>
              <a:buFont typeface="Arial"/>
              <a:buChar char="•"/>
            </a:pPr>
            <a:r>
              <a:rPr lang="en-GB" sz="1800" dirty="0" smtClean="0">
                <a:solidFill>
                  <a:srgbClr val="868686"/>
                </a:solidFill>
              </a:rPr>
              <a:t>By donating blood you can save lives – one donation can improve or save the lives of 3 adults or 7 babies</a:t>
            </a:r>
          </a:p>
          <a:p>
            <a:pPr>
              <a:buClr>
                <a:srgbClr val="E68C22"/>
              </a:buClr>
              <a:buFont typeface="Arial"/>
              <a:buChar char="•"/>
            </a:pPr>
            <a:endParaRPr lang="en-GB" sz="1800" dirty="0">
              <a:solidFill>
                <a:srgbClr val="868686"/>
              </a:solidFill>
            </a:endParaRPr>
          </a:p>
          <a:p>
            <a:pPr>
              <a:buClr>
                <a:srgbClr val="E68C22"/>
              </a:buClr>
              <a:buFont typeface="Arial"/>
              <a:buChar char="•"/>
            </a:pPr>
            <a:r>
              <a:rPr lang="nl-NL" sz="1800" dirty="0">
                <a:hlinkClick r:id="rId3"/>
              </a:rPr>
              <a:t>NHSF (UK) BLOOD DONATION </a:t>
            </a:r>
            <a:r>
              <a:rPr lang="nl-NL" sz="1800" dirty="0" smtClean="0">
                <a:hlinkClick r:id="rId3"/>
              </a:rPr>
              <a:t>VIDEO</a:t>
            </a:r>
            <a:endParaRPr lang="en-GB" sz="1800" dirty="0">
              <a:solidFill>
                <a:srgbClr val="868686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8031" y="6096000"/>
            <a:ext cx="2765969" cy="51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95536" y="533400"/>
            <a:ext cx="842493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Myriad Pro" pitchFamily="34" charset="0"/>
                <a:ea typeface="+mj-ea"/>
                <a:cs typeface="+mj-cs"/>
              </a:rPr>
              <a:t>Why Donate </a:t>
            </a:r>
            <a:r>
              <a:rPr lang="en-GB" sz="3500" dirty="0" smtClean="0">
                <a:solidFill>
                  <a:srgbClr val="575756"/>
                </a:solidFill>
                <a:latin typeface="Myriad Pro" pitchFamily="34" charset="0"/>
                <a:ea typeface="+mj-ea"/>
                <a:cs typeface="+mj-cs"/>
              </a:rPr>
              <a:t>Blood</a:t>
            </a:r>
            <a:r>
              <a:rPr kumimoji="0" lang="en-GB" sz="3500" b="0" i="0" u="none" strike="noStrike" kern="1200" cap="none" spc="0" normalizeH="0" noProof="0" dirty="0" smtClean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Myriad Pro" pitchFamily="34" charset="0"/>
                <a:ea typeface="+mj-ea"/>
                <a:cs typeface="+mj-cs"/>
              </a:rPr>
              <a:t>?</a:t>
            </a: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Myriad Pro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756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205064"/>
          </a:xfrm>
        </p:spPr>
        <p:txBody>
          <a:bodyPr>
            <a:normAutofit lnSpcReduction="10000"/>
          </a:bodyPr>
          <a:lstStyle/>
          <a:p>
            <a:pPr>
              <a:buClr>
                <a:srgbClr val="E68C22"/>
              </a:buClr>
              <a:buFont typeface="+mj-lt"/>
              <a:buAutoNum type="arabicPeriod"/>
            </a:pPr>
            <a:r>
              <a:rPr lang="en-GB" sz="1800" dirty="0" smtClean="0">
                <a:solidFill>
                  <a:srgbClr val="868686"/>
                </a:solidFill>
              </a:rPr>
              <a:t>Sign up to the blood donor register </a:t>
            </a:r>
          </a:p>
          <a:p>
            <a:pPr lvl="1">
              <a:buClr>
                <a:srgbClr val="E68C22"/>
              </a:buClr>
            </a:pPr>
            <a:r>
              <a:rPr lang="en-GB" sz="1600" dirty="0" smtClean="0">
                <a:solidFill>
                  <a:srgbClr val="868686"/>
                </a:solidFill>
              </a:rPr>
              <a:t>Get your committee AND chapter members to sign up to the blood donor register online</a:t>
            </a:r>
          </a:p>
          <a:p>
            <a:pPr lvl="1">
              <a:buClr>
                <a:srgbClr val="E68C22"/>
              </a:buClr>
            </a:pPr>
            <a:r>
              <a:rPr lang="en-GB" sz="1600" b="1" dirty="0" smtClean="0">
                <a:solidFill>
                  <a:srgbClr val="868686"/>
                </a:solidFill>
              </a:rPr>
              <a:t>Deadline: Sunday 20</a:t>
            </a:r>
            <a:r>
              <a:rPr lang="en-GB" sz="1600" b="1" baseline="30000" dirty="0" smtClean="0">
                <a:solidFill>
                  <a:srgbClr val="868686"/>
                </a:solidFill>
              </a:rPr>
              <a:t>th</a:t>
            </a:r>
            <a:r>
              <a:rPr lang="en-GB" sz="1600" b="1" dirty="0" smtClean="0">
                <a:solidFill>
                  <a:srgbClr val="868686"/>
                </a:solidFill>
              </a:rPr>
              <a:t> October</a:t>
            </a:r>
          </a:p>
          <a:p>
            <a:pPr>
              <a:buClr>
                <a:srgbClr val="E68C22"/>
              </a:buClr>
              <a:buFont typeface="+mj-lt"/>
              <a:buAutoNum type="arabicPeriod"/>
            </a:pPr>
            <a:r>
              <a:rPr lang="en-GB" sz="1800" dirty="0" smtClean="0">
                <a:solidFill>
                  <a:srgbClr val="868686"/>
                </a:solidFill>
              </a:rPr>
              <a:t>Book appointments with your closest blood donation centre</a:t>
            </a:r>
          </a:p>
          <a:p>
            <a:pPr lvl="1">
              <a:buClr>
                <a:srgbClr val="E68C22"/>
              </a:buClr>
            </a:pPr>
            <a:r>
              <a:rPr lang="en-GB" sz="1600" dirty="0" smtClean="0">
                <a:solidFill>
                  <a:srgbClr val="868686"/>
                </a:solidFill>
              </a:rPr>
              <a:t>Contact your area representative to book appointments (we will send you with their details soon)</a:t>
            </a:r>
          </a:p>
          <a:p>
            <a:pPr lvl="1">
              <a:buClr>
                <a:srgbClr val="E68C22"/>
              </a:buClr>
            </a:pPr>
            <a:r>
              <a:rPr lang="en-GB" sz="1600" dirty="0">
                <a:solidFill>
                  <a:srgbClr val="868686"/>
                </a:solidFill>
              </a:rPr>
              <a:t>The location of your closest blood donation centre can be found in the </a:t>
            </a:r>
            <a:r>
              <a:rPr lang="en-GB" sz="1600" dirty="0" smtClean="0">
                <a:solidFill>
                  <a:srgbClr val="868686"/>
                </a:solidFill>
              </a:rPr>
              <a:t>‘Ultimate sewa guide’</a:t>
            </a:r>
            <a:endParaRPr lang="en-GB" sz="1600" dirty="0">
              <a:solidFill>
                <a:srgbClr val="868686"/>
              </a:solidFill>
            </a:endParaRPr>
          </a:p>
          <a:p>
            <a:pPr lvl="1">
              <a:buClr>
                <a:srgbClr val="E68C22"/>
              </a:buClr>
            </a:pPr>
            <a:r>
              <a:rPr lang="en-GB" sz="1600" dirty="0">
                <a:solidFill>
                  <a:srgbClr val="868686"/>
                </a:solidFill>
              </a:rPr>
              <a:t>Alternatively visit </a:t>
            </a:r>
            <a:r>
              <a:rPr lang="en-GB" sz="1600" dirty="0">
                <a:solidFill>
                  <a:srgbClr val="868686"/>
                </a:solidFill>
                <a:hlinkClick r:id="rId3"/>
              </a:rPr>
              <a:t>www.blood.co.uk</a:t>
            </a:r>
            <a:r>
              <a:rPr lang="en-GB" sz="1600" dirty="0">
                <a:solidFill>
                  <a:srgbClr val="868686"/>
                </a:solidFill>
              </a:rPr>
              <a:t> for your nearest centre and for more information</a:t>
            </a:r>
          </a:p>
          <a:p>
            <a:pPr lvl="1">
              <a:buClr>
                <a:srgbClr val="E68C22"/>
              </a:buClr>
            </a:pPr>
            <a:r>
              <a:rPr lang="en-GB" sz="1600" b="1" dirty="0">
                <a:solidFill>
                  <a:srgbClr val="868686"/>
                </a:solidFill>
              </a:rPr>
              <a:t>Deadline: Wednesday 23</a:t>
            </a:r>
            <a:r>
              <a:rPr lang="en-GB" sz="1600" b="1" baseline="30000" dirty="0">
                <a:solidFill>
                  <a:srgbClr val="868686"/>
                </a:solidFill>
              </a:rPr>
              <a:t>rd</a:t>
            </a:r>
            <a:r>
              <a:rPr lang="en-GB" sz="1600" b="1" dirty="0">
                <a:solidFill>
                  <a:srgbClr val="868686"/>
                </a:solidFill>
              </a:rPr>
              <a:t> </a:t>
            </a:r>
            <a:r>
              <a:rPr lang="en-GB" sz="1600" b="1" dirty="0" smtClean="0">
                <a:solidFill>
                  <a:srgbClr val="868686"/>
                </a:solidFill>
              </a:rPr>
              <a:t>October</a:t>
            </a:r>
            <a:endParaRPr lang="en-GB" sz="1800" dirty="0" smtClean="0">
              <a:solidFill>
                <a:srgbClr val="868686"/>
              </a:solidFill>
            </a:endParaRPr>
          </a:p>
          <a:p>
            <a:pPr>
              <a:buClr>
                <a:srgbClr val="E68C22"/>
              </a:buClr>
              <a:buFont typeface="+mj-lt"/>
              <a:buAutoNum type="arabicPeriod"/>
            </a:pPr>
            <a:r>
              <a:rPr lang="en-GB" sz="1800" dirty="0" smtClean="0">
                <a:solidFill>
                  <a:srgbClr val="868686"/>
                </a:solidFill>
              </a:rPr>
              <a:t>Turn up to donate blood</a:t>
            </a:r>
          </a:p>
          <a:p>
            <a:pPr lvl="1">
              <a:buClr>
                <a:srgbClr val="E68C22"/>
              </a:buClr>
            </a:pPr>
            <a:r>
              <a:rPr lang="en-GB" sz="1600" dirty="0" smtClean="0">
                <a:solidFill>
                  <a:srgbClr val="868686"/>
                </a:solidFill>
              </a:rPr>
              <a:t>Either on </a:t>
            </a:r>
            <a:r>
              <a:rPr lang="en-GB" sz="1600" b="1" dirty="0" smtClean="0">
                <a:solidFill>
                  <a:srgbClr val="868686"/>
                </a:solidFill>
              </a:rPr>
              <a:t>Wednesday 6</a:t>
            </a:r>
            <a:r>
              <a:rPr lang="en-GB" sz="1600" b="1" baseline="30000" dirty="0" smtClean="0">
                <a:solidFill>
                  <a:srgbClr val="868686"/>
                </a:solidFill>
              </a:rPr>
              <a:t>th</a:t>
            </a:r>
            <a:r>
              <a:rPr lang="en-GB" sz="1600" b="1" dirty="0" smtClean="0">
                <a:solidFill>
                  <a:srgbClr val="868686"/>
                </a:solidFill>
              </a:rPr>
              <a:t> November </a:t>
            </a:r>
          </a:p>
          <a:p>
            <a:pPr lvl="1">
              <a:buClr>
                <a:srgbClr val="E68C22"/>
              </a:buClr>
            </a:pPr>
            <a:r>
              <a:rPr lang="en-GB" sz="1600" dirty="0" smtClean="0">
                <a:solidFill>
                  <a:srgbClr val="868686"/>
                </a:solidFill>
              </a:rPr>
              <a:t>OR in that week</a:t>
            </a:r>
          </a:p>
          <a:p>
            <a:pPr marL="457200" lvl="1" indent="0">
              <a:buClr>
                <a:srgbClr val="E68C22"/>
              </a:buClr>
              <a:buNone/>
            </a:pPr>
            <a:endParaRPr lang="en-GB" sz="1600" b="1" dirty="0" smtClean="0">
              <a:solidFill>
                <a:srgbClr val="868686"/>
              </a:solidFill>
            </a:endParaRPr>
          </a:p>
          <a:p>
            <a:pPr lvl="1">
              <a:buClr>
                <a:srgbClr val="E68C22"/>
              </a:buClr>
            </a:pPr>
            <a:endParaRPr lang="en-GB" sz="1400" dirty="0" smtClean="0">
              <a:solidFill>
                <a:srgbClr val="868686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8031" y="6096000"/>
            <a:ext cx="2765969" cy="51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95536" y="533400"/>
            <a:ext cx="842493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Myriad Pro" pitchFamily="34" charset="0"/>
                <a:ea typeface="+mj-ea"/>
                <a:cs typeface="+mj-cs"/>
              </a:rPr>
              <a:t>What</a:t>
            </a:r>
            <a:r>
              <a:rPr kumimoji="0" lang="en-GB" sz="3500" b="0" i="0" u="none" strike="noStrike" kern="1200" cap="none" spc="0" normalizeH="0" noProof="0" dirty="0" smtClean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Myriad Pro" pitchFamily="34" charset="0"/>
                <a:ea typeface="+mj-ea"/>
                <a:cs typeface="+mj-cs"/>
              </a:rPr>
              <a:t> Next?</a:t>
            </a: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Myriad Pro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679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324" y="5013176"/>
            <a:ext cx="4943276" cy="150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0788" y="2590800"/>
            <a:ext cx="610242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 smtClean="0">
                <a:solidFill>
                  <a:srgbClr val="575756"/>
                </a:solidFill>
                <a:latin typeface="Myriad Pro" pitchFamily="34" charset="0"/>
              </a:rPr>
              <a:t>Donate blood and save a life…</a:t>
            </a:r>
            <a:endParaRPr lang="en-GB" sz="3500" dirty="0">
              <a:solidFill>
                <a:srgbClr val="575756"/>
              </a:solidFill>
              <a:latin typeface="Myriad Pro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33500" y="3352800"/>
            <a:ext cx="6477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500" dirty="0" smtClean="0">
                <a:solidFill>
                  <a:srgbClr val="E68C22"/>
                </a:solidFill>
              </a:rPr>
              <a:t>You don’t need to be superhuman to be a superhero</a:t>
            </a:r>
            <a:endParaRPr lang="en-GB" sz="2500" dirty="0">
              <a:solidFill>
                <a:srgbClr val="E68C2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7594" y="3933056"/>
            <a:ext cx="526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more information contact: sewateam@nhsf.org.uk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304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National Blood Donation Day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himanshi patel</cp:lastModifiedBy>
  <cp:revision>19</cp:revision>
  <dcterms:created xsi:type="dcterms:W3CDTF">2013-06-25T14:21:24Z</dcterms:created>
  <dcterms:modified xsi:type="dcterms:W3CDTF">2013-10-07T19:57:38Z</dcterms:modified>
</cp:coreProperties>
</file>