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Fira Code" panose="020B0604020202020204" charset="0"/>
      <p:regular r:id="rId14"/>
    </p:embeddedFont>
    <p:embeddedFont>
      <p:font typeface="Open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75575"/>
            <a:ext cx="18307050" cy="8135850"/>
            <a:chOff x="0" y="0"/>
            <a:chExt cx="24409400" cy="10847800"/>
          </a:xfrm>
        </p:grpSpPr>
        <p:sp>
          <p:nvSpPr>
            <p:cNvPr id="3" name="Freeform 3"/>
            <p:cNvSpPr/>
            <p:nvPr/>
          </p:nvSpPr>
          <p:spPr>
            <a:xfrm>
              <a:off x="12700" y="1270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sp>
          <p:nvSpPr>
            <p:cNvPr id="4" name="Freeform 4"/>
            <p:cNvSpPr/>
            <p:nvPr/>
          </p:nvSpPr>
          <p:spPr>
            <a:xfrm>
              <a:off x="0" y="0"/>
              <a:ext cx="24409400" cy="10847832"/>
            </a:xfrm>
            <a:custGeom>
              <a:avLst/>
              <a:gdLst/>
              <a:ahLst/>
              <a:cxnLst/>
              <a:rect l="l" t="t" r="r" b="b"/>
              <a:pathLst>
                <a:path w="24409400" h="10847832">
                  <a:moveTo>
                    <a:pt x="12700" y="0"/>
                  </a:moveTo>
                  <a:lnTo>
                    <a:pt x="24396700" y="0"/>
                  </a:lnTo>
                  <a:cubicBezTo>
                    <a:pt x="24403686" y="0"/>
                    <a:pt x="24409400" y="5715"/>
                    <a:pt x="24409400" y="12700"/>
                  </a:cubicBezTo>
                  <a:lnTo>
                    <a:pt x="24409400" y="10835132"/>
                  </a:lnTo>
                  <a:cubicBezTo>
                    <a:pt x="24409400" y="10842117"/>
                    <a:pt x="24403686" y="10847832"/>
                    <a:pt x="24396700" y="10847832"/>
                  </a:cubicBezTo>
                  <a:lnTo>
                    <a:pt x="12700" y="10847832"/>
                  </a:lnTo>
                  <a:cubicBezTo>
                    <a:pt x="5715" y="10847832"/>
                    <a:pt x="0" y="10842117"/>
                    <a:pt x="0" y="10835132"/>
                  </a:cubicBezTo>
                  <a:lnTo>
                    <a:pt x="0" y="12700"/>
                  </a:lnTo>
                  <a:cubicBezTo>
                    <a:pt x="0" y="5715"/>
                    <a:pt x="5715" y="0"/>
                    <a:pt x="12700" y="0"/>
                  </a:cubicBezTo>
                  <a:moveTo>
                    <a:pt x="12700" y="25400"/>
                  </a:moveTo>
                  <a:lnTo>
                    <a:pt x="12700" y="12700"/>
                  </a:lnTo>
                  <a:lnTo>
                    <a:pt x="25400" y="12700"/>
                  </a:lnTo>
                  <a:lnTo>
                    <a:pt x="25400" y="10835132"/>
                  </a:lnTo>
                  <a:lnTo>
                    <a:pt x="12700" y="10835132"/>
                  </a:lnTo>
                  <a:lnTo>
                    <a:pt x="12700" y="10822432"/>
                  </a:lnTo>
                  <a:lnTo>
                    <a:pt x="24396700" y="10822432"/>
                  </a:lnTo>
                  <a:lnTo>
                    <a:pt x="24396700" y="10835132"/>
                  </a:lnTo>
                  <a:lnTo>
                    <a:pt x="24384000" y="10835132"/>
                  </a:lnTo>
                  <a:lnTo>
                    <a:pt x="24384000" y="12700"/>
                  </a:lnTo>
                  <a:lnTo>
                    <a:pt x="24396700" y="12700"/>
                  </a:lnTo>
                  <a:lnTo>
                    <a:pt x="24396700" y="25400"/>
                  </a:lnTo>
                  <a:lnTo>
                    <a:pt x="12700" y="25400"/>
                  </a:lnTo>
                  <a:close/>
                </a:path>
              </a:pathLst>
            </a:custGeom>
            <a:solidFill>
              <a:srgbClr val="2E323B"/>
            </a:solidFill>
          </p:spPr>
        </p:sp>
      </p:grpSp>
      <p:grpSp>
        <p:nvGrpSpPr>
          <p:cNvPr id="5" name="Group 5"/>
          <p:cNvGrpSpPr/>
          <p:nvPr/>
        </p:nvGrpSpPr>
        <p:grpSpPr>
          <a:xfrm>
            <a:off x="-9525" y="-9525"/>
            <a:ext cx="9163050" cy="1204650"/>
            <a:chOff x="0" y="0"/>
            <a:chExt cx="12217400" cy="1606200"/>
          </a:xfrm>
        </p:grpSpPr>
        <p:sp>
          <p:nvSpPr>
            <p:cNvPr id="6" name="Freeform 6"/>
            <p:cNvSpPr/>
            <p:nvPr/>
          </p:nvSpPr>
          <p:spPr>
            <a:xfrm>
              <a:off x="12700" y="12700"/>
              <a:ext cx="12192000" cy="1580769"/>
            </a:xfrm>
            <a:custGeom>
              <a:avLst/>
              <a:gdLst/>
              <a:ahLst/>
              <a:cxnLst/>
              <a:rect l="l" t="t" r="r" b="b"/>
              <a:pathLst>
                <a:path w="12192000" h="1580769">
                  <a:moveTo>
                    <a:pt x="0" y="0"/>
                  </a:moveTo>
                  <a:lnTo>
                    <a:pt x="12192000" y="0"/>
                  </a:lnTo>
                  <a:lnTo>
                    <a:pt x="12192000" y="1580769"/>
                  </a:lnTo>
                  <a:lnTo>
                    <a:pt x="0" y="1580769"/>
                  </a:lnTo>
                  <a:close/>
                </a:path>
              </a:pathLst>
            </a:custGeom>
            <a:solidFill>
              <a:srgbClr val="2E323B"/>
            </a:solidFill>
          </p:spPr>
        </p:sp>
        <p:sp>
          <p:nvSpPr>
            <p:cNvPr id="7" name="Freeform 7"/>
            <p:cNvSpPr/>
            <p:nvPr/>
          </p:nvSpPr>
          <p:spPr>
            <a:xfrm>
              <a:off x="0" y="0"/>
              <a:ext cx="12217400" cy="1606169"/>
            </a:xfrm>
            <a:custGeom>
              <a:avLst/>
              <a:gdLst/>
              <a:ahLst/>
              <a:cxnLst/>
              <a:rect l="l" t="t" r="r" b="b"/>
              <a:pathLst>
                <a:path w="12217400" h="1606169">
                  <a:moveTo>
                    <a:pt x="12700" y="0"/>
                  </a:moveTo>
                  <a:lnTo>
                    <a:pt x="12204700" y="0"/>
                  </a:lnTo>
                  <a:cubicBezTo>
                    <a:pt x="12211685" y="0"/>
                    <a:pt x="12217400" y="5715"/>
                    <a:pt x="12217400" y="12700"/>
                  </a:cubicBezTo>
                  <a:lnTo>
                    <a:pt x="12217400" y="1593469"/>
                  </a:lnTo>
                  <a:cubicBezTo>
                    <a:pt x="12217400" y="1600454"/>
                    <a:pt x="12211685" y="1606169"/>
                    <a:pt x="12204700" y="1606169"/>
                  </a:cubicBezTo>
                  <a:lnTo>
                    <a:pt x="12700" y="1606169"/>
                  </a:lnTo>
                  <a:cubicBezTo>
                    <a:pt x="5715" y="1606169"/>
                    <a:pt x="0" y="1600454"/>
                    <a:pt x="0" y="1593469"/>
                  </a:cubicBezTo>
                  <a:lnTo>
                    <a:pt x="0" y="12700"/>
                  </a:lnTo>
                  <a:cubicBezTo>
                    <a:pt x="0" y="5715"/>
                    <a:pt x="5715" y="0"/>
                    <a:pt x="12700" y="0"/>
                  </a:cubicBezTo>
                  <a:moveTo>
                    <a:pt x="12700" y="25400"/>
                  </a:moveTo>
                  <a:lnTo>
                    <a:pt x="12700" y="12700"/>
                  </a:lnTo>
                  <a:lnTo>
                    <a:pt x="25400" y="12700"/>
                  </a:lnTo>
                  <a:lnTo>
                    <a:pt x="25400" y="1593469"/>
                  </a:lnTo>
                  <a:lnTo>
                    <a:pt x="12700" y="1593469"/>
                  </a:lnTo>
                  <a:lnTo>
                    <a:pt x="12700" y="1580769"/>
                  </a:lnTo>
                  <a:lnTo>
                    <a:pt x="12204700" y="1580769"/>
                  </a:lnTo>
                  <a:lnTo>
                    <a:pt x="12204700" y="1593469"/>
                  </a:lnTo>
                  <a:lnTo>
                    <a:pt x="12192000" y="1593469"/>
                  </a:lnTo>
                  <a:lnTo>
                    <a:pt x="12192000" y="12700"/>
                  </a:lnTo>
                  <a:lnTo>
                    <a:pt x="12204700" y="12700"/>
                  </a:lnTo>
                  <a:lnTo>
                    <a:pt x="12204700" y="25400"/>
                  </a:lnTo>
                  <a:lnTo>
                    <a:pt x="12700" y="25400"/>
                  </a:lnTo>
                  <a:close/>
                </a:path>
              </a:pathLst>
            </a:custGeom>
            <a:solidFill>
              <a:srgbClr val="2E323B"/>
            </a:solidFill>
          </p:spPr>
        </p:sp>
      </p:grpSp>
      <p:sp>
        <p:nvSpPr>
          <p:cNvPr id="8" name="TextBox 8"/>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9" name="TextBox 9"/>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0" name="TextBox 10"/>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1" name="TextBox 11"/>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2" name="TextBox 12"/>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3" name="TextBox 13"/>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4" name="TextBox 14"/>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5" name="TextBox 15"/>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16" name="TextBox 16"/>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17" name="TextBox 17"/>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18" name="TextBox 18"/>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19" name="TextBox 19"/>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0" name="TextBox 20"/>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1" name="TextBox 21"/>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2" name="TextBox 22"/>
          <p:cNvSpPr txBox="1"/>
          <p:nvPr/>
        </p:nvSpPr>
        <p:spPr>
          <a:xfrm>
            <a:off x="2918475" y="2348800"/>
            <a:ext cx="11394750" cy="914400"/>
          </a:xfrm>
          <a:prstGeom prst="rect">
            <a:avLst/>
          </a:prstGeom>
        </p:spPr>
        <p:txBody>
          <a:bodyPr lIns="0" tIns="0" rIns="0" bIns="0" rtlCol="0" anchor="t">
            <a:spAutoFit/>
          </a:bodyPr>
          <a:lstStyle/>
          <a:p>
            <a:pPr algn="l">
              <a:lnSpc>
                <a:spcPts val="7200"/>
              </a:lnSpc>
            </a:pPr>
            <a:r>
              <a:rPr lang="en-US" sz="6000">
                <a:solidFill>
                  <a:srgbClr val="FF5858"/>
                </a:solidFill>
                <a:latin typeface="Fira Code"/>
                <a:ea typeface="Fira Code"/>
                <a:cs typeface="Fira Code"/>
                <a:sym typeface="Fira Code"/>
              </a:rPr>
              <a:t>Projet python 1 :</a:t>
            </a:r>
            <a:r>
              <a:rPr lang="en-US" sz="6000">
                <a:solidFill>
                  <a:srgbClr val="A5CF27"/>
                </a:solidFill>
                <a:latin typeface="Fira Code"/>
                <a:ea typeface="Fira Code"/>
                <a:cs typeface="Fira Code"/>
                <a:sym typeface="Fira Code"/>
              </a:rPr>
              <a:t> </a:t>
            </a:r>
            <a:r>
              <a:rPr lang="en-US" sz="6000">
                <a:solidFill>
                  <a:srgbClr val="E7E7E7"/>
                </a:solidFill>
                <a:latin typeface="Fira Code"/>
                <a:ea typeface="Fira Code"/>
                <a:cs typeface="Fira Code"/>
                <a:sym typeface="Fira Code"/>
              </a:rPr>
              <a:t>{</a:t>
            </a:r>
          </a:p>
        </p:txBody>
      </p:sp>
      <p:sp>
        <p:nvSpPr>
          <p:cNvPr id="23" name="TextBox 23"/>
          <p:cNvSpPr txBox="1"/>
          <p:nvPr/>
        </p:nvSpPr>
        <p:spPr>
          <a:xfrm>
            <a:off x="3668875" y="5930363"/>
            <a:ext cx="13727040" cy="1057275"/>
          </a:xfrm>
          <a:prstGeom prst="rect">
            <a:avLst/>
          </a:prstGeom>
        </p:spPr>
        <p:txBody>
          <a:bodyPr lIns="0" tIns="0" rIns="0" bIns="0" rtlCol="0" anchor="t">
            <a:spAutoFit/>
          </a:bodyPr>
          <a:lstStyle/>
          <a:p>
            <a:pPr algn="l">
              <a:lnSpc>
                <a:spcPts val="4258"/>
              </a:lnSpc>
            </a:pPr>
            <a:r>
              <a:rPr lang="en-US" sz="3548">
                <a:solidFill>
                  <a:srgbClr val="FCC642"/>
                </a:solidFill>
                <a:latin typeface="Fira Code"/>
                <a:ea typeface="Fira Code"/>
                <a:cs typeface="Fira Code"/>
                <a:sym typeface="Fira Code"/>
              </a:rPr>
              <a:t>print </a:t>
            </a:r>
            <a:r>
              <a:rPr lang="en-US" sz="3548">
                <a:solidFill>
                  <a:srgbClr val="FFFFFF"/>
                </a:solidFill>
                <a:latin typeface="Fira Code"/>
                <a:ea typeface="Fira Code"/>
                <a:cs typeface="Fira Code"/>
                <a:sym typeface="Fira Code"/>
              </a:rPr>
              <a:t>(</a:t>
            </a:r>
            <a:r>
              <a:rPr lang="en-US" sz="3548">
                <a:solidFill>
                  <a:srgbClr val="72D9F0"/>
                </a:solidFill>
                <a:latin typeface="Fira Code"/>
                <a:ea typeface="Fira Code"/>
                <a:cs typeface="Fira Code"/>
                <a:sym typeface="Fira Code"/>
              </a:rPr>
              <a:t>f</a:t>
            </a:r>
            <a:r>
              <a:rPr lang="en-US" sz="3548">
                <a:solidFill>
                  <a:srgbClr val="EA7C3F"/>
                </a:solidFill>
                <a:latin typeface="Fira Code"/>
                <a:ea typeface="Fira Code"/>
                <a:cs typeface="Fira Code"/>
                <a:sym typeface="Fira Code"/>
              </a:rPr>
              <a:t>“Edgar </a:t>
            </a:r>
            <a:r>
              <a:rPr lang="en-US" sz="3548">
                <a:solidFill>
                  <a:srgbClr val="FF66C4"/>
                </a:solidFill>
                <a:latin typeface="Fira Code"/>
                <a:ea typeface="Fira Code"/>
                <a:cs typeface="Fira Code"/>
                <a:sym typeface="Fira Code"/>
              </a:rPr>
              <a:t>{</a:t>
            </a:r>
            <a:r>
              <a:rPr lang="en-US" sz="3548">
                <a:solidFill>
                  <a:srgbClr val="FFFFFF"/>
                </a:solidFill>
                <a:latin typeface="Fira Code"/>
                <a:ea typeface="Fira Code"/>
                <a:cs typeface="Fira Code"/>
                <a:sym typeface="Fira Code"/>
              </a:rPr>
              <a:t>Barioz</a:t>
            </a:r>
            <a:r>
              <a:rPr lang="en-US" sz="3548">
                <a:solidFill>
                  <a:srgbClr val="FF66C4"/>
                </a:solidFill>
                <a:latin typeface="Fira Code"/>
                <a:ea typeface="Fira Code"/>
                <a:cs typeface="Fira Code"/>
                <a:sym typeface="Fira Code"/>
              </a:rPr>
              <a:t>}</a:t>
            </a:r>
            <a:r>
              <a:rPr lang="en-US" sz="3548">
                <a:solidFill>
                  <a:srgbClr val="EA7C3F"/>
                </a:solidFill>
                <a:latin typeface="Fira Code"/>
                <a:ea typeface="Fira Code"/>
                <a:cs typeface="Fira Code"/>
                <a:sym typeface="Fira Code"/>
              </a:rPr>
              <a:t> Roman </a:t>
            </a:r>
            <a:r>
              <a:rPr lang="en-US" sz="3548">
                <a:solidFill>
                  <a:srgbClr val="FF66C4"/>
                </a:solidFill>
                <a:latin typeface="Fira Code"/>
                <a:ea typeface="Fira Code"/>
                <a:cs typeface="Fira Code"/>
                <a:sym typeface="Fira Code"/>
              </a:rPr>
              <a:t>{</a:t>
            </a:r>
            <a:r>
              <a:rPr lang="en-US" sz="3548">
                <a:solidFill>
                  <a:srgbClr val="FFFFFF"/>
                </a:solidFill>
                <a:latin typeface="Fira Code"/>
                <a:ea typeface="Fira Code"/>
                <a:cs typeface="Fira Code"/>
                <a:sym typeface="Fira Code"/>
              </a:rPr>
              <a:t>Milos</a:t>
            </a:r>
            <a:r>
              <a:rPr lang="en-US" sz="3548">
                <a:solidFill>
                  <a:srgbClr val="FF66C4"/>
                </a:solidFill>
                <a:latin typeface="Fira Code"/>
                <a:ea typeface="Fira Code"/>
                <a:cs typeface="Fira Code"/>
                <a:sym typeface="Fira Code"/>
              </a:rPr>
              <a:t>}</a:t>
            </a:r>
            <a:r>
              <a:rPr lang="en-US" sz="3548">
                <a:solidFill>
                  <a:srgbClr val="EA7C3F"/>
                </a:solidFill>
                <a:latin typeface="Fira Code"/>
                <a:ea typeface="Fira Code"/>
                <a:cs typeface="Fira Code"/>
                <a:sym typeface="Fira Code"/>
              </a:rPr>
              <a:t> Clément \</a:t>
            </a:r>
          </a:p>
          <a:p>
            <a:pPr algn="l">
              <a:lnSpc>
                <a:spcPts val="4258"/>
              </a:lnSpc>
            </a:pPr>
            <a:r>
              <a:rPr lang="en-US" sz="3548">
                <a:solidFill>
                  <a:srgbClr val="FF66C4"/>
                </a:solidFill>
                <a:latin typeface="Fira Code"/>
                <a:ea typeface="Fira Code"/>
                <a:cs typeface="Fira Code"/>
                <a:sym typeface="Fira Code"/>
              </a:rPr>
              <a:t>     {</a:t>
            </a:r>
            <a:r>
              <a:rPr lang="en-US" sz="3548">
                <a:solidFill>
                  <a:srgbClr val="FFFFFF"/>
                </a:solidFill>
                <a:latin typeface="Fira Code"/>
                <a:ea typeface="Fira Code"/>
                <a:cs typeface="Fira Code"/>
                <a:sym typeface="Fira Code"/>
              </a:rPr>
              <a:t>de Boisfleury</a:t>
            </a:r>
            <a:r>
              <a:rPr lang="en-US" sz="3548">
                <a:solidFill>
                  <a:srgbClr val="FF66C4"/>
                </a:solidFill>
                <a:latin typeface="Fira Code"/>
                <a:ea typeface="Fira Code"/>
                <a:cs typeface="Fira Code"/>
                <a:sym typeface="Fira Code"/>
              </a:rPr>
              <a:t>}</a:t>
            </a:r>
            <a:r>
              <a:rPr lang="en-US" sz="3548">
                <a:solidFill>
                  <a:srgbClr val="EA7C3F"/>
                </a:solidFill>
                <a:latin typeface="Fira Code"/>
                <a:ea typeface="Fira Code"/>
                <a:cs typeface="Fira Code"/>
                <a:sym typeface="Fira Code"/>
              </a:rPr>
              <a:t>”</a:t>
            </a:r>
            <a:r>
              <a:rPr lang="en-US" sz="3548">
                <a:solidFill>
                  <a:srgbClr val="FFFFFF"/>
                </a:solidFill>
                <a:latin typeface="Fira Code"/>
                <a:ea typeface="Fira Code"/>
                <a:cs typeface="Fira Code"/>
                <a:sym typeface="Fira Code"/>
              </a:rPr>
              <a:t>)</a:t>
            </a:r>
          </a:p>
        </p:txBody>
      </p:sp>
      <p:sp>
        <p:nvSpPr>
          <p:cNvPr id="24" name="TextBox 24"/>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25" name="TextBox 25"/>
          <p:cNvSpPr txBox="1"/>
          <p:nvPr/>
        </p:nvSpPr>
        <p:spPr>
          <a:xfrm>
            <a:off x="3668875" y="3527200"/>
            <a:ext cx="11394750" cy="914400"/>
          </a:xfrm>
          <a:prstGeom prst="rect">
            <a:avLst/>
          </a:prstGeom>
        </p:spPr>
        <p:txBody>
          <a:bodyPr lIns="0" tIns="0" rIns="0" bIns="0" rtlCol="0" anchor="t">
            <a:spAutoFit/>
          </a:bodyPr>
          <a:lstStyle/>
          <a:p>
            <a:pPr algn="l">
              <a:lnSpc>
                <a:spcPts val="7200"/>
              </a:lnSpc>
            </a:pPr>
            <a:r>
              <a:rPr lang="en-US" sz="6000">
                <a:solidFill>
                  <a:srgbClr val="FFFFFF"/>
                </a:solidFill>
                <a:latin typeface="Fira Code"/>
                <a:ea typeface="Fira Code"/>
                <a:cs typeface="Fira Code"/>
                <a:sym typeface="Fira Code"/>
              </a:rPr>
              <a:t>[ </a:t>
            </a:r>
            <a:r>
              <a:rPr lang="en-US" sz="6000">
                <a:solidFill>
                  <a:srgbClr val="DBA0DB"/>
                </a:solidFill>
                <a:latin typeface="Fira Code"/>
                <a:ea typeface="Fira Code"/>
                <a:cs typeface="Fira Code"/>
                <a:sym typeface="Fira Code"/>
              </a:rPr>
              <a:t>Base calculator</a:t>
            </a:r>
            <a:r>
              <a:rPr lang="en-US" sz="6000">
                <a:solidFill>
                  <a:srgbClr val="FFFFFF"/>
                </a:solidFill>
                <a:latin typeface="Fira Code"/>
                <a:ea typeface="Fira Code"/>
                <a:cs typeface="Fira Code"/>
                <a:sym typeface="Fira Code"/>
              </a:rPr>
              <a:t> </a:t>
            </a:r>
            <a:r>
              <a:rPr lang="en-US" sz="6000">
                <a:solidFill>
                  <a:srgbClr val="FCC642"/>
                </a:solidFill>
                <a:latin typeface="Fira Code"/>
                <a:ea typeface="Fira Code"/>
                <a:cs typeface="Fira Code"/>
                <a:sym typeface="Fira Code"/>
              </a:rPr>
              <a:t>2000</a:t>
            </a:r>
            <a:r>
              <a:rPr lang="en-US" sz="6000">
                <a:solidFill>
                  <a:srgbClr val="FFFFFF"/>
                </a:solidFill>
                <a:latin typeface="Fira Code"/>
                <a:ea typeface="Fira Code"/>
                <a:cs typeface="Fira Code"/>
                <a:sym typeface="Fira Code"/>
              </a:rPr>
              <a:t>] </a:t>
            </a:r>
          </a:p>
        </p:txBody>
      </p:sp>
      <p:sp>
        <p:nvSpPr>
          <p:cNvPr id="26" name="AutoShape 26"/>
          <p:cNvSpPr/>
          <p:nvPr/>
        </p:nvSpPr>
        <p:spPr>
          <a:xfrm rot="5381530">
            <a:off x="1331499" y="5283200"/>
            <a:ext cx="3545901" cy="0"/>
          </a:xfrm>
          <a:prstGeom prst="line">
            <a:avLst/>
          </a:prstGeom>
          <a:ln w="9525" cap="rnd">
            <a:solidFill>
              <a:srgbClr val="707070"/>
            </a:solidFill>
            <a:prstDash val="solid"/>
            <a:headEnd type="none" w="sm" len="sm"/>
            <a:tailEnd type="none" w="sm" len="sm"/>
          </a:ln>
        </p:spPr>
      </p:sp>
      <p:sp>
        <p:nvSpPr>
          <p:cNvPr id="27" name="TextBox 27"/>
          <p:cNvSpPr txBox="1"/>
          <p:nvPr/>
        </p:nvSpPr>
        <p:spPr>
          <a:xfrm>
            <a:off x="2918475" y="7206925"/>
            <a:ext cx="829350" cy="1110150"/>
          </a:xfrm>
          <a:prstGeom prst="rect">
            <a:avLst/>
          </a:prstGeom>
        </p:spPr>
        <p:txBody>
          <a:bodyPr lIns="0" tIns="0" rIns="0" bIns="0" rtlCol="0" anchor="t">
            <a:spAutoFit/>
          </a:bodyPr>
          <a:lstStyle/>
          <a:p>
            <a:pPr algn="l">
              <a:lnSpc>
                <a:spcPts val="7200"/>
              </a:lnSpc>
            </a:pPr>
            <a:r>
              <a:rPr lang="en-US" sz="6000">
                <a:solidFill>
                  <a:srgbClr val="E7E7E7"/>
                </a:solidFill>
                <a:latin typeface="Fira Code"/>
                <a:ea typeface="Fira Code"/>
                <a:cs typeface="Fira Code"/>
                <a:sym typeface="Fira Code"/>
              </a:rPr>
              <a:t>}</a:t>
            </a:r>
          </a:p>
        </p:txBody>
      </p:sp>
      <p:sp>
        <p:nvSpPr>
          <p:cNvPr id="28" name="TextBox 28"/>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main.py</a:t>
            </a:r>
          </a:p>
        </p:txBody>
      </p:sp>
      <p:sp>
        <p:nvSpPr>
          <p:cNvPr id="29" name="TextBox 29"/>
          <p:cNvSpPr txBox="1"/>
          <p:nvPr/>
        </p:nvSpPr>
        <p:spPr>
          <a:xfrm>
            <a:off x="923542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data.py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5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9144000" y="0"/>
            <a:ext cx="9144000" cy="1252800"/>
            <a:chOff x="0" y="0"/>
            <a:chExt cx="12192000" cy="1670400"/>
          </a:xfrm>
        </p:grpSpPr>
        <p:sp>
          <p:nvSpPr>
            <p:cNvPr id="5" name="Freeform 5"/>
            <p:cNvSpPr/>
            <p:nvPr/>
          </p:nvSpPr>
          <p:spPr>
            <a:xfrm>
              <a:off x="0" y="0"/>
              <a:ext cx="12192000" cy="1670431"/>
            </a:xfrm>
            <a:custGeom>
              <a:avLst/>
              <a:gdLst/>
              <a:ahLst/>
              <a:cxnLst/>
              <a:rect l="l" t="t" r="r" b="b"/>
              <a:pathLst>
                <a:path w="12192000" h="1670431">
                  <a:moveTo>
                    <a:pt x="0" y="0"/>
                  </a:moveTo>
                  <a:lnTo>
                    <a:pt x="12192000" y="0"/>
                  </a:lnTo>
                  <a:lnTo>
                    <a:pt x="12192000" y="1670431"/>
                  </a:lnTo>
                  <a:lnTo>
                    <a:pt x="0" y="1670431"/>
                  </a:lnTo>
                  <a:close/>
                </a:path>
              </a:pathLst>
            </a:custGeom>
            <a:solidFill>
              <a:srgbClr val="2E323B"/>
            </a:solidFill>
          </p:spPr>
        </p:sp>
      </p:grpSp>
      <p:sp>
        <p:nvSpPr>
          <p:cNvPr id="6" name="TextBox 6"/>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7" name="TextBox 7"/>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8" name="TextBox 8"/>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9" name="TextBox 9"/>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0" name="TextBox 10"/>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1" name="TextBox 11"/>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2" name="TextBox 12"/>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3" name="TextBox 13"/>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14" name="TextBox 14"/>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15" name="TextBox 15"/>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16" name="TextBox 16"/>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17" name="TextBox 17"/>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18" name="TextBox 18"/>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19" name="TextBox 19"/>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0" name="TextBox 20"/>
          <p:cNvSpPr txBox="1"/>
          <p:nvPr/>
        </p:nvSpPr>
        <p:spPr>
          <a:xfrm>
            <a:off x="3012325" y="2964851"/>
            <a:ext cx="1561350" cy="493950"/>
          </a:xfrm>
          <a:prstGeom prst="rect">
            <a:avLst/>
          </a:prstGeom>
        </p:spPr>
        <p:txBody>
          <a:bodyPr lIns="0" tIns="0" rIns="0" bIns="0" rtlCol="0" anchor="t">
            <a:spAutoFit/>
          </a:bodyPr>
          <a:lstStyle/>
          <a:p>
            <a:pPr algn="ctr">
              <a:lnSpc>
                <a:spcPts val="6719"/>
              </a:lnSpc>
            </a:pPr>
            <a:r>
              <a:rPr lang="en-US" sz="5599">
                <a:solidFill>
                  <a:srgbClr val="FF5858"/>
                </a:solidFill>
                <a:latin typeface="Fira Code"/>
                <a:ea typeface="Fira Code"/>
                <a:cs typeface="Fira Code"/>
                <a:sym typeface="Fira Code"/>
              </a:rPr>
              <a:t>01</a:t>
            </a:r>
          </a:p>
        </p:txBody>
      </p:sp>
      <p:sp>
        <p:nvSpPr>
          <p:cNvPr id="21" name="TextBox 21"/>
          <p:cNvSpPr txBox="1"/>
          <p:nvPr/>
        </p:nvSpPr>
        <p:spPr>
          <a:xfrm>
            <a:off x="4756525" y="3619226"/>
            <a:ext cx="9401510" cy="838200"/>
          </a:xfrm>
          <a:prstGeom prst="rect">
            <a:avLst/>
          </a:prstGeom>
        </p:spPr>
        <p:txBody>
          <a:bodyPr lIns="0" tIns="0" rIns="0" bIns="0" rtlCol="0" anchor="t">
            <a:spAutoFit/>
          </a:bodyPr>
          <a:lstStyle/>
          <a:p>
            <a:pPr algn="l">
              <a:lnSpc>
                <a:spcPts val="3359"/>
              </a:lnSpc>
            </a:pPr>
            <a:r>
              <a:rPr lang="en-US" sz="2799">
                <a:solidFill>
                  <a:srgbClr val="E7E7E7"/>
                </a:solidFill>
                <a:latin typeface="Fira Code"/>
                <a:ea typeface="Fira Code"/>
                <a:cs typeface="Fira Code"/>
                <a:sym typeface="Fira Code"/>
              </a:rPr>
              <a:t>&lt; Explication du main </a:t>
            </a:r>
          </a:p>
          <a:p>
            <a:pPr algn="l">
              <a:lnSpc>
                <a:spcPts val="3359"/>
              </a:lnSpc>
            </a:pPr>
            <a:r>
              <a:rPr lang="en-US" sz="2799">
                <a:solidFill>
                  <a:srgbClr val="E7E7E7"/>
                </a:solidFill>
                <a:latin typeface="Fira Code"/>
                <a:ea typeface="Fira Code"/>
                <a:cs typeface="Fira Code"/>
                <a:sym typeface="Fira Code"/>
              </a:rPr>
              <a:t>par Clement : le manager de Github&gt;</a:t>
            </a:r>
          </a:p>
        </p:txBody>
      </p:sp>
      <p:sp>
        <p:nvSpPr>
          <p:cNvPr id="22" name="TextBox 22"/>
          <p:cNvSpPr txBox="1"/>
          <p:nvPr/>
        </p:nvSpPr>
        <p:spPr>
          <a:xfrm>
            <a:off x="4756525" y="2930862"/>
            <a:ext cx="6075150" cy="552450"/>
          </a:xfrm>
          <a:prstGeom prst="rect">
            <a:avLst/>
          </a:prstGeom>
        </p:spPr>
        <p:txBody>
          <a:bodyPr lIns="0" tIns="0" rIns="0" bIns="0" rtlCol="0" anchor="t">
            <a:spAutoFit/>
          </a:bodyPr>
          <a:lstStyle/>
          <a:p>
            <a:pPr algn="l">
              <a:lnSpc>
                <a:spcPts val="4320"/>
              </a:lnSpc>
            </a:pPr>
            <a:r>
              <a:rPr lang="en-US" sz="3600">
                <a:solidFill>
                  <a:srgbClr val="DBA0DB"/>
                </a:solidFill>
                <a:latin typeface="Fira Code"/>
                <a:ea typeface="Fira Code"/>
                <a:cs typeface="Fira Code"/>
                <a:sym typeface="Fira Code"/>
              </a:rPr>
              <a:t>main.py</a:t>
            </a:r>
          </a:p>
        </p:txBody>
      </p:sp>
      <p:sp>
        <p:nvSpPr>
          <p:cNvPr id="23" name="TextBox 23"/>
          <p:cNvSpPr txBox="1"/>
          <p:nvPr/>
        </p:nvSpPr>
        <p:spPr>
          <a:xfrm>
            <a:off x="5791675" y="4931149"/>
            <a:ext cx="1561350" cy="493950"/>
          </a:xfrm>
          <a:prstGeom prst="rect">
            <a:avLst/>
          </a:prstGeom>
        </p:spPr>
        <p:txBody>
          <a:bodyPr lIns="0" tIns="0" rIns="0" bIns="0" rtlCol="0" anchor="t">
            <a:spAutoFit/>
          </a:bodyPr>
          <a:lstStyle/>
          <a:p>
            <a:pPr algn="ctr">
              <a:lnSpc>
                <a:spcPts val="6719"/>
              </a:lnSpc>
            </a:pPr>
            <a:r>
              <a:rPr lang="en-US" sz="5599">
                <a:solidFill>
                  <a:srgbClr val="FF5858"/>
                </a:solidFill>
                <a:latin typeface="Fira Code"/>
                <a:ea typeface="Fira Code"/>
                <a:cs typeface="Fira Code"/>
                <a:sym typeface="Fira Code"/>
              </a:rPr>
              <a:t>02</a:t>
            </a:r>
          </a:p>
        </p:txBody>
      </p:sp>
      <p:sp>
        <p:nvSpPr>
          <p:cNvPr id="24" name="TextBox 24"/>
          <p:cNvSpPr txBox="1"/>
          <p:nvPr/>
        </p:nvSpPr>
        <p:spPr>
          <a:xfrm>
            <a:off x="7535875" y="5579926"/>
            <a:ext cx="7846129" cy="838200"/>
          </a:xfrm>
          <a:prstGeom prst="rect">
            <a:avLst/>
          </a:prstGeom>
        </p:spPr>
        <p:txBody>
          <a:bodyPr lIns="0" tIns="0" rIns="0" bIns="0" rtlCol="0" anchor="t">
            <a:spAutoFit/>
          </a:bodyPr>
          <a:lstStyle/>
          <a:p>
            <a:pPr algn="l">
              <a:lnSpc>
                <a:spcPts val="3359"/>
              </a:lnSpc>
            </a:pPr>
            <a:r>
              <a:rPr lang="en-US" sz="2799">
                <a:solidFill>
                  <a:srgbClr val="E7E7E7"/>
                </a:solidFill>
                <a:latin typeface="Fira Code"/>
                <a:ea typeface="Fira Code"/>
                <a:cs typeface="Fira Code"/>
                <a:sym typeface="Fira Code"/>
              </a:rPr>
              <a:t>&lt; Explication du data par Roman le Serbe de Serbie&gt;</a:t>
            </a:r>
          </a:p>
        </p:txBody>
      </p:sp>
      <p:sp>
        <p:nvSpPr>
          <p:cNvPr id="25" name="TextBox 25"/>
          <p:cNvSpPr txBox="1"/>
          <p:nvPr/>
        </p:nvSpPr>
        <p:spPr>
          <a:xfrm>
            <a:off x="7535875" y="4897112"/>
            <a:ext cx="6075150" cy="552450"/>
          </a:xfrm>
          <a:prstGeom prst="rect">
            <a:avLst/>
          </a:prstGeom>
        </p:spPr>
        <p:txBody>
          <a:bodyPr lIns="0" tIns="0" rIns="0" bIns="0" rtlCol="0" anchor="t">
            <a:spAutoFit/>
          </a:bodyPr>
          <a:lstStyle/>
          <a:p>
            <a:pPr algn="l">
              <a:lnSpc>
                <a:spcPts val="4320"/>
              </a:lnSpc>
            </a:pPr>
            <a:r>
              <a:rPr lang="en-US" sz="3600">
                <a:solidFill>
                  <a:srgbClr val="FCC642"/>
                </a:solidFill>
                <a:latin typeface="Fira Code"/>
                <a:ea typeface="Fira Code"/>
                <a:cs typeface="Fira Code"/>
                <a:sym typeface="Fira Code"/>
              </a:rPr>
              <a:t>data.py</a:t>
            </a:r>
          </a:p>
        </p:txBody>
      </p:sp>
      <p:sp>
        <p:nvSpPr>
          <p:cNvPr id="26" name="TextBox 26"/>
          <p:cNvSpPr txBox="1"/>
          <p:nvPr/>
        </p:nvSpPr>
        <p:spPr>
          <a:xfrm>
            <a:off x="8577175" y="6891849"/>
            <a:ext cx="1561350" cy="493950"/>
          </a:xfrm>
          <a:prstGeom prst="rect">
            <a:avLst/>
          </a:prstGeom>
        </p:spPr>
        <p:txBody>
          <a:bodyPr lIns="0" tIns="0" rIns="0" bIns="0" rtlCol="0" anchor="t">
            <a:spAutoFit/>
          </a:bodyPr>
          <a:lstStyle/>
          <a:p>
            <a:pPr algn="ctr">
              <a:lnSpc>
                <a:spcPts val="6719"/>
              </a:lnSpc>
            </a:pPr>
            <a:r>
              <a:rPr lang="en-US" sz="5599">
                <a:solidFill>
                  <a:srgbClr val="FF5858"/>
                </a:solidFill>
                <a:latin typeface="Fira Code"/>
                <a:ea typeface="Fira Code"/>
                <a:cs typeface="Fira Code"/>
                <a:sym typeface="Fira Code"/>
              </a:rPr>
              <a:t>03</a:t>
            </a:r>
          </a:p>
        </p:txBody>
      </p:sp>
      <p:sp>
        <p:nvSpPr>
          <p:cNvPr id="27" name="TextBox 27"/>
          <p:cNvSpPr txBox="1"/>
          <p:nvPr/>
        </p:nvSpPr>
        <p:spPr>
          <a:xfrm>
            <a:off x="10321375" y="7546186"/>
            <a:ext cx="7214736" cy="838200"/>
          </a:xfrm>
          <a:prstGeom prst="rect">
            <a:avLst/>
          </a:prstGeom>
        </p:spPr>
        <p:txBody>
          <a:bodyPr lIns="0" tIns="0" rIns="0" bIns="0" rtlCol="0" anchor="t">
            <a:spAutoFit/>
          </a:bodyPr>
          <a:lstStyle/>
          <a:p>
            <a:pPr algn="l">
              <a:lnSpc>
                <a:spcPts val="3359"/>
              </a:lnSpc>
            </a:pPr>
            <a:r>
              <a:rPr lang="en-US" sz="2799">
                <a:solidFill>
                  <a:srgbClr val="E7E7E7"/>
                </a:solidFill>
                <a:latin typeface="Fira Code"/>
                <a:ea typeface="Fira Code"/>
                <a:cs typeface="Fira Code"/>
                <a:sym typeface="Fira Code"/>
              </a:rPr>
              <a:t>&lt; Explication du tools par Edgar la RH de ANKI &gt;</a:t>
            </a:r>
          </a:p>
        </p:txBody>
      </p:sp>
      <p:sp>
        <p:nvSpPr>
          <p:cNvPr id="28" name="TextBox 28"/>
          <p:cNvSpPr txBox="1"/>
          <p:nvPr/>
        </p:nvSpPr>
        <p:spPr>
          <a:xfrm>
            <a:off x="10321375" y="6857813"/>
            <a:ext cx="6075150" cy="552450"/>
          </a:xfrm>
          <a:prstGeom prst="rect">
            <a:avLst/>
          </a:prstGeom>
        </p:spPr>
        <p:txBody>
          <a:bodyPr lIns="0" tIns="0" rIns="0" bIns="0" rtlCol="0" anchor="t">
            <a:spAutoFit/>
          </a:bodyPr>
          <a:lstStyle/>
          <a:p>
            <a:pPr algn="l">
              <a:lnSpc>
                <a:spcPts val="4320"/>
              </a:lnSpc>
            </a:pPr>
            <a:r>
              <a:rPr lang="en-US" sz="3600">
                <a:solidFill>
                  <a:srgbClr val="72D9F0"/>
                </a:solidFill>
                <a:latin typeface="Fira Code"/>
                <a:ea typeface="Fira Code"/>
                <a:cs typeface="Fira Code"/>
                <a:sym typeface="Fira Code"/>
              </a:rPr>
              <a:t>tools.py</a:t>
            </a:r>
          </a:p>
        </p:txBody>
      </p:sp>
      <p:sp>
        <p:nvSpPr>
          <p:cNvPr id="29" name="TextBox 29"/>
          <p:cNvSpPr txBox="1"/>
          <p:nvPr/>
        </p:nvSpPr>
        <p:spPr>
          <a:xfrm>
            <a:off x="2377925" y="1256825"/>
            <a:ext cx="14398350" cy="847725"/>
          </a:xfrm>
          <a:prstGeom prst="rect">
            <a:avLst/>
          </a:prstGeom>
        </p:spPr>
        <p:txBody>
          <a:bodyPr lIns="0" tIns="0" rIns="0" bIns="0" rtlCol="0" anchor="t">
            <a:spAutoFit/>
          </a:bodyPr>
          <a:lstStyle/>
          <a:p>
            <a:pPr algn="l">
              <a:lnSpc>
                <a:spcPts val="6719"/>
              </a:lnSpc>
            </a:pPr>
            <a:r>
              <a:rPr lang="en-US" sz="5599">
                <a:solidFill>
                  <a:srgbClr val="FF5858"/>
                </a:solidFill>
                <a:latin typeface="Fira Code"/>
                <a:ea typeface="Fira Code"/>
                <a:cs typeface="Fira Code"/>
                <a:sym typeface="Fira Code"/>
              </a:rPr>
              <a:t>do_the_job :</a:t>
            </a:r>
            <a:r>
              <a:rPr lang="en-US" sz="5599">
                <a:solidFill>
                  <a:srgbClr val="A5CF27"/>
                </a:solidFill>
                <a:latin typeface="Fira Code"/>
                <a:ea typeface="Fira Code"/>
                <a:cs typeface="Fira Code"/>
                <a:sym typeface="Fira Code"/>
              </a:rPr>
              <a:t>‘petite pause café’</a:t>
            </a:r>
            <a:r>
              <a:rPr lang="en-US" sz="5599">
                <a:solidFill>
                  <a:srgbClr val="FF5858"/>
                </a:solidFill>
                <a:latin typeface="Fira Code"/>
                <a:ea typeface="Fira Code"/>
                <a:cs typeface="Fira Code"/>
                <a:sym typeface="Fira Code"/>
              </a:rPr>
              <a:t> </a:t>
            </a:r>
            <a:r>
              <a:rPr lang="en-US" sz="5599">
                <a:solidFill>
                  <a:srgbClr val="FFFFFF"/>
                </a:solidFill>
                <a:latin typeface="Fira Code"/>
                <a:ea typeface="Fira Code"/>
                <a:cs typeface="Fira Code"/>
                <a:sym typeface="Fira Code"/>
              </a:rPr>
              <a:t>{</a:t>
            </a:r>
          </a:p>
        </p:txBody>
      </p:sp>
      <p:sp>
        <p:nvSpPr>
          <p:cNvPr id="30" name="TextBox 30"/>
          <p:cNvSpPr txBox="1"/>
          <p:nvPr/>
        </p:nvSpPr>
        <p:spPr>
          <a:xfrm>
            <a:off x="2261075" y="8000275"/>
            <a:ext cx="829350" cy="1048350"/>
          </a:xfrm>
          <a:prstGeom prst="rect">
            <a:avLst/>
          </a:prstGeom>
        </p:spPr>
        <p:txBody>
          <a:bodyPr lIns="0" tIns="0" rIns="0" bIns="0" rtlCol="0" anchor="t">
            <a:spAutoFit/>
          </a:bodyPr>
          <a:lstStyle/>
          <a:p>
            <a:pPr algn="ctr">
              <a:lnSpc>
                <a:spcPts val="6719"/>
              </a:lnSpc>
            </a:pPr>
            <a:r>
              <a:rPr lang="en-US" sz="5599">
                <a:solidFill>
                  <a:srgbClr val="FFFFFF"/>
                </a:solidFill>
                <a:latin typeface="Fira Code"/>
                <a:ea typeface="Fira Code"/>
                <a:cs typeface="Fira Code"/>
                <a:sym typeface="Fira Code"/>
              </a:rPr>
              <a:t>}</a:t>
            </a:r>
          </a:p>
        </p:txBody>
      </p:sp>
      <p:sp>
        <p:nvSpPr>
          <p:cNvPr id="31" name="AutoShape 31"/>
          <p:cNvSpPr/>
          <p:nvPr/>
        </p:nvSpPr>
        <p:spPr>
          <a:xfrm rot="5388196">
            <a:off x="-98291" y="5102400"/>
            <a:ext cx="5548083" cy="0"/>
          </a:xfrm>
          <a:prstGeom prst="line">
            <a:avLst/>
          </a:prstGeom>
          <a:ln w="9525" cap="rnd">
            <a:solidFill>
              <a:srgbClr val="707070"/>
            </a:solidFill>
            <a:prstDash val="solid"/>
            <a:headEnd type="none" w="sm" len="sm"/>
            <a:tailEnd type="none" w="sm" len="sm"/>
          </a:ln>
        </p:spPr>
      </p:sp>
      <p:sp>
        <p:nvSpPr>
          <p:cNvPr id="32" name="TextBox 32"/>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33" name="TextBox 33"/>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main.py</a:t>
            </a:r>
          </a:p>
        </p:txBody>
      </p:sp>
      <p:sp>
        <p:nvSpPr>
          <p:cNvPr id="34" name="TextBox 34"/>
          <p:cNvSpPr txBox="1"/>
          <p:nvPr/>
        </p:nvSpPr>
        <p:spPr>
          <a:xfrm>
            <a:off x="923542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README</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5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9144000" y="0"/>
            <a:ext cx="9144000" cy="1185600"/>
            <a:chOff x="0" y="0"/>
            <a:chExt cx="12192000" cy="1580800"/>
          </a:xfrm>
        </p:grpSpPr>
        <p:sp>
          <p:nvSpPr>
            <p:cNvPr id="5" name="Freeform 5"/>
            <p:cNvSpPr/>
            <p:nvPr/>
          </p:nvSpPr>
          <p:spPr>
            <a:xfrm>
              <a:off x="0" y="0"/>
              <a:ext cx="12192000" cy="1580769"/>
            </a:xfrm>
            <a:custGeom>
              <a:avLst/>
              <a:gdLst/>
              <a:ahLst/>
              <a:cxnLst/>
              <a:rect l="l" t="t" r="r" b="b"/>
              <a:pathLst>
                <a:path w="12192000" h="1580769">
                  <a:moveTo>
                    <a:pt x="0" y="0"/>
                  </a:moveTo>
                  <a:lnTo>
                    <a:pt x="12192000" y="0"/>
                  </a:lnTo>
                  <a:lnTo>
                    <a:pt x="12192000" y="1580769"/>
                  </a:lnTo>
                  <a:lnTo>
                    <a:pt x="0" y="1580769"/>
                  </a:lnTo>
                  <a:close/>
                </a:path>
              </a:pathLst>
            </a:custGeom>
            <a:solidFill>
              <a:srgbClr val="2E323B"/>
            </a:solidFill>
          </p:spPr>
        </p:sp>
      </p:grpSp>
      <p:grpSp>
        <p:nvGrpSpPr>
          <p:cNvPr id="6" name="Group 6"/>
          <p:cNvGrpSpPr/>
          <p:nvPr/>
        </p:nvGrpSpPr>
        <p:grpSpPr>
          <a:xfrm>
            <a:off x="2186825" y="2374875"/>
            <a:ext cx="15072475" cy="6328800"/>
            <a:chOff x="0" y="0"/>
            <a:chExt cx="20096633" cy="8438400"/>
          </a:xfrm>
        </p:grpSpPr>
        <p:sp>
          <p:nvSpPr>
            <p:cNvPr id="7" name="Freeform 7"/>
            <p:cNvSpPr/>
            <p:nvPr/>
          </p:nvSpPr>
          <p:spPr>
            <a:xfrm>
              <a:off x="0" y="0"/>
              <a:ext cx="20096634" cy="8336800"/>
            </a:xfrm>
            <a:custGeom>
              <a:avLst/>
              <a:gdLst/>
              <a:ahLst/>
              <a:cxnLst/>
              <a:rect l="l" t="t" r="r" b="b"/>
              <a:pathLst>
                <a:path w="20096634" h="8336800">
                  <a:moveTo>
                    <a:pt x="0" y="0"/>
                  </a:moveTo>
                  <a:lnTo>
                    <a:pt x="20096634" y="0"/>
                  </a:lnTo>
                  <a:lnTo>
                    <a:pt x="20096634" y="8336800"/>
                  </a:lnTo>
                  <a:lnTo>
                    <a:pt x="0" y="8336800"/>
                  </a:lnTo>
                  <a:close/>
                </a:path>
              </a:pathLst>
            </a:custGeom>
            <a:solidFill>
              <a:srgbClr val="2E323B"/>
            </a:solidFill>
          </p:spPr>
        </p:sp>
        <p:sp>
          <p:nvSpPr>
            <p:cNvPr id="8" name="Freeform 8"/>
            <p:cNvSpPr/>
            <p:nvPr/>
          </p:nvSpPr>
          <p:spPr>
            <a:xfrm>
              <a:off x="0" y="0"/>
              <a:ext cx="20096634" cy="8438400"/>
            </a:xfrm>
            <a:custGeom>
              <a:avLst/>
              <a:gdLst/>
              <a:ahLst/>
              <a:cxnLst/>
              <a:rect l="l" t="t" r="r" b="b"/>
              <a:pathLst>
                <a:path w="20096634" h="8438400">
                  <a:moveTo>
                    <a:pt x="0" y="8336800"/>
                  </a:moveTo>
                  <a:lnTo>
                    <a:pt x="20096634" y="8336800"/>
                  </a:lnTo>
                  <a:lnTo>
                    <a:pt x="19969634" y="8438400"/>
                  </a:lnTo>
                  <a:cubicBezTo>
                    <a:pt x="19969634" y="8438400"/>
                    <a:pt x="18979034" y="8362200"/>
                    <a:pt x="18877434" y="8362200"/>
                  </a:cubicBezTo>
                  <a:lnTo>
                    <a:pt x="1219200" y="8362200"/>
                  </a:lnTo>
                  <a:cubicBezTo>
                    <a:pt x="1117600" y="8362200"/>
                    <a:pt x="127000" y="8438400"/>
                    <a:pt x="127000" y="8438400"/>
                  </a:cubicBezTo>
                  <a:lnTo>
                    <a:pt x="0" y="8336800"/>
                  </a:lnTo>
                  <a:lnTo>
                    <a:pt x="0" y="0"/>
                  </a:lnTo>
                  <a:lnTo>
                    <a:pt x="20096634" y="0"/>
                  </a:lnTo>
                  <a:lnTo>
                    <a:pt x="20096634" y="8336800"/>
                  </a:lnTo>
                  <a:lnTo>
                    <a:pt x="12700" y="8336800"/>
                  </a:lnTo>
                  <a:lnTo>
                    <a:pt x="12700" y="8324100"/>
                  </a:lnTo>
                  <a:lnTo>
                    <a:pt x="20083934" y="8324100"/>
                  </a:lnTo>
                  <a:lnTo>
                    <a:pt x="20083934" y="12700"/>
                  </a:lnTo>
                  <a:lnTo>
                    <a:pt x="12700" y="12700"/>
                  </a:lnTo>
                  <a:lnTo>
                    <a:pt x="12700" y="8336800"/>
                  </a:lnTo>
                </a:path>
              </a:pathLst>
            </a:custGeom>
            <a:solidFill>
              <a:srgbClr val="394C60">
                <a:alpha val="9804"/>
              </a:srgbClr>
            </a:solidFill>
          </p:spPr>
        </p:sp>
        <p:sp>
          <p:nvSpPr>
            <p:cNvPr id="9" name="TextBox 9"/>
            <p:cNvSpPr txBox="1"/>
            <p:nvPr/>
          </p:nvSpPr>
          <p:spPr>
            <a:xfrm>
              <a:off x="0" y="-57150"/>
              <a:ext cx="20096633" cy="8393950"/>
            </a:xfrm>
            <a:prstGeom prst="rect">
              <a:avLst/>
            </a:prstGeom>
          </p:spPr>
          <p:txBody>
            <a:bodyPr lIns="203200" tIns="203200" rIns="203200" bIns="203200" rtlCol="0" anchor="t"/>
            <a:lstStyle/>
            <a:p>
              <a:pPr algn="l">
                <a:lnSpc>
                  <a:spcPts val="4479"/>
                </a:lnSpc>
              </a:pPr>
              <a:r>
                <a:rPr lang="en-US" sz="3199">
                  <a:solidFill>
                    <a:srgbClr val="438C30"/>
                  </a:solidFill>
                  <a:latin typeface="Open Sans"/>
                  <a:ea typeface="Open Sans"/>
                  <a:cs typeface="Open Sans"/>
                  <a:sym typeface="Open Sans"/>
                </a:rPr>
                <a:t>#C’est simple il y a un petit triangle en haut a droite et pour commencer le code il faut appuyer dessus :) .</a:t>
              </a:r>
            </a:p>
            <a:p>
              <a:pPr algn="l">
                <a:lnSpc>
                  <a:spcPts val="4479"/>
                </a:lnSpc>
              </a:pPr>
              <a:r>
                <a:rPr lang="en-US" sz="3199">
                  <a:solidFill>
                    <a:srgbClr val="438C30"/>
                  </a:solidFill>
                  <a:latin typeface="Open Sans"/>
                  <a:ea typeface="Open Sans"/>
                  <a:cs typeface="Open Sans"/>
                  <a:sym typeface="Open Sans"/>
                </a:rPr>
                <a:t>Après on va vous demander un nombre, un nombre oui oui pas une phrase faites attention à vous, après la base du nombre que vous avez choisi donc soit binaire, décimal ou hexadécimal et croyez pas nous entourlouper enfin on va vous demander la base que vous souhaitez viser donc encore binaire, décimal ou hexadécimal et on va pas se répéter mettez la bonne syntaxe.</a:t>
              </a:r>
            </a:p>
            <a:p>
              <a:pPr algn="l">
                <a:lnSpc>
                  <a:spcPts val="4479"/>
                </a:lnSpc>
              </a:pPr>
              <a:r>
                <a:rPr lang="en-US" sz="3199">
                  <a:solidFill>
                    <a:srgbClr val="438C30"/>
                  </a:solidFill>
                  <a:latin typeface="Open Sans"/>
                  <a:ea typeface="Open Sans"/>
                  <a:cs typeface="Open Sans"/>
                  <a:sym typeface="Open Sans"/>
                </a:rPr>
                <a:t>Voilà notre équipe espère que vous utiliserez à bonne escient notre programme (dans tous les cas y a pas grand chose a faire avec)</a:t>
              </a:r>
            </a:p>
            <a:p>
              <a:pPr algn="l">
                <a:lnSpc>
                  <a:spcPts val="4479"/>
                </a:lnSpc>
              </a:pPr>
              <a:r>
                <a:rPr lang="en-US" sz="3199">
                  <a:solidFill>
                    <a:srgbClr val="438C30"/>
                  </a:solidFill>
                  <a:latin typeface="Open Sans"/>
                  <a:ea typeface="Open Sans"/>
                  <a:cs typeface="Open Sans"/>
                  <a:sym typeface="Open Sans"/>
                </a:rPr>
                <a:t>Merci de Roman Milosavljevic, Edgar Barioz et Clement Desboisfleury</a:t>
              </a:r>
            </a:p>
          </p:txBody>
        </p:sp>
      </p:grpSp>
      <p:sp>
        <p:nvSpPr>
          <p:cNvPr id="10" name="TextBox 10"/>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11" name="TextBox 11"/>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2" name="TextBox 12"/>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3" name="TextBox 13"/>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4" name="TextBox 14"/>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5" name="TextBox 15"/>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6" name="TextBox 16"/>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7" name="TextBox 17"/>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18" name="TextBox 18"/>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19" name="TextBox 19"/>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20" name="TextBox 20"/>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21" name="TextBox 21"/>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2" name="TextBox 22"/>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3" name="TextBox 23"/>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4" name="TextBox 24"/>
          <p:cNvSpPr txBox="1"/>
          <p:nvPr/>
        </p:nvSpPr>
        <p:spPr>
          <a:xfrm>
            <a:off x="2377925" y="1256825"/>
            <a:ext cx="14398350" cy="847725"/>
          </a:xfrm>
          <a:prstGeom prst="rect">
            <a:avLst/>
          </a:prstGeom>
        </p:spPr>
        <p:txBody>
          <a:bodyPr lIns="0" tIns="0" rIns="0" bIns="0" rtlCol="0" anchor="t">
            <a:spAutoFit/>
          </a:bodyPr>
          <a:lstStyle/>
          <a:p>
            <a:pPr algn="l">
              <a:lnSpc>
                <a:spcPts val="6719"/>
              </a:lnSpc>
            </a:pPr>
            <a:r>
              <a:rPr lang="en-US" sz="5599">
                <a:solidFill>
                  <a:srgbClr val="EA7C3F"/>
                </a:solidFill>
                <a:latin typeface="Fira Code"/>
                <a:ea typeface="Fira Code"/>
                <a:cs typeface="Fira Code"/>
                <a:sym typeface="Fira Code"/>
              </a:rPr>
              <a:t>From README import*</a:t>
            </a:r>
            <a:r>
              <a:rPr lang="en-US" sz="5599">
                <a:solidFill>
                  <a:srgbClr val="A5CF27"/>
                </a:solidFill>
                <a:latin typeface="Fira Code"/>
                <a:ea typeface="Fira Code"/>
                <a:cs typeface="Fira Code"/>
                <a:sym typeface="Fira Code"/>
              </a:rPr>
              <a:t> ‘READ ME’;</a:t>
            </a:r>
          </a:p>
        </p:txBody>
      </p:sp>
      <p:sp>
        <p:nvSpPr>
          <p:cNvPr id="25" name="TextBox 25"/>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26" name="TextBox 26"/>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from date import*</a:t>
            </a:r>
          </a:p>
        </p:txBody>
      </p:sp>
      <p:sp>
        <p:nvSpPr>
          <p:cNvPr id="27" name="TextBox 27"/>
          <p:cNvSpPr txBox="1"/>
          <p:nvPr/>
        </p:nvSpPr>
        <p:spPr>
          <a:xfrm>
            <a:off x="923542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from tools import*</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5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0" y="0"/>
            <a:ext cx="9144000" cy="1185600"/>
            <a:chOff x="0" y="0"/>
            <a:chExt cx="12192000" cy="1580800"/>
          </a:xfrm>
        </p:grpSpPr>
        <p:sp>
          <p:nvSpPr>
            <p:cNvPr id="5" name="Freeform 5"/>
            <p:cNvSpPr/>
            <p:nvPr/>
          </p:nvSpPr>
          <p:spPr>
            <a:xfrm>
              <a:off x="0" y="0"/>
              <a:ext cx="12192000" cy="1580769"/>
            </a:xfrm>
            <a:custGeom>
              <a:avLst/>
              <a:gdLst/>
              <a:ahLst/>
              <a:cxnLst/>
              <a:rect l="l" t="t" r="r" b="b"/>
              <a:pathLst>
                <a:path w="12192000" h="1580769">
                  <a:moveTo>
                    <a:pt x="0" y="0"/>
                  </a:moveTo>
                  <a:lnTo>
                    <a:pt x="12192000" y="0"/>
                  </a:lnTo>
                  <a:lnTo>
                    <a:pt x="12192000" y="1580769"/>
                  </a:lnTo>
                  <a:lnTo>
                    <a:pt x="0" y="1580769"/>
                  </a:lnTo>
                  <a:close/>
                </a:path>
              </a:pathLst>
            </a:custGeom>
            <a:solidFill>
              <a:srgbClr val="2E323B"/>
            </a:solidFill>
          </p:spPr>
        </p:sp>
      </p:grpSp>
      <p:sp>
        <p:nvSpPr>
          <p:cNvPr id="6" name="TextBox 6"/>
          <p:cNvSpPr txBox="1"/>
          <p:nvPr/>
        </p:nvSpPr>
        <p:spPr>
          <a:xfrm>
            <a:off x="4331888" y="8343900"/>
            <a:ext cx="829350" cy="914400"/>
          </a:xfrm>
          <a:prstGeom prst="rect">
            <a:avLst/>
          </a:prstGeom>
        </p:spPr>
        <p:txBody>
          <a:bodyPr lIns="0" tIns="0" rIns="0" bIns="0" rtlCol="0" anchor="t">
            <a:spAutoFit/>
          </a:bodyPr>
          <a:lstStyle/>
          <a:p>
            <a:pPr algn="l">
              <a:lnSpc>
                <a:spcPts val="7200"/>
              </a:lnSpc>
            </a:pPr>
            <a:r>
              <a:rPr lang="en-US" sz="6000">
                <a:solidFill>
                  <a:srgbClr val="FFFFFF"/>
                </a:solidFill>
                <a:latin typeface="Fira Code"/>
                <a:ea typeface="Fira Code"/>
                <a:cs typeface="Fira Code"/>
                <a:sym typeface="Fira Code"/>
              </a:rPr>
              <a:t>}</a:t>
            </a:r>
          </a:p>
        </p:txBody>
      </p:sp>
      <p:sp>
        <p:nvSpPr>
          <p:cNvPr id="7" name="AutoShape 7"/>
          <p:cNvSpPr/>
          <p:nvPr/>
        </p:nvSpPr>
        <p:spPr>
          <a:xfrm>
            <a:off x="4746563" y="2693719"/>
            <a:ext cx="0" cy="5650181"/>
          </a:xfrm>
          <a:prstGeom prst="line">
            <a:avLst/>
          </a:prstGeom>
          <a:ln w="9525" cap="rnd">
            <a:solidFill>
              <a:srgbClr val="707070"/>
            </a:solidFill>
            <a:prstDash val="solid"/>
            <a:headEnd type="none" w="sm" len="sm"/>
            <a:tailEnd type="none" w="sm" len="sm"/>
          </a:ln>
        </p:spPr>
      </p:sp>
      <p:sp>
        <p:nvSpPr>
          <p:cNvPr id="8" name="Freeform 8"/>
          <p:cNvSpPr/>
          <p:nvPr/>
        </p:nvSpPr>
        <p:spPr>
          <a:xfrm>
            <a:off x="2428843" y="2850906"/>
            <a:ext cx="4380575" cy="3083694"/>
          </a:xfrm>
          <a:custGeom>
            <a:avLst/>
            <a:gdLst/>
            <a:ahLst/>
            <a:cxnLst/>
            <a:rect l="l" t="t" r="r" b="b"/>
            <a:pathLst>
              <a:path w="4380575" h="3083694">
                <a:moveTo>
                  <a:pt x="0" y="0"/>
                </a:moveTo>
                <a:lnTo>
                  <a:pt x="4380575" y="0"/>
                </a:lnTo>
                <a:lnTo>
                  <a:pt x="4380575" y="3083694"/>
                </a:lnTo>
                <a:lnTo>
                  <a:pt x="0" y="3083694"/>
                </a:lnTo>
                <a:lnTo>
                  <a:pt x="0" y="0"/>
                </a:lnTo>
                <a:close/>
              </a:path>
            </a:pathLst>
          </a:custGeom>
          <a:blipFill>
            <a:blip r:embed="rId3"/>
            <a:stretch>
              <a:fillRect/>
            </a:stretch>
          </a:blipFill>
        </p:spPr>
      </p:sp>
      <p:sp>
        <p:nvSpPr>
          <p:cNvPr id="9" name="Freeform 9"/>
          <p:cNvSpPr/>
          <p:nvPr/>
        </p:nvSpPr>
        <p:spPr>
          <a:xfrm>
            <a:off x="2428843" y="6066675"/>
            <a:ext cx="5464789" cy="1373503"/>
          </a:xfrm>
          <a:custGeom>
            <a:avLst/>
            <a:gdLst/>
            <a:ahLst/>
            <a:cxnLst/>
            <a:rect l="l" t="t" r="r" b="b"/>
            <a:pathLst>
              <a:path w="5464789" h="1373503">
                <a:moveTo>
                  <a:pt x="0" y="0"/>
                </a:moveTo>
                <a:lnTo>
                  <a:pt x="5464789" y="0"/>
                </a:lnTo>
                <a:lnTo>
                  <a:pt x="5464789" y="1373503"/>
                </a:lnTo>
                <a:lnTo>
                  <a:pt x="0" y="1373503"/>
                </a:lnTo>
                <a:lnTo>
                  <a:pt x="0" y="0"/>
                </a:lnTo>
                <a:close/>
              </a:path>
            </a:pathLst>
          </a:custGeom>
          <a:blipFill>
            <a:blip r:embed="rId4"/>
            <a:stretch>
              <a:fillRect/>
            </a:stretch>
          </a:blipFill>
        </p:spPr>
      </p:sp>
      <p:sp>
        <p:nvSpPr>
          <p:cNvPr id="10" name="Freeform 10"/>
          <p:cNvSpPr/>
          <p:nvPr/>
        </p:nvSpPr>
        <p:spPr>
          <a:xfrm>
            <a:off x="2428843" y="7571353"/>
            <a:ext cx="5144415" cy="868172"/>
          </a:xfrm>
          <a:custGeom>
            <a:avLst/>
            <a:gdLst/>
            <a:ahLst/>
            <a:cxnLst/>
            <a:rect l="l" t="t" r="r" b="b"/>
            <a:pathLst>
              <a:path w="5144415" h="868172">
                <a:moveTo>
                  <a:pt x="0" y="0"/>
                </a:moveTo>
                <a:lnTo>
                  <a:pt x="5144415" y="0"/>
                </a:lnTo>
                <a:lnTo>
                  <a:pt x="5144415" y="868172"/>
                </a:lnTo>
                <a:lnTo>
                  <a:pt x="0" y="868172"/>
                </a:lnTo>
                <a:lnTo>
                  <a:pt x="0" y="0"/>
                </a:lnTo>
                <a:close/>
              </a:path>
            </a:pathLst>
          </a:custGeom>
          <a:blipFill>
            <a:blip r:embed="rId5"/>
            <a:stretch>
              <a:fillRect t="-8054"/>
            </a:stretch>
          </a:blipFill>
        </p:spPr>
      </p:sp>
      <p:sp>
        <p:nvSpPr>
          <p:cNvPr id="11" name="Freeform 11"/>
          <p:cNvSpPr/>
          <p:nvPr/>
        </p:nvSpPr>
        <p:spPr>
          <a:xfrm>
            <a:off x="8681518" y="2818013"/>
            <a:ext cx="9208474" cy="4123575"/>
          </a:xfrm>
          <a:custGeom>
            <a:avLst/>
            <a:gdLst/>
            <a:ahLst/>
            <a:cxnLst/>
            <a:rect l="l" t="t" r="r" b="b"/>
            <a:pathLst>
              <a:path w="9208474" h="4123575">
                <a:moveTo>
                  <a:pt x="0" y="0"/>
                </a:moveTo>
                <a:lnTo>
                  <a:pt x="9208475" y="0"/>
                </a:lnTo>
                <a:lnTo>
                  <a:pt x="9208475" y="4123574"/>
                </a:lnTo>
                <a:lnTo>
                  <a:pt x="0" y="4123574"/>
                </a:lnTo>
                <a:lnTo>
                  <a:pt x="0" y="0"/>
                </a:lnTo>
                <a:close/>
              </a:path>
            </a:pathLst>
          </a:custGeom>
          <a:blipFill>
            <a:blip r:embed="rId6"/>
            <a:stretch>
              <a:fillRect/>
            </a:stretch>
          </a:blipFill>
        </p:spPr>
      </p:sp>
      <p:sp>
        <p:nvSpPr>
          <p:cNvPr id="12" name="Freeform 12"/>
          <p:cNvSpPr/>
          <p:nvPr/>
        </p:nvSpPr>
        <p:spPr>
          <a:xfrm>
            <a:off x="8311016" y="7246049"/>
            <a:ext cx="9578976" cy="1596303"/>
          </a:xfrm>
          <a:custGeom>
            <a:avLst/>
            <a:gdLst/>
            <a:ahLst/>
            <a:cxnLst/>
            <a:rect l="l" t="t" r="r" b="b"/>
            <a:pathLst>
              <a:path w="9578976" h="1596303">
                <a:moveTo>
                  <a:pt x="0" y="0"/>
                </a:moveTo>
                <a:lnTo>
                  <a:pt x="9578977" y="0"/>
                </a:lnTo>
                <a:lnTo>
                  <a:pt x="9578977" y="1596302"/>
                </a:lnTo>
                <a:lnTo>
                  <a:pt x="0" y="1596302"/>
                </a:lnTo>
                <a:lnTo>
                  <a:pt x="0" y="0"/>
                </a:lnTo>
                <a:close/>
              </a:path>
            </a:pathLst>
          </a:custGeom>
          <a:blipFill>
            <a:blip r:embed="rId7"/>
            <a:stretch>
              <a:fillRect r="-17979"/>
            </a:stretch>
          </a:blipFill>
        </p:spPr>
      </p:sp>
      <p:sp>
        <p:nvSpPr>
          <p:cNvPr id="13" name="TextBox 13"/>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14" name="TextBox 14"/>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5" name="TextBox 15"/>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6" name="TextBox 16"/>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7" name="TextBox 17"/>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8" name="TextBox 18"/>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9" name="TextBox 19"/>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20" name="TextBox 20"/>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21" name="TextBox 21"/>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22" name="TextBox 22"/>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23" name="TextBox 23"/>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24" name="TextBox 24"/>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5" name="TextBox 25"/>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6" name="TextBox 26"/>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7" name="TextBox 27"/>
          <p:cNvSpPr txBox="1"/>
          <p:nvPr/>
        </p:nvSpPr>
        <p:spPr>
          <a:xfrm>
            <a:off x="3829490" y="1085150"/>
            <a:ext cx="3501750" cy="914400"/>
          </a:xfrm>
          <a:prstGeom prst="rect">
            <a:avLst/>
          </a:prstGeom>
        </p:spPr>
        <p:txBody>
          <a:bodyPr lIns="0" tIns="0" rIns="0" bIns="0" rtlCol="0" anchor="t">
            <a:spAutoFit/>
          </a:bodyPr>
          <a:lstStyle/>
          <a:p>
            <a:pPr algn="ctr">
              <a:lnSpc>
                <a:spcPts val="7200"/>
              </a:lnSpc>
            </a:pPr>
            <a:r>
              <a:rPr lang="en-US" sz="6000">
                <a:solidFill>
                  <a:srgbClr val="72D9F0"/>
                </a:solidFill>
                <a:latin typeface="Fira Code"/>
                <a:ea typeface="Fira Code"/>
                <a:cs typeface="Fira Code"/>
                <a:sym typeface="Fira Code"/>
              </a:rPr>
              <a:t>01 </a:t>
            </a:r>
            <a:r>
              <a:rPr lang="en-US" sz="6000">
                <a:solidFill>
                  <a:srgbClr val="FFFFFF"/>
                </a:solidFill>
                <a:latin typeface="Fira Code"/>
                <a:ea typeface="Fira Code"/>
                <a:cs typeface="Fira Code"/>
                <a:sym typeface="Fira Code"/>
              </a:rPr>
              <a:t>{</a:t>
            </a:r>
          </a:p>
        </p:txBody>
      </p:sp>
      <p:sp>
        <p:nvSpPr>
          <p:cNvPr id="28" name="TextBox 28"/>
          <p:cNvSpPr txBox="1"/>
          <p:nvPr/>
        </p:nvSpPr>
        <p:spPr>
          <a:xfrm>
            <a:off x="5397479" y="2066625"/>
            <a:ext cx="10571550" cy="571500"/>
          </a:xfrm>
          <a:prstGeom prst="rect">
            <a:avLst/>
          </a:prstGeom>
        </p:spPr>
        <p:txBody>
          <a:bodyPr lIns="0" tIns="0" rIns="0" bIns="0" rtlCol="0" anchor="t">
            <a:spAutoFit/>
          </a:bodyPr>
          <a:lstStyle/>
          <a:p>
            <a:pPr algn="l">
              <a:lnSpc>
                <a:spcPts val="4440"/>
              </a:lnSpc>
            </a:pPr>
            <a:r>
              <a:rPr lang="en-US" sz="3700">
                <a:solidFill>
                  <a:srgbClr val="FFFFFF"/>
                </a:solidFill>
                <a:latin typeface="Fira Code"/>
                <a:ea typeface="Fira Code"/>
                <a:cs typeface="Fira Code"/>
                <a:sym typeface="Fira Code"/>
              </a:rPr>
              <a:t>[</a:t>
            </a:r>
            <a:r>
              <a:rPr lang="en-US" sz="3700">
                <a:solidFill>
                  <a:srgbClr val="DBA0DB"/>
                </a:solidFill>
                <a:latin typeface="Fira Code"/>
                <a:ea typeface="Fira Code"/>
                <a:cs typeface="Fira Code"/>
                <a:sym typeface="Fira Code"/>
              </a:rPr>
              <a:t>main.py</a:t>
            </a:r>
            <a:r>
              <a:rPr lang="en-US" sz="3700">
                <a:solidFill>
                  <a:srgbClr val="FFFFFF"/>
                </a:solidFill>
                <a:latin typeface="Fira Code"/>
                <a:ea typeface="Fira Code"/>
                <a:cs typeface="Fira Code"/>
                <a:sym typeface="Fira Code"/>
              </a:rPr>
              <a:t>]</a:t>
            </a:r>
            <a:r>
              <a:rPr lang="en-US" sz="3700">
                <a:solidFill>
                  <a:srgbClr val="DBA0DB"/>
                </a:solidFill>
                <a:latin typeface="Fira Code"/>
                <a:ea typeface="Fira Code"/>
                <a:cs typeface="Fira Code"/>
                <a:sym typeface="Fira Code"/>
              </a:rPr>
              <a:t> </a:t>
            </a:r>
          </a:p>
        </p:txBody>
      </p:sp>
      <p:sp>
        <p:nvSpPr>
          <p:cNvPr id="29" name="TextBox 29"/>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30" name="TextBox 30"/>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README</a:t>
            </a:r>
          </a:p>
        </p:txBody>
      </p:sp>
      <p:sp>
        <p:nvSpPr>
          <p:cNvPr id="31" name="TextBox 31"/>
          <p:cNvSpPr txBox="1"/>
          <p:nvPr/>
        </p:nvSpPr>
        <p:spPr>
          <a:xfrm>
            <a:off x="7232154" y="1352250"/>
            <a:ext cx="9600456" cy="419100"/>
          </a:xfrm>
          <a:prstGeom prst="rect">
            <a:avLst/>
          </a:prstGeom>
        </p:spPr>
        <p:txBody>
          <a:bodyPr lIns="0" tIns="0" rIns="0" bIns="0" rtlCol="0" anchor="t">
            <a:spAutoFit/>
          </a:bodyPr>
          <a:lstStyle/>
          <a:p>
            <a:pPr algn="ctr">
              <a:lnSpc>
                <a:spcPts val="3359"/>
              </a:lnSpc>
              <a:spcBef>
                <a:spcPct val="0"/>
              </a:spcBef>
            </a:pPr>
            <a:r>
              <a:rPr lang="en-US" sz="2799">
                <a:solidFill>
                  <a:srgbClr val="FCC642"/>
                </a:solidFill>
                <a:latin typeface="Fira Code"/>
                <a:ea typeface="Fira Code"/>
                <a:cs typeface="Fira Code"/>
                <a:sym typeface="Fira Code"/>
              </a:rPr>
              <a:t>UN CODE PYTHON, C’EST AVANT TOUT UNE HISTOIRE</a:t>
            </a:r>
          </a:p>
        </p:txBody>
      </p:sp>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5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0" y="0"/>
            <a:ext cx="9144000" cy="1185600"/>
            <a:chOff x="0" y="0"/>
            <a:chExt cx="12192000" cy="1580800"/>
          </a:xfrm>
        </p:grpSpPr>
        <p:sp>
          <p:nvSpPr>
            <p:cNvPr id="5" name="Freeform 5"/>
            <p:cNvSpPr/>
            <p:nvPr/>
          </p:nvSpPr>
          <p:spPr>
            <a:xfrm>
              <a:off x="0" y="0"/>
              <a:ext cx="12192000" cy="1580769"/>
            </a:xfrm>
            <a:custGeom>
              <a:avLst/>
              <a:gdLst/>
              <a:ahLst/>
              <a:cxnLst/>
              <a:rect l="l" t="t" r="r" b="b"/>
              <a:pathLst>
                <a:path w="12192000" h="1580769">
                  <a:moveTo>
                    <a:pt x="0" y="0"/>
                  </a:moveTo>
                  <a:lnTo>
                    <a:pt x="12192000" y="0"/>
                  </a:lnTo>
                  <a:lnTo>
                    <a:pt x="12192000" y="1580769"/>
                  </a:lnTo>
                  <a:lnTo>
                    <a:pt x="0" y="1580769"/>
                  </a:lnTo>
                  <a:close/>
                </a:path>
              </a:pathLst>
            </a:custGeom>
            <a:solidFill>
              <a:srgbClr val="2E323B"/>
            </a:solidFill>
          </p:spPr>
        </p:sp>
      </p:grpSp>
      <p:sp>
        <p:nvSpPr>
          <p:cNvPr id="6" name="AutoShape 6"/>
          <p:cNvSpPr/>
          <p:nvPr/>
        </p:nvSpPr>
        <p:spPr>
          <a:xfrm>
            <a:off x="4751325" y="2952188"/>
            <a:ext cx="9525" cy="4877737"/>
          </a:xfrm>
          <a:prstGeom prst="line">
            <a:avLst/>
          </a:prstGeom>
          <a:ln w="9525" cap="rnd">
            <a:solidFill>
              <a:srgbClr val="707070"/>
            </a:solidFill>
            <a:prstDash val="solid"/>
            <a:headEnd type="none" w="sm" len="sm"/>
            <a:tailEnd type="none" w="sm" len="sm"/>
          </a:ln>
        </p:spPr>
      </p:sp>
      <p:sp>
        <p:nvSpPr>
          <p:cNvPr id="7" name="Freeform 7"/>
          <p:cNvSpPr/>
          <p:nvPr/>
        </p:nvSpPr>
        <p:spPr>
          <a:xfrm>
            <a:off x="4678534" y="3505875"/>
            <a:ext cx="8323027" cy="5399564"/>
          </a:xfrm>
          <a:custGeom>
            <a:avLst/>
            <a:gdLst/>
            <a:ahLst/>
            <a:cxnLst/>
            <a:rect l="l" t="t" r="r" b="b"/>
            <a:pathLst>
              <a:path w="8323027" h="5399564">
                <a:moveTo>
                  <a:pt x="0" y="0"/>
                </a:moveTo>
                <a:lnTo>
                  <a:pt x="8323027" y="0"/>
                </a:lnTo>
                <a:lnTo>
                  <a:pt x="8323027" y="5399564"/>
                </a:lnTo>
                <a:lnTo>
                  <a:pt x="0" y="5399564"/>
                </a:lnTo>
                <a:lnTo>
                  <a:pt x="0" y="0"/>
                </a:lnTo>
                <a:close/>
              </a:path>
            </a:pathLst>
          </a:custGeom>
          <a:blipFill>
            <a:blip r:embed="rId3"/>
            <a:stretch>
              <a:fillRect/>
            </a:stretch>
          </a:blipFill>
        </p:spPr>
      </p:sp>
      <p:sp>
        <p:nvSpPr>
          <p:cNvPr id="8" name="TextBox 8"/>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9" name="TextBox 9"/>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0" name="TextBox 10"/>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1" name="TextBox 11"/>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2" name="TextBox 12"/>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3" name="TextBox 13"/>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4" name="TextBox 14"/>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5" name="TextBox 15"/>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16" name="TextBox 16"/>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17" name="TextBox 17"/>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18" name="TextBox 18"/>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19" name="TextBox 19"/>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0" name="TextBox 20"/>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1" name="TextBox 21"/>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2" name="TextBox 22"/>
          <p:cNvSpPr txBox="1"/>
          <p:nvPr/>
        </p:nvSpPr>
        <p:spPr>
          <a:xfrm>
            <a:off x="3883090" y="1537912"/>
            <a:ext cx="12913125" cy="619125"/>
          </a:xfrm>
          <a:prstGeom prst="rect">
            <a:avLst/>
          </a:prstGeom>
        </p:spPr>
        <p:txBody>
          <a:bodyPr lIns="0" tIns="0" rIns="0" bIns="0" rtlCol="0" anchor="t">
            <a:spAutoFit/>
          </a:bodyPr>
          <a:lstStyle/>
          <a:p>
            <a:pPr algn="ctr">
              <a:lnSpc>
                <a:spcPts val="4920"/>
              </a:lnSpc>
            </a:pPr>
            <a:r>
              <a:rPr lang="en-US" sz="4100">
                <a:solidFill>
                  <a:srgbClr val="72D9F0"/>
                </a:solidFill>
                <a:latin typeface="Fira Code"/>
                <a:ea typeface="Fira Code"/>
                <a:cs typeface="Fira Code"/>
                <a:sym typeface="Fira Code"/>
              </a:rPr>
              <a:t>02</a:t>
            </a:r>
            <a:r>
              <a:rPr lang="en-US" sz="4100">
                <a:solidFill>
                  <a:srgbClr val="E7E7E7"/>
                </a:solidFill>
                <a:latin typeface="Fira Code"/>
                <a:ea typeface="Fira Code"/>
                <a:cs typeface="Fira Code"/>
                <a:sym typeface="Fira Code"/>
              </a:rPr>
              <a:t> { </a:t>
            </a:r>
            <a:r>
              <a:rPr lang="en-US" sz="4100">
                <a:solidFill>
                  <a:srgbClr val="FCC642"/>
                </a:solidFill>
                <a:latin typeface="Fira Code"/>
                <a:ea typeface="Fira Code"/>
                <a:cs typeface="Fira Code"/>
                <a:sym typeface="Fira Code"/>
              </a:rPr>
              <a:t>mais comment on raconte une histoire</a:t>
            </a:r>
          </a:p>
        </p:txBody>
      </p:sp>
      <p:sp>
        <p:nvSpPr>
          <p:cNvPr id="23" name="TextBox 23"/>
          <p:cNvSpPr txBox="1"/>
          <p:nvPr/>
        </p:nvSpPr>
        <p:spPr>
          <a:xfrm>
            <a:off x="5773250" y="2515275"/>
            <a:ext cx="10571550" cy="914400"/>
          </a:xfrm>
          <a:prstGeom prst="rect">
            <a:avLst/>
          </a:prstGeom>
        </p:spPr>
        <p:txBody>
          <a:bodyPr lIns="0" tIns="0" rIns="0" bIns="0" rtlCol="0" anchor="t">
            <a:spAutoFit/>
          </a:bodyPr>
          <a:lstStyle/>
          <a:p>
            <a:pPr algn="l">
              <a:lnSpc>
                <a:spcPts val="7200"/>
              </a:lnSpc>
            </a:pPr>
            <a:r>
              <a:rPr lang="en-US" sz="6000">
                <a:solidFill>
                  <a:srgbClr val="FFFFFF"/>
                </a:solidFill>
                <a:latin typeface="Fira Code"/>
                <a:ea typeface="Fira Code"/>
                <a:cs typeface="Fira Code"/>
                <a:sym typeface="Fira Code"/>
              </a:rPr>
              <a:t>[</a:t>
            </a:r>
            <a:r>
              <a:rPr lang="en-US" sz="6000">
                <a:solidFill>
                  <a:srgbClr val="DBA0DB"/>
                </a:solidFill>
                <a:latin typeface="Fira Code"/>
                <a:ea typeface="Fira Code"/>
                <a:cs typeface="Fira Code"/>
                <a:sym typeface="Fira Code"/>
              </a:rPr>
              <a:t>data.py</a:t>
            </a:r>
            <a:r>
              <a:rPr lang="en-US" sz="6000">
                <a:solidFill>
                  <a:srgbClr val="FFFFFF"/>
                </a:solidFill>
                <a:latin typeface="Fira Code"/>
                <a:ea typeface="Fira Code"/>
                <a:cs typeface="Fira Code"/>
                <a:sym typeface="Fira Code"/>
              </a:rPr>
              <a:t>]</a:t>
            </a:r>
            <a:r>
              <a:rPr lang="en-US" sz="6000">
                <a:solidFill>
                  <a:srgbClr val="DBA0DB"/>
                </a:solidFill>
                <a:latin typeface="Fira Code"/>
                <a:ea typeface="Fira Code"/>
                <a:cs typeface="Fira Code"/>
                <a:sym typeface="Fira Code"/>
              </a:rPr>
              <a:t> </a:t>
            </a:r>
          </a:p>
        </p:txBody>
      </p:sp>
      <p:sp>
        <p:nvSpPr>
          <p:cNvPr id="24" name="TextBox 24"/>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25" name="TextBox 25"/>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README</a:t>
            </a:r>
          </a:p>
        </p:txBody>
      </p:sp>
      <p:sp>
        <p:nvSpPr>
          <p:cNvPr id="26" name="TextBox 26"/>
          <p:cNvSpPr txBox="1"/>
          <p:nvPr/>
        </p:nvSpPr>
        <p:spPr>
          <a:xfrm>
            <a:off x="923542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data.py</a:t>
            </a: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0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0" y="0"/>
            <a:ext cx="9144000" cy="1185600"/>
            <a:chOff x="0" y="0"/>
            <a:chExt cx="12192000" cy="1580800"/>
          </a:xfrm>
        </p:grpSpPr>
        <p:sp>
          <p:nvSpPr>
            <p:cNvPr id="5" name="Freeform 5"/>
            <p:cNvSpPr/>
            <p:nvPr/>
          </p:nvSpPr>
          <p:spPr>
            <a:xfrm>
              <a:off x="0" y="0"/>
              <a:ext cx="12192000" cy="1580769"/>
            </a:xfrm>
            <a:custGeom>
              <a:avLst/>
              <a:gdLst/>
              <a:ahLst/>
              <a:cxnLst/>
              <a:rect l="l" t="t" r="r" b="b"/>
              <a:pathLst>
                <a:path w="12192000" h="1580769">
                  <a:moveTo>
                    <a:pt x="0" y="0"/>
                  </a:moveTo>
                  <a:lnTo>
                    <a:pt x="12192000" y="0"/>
                  </a:lnTo>
                  <a:lnTo>
                    <a:pt x="12192000" y="1580769"/>
                  </a:lnTo>
                  <a:lnTo>
                    <a:pt x="0" y="1580769"/>
                  </a:lnTo>
                  <a:close/>
                </a:path>
              </a:pathLst>
            </a:custGeom>
            <a:solidFill>
              <a:srgbClr val="2E323B"/>
            </a:solidFill>
          </p:spPr>
        </p:sp>
      </p:grpSp>
      <p:sp>
        <p:nvSpPr>
          <p:cNvPr id="6" name="TextBox 6"/>
          <p:cNvSpPr txBox="1"/>
          <p:nvPr/>
        </p:nvSpPr>
        <p:spPr>
          <a:xfrm>
            <a:off x="4346175" y="7829925"/>
            <a:ext cx="829350" cy="1219200"/>
          </a:xfrm>
          <a:prstGeom prst="rect">
            <a:avLst/>
          </a:prstGeom>
        </p:spPr>
        <p:txBody>
          <a:bodyPr lIns="0" tIns="0" rIns="0" bIns="0" rtlCol="0" anchor="t">
            <a:spAutoFit/>
          </a:bodyPr>
          <a:lstStyle/>
          <a:p>
            <a:pPr algn="l">
              <a:lnSpc>
                <a:spcPts val="9600"/>
              </a:lnSpc>
            </a:pPr>
            <a:r>
              <a:rPr lang="en-US" sz="8000">
                <a:solidFill>
                  <a:srgbClr val="FFFFFF"/>
                </a:solidFill>
                <a:latin typeface="Fira Code"/>
                <a:ea typeface="Fira Code"/>
                <a:cs typeface="Fira Code"/>
                <a:sym typeface="Fira Code"/>
              </a:rPr>
              <a:t>}</a:t>
            </a:r>
          </a:p>
        </p:txBody>
      </p:sp>
      <p:sp>
        <p:nvSpPr>
          <p:cNvPr id="7" name="AutoShape 7"/>
          <p:cNvSpPr/>
          <p:nvPr/>
        </p:nvSpPr>
        <p:spPr>
          <a:xfrm>
            <a:off x="4751325" y="2952188"/>
            <a:ext cx="9525" cy="4877737"/>
          </a:xfrm>
          <a:prstGeom prst="line">
            <a:avLst/>
          </a:prstGeom>
          <a:ln w="9525" cap="rnd">
            <a:solidFill>
              <a:srgbClr val="707070"/>
            </a:solidFill>
            <a:prstDash val="solid"/>
            <a:headEnd type="none" w="sm" len="sm"/>
            <a:tailEnd type="none" w="sm" len="sm"/>
          </a:ln>
        </p:spPr>
      </p:sp>
      <p:sp>
        <p:nvSpPr>
          <p:cNvPr id="8" name="Freeform 8"/>
          <p:cNvSpPr/>
          <p:nvPr/>
        </p:nvSpPr>
        <p:spPr>
          <a:xfrm>
            <a:off x="8198517" y="3429675"/>
            <a:ext cx="5280481" cy="2342469"/>
          </a:xfrm>
          <a:custGeom>
            <a:avLst/>
            <a:gdLst/>
            <a:ahLst/>
            <a:cxnLst/>
            <a:rect l="l" t="t" r="r" b="b"/>
            <a:pathLst>
              <a:path w="5280481" h="2342469">
                <a:moveTo>
                  <a:pt x="0" y="0"/>
                </a:moveTo>
                <a:lnTo>
                  <a:pt x="5280481" y="0"/>
                </a:lnTo>
                <a:lnTo>
                  <a:pt x="5280481" y="2342469"/>
                </a:lnTo>
                <a:lnTo>
                  <a:pt x="0" y="2342469"/>
                </a:lnTo>
                <a:lnTo>
                  <a:pt x="0" y="0"/>
                </a:lnTo>
                <a:close/>
              </a:path>
            </a:pathLst>
          </a:custGeom>
          <a:blipFill>
            <a:blip r:embed="rId3"/>
            <a:stretch>
              <a:fillRect/>
            </a:stretch>
          </a:blipFill>
        </p:spPr>
      </p:sp>
      <p:sp>
        <p:nvSpPr>
          <p:cNvPr id="9" name="Freeform 9"/>
          <p:cNvSpPr/>
          <p:nvPr/>
        </p:nvSpPr>
        <p:spPr>
          <a:xfrm>
            <a:off x="2023210" y="3429675"/>
            <a:ext cx="6066726" cy="4305141"/>
          </a:xfrm>
          <a:custGeom>
            <a:avLst/>
            <a:gdLst/>
            <a:ahLst/>
            <a:cxnLst/>
            <a:rect l="l" t="t" r="r" b="b"/>
            <a:pathLst>
              <a:path w="6066726" h="4305141">
                <a:moveTo>
                  <a:pt x="0" y="0"/>
                </a:moveTo>
                <a:lnTo>
                  <a:pt x="6066725" y="0"/>
                </a:lnTo>
                <a:lnTo>
                  <a:pt x="6066725" y="4305141"/>
                </a:lnTo>
                <a:lnTo>
                  <a:pt x="0" y="4305141"/>
                </a:lnTo>
                <a:lnTo>
                  <a:pt x="0" y="0"/>
                </a:lnTo>
                <a:close/>
              </a:path>
            </a:pathLst>
          </a:custGeom>
          <a:blipFill>
            <a:blip r:embed="rId4"/>
            <a:stretch>
              <a:fillRect/>
            </a:stretch>
          </a:blipFill>
        </p:spPr>
      </p:sp>
      <p:sp>
        <p:nvSpPr>
          <p:cNvPr id="10" name="Freeform 10"/>
          <p:cNvSpPr/>
          <p:nvPr/>
        </p:nvSpPr>
        <p:spPr>
          <a:xfrm>
            <a:off x="8198517" y="5833948"/>
            <a:ext cx="5025536" cy="2109600"/>
          </a:xfrm>
          <a:custGeom>
            <a:avLst/>
            <a:gdLst/>
            <a:ahLst/>
            <a:cxnLst/>
            <a:rect l="l" t="t" r="r" b="b"/>
            <a:pathLst>
              <a:path w="5025536" h="2109600">
                <a:moveTo>
                  <a:pt x="0" y="0"/>
                </a:moveTo>
                <a:lnTo>
                  <a:pt x="5025536" y="0"/>
                </a:lnTo>
                <a:lnTo>
                  <a:pt x="5025536" y="2109600"/>
                </a:lnTo>
                <a:lnTo>
                  <a:pt x="0" y="2109600"/>
                </a:lnTo>
                <a:lnTo>
                  <a:pt x="0" y="0"/>
                </a:lnTo>
                <a:close/>
              </a:path>
            </a:pathLst>
          </a:custGeom>
          <a:blipFill>
            <a:blip r:embed="rId5"/>
            <a:stretch>
              <a:fillRect/>
            </a:stretch>
          </a:blipFill>
        </p:spPr>
      </p:sp>
      <p:sp>
        <p:nvSpPr>
          <p:cNvPr id="11" name="Freeform 11"/>
          <p:cNvSpPr/>
          <p:nvPr/>
        </p:nvSpPr>
        <p:spPr>
          <a:xfrm>
            <a:off x="13478998" y="5934600"/>
            <a:ext cx="4551394" cy="826334"/>
          </a:xfrm>
          <a:custGeom>
            <a:avLst/>
            <a:gdLst/>
            <a:ahLst/>
            <a:cxnLst/>
            <a:rect l="l" t="t" r="r" b="b"/>
            <a:pathLst>
              <a:path w="4551394" h="826334">
                <a:moveTo>
                  <a:pt x="0" y="0"/>
                </a:moveTo>
                <a:lnTo>
                  <a:pt x="4551394" y="0"/>
                </a:lnTo>
                <a:lnTo>
                  <a:pt x="4551394" y="826334"/>
                </a:lnTo>
                <a:lnTo>
                  <a:pt x="0" y="826334"/>
                </a:lnTo>
                <a:lnTo>
                  <a:pt x="0" y="0"/>
                </a:lnTo>
                <a:close/>
              </a:path>
            </a:pathLst>
          </a:custGeom>
          <a:blipFill>
            <a:blip r:embed="rId6"/>
            <a:stretch>
              <a:fillRect/>
            </a:stretch>
          </a:blipFill>
        </p:spPr>
      </p:sp>
      <p:sp>
        <p:nvSpPr>
          <p:cNvPr id="12" name="TextBox 12"/>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13" name="TextBox 13"/>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4" name="TextBox 14"/>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5" name="TextBox 15"/>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6" name="TextBox 16"/>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7" name="TextBox 17"/>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8" name="TextBox 18"/>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9" name="TextBox 19"/>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20" name="TextBox 20"/>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21" name="TextBox 21"/>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22" name="TextBox 22"/>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23" name="TextBox 23"/>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4" name="TextBox 24"/>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5" name="TextBox 25"/>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6" name="TextBox 26"/>
          <p:cNvSpPr txBox="1"/>
          <p:nvPr/>
        </p:nvSpPr>
        <p:spPr>
          <a:xfrm>
            <a:off x="2343011" y="1291538"/>
            <a:ext cx="15176440" cy="847725"/>
          </a:xfrm>
          <a:prstGeom prst="rect">
            <a:avLst/>
          </a:prstGeom>
        </p:spPr>
        <p:txBody>
          <a:bodyPr lIns="0" tIns="0" rIns="0" bIns="0" rtlCol="0" anchor="t">
            <a:spAutoFit/>
          </a:bodyPr>
          <a:lstStyle/>
          <a:p>
            <a:pPr algn="ctr">
              <a:lnSpc>
                <a:spcPts val="6720"/>
              </a:lnSpc>
            </a:pPr>
            <a:r>
              <a:rPr lang="en-US" sz="5600">
                <a:solidFill>
                  <a:srgbClr val="72D9F0"/>
                </a:solidFill>
                <a:latin typeface="Fira Code"/>
                <a:ea typeface="Fira Code"/>
                <a:cs typeface="Fira Code"/>
                <a:sym typeface="Fira Code"/>
              </a:rPr>
              <a:t>03 </a:t>
            </a:r>
            <a:r>
              <a:rPr lang="en-US" sz="5600">
                <a:solidFill>
                  <a:srgbClr val="FFFFFF"/>
                </a:solidFill>
                <a:latin typeface="Fira Code"/>
                <a:ea typeface="Fira Code"/>
                <a:cs typeface="Fira Code"/>
                <a:sym typeface="Fira Code"/>
              </a:rPr>
              <a:t>{</a:t>
            </a:r>
            <a:r>
              <a:rPr lang="en-US" sz="5600">
                <a:solidFill>
                  <a:srgbClr val="FCC642"/>
                </a:solidFill>
                <a:latin typeface="Fira Code"/>
                <a:ea typeface="Fira Code"/>
                <a:cs typeface="Fira Code"/>
                <a:sym typeface="Fira Code"/>
              </a:rPr>
              <a:t>ça se raconte avec passion</a:t>
            </a:r>
          </a:p>
        </p:txBody>
      </p:sp>
      <p:sp>
        <p:nvSpPr>
          <p:cNvPr id="27" name="TextBox 27"/>
          <p:cNvSpPr txBox="1"/>
          <p:nvPr/>
        </p:nvSpPr>
        <p:spPr>
          <a:xfrm>
            <a:off x="5773250" y="2515275"/>
            <a:ext cx="10571550" cy="914400"/>
          </a:xfrm>
          <a:prstGeom prst="rect">
            <a:avLst/>
          </a:prstGeom>
        </p:spPr>
        <p:txBody>
          <a:bodyPr lIns="0" tIns="0" rIns="0" bIns="0" rtlCol="0" anchor="t">
            <a:spAutoFit/>
          </a:bodyPr>
          <a:lstStyle/>
          <a:p>
            <a:pPr algn="l">
              <a:lnSpc>
                <a:spcPts val="7200"/>
              </a:lnSpc>
            </a:pPr>
            <a:r>
              <a:rPr lang="en-US" sz="6000">
                <a:solidFill>
                  <a:srgbClr val="FFFFFF"/>
                </a:solidFill>
                <a:latin typeface="Fira Code"/>
                <a:ea typeface="Fira Code"/>
                <a:cs typeface="Fira Code"/>
                <a:sym typeface="Fira Code"/>
              </a:rPr>
              <a:t>[</a:t>
            </a:r>
            <a:r>
              <a:rPr lang="en-US" sz="6000">
                <a:solidFill>
                  <a:srgbClr val="DBA0DB"/>
                </a:solidFill>
                <a:latin typeface="Fira Code"/>
                <a:ea typeface="Fira Code"/>
                <a:cs typeface="Fira Code"/>
                <a:sym typeface="Fira Code"/>
              </a:rPr>
              <a:t>tools.py</a:t>
            </a:r>
            <a:r>
              <a:rPr lang="en-US" sz="6000">
                <a:solidFill>
                  <a:srgbClr val="FFFFFF"/>
                </a:solidFill>
                <a:latin typeface="Fira Code"/>
                <a:ea typeface="Fira Code"/>
                <a:cs typeface="Fira Code"/>
                <a:sym typeface="Fira Code"/>
              </a:rPr>
              <a:t>]</a:t>
            </a:r>
            <a:r>
              <a:rPr lang="en-US" sz="6000">
                <a:solidFill>
                  <a:srgbClr val="DBA0DB"/>
                </a:solidFill>
                <a:latin typeface="Fira Code"/>
                <a:ea typeface="Fira Code"/>
                <a:cs typeface="Fira Code"/>
                <a:sym typeface="Fira Code"/>
              </a:rPr>
              <a:t> </a:t>
            </a:r>
          </a:p>
        </p:txBody>
      </p:sp>
      <p:sp>
        <p:nvSpPr>
          <p:cNvPr id="28" name="TextBox 28"/>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p>
        </p:txBody>
      </p:sp>
      <p:sp>
        <p:nvSpPr>
          <p:cNvPr id="29" name="TextBox 29"/>
          <p:cNvSpPr txBox="1"/>
          <p:nvPr/>
        </p:nvSpPr>
        <p:spPr>
          <a:xfrm>
            <a:off x="7947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README</a:t>
            </a:r>
          </a:p>
        </p:txBody>
      </p:sp>
      <p:sp>
        <p:nvSpPr>
          <p:cNvPr id="30" name="TextBox 30"/>
          <p:cNvSpPr txBox="1"/>
          <p:nvPr/>
        </p:nvSpPr>
        <p:spPr>
          <a:xfrm>
            <a:off x="9235425" y="330800"/>
            <a:ext cx="8961150" cy="41910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tools.py</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191F"/>
        </a:solidFill>
        <a:effectLst/>
      </p:bgPr>
    </p:bg>
    <p:spTree>
      <p:nvGrpSpPr>
        <p:cNvPr id="1" name=""/>
        <p:cNvGrpSpPr/>
        <p:nvPr/>
      </p:nvGrpSpPr>
      <p:grpSpPr>
        <a:xfrm>
          <a:off x="0" y="0"/>
          <a:ext cx="0" cy="0"/>
          <a:chOff x="0" y="0"/>
          <a:chExt cx="0" cy="0"/>
        </a:xfrm>
      </p:grpSpPr>
      <p:grpSp>
        <p:nvGrpSpPr>
          <p:cNvPr id="2" name="Group 2"/>
          <p:cNvGrpSpPr/>
          <p:nvPr/>
        </p:nvGrpSpPr>
        <p:grpSpPr>
          <a:xfrm>
            <a:off x="0" y="1085150"/>
            <a:ext cx="18288000" cy="8116800"/>
            <a:chOff x="0" y="0"/>
            <a:chExt cx="24384000" cy="10822400"/>
          </a:xfrm>
        </p:grpSpPr>
        <p:sp>
          <p:nvSpPr>
            <p:cNvPr id="3" name="Freeform 3"/>
            <p:cNvSpPr/>
            <p:nvPr/>
          </p:nvSpPr>
          <p:spPr>
            <a:xfrm>
              <a:off x="0" y="0"/>
              <a:ext cx="24384000" cy="10822432"/>
            </a:xfrm>
            <a:custGeom>
              <a:avLst/>
              <a:gdLst/>
              <a:ahLst/>
              <a:cxnLst/>
              <a:rect l="l" t="t" r="r" b="b"/>
              <a:pathLst>
                <a:path w="24384000" h="10822432">
                  <a:moveTo>
                    <a:pt x="0" y="0"/>
                  </a:moveTo>
                  <a:lnTo>
                    <a:pt x="24384000" y="0"/>
                  </a:lnTo>
                  <a:lnTo>
                    <a:pt x="24384000" y="10822432"/>
                  </a:lnTo>
                  <a:lnTo>
                    <a:pt x="0" y="10822432"/>
                  </a:lnTo>
                  <a:close/>
                </a:path>
              </a:pathLst>
            </a:custGeom>
            <a:solidFill>
              <a:srgbClr val="2E323B"/>
            </a:solidFill>
          </p:spPr>
        </p:sp>
      </p:grpSp>
      <p:grpSp>
        <p:nvGrpSpPr>
          <p:cNvPr id="4" name="Group 4"/>
          <p:cNvGrpSpPr/>
          <p:nvPr/>
        </p:nvGrpSpPr>
        <p:grpSpPr>
          <a:xfrm>
            <a:off x="9144000" y="0"/>
            <a:ext cx="9144000" cy="1252800"/>
            <a:chOff x="0" y="0"/>
            <a:chExt cx="12192000" cy="1670400"/>
          </a:xfrm>
        </p:grpSpPr>
        <p:sp>
          <p:nvSpPr>
            <p:cNvPr id="5" name="Freeform 5"/>
            <p:cNvSpPr/>
            <p:nvPr/>
          </p:nvSpPr>
          <p:spPr>
            <a:xfrm>
              <a:off x="0" y="0"/>
              <a:ext cx="12192000" cy="1670431"/>
            </a:xfrm>
            <a:custGeom>
              <a:avLst/>
              <a:gdLst/>
              <a:ahLst/>
              <a:cxnLst/>
              <a:rect l="l" t="t" r="r" b="b"/>
              <a:pathLst>
                <a:path w="12192000" h="1670431">
                  <a:moveTo>
                    <a:pt x="0" y="0"/>
                  </a:moveTo>
                  <a:lnTo>
                    <a:pt x="12192000" y="0"/>
                  </a:lnTo>
                  <a:lnTo>
                    <a:pt x="12192000" y="1670431"/>
                  </a:lnTo>
                  <a:lnTo>
                    <a:pt x="0" y="1670431"/>
                  </a:lnTo>
                  <a:close/>
                </a:path>
              </a:pathLst>
            </a:custGeom>
            <a:solidFill>
              <a:srgbClr val="2E323B"/>
            </a:solidFill>
          </p:spPr>
        </p:sp>
      </p:grpSp>
      <p:sp>
        <p:nvSpPr>
          <p:cNvPr id="6" name="AutoShape 6"/>
          <p:cNvSpPr/>
          <p:nvPr/>
        </p:nvSpPr>
        <p:spPr>
          <a:xfrm rot="5388260">
            <a:off x="-113591" y="5087250"/>
            <a:ext cx="5578683" cy="0"/>
          </a:xfrm>
          <a:prstGeom prst="line">
            <a:avLst/>
          </a:prstGeom>
          <a:ln w="9525" cap="rnd">
            <a:solidFill>
              <a:srgbClr val="707070"/>
            </a:solidFill>
            <a:prstDash val="solid"/>
            <a:headEnd type="none" w="sm" len="sm"/>
            <a:tailEnd type="none" w="sm" len="sm"/>
          </a:ln>
        </p:spPr>
      </p:sp>
      <p:sp>
        <p:nvSpPr>
          <p:cNvPr id="7" name="Freeform 7"/>
          <p:cNvSpPr/>
          <p:nvPr/>
        </p:nvSpPr>
        <p:spPr>
          <a:xfrm>
            <a:off x="4664048" y="3692925"/>
            <a:ext cx="3003766" cy="4524904"/>
          </a:xfrm>
          <a:custGeom>
            <a:avLst/>
            <a:gdLst/>
            <a:ahLst/>
            <a:cxnLst/>
            <a:rect l="l" t="t" r="r" b="b"/>
            <a:pathLst>
              <a:path w="3003766" h="4524904">
                <a:moveTo>
                  <a:pt x="0" y="0"/>
                </a:moveTo>
                <a:lnTo>
                  <a:pt x="3003766" y="0"/>
                </a:lnTo>
                <a:lnTo>
                  <a:pt x="3003766" y="4524904"/>
                </a:lnTo>
                <a:lnTo>
                  <a:pt x="0" y="4524904"/>
                </a:lnTo>
                <a:lnTo>
                  <a:pt x="0" y="0"/>
                </a:lnTo>
                <a:close/>
              </a:path>
            </a:pathLst>
          </a:custGeom>
          <a:blipFill>
            <a:blip r:embed="rId3"/>
            <a:stretch>
              <a:fillRect/>
            </a:stretch>
          </a:blipFill>
        </p:spPr>
      </p:sp>
      <p:sp>
        <p:nvSpPr>
          <p:cNvPr id="8" name="Freeform 8"/>
          <p:cNvSpPr/>
          <p:nvPr/>
        </p:nvSpPr>
        <p:spPr>
          <a:xfrm>
            <a:off x="12664886" y="3651371"/>
            <a:ext cx="3036191" cy="4524904"/>
          </a:xfrm>
          <a:custGeom>
            <a:avLst/>
            <a:gdLst/>
            <a:ahLst/>
            <a:cxnLst/>
            <a:rect l="l" t="t" r="r" b="b"/>
            <a:pathLst>
              <a:path w="3036191" h="4524904">
                <a:moveTo>
                  <a:pt x="0" y="0"/>
                </a:moveTo>
                <a:lnTo>
                  <a:pt x="3036191" y="0"/>
                </a:lnTo>
                <a:lnTo>
                  <a:pt x="3036191" y="4524904"/>
                </a:lnTo>
                <a:lnTo>
                  <a:pt x="0" y="4524904"/>
                </a:lnTo>
                <a:lnTo>
                  <a:pt x="0" y="0"/>
                </a:lnTo>
                <a:close/>
              </a:path>
            </a:pathLst>
          </a:custGeom>
          <a:blipFill>
            <a:blip r:embed="rId4"/>
            <a:stretch>
              <a:fillRect/>
            </a:stretch>
          </a:blipFill>
        </p:spPr>
      </p:sp>
      <p:sp>
        <p:nvSpPr>
          <p:cNvPr id="9" name="Freeform 9"/>
          <p:cNvSpPr/>
          <p:nvPr/>
        </p:nvSpPr>
        <p:spPr>
          <a:xfrm>
            <a:off x="8524460" y="3692925"/>
            <a:ext cx="3220004" cy="4524904"/>
          </a:xfrm>
          <a:custGeom>
            <a:avLst/>
            <a:gdLst/>
            <a:ahLst/>
            <a:cxnLst/>
            <a:rect l="l" t="t" r="r" b="b"/>
            <a:pathLst>
              <a:path w="3220004" h="4524904">
                <a:moveTo>
                  <a:pt x="0" y="0"/>
                </a:moveTo>
                <a:lnTo>
                  <a:pt x="3220004" y="0"/>
                </a:lnTo>
                <a:lnTo>
                  <a:pt x="3220004" y="4524904"/>
                </a:lnTo>
                <a:lnTo>
                  <a:pt x="0" y="4524904"/>
                </a:lnTo>
                <a:lnTo>
                  <a:pt x="0" y="0"/>
                </a:lnTo>
                <a:close/>
              </a:path>
            </a:pathLst>
          </a:custGeom>
          <a:blipFill>
            <a:blip r:embed="rId5"/>
            <a:stretch>
              <a:fillRect/>
            </a:stretch>
          </a:blipFill>
        </p:spPr>
      </p:sp>
      <p:sp>
        <p:nvSpPr>
          <p:cNvPr id="10" name="TextBox 10"/>
          <p:cNvSpPr txBox="1"/>
          <p:nvPr/>
        </p:nvSpPr>
        <p:spPr>
          <a:xfrm>
            <a:off x="1511675" y="1583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a:t>
            </a:r>
          </a:p>
        </p:txBody>
      </p:sp>
      <p:sp>
        <p:nvSpPr>
          <p:cNvPr id="11" name="TextBox 11"/>
          <p:cNvSpPr txBox="1"/>
          <p:nvPr/>
        </p:nvSpPr>
        <p:spPr>
          <a:xfrm>
            <a:off x="1511675" y="2110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2</a:t>
            </a:r>
          </a:p>
        </p:txBody>
      </p:sp>
      <p:sp>
        <p:nvSpPr>
          <p:cNvPr id="12" name="TextBox 12"/>
          <p:cNvSpPr txBox="1"/>
          <p:nvPr/>
        </p:nvSpPr>
        <p:spPr>
          <a:xfrm>
            <a:off x="1511675" y="2638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3</a:t>
            </a:r>
          </a:p>
        </p:txBody>
      </p:sp>
      <p:sp>
        <p:nvSpPr>
          <p:cNvPr id="13" name="TextBox 13"/>
          <p:cNvSpPr txBox="1"/>
          <p:nvPr/>
        </p:nvSpPr>
        <p:spPr>
          <a:xfrm>
            <a:off x="1511675" y="3165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4</a:t>
            </a:r>
          </a:p>
        </p:txBody>
      </p:sp>
      <p:sp>
        <p:nvSpPr>
          <p:cNvPr id="14" name="TextBox 14"/>
          <p:cNvSpPr txBox="1"/>
          <p:nvPr/>
        </p:nvSpPr>
        <p:spPr>
          <a:xfrm>
            <a:off x="1511675" y="3692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5</a:t>
            </a:r>
          </a:p>
        </p:txBody>
      </p:sp>
      <p:sp>
        <p:nvSpPr>
          <p:cNvPr id="15" name="TextBox 15"/>
          <p:cNvSpPr txBox="1"/>
          <p:nvPr/>
        </p:nvSpPr>
        <p:spPr>
          <a:xfrm>
            <a:off x="1511675" y="4220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6</a:t>
            </a:r>
          </a:p>
        </p:txBody>
      </p:sp>
      <p:sp>
        <p:nvSpPr>
          <p:cNvPr id="16" name="TextBox 16"/>
          <p:cNvSpPr txBox="1"/>
          <p:nvPr/>
        </p:nvSpPr>
        <p:spPr>
          <a:xfrm>
            <a:off x="1511675" y="4747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7</a:t>
            </a:r>
          </a:p>
        </p:txBody>
      </p:sp>
      <p:sp>
        <p:nvSpPr>
          <p:cNvPr id="17" name="TextBox 17"/>
          <p:cNvSpPr txBox="1"/>
          <p:nvPr/>
        </p:nvSpPr>
        <p:spPr>
          <a:xfrm>
            <a:off x="1511675" y="5275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8</a:t>
            </a:r>
          </a:p>
        </p:txBody>
      </p:sp>
      <p:sp>
        <p:nvSpPr>
          <p:cNvPr id="18" name="TextBox 18"/>
          <p:cNvSpPr txBox="1"/>
          <p:nvPr/>
        </p:nvSpPr>
        <p:spPr>
          <a:xfrm>
            <a:off x="1511675" y="5802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9</a:t>
            </a:r>
          </a:p>
        </p:txBody>
      </p:sp>
      <p:sp>
        <p:nvSpPr>
          <p:cNvPr id="19" name="TextBox 19"/>
          <p:cNvSpPr txBox="1"/>
          <p:nvPr/>
        </p:nvSpPr>
        <p:spPr>
          <a:xfrm>
            <a:off x="1511675" y="63299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10</a:t>
            </a:r>
          </a:p>
        </p:txBody>
      </p:sp>
      <p:sp>
        <p:nvSpPr>
          <p:cNvPr id="20" name="TextBox 20"/>
          <p:cNvSpPr txBox="1"/>
          <p:nvPr/>
        </p:nvSpPr>
        <p:spPr>
          <a:xfrm>
            <a:off x="1511675" y="68573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11</a:t>
            </a:r>
          </a:p>
        </p:txBody>
      </p:sp>
      <p:sp>
        <p:nvSpPr>
          <p:cNvPr id="21" name="TextBox 21"/>
          <p:cNvSpPr txBox="1"/>
          <p:nvPr/>
        </p:nvSpPr>
        <p:spPr>
          <a:xfrm>
            <a:off x="1511675" y="73847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12</a:t>
            </a:r>
          </a:p>
        </p:txBody>
      </p:sp>
      <p:sp>
        <p:nvSpPr>
          <p:cNvPr id="22" name="TextBox 22"/>
          <p:cNvSpPr txBox="1"/>
          <p:nvPr/>
        </p:nvSpPr>
        <p:spPr>
          <a:xfrm>
            <a:off x="1511675" y="79121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13</a:t>
            </a:r>
          </a:p>
        </p:txBody>
      </p:sp>
      <p:sp>
        <p:nvSpPr>
          <p:cNvPr id="23" name="TextBox 23"/>
          <p:cNvSpPr txBox="1"/>
          <p:nvPr/>
        </p:nvSpPr>
        <p:spPr>
          <a:xfrm>
            <a:off x="1511675" y="8439525"/>
            <a:ext cx="675150" cy="264150"/>
          </a:xfrm>
          <a:prstGeom prst="rect">
            <a:avLst/>
          </a:prstGeom>
        </p:spPr>
        <p:txBody>
          <a:bodyPr lIns="0" tIns="0" rIns="0" bIns="0" rtlCol="0" anchor="t">
            <a:spAutoFit/>
          </a:bodyPr>
          <a:lstStyle/>
          <a:p>
            <a:pPr algn="l">
              <a:lnSpc>
                <a:spcPts val="3359"/>
              </a:lnSpc>
            </a:pPr>
            <a:r>
              <a:rPr lang="en-US" sz="2799">
                <a:solidFill>
                  <a:srgbClr val="707070"/>
                </a:solidFill>
                <a:latin typeface="Fira Code"/>
                <a:ea typeface="Fira Code"/>
                <a:cs typeface="Fira Code"/>
                <a:sym typeface="Fira Code"/>
              </a:rPr>
              <a:t>14</a:t>
            </a:r>
          </a:p>
        </p:txBody>
      </p:sp>
      <p:sp>
        <p:nvSpPr>
          <p:cNvPr id="24" name="TextBox 24"/>
          <p:cNvSpPr txBox="1"/>
          <p:nvPr/>
        </p:nvSpPr>
        <p:spPr>
          <a:xfrm>
            <a:off x="2377925" y="1256825"/>
            <a:ext cx="14398350" cy="899550"/>
          </a:xfrm>
          <a:prstGeom prst="rect">
            <a:avLst/>
          </a:prstGeom>
        </p:spPr>
        <p:txBody>
          <a:bodyPr lIns="0" tIns="0" rIns="0" bIns="0" rtlCol="0" anchor="t">
            <a:spAutoFit/>
          </a:bodyPr>
          <a:lstStyle/>
          <a:p>
            <a:pPr algn="l">
              <a:lnSpc>
                <a:spcPts val="6719"/>
              </a:lnSpc>
            </a:pPr>
            <a:r>
              <a:rPr lang="en-US" sz="5599">
                <a:solidFill>
                  <a:srgbClr val="FF5858"/>
                </a:solidFill>
                <a:latin typeface="Fira Code"/>
                <a:ea typeface="Fira Code"/>
                <a:cs typeface="Fira Code"/>
                <a:sym typeface="Fira Code"/>
              </a:rPr>
              <a:t>Recommendations; </a:t>
            </a:r>
            <a:r>
              <a:rPr lang="en-US" sz="5599">
                <a:solidFill>
                  <a:srgbClr val="E7E7E7"/>
                </a:solidFill>
                <a:latin typeface="Fira Code"/>
                <a:ea typeface="Fira Code"/>
                <a:cs typeface="Fira Code"/>
                <a:sym typeface="Fira Code"/>
              </a:rPr>
              <a:t>{</a:t>
            </a:r>
          </a:p>
        </p:txBody>
      </p:sp>
      <p:sp>
        <p:nvSpPr>
          <p:cNvPr id="25" name="TextBox 25"/>
          <p:cNvSpPr txBox="1"/>
          <p:nvPr/>
        </p:nvSpPr>
        <p:spPr>
          <a:xfrm>
            <a:off x="6165931" y="2483175"/>
            <a:ext cx="7332612" cy="838200"/>
          </a:xfrm>
          <a:prstGeom prst="rect">
            <a:avLst/>
          </a:prstGeom>
        </p:spPr>
        <p:txBody>
          <a:bodyPr lIns="0" tIns="0" rIns="0" bIns="0" rtlCol="0" anchor="t">
            <a:spAutoFit/>
          </a:bodyPr>
          <a:lstStyle/>
          <a:p>
            <a:pPr algn="l">
              <a:lnSpc>
                <a:spcPts val="3359"/>
              </a:lnSpc>
            </a:pPr>
            <a:r>
              <a:rPr lang="en-US" sz="2799">
                <a:solidFill>
                  <a:srgbClr val="72D9F0"/>
                </a:solidFill>
                <a:latin typeface="Fira Code"/>
                <a:ea typeface="Fira Code"/>
                <a:cs typeface="Fira Code"/>
                <a:sym typeface="Fira Code"/>
              </a:rPr>
              <a:t>def </a:t>
            </a:r>
            <a:r>
              <a:rPr lang="en-US" sz="2799">
                <a:solidFill>
                  <a:srgbClr val="FCC642"/>
                </a:solidFill>
                <a:latin typeface="Fira Code"/>
                <a:ea typeface="Fira Code"/>
                <a:cs typeface="Fira Code"/>
                <a:sym typeface="Fira Code"/>
              </a:rPr>
              <a:t>abonner_vous_à_nos_GitHub</a:t>
            </a:r>
            <a:r>
              <a:rPr lang="en-US" sz="2799">
                <a:solidFill>
                  <a:srgbClr val="E7E7E7"/>
                </a:solidFill>
                <a:latin typeface="Fira Code"/>
                <a:ea typeface="Fira Code"/>
                <a:cs typeface="Fira Code"/>
                <a:sym typeface="Fira Code"/>
              </a:rPr>
              <a:t> () :</a:t>
            </a:r>
          </a:p>
          <a:p>
            <a:pPr algn="l">
              <a:lnSpc>
                <a:spcPts val="3359"/>
              </a:lnSpc>
            </a:pPr>
            <a:r>
              <a:rPr lang="en-US" sz="2799">
                <a:solidFill>
                  <a:srgbClr val="E7E7E7"/>
                </a:solidFill>
                <a:latin typeface="Fira Code"/>
                <a:ea typeface="Fira Code"/>
                <a:cs typeface="Fira Code"/>
                <a:sym typeface="Fira Code"/>
              </a:rPr>
              <a:t>    </a:t>
            </a:r>
            <a:r>
              <a:rPr lang="en-US" sz="2799">
                <a:solidFill>
                  <a:srgbClr val="DBA0DB"/>
                </a:solidFill>
                <a:latin typeface="Fira Code"/>
                <a:ea typeface="Fira Code"/>
                <a:cs typeface="Fira Code"/>
                <a:sym typeface="Fira Code"/>
              </a:rPr>
              <a:t>pass</a:t>
            </a:r>
          </a:p>
        </p:txBody>
      </p:sp>
      <p:sp>
        <p:nvSpPr>
          <p:cNvPr id="26" name="TextBox 26"/>
          <p:cNvSpPr txBox="1"/>
          <p:nvPr/>
        </p:nvSpPr>
        <p:spPr>
          <a:xfrm>
            <a:off x="9577100" y="1466475"/>
            <a:ext cx="8824638" cy="381000"/>
          </a:xfrm>
          <a:prstGeom prst="rect">
            <a:avLst/>
          </a:prstGeom>
        </p:spPr>
        <p:txBody>
          <a:bodyPr lIns="0" tIns="0" rIns="0" bIns="0" rtlCol="0" anchor="t">
            <a:spAutoFit/>
          </a:bodyPr>
          <a:lstStyle/>
          <a:p>
            <a:pPr algn="ctr">
              <a:lnSpc>
                <a:spcPts val="3018"/>
              </a:lnSpc>
            </a:pPr>
            <a:r>
              <a:rPr lang="en-US" sz="2515">
                <a:solidFill>
                  <a:srgbClr val="DBA0DB"/>
                </a:solidFill>
                <a:latin typeface="Fira Code"/>
                <a:ea typeface="Fira Code"/>
                <a:cs typeface="Fira Code"/>
                <a:sym typeface="Fira Code"/>
              </a:rPr>
              <a:t>Merci beaucoup de nous avoir écouté !!!</a:t>
            </a:r>
          </a:p>
        </p:txBody>
      </p:sp>
      <p:sp>
        <p:nvSpPr>
          <p:cNvPr id="27" name="TextBox 27"/>
          <p:cNvSpPr txBox="1"/>
          <p:nvPr/>
        </p:nvSpPr>
        <p:spPr>
          <a:xfrm>
            <a:off x="2261075" y="8000275"/>
            <a:ext cx="829350" cy="1048350"/>
          </a:xfrm>
          <a:prstGeom prst="rect">
            <a:avLst/>
          </a:prstGeom>
        </p:spPr>
        <p:txBody>
          <a:bodyPr lIns="0" tIns="0" rIns="0" bIns="0" rtlCol="0" anchor="t">
            <a:spAutoFit/>
          </a:bodyPr>
          <a:lstStyle/>
          <a:p>
            <a:pPr algn="ctr">
              <a:lnSpc>
                <a:spcPts val="6719"/>
              </a:lnSpc>
            </a:pPr>
            <a:r>
              <a:rPr lang="en-US" sz="5599">
                <a:solidFill>
                  <a:srgbClr val="FFFFFF"/>
                </a:solidFill>
                <a:latin typeface="Fira Code"/>
                <a:ea typeface="Fira Code"/>
                <a:cs typeface="Fira Code"/>
                <a:sym typeface="Fira Code"/>
              </a:rPr>
              <a:t>}</a:t>
            </a:r>
          </a:p>
        </p:txBody>
      </p:sp>
      <p:sp>
        <p:nvSpPr>
          <p:cNvPr id="28" name="TextBox 28"/>
          <p:cNvSpPr txBox="1"/>
          <p:nvPr/>
        </p:nvSpPr>
        <p:spPr>
          <a:xfrm>
            <a:off x="1511675" y="9537200"/>
            <a:ext cx="9547350" cy="419100"/>
          </a:xfrm>
          <a:prstGeom prst="rect">
            <a:avLst/>
          </a:prstGeom>
        </p:spPr>
        <p:txBody>
          <a:bodyPr lIns="0" tIns="0" rIns="0" bIns="0" rtlCol="0" anchor="t">
            <a:spAutoFit/>
          </a:bodyPr>
          <a:lstStyle/>
          <a:p>
            <a:pPr algn="l">
              <a:lnSpc>
                <a:spcPts val="3359"/>
              </a:lnSpc>
            </a:pPr>
            <a:r>
              <a:rPr lang="en-US" sz="2799">
                <a:solidFill>
                  <a:srgbClr val="FCC642"/>
                </a:solidFill>
                <a:latin typeface="Fira Code"/>
                <a:ea typeface="Fira Code"/>
                <a:cs typeface="Fira Code"/>
                <a:sym typeface="Fira Code"/>
              </a:rPr>
              <a:t>Python</a:t>
            </a:r>
            <a:r>
              <a:rPr lang="en-US" sz="2799">
                <a:solidFill>
                  <a:srgbClr val="E7E7E7"/>
                </a:solidFill>
                <a:latin typeface="Fira Code"/>
                <a:ea typeface="Fira Code"/>
                <a:cs typeface="Fira Code"/>
                <a:sym typeface="Fira Code"/>
              </a:rPr>
              <a:t> </a:t>
            </a:r>
          </a:p>
        </p:txBody>
      </p:sp>
      <p:sp>
        <p:nvSpPr>
          <p:cNvPr id="29" name="TextBox 29"/>
          <p:cNvSpPr txBox="1"/>
          <p:nvPr/>
        </p:nvSpPr>
        <p:spPr>
          <a:xfrm>
            <a:off x="79475" y="274475"/>
            <a:ext cx="8961150" cy="53175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forbeginners.html</a:t>
            </a:r>
          </a:p>
        </p:txBody>
      </p:sp>
      <p:sp>
        <p:nvSpPr>
          <p:cNvPr id="30" name="TextBox 30"/>
          <p:cNvSpPr txBox="1"/>
          <p:nvPr/>
        </p:nvSpPr>
        <p:spPr>
          <a:xfrm>
            <a:off x="9235425" y="274475"/>
            <a:ext cx="8961150" cy="531750"/>
          </a:xfrm>
          <a:prstGeom prst="rect">
            <a:avLst/>
          </a:prstGeom>
        </p:spPr>
        <p:txBody>
          <a:bodyPr lIns="0" tIns="0" rIns="0" bIns="0" rtlCol="0" anchor="t">
            <a:spAutoFit/>
          </a:bodyPr>
          <a:lstStyle/>
          <a:p>
            <a:pPr algn="ctr">
              <a:lnSpc>
                <a:spcPts val="3359"/>
              </a:lnSpc>
            </a:pPr>
            <a:r>
              <a:rPr lang="en-US" sz="2799">
                <a:solidFill>
                  <a:srgbClr val="E7E7E7"/>
                </a:solidFill>
                <a:latin typeface="Fira Code"/>
                <a:ea typeface="Fira Code"/>
                <a:cs typeface="Fira Code"/>
                <a:sym typeface="Fira Code"/>
              </a:rPr>
              <a:t>workshop.css</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446</Words>
  <Application>Microsoft Office PowerPoint</Application>
  <PresentationFormat>Personnalisé</PresentationFormat>
  <Paragraphs>168</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Fira Code</vt:lpstr>
      <vt:lpstr>Calibri</vt:lpstr>
      <vt:lpstr>Arial</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Copie de Programming Language Workshop for Beginners by Slidesgo.pptx</dc:title>
  <dc:creator>de-boisfle</dc:creator>
  <cp:lastModifiedBy>de-boisfle</cp:lastModifiedBy>
  <cp:revision>4</cp:revision>
  <dcterms:created xsi:type="dcterms:W3CDTF">2006-08-16T00:00:00Z</dcterms:created>
  <dcterms:modified xsi:type="dcterms:W3CDTF">2024-11-15T10:02:23Z</dcterms:modified>
  <dc:identifier>DAGVyXT_IHs</dc:identifier>
</cp:coreProperties>
</file>