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73" r:id="rId13"/>
    <p:sldId id="274" r:id="rId14"/>
    <p:sldId id="275"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A8FEBD-AB9F-4F78-9F7F-D6490CABB85F}" v="1" dt="2019-08-22T19:50:04.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87" d="100"/>
          <a:sy n="87" d="100"/>
        </p:scale>
        <p:origin x="5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V Matrix" userId="d60d283109e6d13b" providerId="LiveId" clId="{BDA8FEBD-AB9F-4F78-9F7F-D6490CABB85F}"/>
    <pc:docChg chg="custSel modSld">
      <pc:chgData name="RV Matrix" userId="d60d283109e6d13b" providerId="LiveId" clId="{BDA8FEBD-AB9F-4F78-9F7F-D6490CABB85F}" dt="2019-08-22T19:54:05.153" v="43" actId="27636"/>
      <pc:docMkLst>
        <pc:docMk/>
      </pc:docMkLst>
      <pc:sldChg chg="modSp">
        <pc:chgData name="RV Matrix" userId="d60d283109e6d13b" providerId="LiveId" clId="{BDA8FEBD-AB9F-4F78-9F7F-D6490CABB85F}" dt="2019-08-22T19:51:51.608" v="16" actId="1076"/>
        <pc:sldMkLst>
          <pc:docMk/>
          <pc:sldMk cId="294420868" sldId="256"/>
        </pc:sldMkLst>
        <pc:spChg chg="mod">
          <ac:chgData name="RV Matrix" userId="d60d283109e6d13b" providerId="LiveId" clId="{BDA8FEBD-AB9F-4F78-9F7F-D6490CABB85F}" dt="2019-08-22T19:51:51.608" v="16" actId="1076"/>
          <ac:spMkLst>
            <pc:docMk/>
            <pc:sldMk cId="294420868" sldId="256"/>
            <ac:spMk id="2" creationId="{0957B24E-2ECD-4ECE-844F-B7D52D00B5F9}"/>
          </ac:spMkLst>
        </pc:spChg>
        <pc:spChg chg="mod">
          <ac:chgData name="RV Matrix" userId="d60d283109e6d13b" providerId="LiveId" clId="{BDA8FEBD-AB9F-4F78-9F7F-D6490CABB85F}" dt="2019-08-22T19:51:39.776" v="13" actId="1076"/>
          <ac:spMkLst>
            <pc:docMk/>
            <pc:sldMk cId="294420868" sldId="256"/>
            <ac:spMk id="4" creationId="{7162A822-AE1F-4A77-94D6-3D57F768A2DC}"/>
          </ac:spMkLst>
        </pc:spChg>
      </pc:sldChg>
      <pc:sldChg chg="modSp">
        <pc:chgData name="RV Matrix" userId="d60d283109e6d13b" providerId="LiveId" clId="{BDA8FEBD-AB9F-4F78-9F7F-D6490CABB85F}" dt="2019-08-22T19:50:57.840" v="5" actId="2711"/>
        <pc:sldMkLst>
          <pc:docMk/>
          <pc:sldMk cId="1426624216" sldId="257"/>
        </pc:sldMkLst>
        <pc:spChg chg="mod">
          <ac:chgData name="RV Matrix" userId="d60d283109e6d13b" providerId="LiveId" clId="{BDA8FEBD-AB9F-4F78-9F7F-D6490CABB85F}" dt="2019-08-22T19:50:57.840" v="5" actId="2711"/>
          <ac:spMkLst>
            <pc:docMk/>
            <pc:sldMk cId="1426624216" sldId="257"/>
            <ac:spMk id="2" creationId="{C1018CBF-66B4-4A65-9ACF-481A258BA147}"/>
          </ac:spMkLst>
        </pc:spChg>
        <pc:spChg chg="mod">
          <ac:chgData name="RV Matrix" userId="d60d283109e6d13b" providerId="LiveId" clId="{BDA8FEBD-AB9F-4F78-9F7F-D6490CABB85F}" dt="2019-08-22T19:50:49.872" v="4" actId="1076"/>
          <ac:spMkLst>
            <pc:docMk/>
            <pc:sldMk cId="1426624216" sldId="257"/>
            <ac:spMk id="3" creationId="{9692BCF5-D70C-47F2-B39C-215F3B09C7A1}"/>
          </ac:spMkLst>
        </pc:spChg>
      </pc:sldChg>
      <pc:sldChg chg="modSp">
        <pc:chgData name="RV Matrix" userId="d60d283109e6d13b" providerId="LiveId" clId="{BDA8FEBD-AB9F-4F78-9F7F-D6490CABB85F}" dt="2019-08-22T19:54:05.153" v="43" actId="27636"/>
        <pc:sldMkLst>
          <pc:docMk/>
          <pc:sldMk cId="4285226266" sldId="262"/>
        </pc:sldMkLst>
        <pc:spChg chg="mod">
          <ac:chgData name="RV Matrix" userId="d60d283109e6d13b" providerId="LiveId" clId="{BDA8FEBD-AB9F-4F78-9F7F-D6490CABB85F}" dt="2019-08-22T19:54:05.153" v="43" actId="27636"/>
          <ac:spMkLst>
            <pc:docMk/>
            <pc:sldMk cId="4285226266" sldId="262"/>
            <ac:spMk id="3" creationId="{F20CDF2E-926C-4477-9D9F-F9CAF19A272D}"/>
          </ac:spMkLst>
        </pc:spChg>
      </pc:sldChg>
      <pc:sldChg chg="modSp">
        <pc:chgData name="RV Matrix" userId="d60d283109e6d13b" providerId="LiveId" clId="{BDA8FEBD-AB9F-4F78-9F7F-D6490CABB85F}" dt="2019-08-22T19:52:02.817" v="17" actId="1076"/>
        <pc:sldMkLst>
          <pc:docMk/>
          <pc:sldMk cId="1518081878" sldId="265"/>
        </pc:sldMkLst>
        <pc:picChg chg="mod">
          <ac:chgData name="RV Matrix" userId="d60d283109e6d13b" providerId="LiveId" clId="{BDA8FEBD-AB9F-4F78-9F7F-D6490CABB85F}" dt="2019-08-22T19:52:02.817" v="17" actId="1076"/>
          <ac:picMkLst>
            <pc:docMk/>
            <pc:sldMk cId="1518081878" sldId="265"/>
            <ac:picMk id="4" creationId="{EB2B7BF5-9980-4220-9304-DA4C3CA31CD5}"/>
          </ac:picMkLst>
        </pc:picChg>
      </pc:sldChg>
      <pc:sldChg chg="modSp">
        <pc:chgData name="RV Matrix" userId="d60d283109e6d13b" providerId="LiveId" clId="{BDA8FEBD-AB9F-4F78-9F7F-D6490CABB85F}" dt="2019-08-22T19:52:07.257" v="18" actId="1076"/>
        <pc:sldMkLst>
          <pc:docMk/>
          <pc:sldMk cId="1467592920" sldId="266"/>
        </pc:sldMkLst>
        <pc:picChg chg="mod">
          <ac:chgData name="RV Matrix" userId="d60d283109e6d13b" providerId="LiveId" clId="{BDA8FEBD-AB9F-4F78-9F7F-D6490CABB85F}" dt="2019-08-22T19:52:07.257" v="18" actId="1076"/>
          <ac:picMkLst>
            <pc:docMk/>
            <pc:sldMk cId="1467592920" sldId="266"/>
            <ac:picMk id="4" creationId="{FE197612-2724-4E77-8AE1-02BA79D8CDB4}"/>
          </ac:picMkLst>
        </pc:picChg>
      </pc:sldChg>
      <pc:sldChg chg="modSp">
        <pc:chgData name="RV Matrix" userId="d60d283109e6d13b" providerId="LiveId" clId="{BDA8FEBD-AB9F-4F78-9F7F-D6490CABB85F}" dt="2019-08-22T19:52:12.968" v="19" actId="1076"/>
        <pc:sldMkLst>
          <pc:docMk/>
          <pc:sldMk cId="1650995084" sldId="267"/>
        </pc:sldMkLst>
        <pc:picChg chg="mod">
          <ac:chgData name="RV Matrix" userId="d60d283109e6d13b" providerId="LiveId" clId="{BDA8FEBD-AB9F-4F78-9F7F-D6490CABB85F}" dt="2019-08-22T19:52:12.968" v="19" actId="1076"/>
          <ac:picMkLst>
            <pc:docMk/>
            <pc:sldMk cId="1650995084" sldId="267"/>
            <ac:picMk id="5" creationId="{C0A94A54-4C5B-404A-900C-5A941B7DD63A}"/>
          </ac:picMkLst>
        </pc:picChg>
      </pc:sldChg>
      <pc:sldChg chg="delSp modSp delDesignElem">
        <pc:chgData name="RV Matrix" userId="d60d283109e6d13b" providerId="LiveId" clId="{BDA8FEBD-AB9F-4F78-9F7F-D6490CABB85F}" dt="2019-08-22T19:52:39.099" v="24" actId="123"/>
        <pc:sldMkLst>
          <pc:docMk/>
          <pc:sldMk cId="1428835935" sldId="269"/>
        </pc:sldMkLst>
        <pc:spChg chg="mod">
          <ac:chgData name="RV Matrix" userId="d60d283109e6d13b" providerId="LiveId" clId="{BDA8FEBD-AB9F-4F78-9F7F-D6490CABB85F}" dt="2019-08-22T19:52:39.099" v="24" actId="123"/>
          <ac:spMkLst>
            <pc:docMk/>
            <pc:sldMk cId="1428835935" sldId="269"/>
            <ac:spMk id="3" creationId="{87629EC9-6EAF-4C49-9905-1E73B0137057}"/>
          </ac:spMkLst>
        </pc:spChg>
        <pc:spChg chg="del">
          <ac:chgData name="RV Matrix" userId="d60d283109e6d13b" providerId="LiveId" clId="{BDA8FEBD-AB9F-4F78-9F7F-D6490CABB85F}" dt="2019-08-22T19:50:04.139" v="2"/>
          <ac:spMkLst>
            <pc:docMk/>
            <pc:sldMk cId="1428835935" sldId="269"/>
            <ac:spMk id="5" creationId="{48A740BC-A0AA-45E0-B899-2AE9C6FE11CA}"/>
          </ac:spMkLst>
        </pc:spChg>
        <pc:cxnChg chg="del">
          <ac:chgData name="RV Matrix" userId="d60d283109e6d13b" providerId="LiveId" clId="{BDA8FEBD-AB9F-4F78-9F7F-D6490CABB85F}" dt="2019-08-22T19:50:04.139" v="2"/>
          <ac:cxnSpMkLst>
            <pc:docMk/>
            <pc:sldMk cId="1428835935" sldId="269"/>
            <ac:cxnSpMk id="6" creationId="{B874EF51-C858-4BB9-97C3-D17755787127}"/>
          </ac:cxnSpMkLst>
        </pc:cxnChg>
      </pc:sldChg>
      <pc:sldChg chg="delSp delDesignElem">
        <pc:chgData name="RV Matrix" userId="d60d283109e6d13b" providerId="LiveId" clId="{BDA8FEBD-AB9F-4F78-9F7F-D6490CABB85F}" dt="2019-08-22T19:50:04.139" v="2"/>
        <pc:sldMkLst>
          <pc:docMk/>
          <pc:sldMk cId="1759734944" sldId="270"/>
        </pc:sldMkLst>
        <pc:spChg chg="del">
          <ac:chgData name="RV Matrix" userId="d60d283109e6d13b" providerId="LiveId" clId="{BDA8FEBD-AB9F-4F78-9F7F-D6490CABB85F}" dt="2019-08-22T19:50:04.139" v="2"/>
          <ac:spMkLst>
            <pc:docMk/>
            <pc:sldMk cId="1759734944" sldId="270"/>
            <ac:spMk id="5" creationId="{48A740BC-A0AA-45E0-B899-2AE9C6FE11CA}"/>
          </ac:spMkLst>
        </pc:spChg>
        <pc:cxnChg chg="del">
          <ac:chgData name="RV Matrix" userId="d60d283109e6d13b" providerId="LiveId" clId="{BDA8FEBD-AB9F-4F78-9F7F-D6490CABB85F}" dt="2019-08-22T19:50:04.139" v="2"/>
          <ac:cxnSpMkLst>
            <pc:docMk/>
            <pc:sldMk cId="1759734944" sldId="270"/>
            <ac:cxnSpMk id="6" creationId="{B874EF51-C858-4BB9-97C3-D17755787127}"/>
          </ac:cxnSpMkLst>
        </pc:cxnChg>
      </pc:sldChg>
      <pc:sldChg chg="modSp">
        <pc:chgData name="RV Matrix" userId="d60d283109e6d13b" providerId="LiveId" clId="{BDA8FEBD-AB9F-4F78-9F7F-D6490CABB85F}" dt="2019-08-22T19:52:16.920" v="20" actId="1076"/>
        <pc:sldMkLst>
          <pc:docMk/>
          <pc:sldMk cId="1925651448" sldId="273"/>
        </pc:sldMkLst>
        <pc:picChg chg="mod">
          <ac:chgData name="RV Matrix" userId="d60d283109e6d13b" providerId="LiveId" clId="{BDA8FEBD-AB9F-4F78-9F7F-D6490CABB85F}" dt="2019-08-22T19:52:16.920" v="20" actId="1076"/>
          <ac:picMkLst>
            <pc:docMk/>
            <pc:sldMk cId="1925651448" sldId="273"/>
            <ac:picMk id="6" creationId="{C49FF7B2-3F82-4AF7-8D59-94933341EC7D}"/>
          </ac:picMkLst>
        </pc:picChg>
      </pc:sldChg>
      <pc:sldChg chg="modSp">
        <pc:chgData name="RV Matrix" userId="d60d283109e6d13b" providerId="LiveId" clId="{BDA8FEBD-AB9F-4F78-9F7F-D6490CABB85F}" dt="2019-08-22T19:52:21.328" v="21" actId="1076"/>
        <pc:sldMkLst>
          <pc:docMk/>
          <pc:sldMk cId="866427942" sldId="274"/>
        </pc:sldMkLst>
        <pc:picChg chg="mod">
          <ac:chgData name="RV Matrix" userId="d60d283109e6d13b" providerId="LiveId" clId="{BDA8FEBD-AB9F-4F78-9F7F-D6490CABB85F}" dt="2019-08-22T19:52:21.328" v="21" actId="1076"/>
          <ac:picMkLst>
            <pc:docMk/>
            <pc:sldMk cId="866427942" sldId="274"/>
            <ac:picMk id="6" creationId="{2F5030C5-6EA4-4A12-BE33-01BE8E4DFEC2}"/>
          </ac:picMkLst>
        </pc:picChg>
      </pc:sldChg>
      <pc:sldChg chg="modSp">
        <pc:chgData name="RV Matrix" userId="d60d283109e6d13b" providerId="LiveId" clId="{BDA8FEBD-AB9F-4F78-9F7F-D6490CABB85F}" dt="2019-08-22T19:52:31.048" v="23" actId="1076"/>
        <pc:sldMkLst>
          <pc:docMk/>
          <pc:sldMk cId="2672495698" sldId="275"/>
        </pc:sldMkLst>
        <pc:spChg chg="mod">
          <ac:chgData name="RV Matrix" userId="d60d283109e6d13b" providerId="LiveId" clId="{BDA8FEBD-AB9F-4F78-9F7F-D6490CABB85F}" dt="2019-08-22T19:52:31.048" v="23" actId="1076"/>
          <ac:spMkLst>
            <pc:docMk/>
            <pc:sldMk cId="2672495698" sldId="275"/>
            <ac:spMk id="3" creationId="{392532BD-8761-4604-8C24-37AC271FDFC2}"/>
          </ac:spMkLst>
        </pc:spChg>
        <pc:picChg chg="mod">
          <ac:chgData name="RV Matrix" userId="d60d283109e6d13b" providerId="LiveId" clId="{BDA8FEBD-AB9F-4F78-9F7F-D6490CABB85F}" dt="2019-08-22T19:52:27.753" v="22" actId="1076"/>
          <ac:picMkLst>
            <pc:docMk/>
            <pc:sldMk cId="2672495698" sldId="275"/>
            <ac:picMk id="7" creationId="{B8E9CF11-7899-49B6-BD77-F22F14F383B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7E19-3412-4010-9F49-4130642B79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27B89B-F2C5-4219-8958-44D1EADC03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643EFD-3015-4D24-A727-B1656DEA5506}"/>
              </a:ext>
            </a:extLst>
          </p:cNvPr>
          <p:cNvSpPr>
            <a:spLocks noGrp="1"/>
          </p:cNvSpPr>
          <p:nvPr>
            <p:ph type="dt" sz="half" idx="10"/>
          </p:nvPr>
        </p:nvSpPr>
        <p:spPr/>
        <p:txBody>
          <a:bodyPr/>
          <a:lstStyle/>
          <a:p>
            <a:fld id="{8A73F3A7-3105-46F0-8687-3681A9FDB808}" type="datetimeFigureOut">
              <a:rPr lang="en-IN" smtClean="0"/>
              <a:t>23-08-2019</a:t>
            </a:fld>
            <a:endParaRPr lang="en-IN"/>
          </a:p>
        </p:txBody>
      </p:sp>
      <p:sp>
        <p:nvSpPr>
          <p:cNvPr id="5" name="Footer Placeholder 4">
            <a:extLst>
              <a:ext uri="{FF2B5EF4-FFF2-40B4-BE49-F238E27FC236}">
                <a16:creationId xmlns:a16="http://schemas.microsoft.com/office/drawing/2014/main" id="{963C185D-BBF5-4410-8488-89875E477E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8329DF-B091-4619-9B48-873068C95921}"/>
              </a:ext>
            </a:extLst>
          </p:cNvPr>
          <p:cNvSpPr>
            <a:spLocks noGrp="1"/>
          </p:cNvSpPr>
          <p:nvPr>
            <p:ph type="sldNum" sz="quarter" idx="12"/>
          </p:nvPr>
        </p:nvSpPr>
        <p:spPr/>
        <p:txBody>
          <a:bodyPr/>
          <a:lstStyle/>
          <a:p>
            <a:fld id="{F5B9582B-93A5-4376-AB09-62845441EE8F}" type="slidenum">
              <a:rPr lang="en-IN" smtClean="0"/>
              <a:t>‹#›</a:t>
            </a:fld>
            <a:endParaRPr lang="en-IN"/>
          </a:p>
        </p:txBody>
      </p:sp>
    </p:spTree>
    <p:extLst>
      <p:ext uri="{BB962C8B-B14F-4D97-AF65-F5344CB8AC3E}">
        <p14:creationId xmlns:p14="http://schemas.microsoft.com/office/powerpoint/2010/main" val="4259874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8EF1-3849-43A0-A6DE-20E3ABBFCA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C273C7-AF36-4006-B253-17A814050B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4D5286-5171-490A-8C25-7D0F4F1A2BAA}"/>
              </a:ext>
            </a:extLst>
          </p:cNvPr>
          <p:cNvSpPr>
            <a:spLocks noGrp="1"/>
          </p:cNvSpPr>
          <p:nvPr>
            <p:ph type="dt" sz="half" idx="10"/>
          </p:nvPr>
        </p:nvSpPr>
        <p:spPr/>
        <p:txBody>
          <a:bodyPr/>
          <a:lstStyle/>
          <a:p>
            <a:fld id="{8A73F3A7-3105-46F0-8687-3681A9FDB808}" type="datetimeFigureOut">
              <a:rPr lang="en-IN" smtClean="0"/>
              <a:t>23-08-2019</a:t>
            </a:fld>
            <a:endParaRPr lang="en-IN"/>
          </a:p>
        </p:txBody>
      </p:sp>
      <p:sp>
        <p:nvSpPr>
          <p:cNvPr id="5" name="Footer Placeholder 4">
            <a:extLst>
              <a:ext uri="{FF2B5EF4-FFF2-40B4-BE49-F238E27FC236}">
                <a16:creationId xmlns:a16="http://schemas.microsoft.com/office/drawing/2014/main" id="{81A21CE6-18A4-42CF-A513-FC2DE7EB6E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4CFD55-CD38-4E6A-85CB-7BF612CE68B4}"/>
              </a:ext>
            </a:extLst>
          </p:cNvPr>
          <p:cNvSpPr>
            <a:spLocks noGrp="1"/>
          </p:cNvSpPr>
          <p:nvPr>
            <p:ph type="sldNum" sz="quarter" idx="12"/>
          </p:nvPr>
        </p:nvSpPr>
        <p:spPr/>
        <p:txBody>
          <a:bodyPr/>
          <a:lstStyle/>
          <a:p>
            <a:fld id="{F5B9582B-93A5-4376-AB09-62845441EE8F}" type="slidenum">
              <a:rPr lang="en-IN" smtClean="0"/>
              <a:t>‹#›</a:t>
            </a:fld>
            <a:endParaRPr lang="en-IN"/>
          </a:p>
        </p:txBody>
      </p:sp>
    </p:spTree>
    <p:extLst>
      <p:ext uri="{BB962C8B-B14F-4D97-AF65-F5344CB8AC3E}">
        <p14:creationId xmlns:p14="http://schemas.microsoft.com/office/powerpoint/2010/main" val="326810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CBAD55-A74A-4735-A0BF-3FD1BD9BDE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6C3AC6-6178-4363-861B-1112C2FB2A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228A39-D25C-493E-8B46-E19158152BF7}"/>
              </a:ext>
            </a:extLst>
          </p:cNvPr>
          <p:cNvSpPr>
            <a:spLocks noGrp="1"/>
          </p:cNvSpPr>
          <p:nvPr>
            <p:ph type="dt" sz="half" idx="10"/>
          </p:nvPr>
        </p:nvSpPr>
        <p:spPr/>
        <p:txBody>
          <a:bodyPr/>
          <a:lstStyle/>
          <a:p>
            <a:fld id="{8A73F3A7-3105-46F0-8687-3681A9FDB808}" type="datetimeFigureOut">
              <a:rPr lang="en-IN" smtClean="0"/>
              <a:t>23-08-2019</a:t>
            </a:fld>
            <a:endParaRPr lang="en-IN"/>
          </a:p>
        </p:txBody>
      </p:sp>
      <p:sp>
        <p:nvSpPr>
          <p:cNvPr id="5" name="Footer Placeholder 4">
            <a:extLst>
              <a:ext uri="{FF2B5EF4-FFF2-40B4-BE49-F238E27FC236}">
                <a16:creationId xmlns:a16="http://schemas.microsoft.com/office/drawing/2014/main" id="{A1AC1ACB-4F99-4209-A4FE-9C406CD2E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2F88DC-B4A5-4CAA-A0CC-00548B7AC96B}"/>
              </a:ext>
            </a:extLst>
          </p:cNvPr>
          <p:cNvSpPr>
            <a:spLocks noGrp="1"/>
          </p:cNvSpPr>
          <p:nvPr>
            <p:ph type="sldNum" sz="quarter" idx="12"/>
          </p:nvPr>
        </p:nvSpPr>
        <p:spPr/>
        <p:txBody>
          <a:bodyPr/>
          <a:lstStyle/>
          <a:p>
            <a:fld id="{F5B9582B-93A5-4376-AB09-62845441EE8F}" type="slidenum">
              <a:rPr lang="en-IN" smtClean="0"/>
              <a:t>‹#›</a:t>
            </a:fld>
            <a:endParaRPr lang="en-IN"/>
          </a:p>
        </p:txBody>
      </p:sp>
    </p:spTree>
    <p:extLst>
      <p:ext uri="{BB962C8B-B14F-4D97-AF65-F5344CB8AC3E}">
        <p14:creationId xmlns:p14="http://schemas.microsoft.com/office/powerpoint/2010/main" val="117781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DCAF-4EC1-4570-BA22-8DBF57DFE5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8F643F-188A-4C27-AB84-06BA428849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F0AC9-FFF1-49EA-BB28-1B500F3BA930}"/>
              </a:ext>
            </a:extLst>
          </p:cNvPr>
          <p:cNvSpPr>
            <a:spLocks noGrp="1"/>
          </p:cNvSpPr>
          <p:nvPr>
            <p:ph type="dt" sz="half" idx="10"/>
          </p:nvPr>
        </p:nvSpPr>
        <p:spPr/>
        <p:txBody>
          <a:bodyPr/>
          <a:lstStyle/>
          <a:p>
            <a:fld id="{8A73F3A7-3105-46F0-8687-3681A9FDB808}" type="datetimeFigureOut">
              <a:rPr lang="en-IN" smtClean="0"/>
              <a:t>23-08-2019</a:t>
            </a:fld>
            <a:endParaRPr lang="en-IN"/>
          </a:p>
        </p:txBody>
      </p:sp>
      <p:sp>
        <p:nvSpPr>
          <p:cNvPr id="5" name="Footer Placeholder 4">
            <a:extLst>
              <a:ext uri="{FF2B5EF4-FFF2-40B4-BE49-F238E27FC236}">
                <a16:creationId xmlns:a16="http://schemas.microsoft.com/office/drawing/2014/main" id="{C8E06C9B-1DF0-4FDF-880F-A25261F617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7A7947-10E1-4640-98F9-8DE7A165769A}"/>
              </a:ext>
            </a:extLst>
          </p:cNvPr>
          <p:cNvSpPr>
            <a:spLocks noGrp="1"/>
          </p:cNvSpPr>
          <p:nvPr>
            <p:ph type="sldNum" sz="quarter" idx="12"/>
          </p:nvPr>
        </p:nvSpPr>
        <p:spPr/>
        <p:txBody>
          <a:bodyPr/>
          <a:lstStyle/>
          <a:p>
            <a:fld id="{F5B9582B-93A5-4376-AB09-62845441EE8F}" type="slidenum">
              <a:rPr lang="en-IN" smtClean="0"/>
              <a:t>‹#›</a:t>
            </a:fld>
            <a:endParaRPr lang="en-IN"/>
          </a:p>
        </p:txBody>
      </p:sp>
    </p:spTree>
    <p:extLst>
      <p:ext uri="{BB962C8B-B14F-4D97-AF65-F5344CB8AC3E}">
        <p14:creationId xmlns:p14="http://schemas.microsoft.com/office/powerpoint/2010/main" val="378128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337C-5434-43C8-AD13-D2FA6C9BC5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0841C1-DDAA-45FB-985B-BA1589352C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CF9D2-B28D-48CA-8AEF-80D96B5CBDBD}"/>
              </a:ext>
            </a:extLst>
          </p:cNvPr>
          <p:cNvSpPr>
            <a:spLocks noGrp="1"/>
          </p:cNvSpPr>
          <p:nvPr>
            <p:ph type="dt" sz="half" idx="10"/>
          </p:nvPr>
        </p:nvSpPr>
        <p:spPr/>
        <p:txBody>
          <a:bodyPr/>
          <a:lstStyle/>
          <a:p>
            <a:fld id="{8A73F3A7-3105-46F0-8687-3681A9FDB808}" type="datetimeFigureOut">
              <a:rPr lang="en-IN" smtClean="0"/>
              <a:t>23-08-2019</a:t>
            </a:fld>
            <a:endParaRPr lang="en-IN"/>
          </a:p>
        </p:txBody>
      </p:sp>
      <p:sp>
        <p:nvSpPr>
          <p:cNvPr id="5" name="Footer Placeholder 4">
            <a:extLst>
              <a:ext uri="{FF2B5EF4-FFF2-40B4-BE49-F238E27FC236}">
                <a16:creationId xmlns:a16="http://schemas.microsoft.com/office/drawing/2014/main" id="{6260EEA3-CB21-43E3-972E-9C7C7011EF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9161E-361B-43F1-9AEA-F960992D89B9}"/>
              </a:ext>
            </a:extLst>
          </p:cNvPr>
          <p:cNvSpPr>
            <a:spLocks noGrp="1"/>
          </p:cNvSpPr>
          <p:nvPr>
            <p:ph type="sldNum" sz="quarter" idx="12"/>
          </p:nvPr>
        </p:nvSpPr>
        <p:spPr/>
        <p:txBody>
          <a:bodyPr/>
          <a:lstStyle/>
          <a:p>
            <a:fld id="{F5B9582B-93A5-4376-AB09-62845441EE8F}" type="slidenum">
              <a:rPr lang="en-IN" smtClean="0"/>
              <a:t>‹#›</a:t>
            </a:fld>
            <a:endParaRPr lang="en-IN"/>
          </a:p>
        </p:txBody>
      </p:sp>
    </p:spTree>
    <p:extLst>
      <p:ext uri="{BB962C8B-B14F-4D97-AF65-F5344CB8AC3E}">
        <p14:creationId xmlns:p14="http://schemas.microsoft.com/office/powerpoint/2010/main" val="58702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1842-FBF9-4249-BEE2-7B2CB46652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063947-34CE-4CD0-9331-7D053DB120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3E8F7D-3D8B-4C2E-8E2B-C5773BB617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6166EA-118E-4956-BF39-067D81782B77}"/>
              </a:ext>
            </a:extLst>
          </p:cNvPr>
          <p:cNvSpPr>
            <a:spLocks noGrp="1"/>
          </p:cNvSpPr>
          <p:nvPr>
            <p:ph type="dt" sz="half" idx="10"/>
          </p:nvPr>
        </p:nvSpPr>
        <p:spPr/>
        <p:txBody>
          <a:bodyPr/>
          <a:lstStyle/>
          <a:p>
            <a:fld id="{8A73F3A7-3105-46F0-8687-3681A9FDB808}" type="datetimeFigureOut">
              <a:rPr lang="en-IN" smtClean="0"/>
              <a:t>23-08-2019</a:t>
            </a:fld>
            <a:endParaRPr lang="en-IN"/>
          </a:p>
        </p:txBody>
      </p:sp>
      <p:sp>
        <p:nvSpPr>
          <p:cNvPr id="6" name="Footer Placeholder 5">
            <a:extLst>
              <a:ext uri="{FF2B5EF4-FFF2-40B4-BE49-F238E27FC236}">
                <a16:creationId xmlns:a16="http://schemas.microsoft.com/office/drawing/2014/main" id="{EC4F57DA-639F-4523-A8D9-3E3176499F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1FC4D8-5980-47AD-B630-BA6851A72155}"/>
              </a:ext>
            </a:extLst>
          </p:cNvPr>
          <p:cNvSpPr>
            <a:spLocks noGrp="1"/>
          </p:cNvSpPr>
          <p:nvPr>
            <p:ph type="sldNum" sz="quarter" idx="12"/>
          </p:nvPr>
        </p:nvSpPr>
        <p:spPr/>
        <p:txBody>
          <a:bodyPr/>
          <a:lstStyle/>
          <a:p>
            <a:fld id="{F5B9582B-93A5-4376-AB09-62845441EE8F}" type="slidenum">
              <a:rPr lang="en-IN" smtClean="0"/>
              <a:t>‹#›</a:t>
            </a:fld>
            <a:endParaRPr lang="en-IN"/>
          </a:p>
        </p:txBody>
      </p:sp>
    </p:spTree>
    <p:extLst>
      <p:ext uri="{BB962C8B-B14F-4D97-AF65-F5344CB8AC3E}">
        <p14:creationId xmlns:p14="http://schemas.microsoft.com/office/powerpoint/2010/main" val="2810904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8E1F-0F56-4F62-856C-B17ED9373A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32C7B8-99F3-49D6-A0FA-CCCE01E25A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E8CFC-2F35-425D-93C5-4F3A666F98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D78297-AA48-4576-970D-E130E6ED13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5C94C1-4CEF-429E-8616-B2452AEC8D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ABD4F8-58CC-448C-B945-9A0777E42EE1}"/>
              </a:ext>
            </a:extLst>
          </p:cNvPr>
          <p:cNvSpPr>
            <a:spLocks noGrp="1"/>
          </p:cNvSpPr>
          <p:nvPr>
            <p:ph type="dt" sz="half" idx="10"/>
          </p:nvPr>
        </p:nvSpPr>
        <p:spPr/>
        <p:txBody>
          <a:bodyPr/>
          <a:lstStyle/>
          <a:p>
            <a:fld id="{8A73F3A7-3105-46F0-8687-3681A9FDB808}" type="datetimeFigureOut">
              <a:rPr lang="en-IN" smtClean="0"/>
              <a:t>23-08-2019</a:t>
            </a:fld>
            <a:endParaRPr lang="en-IN"/>
          </a:p>
        </p:txBody>
      </p:sp>
      <p:sp>
        <p:nvSpPr>
          <p:cNvPr id="8" name="Footer Placeholder 7">
            <a:extLst>
              <a:ext uri="{FF2B5EF4-FFF2-40B4-BE49-F238E27FC236}">
                <a16:creationId xmlns:a16="http://schemas.microsoft.com/office/drawing/2014/main" id="{80522BE5-5EA0-4C46-8103-3C3F050797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AAE086-E902-42E8-BF3A-D12D4050323F}"/>
              </a:ext>
            </a:extLst>
          </p:cNvPr>
          <p:cNvSpPr>
            <a:spLocks noGrp="1"/>
          </p:cNvSpPr>
          <p:nvPr>
            <p:ph type="sldNum" sz="quarter" idx="12"/>
          </p:nvPr>
        </p:nvSpPr>
        <p:spPr/>
        <p:txBody>
          <a:bodyPr/>
          <a:lstStyle/>
          <a:p>
            <a:fld id="{F5B9582B-93A5-4376-AB09-62845441EE8F}" type="slidenum">
              <a:rPr lang="en-IN" smtClean="0"/>
              <a:t>‹#›</a:t>
            </a:fld>
            <a:endParaRPr lang="en-IN"/>
          </a:p>
        </p:txBody>
      </p:sp>
    </p:spTree>
    <p:extLst>
      <p:ext uri="{BB962C8B-B14F-4D97-AF65-F5344CB8AC3E}">
        <p14:creationId xmlns:p14="http://schemas.microsoft.com/office/powerpoint/2010/main" val="215018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2D38-4848-46D1-BDB6-B5AF9B2FB1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23236C-E44D-4760-984C-98C9402DCFD4}"/>
              </a:ext>
            </a:extLst>
          </p:cNvPr>
          <p:cNvSpPr>
            <a:spLocks noGrp="1"/>
          </p:cNvSpPr>
          <p:nvPr>
            <p:ph type="dt" sz="half" idx="10"/>
          </p:nvPr>
        </p:nvSpPr>
        <p:spPr/>
        <p:txBody>
          <a:bodyPr/>
          <a:lstStyle/>
          <a:p>
            <a:fld id="{8A73F3A7-3105-46F0-8687-3681A9FDB808}" type="datetimeFigureOut">
              <a:rPr lang="en-IN" smtClean="0"/>
              <a:t>23-08-2019</a:t>
            </a:fld>
            <a:endParaRPr lang="en-IN"/>
          </a:p>
        </p:txBody>
      </p:sp>
      <p:sp>
        <p:nvSpPr>
          <p:cNvPr id="4" name="Footer Placeholder 3">
            <a:extLst>
              <a:ext uri="{FF2B5EF4-FFF2-40B4-BE49-F238E27FC236}">
                <a16:creationId xmlns:a16="http://schemas.microsoft.com/office/drawing/2014/main" id="{7BA5BF42-C327-49A6-826E-D38B1A3F6B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707965-DCB4-4F68-8737-A792CBB432A3}"/>
              </a:ext>
            </a:extLst>
          </p:cNvPr>
          <p:cNvSpPr>
            <a:spLocks noGrp="1"/>
          </p:cNvSpPr>
          <p:nvPr>
            <p:ph type="sldNum" sz="quarter" idx="12"/>
          </p:nvPr>
        </p:nvSpPr>
        <p:spPr/>
        <p:txBody>
          <a:bodyPr/>
          <a:lstStyle/>
          <a:p>
            <a:fld id="{F5B9582B-93A5-4376-AB09-62845441EE8F}" type="slidenum">
              <a:rPr lang="en-IN" smtClean="0"/>
              <a:t>‹#›</a:t>
            </a:fld>
            <a:endParaRPr lang="en-IN"/>
          </a:p>
        </p:txBody>
      </p:sp>
    </p:spTree>
    <p:extLst>
      <p:ext uri="{BB962C8B-B14F-4D97-AF65-F5344CB8AC3E}">
        <p14:creationId xmlns:p14="http://schemas.microsoft.com/office/powerpoint/2010/main" val="57208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CCADE-7CE7-4B4C-ADA6-C331764D542D}"/>
              </a:ext>
            </a:extLst>
          </p:cNvPr>
          <p:cNvSpPr>
            <a:spLocks noGrp="1"/>
          </p:cNvSpPr>
          <p:nvPr>
            <p:ph type="dt" sz="half" idx="10"/>
          </p:nvPr>
        </p:nvSpPr>
        <p:spPr/>
        <p:txBody>
          <a:bodyPr/>
          <a:lstStyle/>
          <a:p>
            <a:fld id="{8A73F3A7-3105-46F0-8687-3681A9FDB808}" type="datetimeFigureOut">
              <a:rPr lang="en-IN" smtClean="0"/>
              <a:t>23-08-2019</a:t>
            </a:fld>
            <a:endParaRPr lang="en-IN"/>
          </a:p>
        </p:txBody>
      </p:sp>
      <p:sp>
        <p:nvSpPr>
          <p:cNvPr id="3" name="Footer Placeholder 2">
            <a:extLst>
              <a:ext uri="{FF2B5EF4-FFF2-40B4-BE49-F238E27FC236}">
                <a16:creationId xmlns:a16="http://schemas.microsoft.com/office/drawing/2014/main" id="{C59312D7-FA1A-470E-A449-7A13690A9F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5A13AF-B850-430D-8271-E304F8133B2B}"/>
              </a:ext>
            </a:extLst>
          </p:cNvPr>
          <p:cNvSpPr>
            <a:spLocks noGrp="1"/>
          </p:cNvSpPr>
          <p:nvPr>
            <p:ph type="sldNum" sz="quarter" idx="12"/>
          </p:nvPr>
        </p:nvSpPr>
        <p:spPr/>
        <p:txBody>
          <a:bodyPr/>
          <a:lstStyle/>
          <a:p>
            <a:fld id="{F5B9582B-93A5-4376-AB09-62845441EE8F}" type="slidenum">
              <a:rPr lang="en-IN" smtClean="0"/>
              <a:t>‹#›</a:t>
            </a:fld>
            <a:endParaRPr lang="en-IN"/>
          </a:p>
        </p:txBody>
      </p:sp>
    </p:spTree>
    <p:extLst>
      <p:ext uri="{BB962C8B-B14F-4D97-AF65-F5344CB8AC3E}">
        <p14:creationId xmlns:p14="http://schemas.microsoft.com/office/powerpoint/2010/main" val="214604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12F5-A83A-4187-B2A9-B0733B2B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79CABC-7839-4991-98A6-DD066C7C4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337598-DD1F-42A8-BB0D-3F8F490B2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39F31-8459-40BA-AB0F-480CAE589CE7}"/>
              </a:ext>
            </a:extLst>
          </p:cNvPr>
          <p:cNvSpPr>
            <a:spLocks noGrp="1"/>
          </p:cNvSpPr>
          <p:nvPr>
            <p:ph type="dt" sz="half" idx="10"/>
          </p:nvPr>
        </p:nvSpPr>
        <p:spPr/>
        <p:txBody>
          <a:bodyPr/>
          <a:lstStyle/>
          <a:p>
            <a:fld id="{8A73F3A7-3105-46F0-8687-3681A9FDB808}" type="datetimeFigureOut">
              <a:rPr lang="en-IN" smtClean="0"/>
              <a:t>23-08-2019</a:t>
            </a:fld>
            <a:endParaRPr lang="en-IN"/>
          </a:p>
        </p:txBody>
      </p:sp>
      <p:sp>
        <p:nvSpPr>
          <p:cNvPr id="6" name="Footer Placeholder 5">
            <a:extLst>
              <a:ext uri="{FF2B5EF4-FFF2-40B4-BE49-F238E27FC236}">
                <a16:creationId xmlns:a16="http://schemas.microsoft.com/office/drawing/2014/main" id="{B8172E74-B49B-40F7-8F22-8FC9FF3C20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287340-E314-47BD-9F54-26C933D11261}"/>
              </a:ext>
            </a:extLst>
          </p:cNvPr>
          <p:cNvSpPr>
            <a:spLocks noGrp="1"/>
          </p:cNvSpPr>
          <p:nvPr>
            <p:ph type="sldNum" sz="quarter" idx="12"/>
          </p:nvPr>
        </p:nvSpPr>
        <p:spPr/>
        <p:txBody>
          <a:bodyPr/>
          <a:lstStyle/>
          <a:p>
            <a:fld id="{F5B9582B-93A5-4376-AB09-62845441EE8F}" type="slidenum">
              <a:rPr lang="en-IN" smtClean="0"/>
              <a:t>‹#›</a:t>
            </a:fld>
            <a:endParaRPr lang="en-IN"/>
          </a:p>
        </p:txBody>
      </p:sp>
    </p:spTree>
    <p:extLst>
      <p:ext uri="{BB962C8B-B14F-4D97-AF65-F5344CB8AC3E}">
        <p14:creationId xmlns:p14="http://schemas.microsoft.com/office/powerpoint/2010/main" val="368551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03E9-7055-484E-9E3E-B7B472ED6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A3737B-09A5-478F-8EAA-CBFA48E4EF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542B4C-3C22-440C-B242-C28EB2999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63D30E-F3A0-4751-AB9B-6B076D9A76C9}"/>
              </a:ext>
            </a:extLst>
          </p:cNvPr>
          <p:cNvSpPr>
            <a:spLocks noGrp="1"/>
          </p:cNvSpPr>
          <p:nvPr>
            <p:ph type="dt" sz="half" idx="10"/>
          </p:nvPr>
        </p:nvSpPr>
        <p:spPr/>
        <p:txBody>
          <a:bodyPr/>
          <a:lstStyle/>
          <a:p>
            <a:fld id="{8A73F3A7-3105-46F0-8687-3681A9FDB808}" type="datetimeFigureOut">
              <a:rPr lang="en-IN" smtClean="0"/>
              <a:t>23-08-2019</a:t>
            </a:fld>
            <a:endParaRPr lang="en-IN"/>
          </a:p>
        </p:txBody>
      </p:sp>
      <p:sp>
        <p:nvSpPr>
          <p:cNvPr id="6" name="Footer Placeholder 5">
            <a:extLst>
              <a:ext uri="{FF2B5EF4-FFF2-40B4-BE49-F238E27FC236}">
                <a16:creationId xmlns:a16="http://schemas.microsoft.com/office/drawing/2014/main" id="{2DAAA83C-916A-4FC0-A9B0-F60E2ACD0C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57F454-E517-44EB-810F-486146A59082}"/>
              </a:ext>
            </a:extLst>
          </p:cNvPr>
          <p:cNvSpPr>
            <a:spLocks noGrp="1"/>
          </p:cNvSpPr>
          <p:nvPr>
            <p:ph type="sldNum" sz="quarter" idx="12"/>
          </p:nvPr>
        </p:nvSpPr>
        <p:spPr/>
        <p:txBody>
          <a:bodyPr/>
          <a:lstStyle/>
          <a:p>
            <a:fld id="{F5B9582B-93A5-4376-AB09-62845441EE8F}" type="slidenum">
              <a:rPr lang="en-IN" smtClean="0"/>
              <a:t>‹#›</a:t>
            </a:fld>
            <a:endParaRPr lang="en-IN"/>
          </a:p>
        </p:txBody>
      </p:sp>
    </p:spTree>
    <p:extLst>
      <p:ext uri="{BB962C8B-B14F-4D97-AF65-F5344CB8AC3E}">
        <p14:creationId xmlns:p14="http://schemas.microsoft.com/office/powerpoint/2010/main" val="245000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A2FD6A-C364-49DD-AD9C-7A31A95BA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8828C1-3E61-4764-AA48-AF5C6F0526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FD79AA-EC19-4D39-A11E-9A0AEDD61B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3F3A7-3105-46F0-8687-3681A9FDB808}" type="datetimeFigureOut">
              <a:rPr lang="en-IN" smtClean="0"/>
              <a:t>23-08-2019</a:t>
            </a:fld>
            <a:endParaRPr lang="en-IN"/>
          </a:p>
        </p:txBody>
      </p:sp>
      <p:sp>
        <p:nvSpPr>
          <p:cNvPr id="5" name="Footer Placeholder 4">
            <a:extLst>
              <a:ext uri="{FF2B5EF4-FFF2-40B4-BE49-F238E27FC236}">
                <a16:creationId xmlns:a16="http://schemas.microsoft.com/office/drawing/2014/main" id="{9CC1F00A-D9B3-425D-B9AB-03507250F0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F61460-A35A-4EE5-964F-27955C13AA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9582B-93A5-4376-AB09-62845441EE8F}" type="slidenum">
              <a:rPr lang="en-IN" smtClean="0"/>
              <a:t>‹#›</a:t>
            </a:fld>
            <a:endParaRPr lang="en-IN"/>
          </a:p>
        </p:txBody>
      </p:sp>
    </p:spTree>
    <p:extLst>
      <p:ext uri="{BB962C8B-B14F-4D97-AF65-F5344CB8AC3E}">
        <p14:creationId xmlns:p14="http://schemas.microsoft.com/office/powerpoint/2010/main" val="897824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landregistry.data.gov.u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B24E-2ECD-4ECE-844F-B7D52D00B5F9}"/>
              </a:ext>
            </a:extLst>
          </p:cNvPr>
          <p:cNvSpPr>
            <a:spLocks noGrp="1"/>
          </p:cNvSpPr>
          <p:nvPr>
            <p:ph type="ctrTitle"/>
          </p:nvPr>
        </p:nvSpPr>
        <p:spPr>
          <a:xfrm>
            <a:off x="1589474" y="2721464"/>
            <a:ext cx="9013052" cy="1623312"/>
          </a:xfrm>
        </p:spPr>
        <p:txBody>
          <a:bodyPr vert="horz" lIns="91440" tIns="45720" rIns="91440" bIns="45720" rtlCol="0" anchor="b">
            <a:normAutofit/>
          </a:bodyPr>
          <a:lstStyle/>
          <a:p>
            <a:r>
              <a:rPr lang="en-US" sz="2500" b="1" kern="1200" dirty="0">
                <a:solidFill>
                  <a:schemeClr val="tx1"/>
                </a:solidFill>
                <a:latin typeface="+mj-lt"/>
                <a:ea typeface="+mj-ea"/>
                <a:cs typeface="+mj-cs"/>
              </a:rPr>
              <a:t>Capstone Project - The Battle of Neighborhoods</a:t>
            </a:r>
            <a:br>
              <a:rPr lang="en-US" sz="2500" b="1" kern="1200" dirty="0">
                <a:solidFill>
                  <a:schemeClr val="tx1"/>
                </a:solidFill>
                <a:latin typeface="+mj-lt"/>
                <a:ea typeface="+mj-ea"/>
                <a:cs typeface="+mj-cs"/>
              </a:rPr>
            </a:br>
            <a:br>
              <a:rPr lang="en-US" sz="2500" b="1" kern="1200" dirty="0">
                <a:solidFill>
                  <a:schemeClr val="tx1"/>
                </a:solidFill>
                <a:latin typeface="+mj-lt"/>
                <a:ea typeface="+mj-ea"/>
                <a:cs typeface="+mj-cs"/>
              </a:rPr>
            </a:br>
            <a:r>
              <a:rPr lang="en-US" sz="2500" b="1" kern="1200" dirty="0">
                <a:solidFill>
                  <a:schemeClr val="tx1"/>
                </a:solidFill>
                <a:latin typeface="+mj-lt"/>
                <a:ea typeface="+mj-ea"/>
                <a:cs typeface="+mj-cs"/>
              </a:rPr>
              <a:t> </a:t>
            </a:r>
            <a:br>
              <a:rPr lang="en-US" sz="2500" kern="1200" dirty="0">
                <a:solidFill>
                  <a:schemeClr val="tx1"/>
                </a:solidFill>
                <a:latin typeface="+mj-lt"/>
                <a:ea typeface="+mj-ea"/>
                <a:cs typeface="+mj-cs"/>
              </a:rPr>
            </a:br>
            <a:r>
              <a:rPr lang="en-US" sz="2500" kern="1200" dirty="0">
                <a:solidFill>
                  <a:schemeClr val="tx1"/>
                </a:solidFill>
                <a:latin typeface="+mj-lt"/>
                <a:ea typeface="+mj-ea"/>
                <a:cs typeface="+mj-cs"/>
              </a:rPr>
              <a:t>			</a:t>
            </a:r>
            <a:r>
              <a:rPr lang="en-US" sz="2500" b="1" kern="1200" dirty="0">
                <a:solidFill>
                  <a:schemeClr val="tx1"/>
                </a:solidFill>
                <a:latin typeface="+mj-lt"/>
                <a:ea typeface="+mj-ea"/>
                <a:cs typeface="+mj-cs"/>
              </a:rPr>
              <a:t>Author: Deborah </a:t>
            </a:r>
            <a:r>
              <a:rPr lang="en-US" sz="2500" b="1" kern="1200" dirty="0" err="1">
                <a:solidFill>
                  <a:schemeClr val="tx1"/>
                </a:solidFill>
                <a:latin typeface="+mj-lt"/>
                <a:ea typeface="+mj-ea"/>
                <a:cs typeface="+mj-cs"/>
              </a:rPr>
              <a:t>Babu</a:t>
            </a:r>
            <a:r>
              <a:rPr lang="en-US" sz="2500" b="1" kern="1200" dirty="0">
                <a:solidFill>
                  <a:schemeClr val="tx1"/>
                </a:solidFill>
                <a:latin typeface="+mj-lt"/>
                <a:ea typeface="+mj-ea"/>
                <a:cs typeface="+mj-cs"/>
              </a:rPr>
              <a:t> Daniel</a:t>
            </a:r>
            <a:endParaRPr lang="en-US" sz="2500" kern="1200" dirty="0">
              <a:solidFill>
                <a:schemeClr val="tx1"/>
              </a:solidFill>
              <a:latin typeface="+mj-lt"/>
              <a:ea typeface="+mj-ea"/>
              <a:cs typeface="+mj-cs"/>
            </a:endParaRPr>
          </a:p>
        </p:txBody>
      </p:sp>
      <p:sp>
        <p:nvSpPr>
          <p:cNvPr id="4" name="TextBox 3">
            <a:extLst>
              <a:ext uri="{FF2B5EF4-FFF2-40B4-BE49-F238E27FC236}">
                <a16:creationId xmlns:a16="http://schemas.microsoft.com/office/drawing/2014/main" id="{7162A822-AE1F-4A77-94D6-3D57F768A2DC}"/>
              </a:ext>
            </a:extLst>
          </p:cNvPr>
          <p:cNvSpPr txBox="1"/>
          <p:nvPr/>
        </p:nvSpPr>
        <p:spPr>
          <a:xfrm>
            <a:off x="1589474" y="604702"/>
            <a:ext cx="9013052" cy="3327251"/>
          </a:xfrm>
          <a:prstGeom prst="rect">
            <a:avLst/>
          </a:prstGeom>
        </p:spPr>
        <p:txBody>
          <a:bodyPr vert="horz" lIns="91440" tIns="45720" rIns="91440" bIns="45720" rtlCol="0">
            <a:normAutofit/>
          </a:bodyPr>
          <a:lstStyle/>
          <a:p>
            <a:pPr algn="ctr">
              <a:lnSpc>
                <a:spcPct val="90000"/>
              </a:lnSpc>
              <a:spcAft>
                <a:spcPts val="600"/>
              </a:spcAft>
            </a:pPr>
            <a:r>
              <a:rPr lang="en-US" sz="4000" b="1" dirty="0">
                <a:latin typeface="Times New Roman" panose="02020603050405020304" pitchFamily="18" charset="0"/>
                <a:cs typeface="Times New Roman" panose="02020603050405020304" pitchFamily="18" charset="0"/>
              </a:rPr>
              <a:t>Coursera Capstone</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208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532BD-8761-4604-8C24-37AC271FDFC2}"/>
              </a:ext>
            </a:extLst>
          </p:cNvPr>
          <p:cNvSpPr>
            <a:spLocks noGrp="1"/>
          </p:cNvSpPr>
          <p:nvPr>
            <p:ph idx="1"/>
          </p:nvPr>
        </p:nvSpPr>
        <p:spPr>
          <a:xfrm>
            <a:off x="805962" y="1532384"/>
            <a:ext cx="4936067" cy="3985155"/>
          </a:xfrm>
        </p:spPr>
        <p:txBody>
          <a:bodyPr>
            <a:normAutofit/>
          </a:bodyPr>
          <a:lstStyle/>
          <a:p>
            <a:pPr algn="just"/>
            <a:r>
              <a:rPr lang="en-IN" sz="2400" dirty="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geopy</a:t>
            </a:r>
            <a:r>
              <a:rPr lang="en-IN" sz="2400" dirty="0">
                <a:latin typeface="Times New Roman" panose="02020603050405020304" pitchFamily="18" charset="0"/>
                <a:cs typeface="Times New Roman" panose="02020603050405020304" pitchFamily="18" charset="0"/>
              </a:rPr>
              <a:t> library is used to find the geolocation of the streets that are available in the dataset. This will be an input while the venues near the streets are found using the foursquare API. The table below shows the first five items in the dataset with the geospatial data is the set price range arranged in alphabetic order.</a:t>
            </a:r>
          </a:p>
          <a:p>
            <a:endParaRPr lang="en-IN" sz="2000" dirty="0"/>
          </a:p>
          <a:p>
            <a:endParaRPr lang="en-IN" sz="2000" dirty="0"/>
          </a:p>
        </p:txBody>
      </p:sp>
      <p:pic>
        <p:nvPicPr>
          <p:cNvPr id="4" name="Picture 3">
            <a:extLst>
              <a:ext uri="{FF2B5EF4-FFF2-40B4-BE49-F238E27FC236}">
                <a16:creationId xmlns:a16="http://schemas.microsoft.com/office/drawing/2014/main" id="{FE197612-2724-4E77-8AE1-02BA79D8CDB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50068" y="1666088"/>
            <a:ext cx="4935970" cy="851455"/>
          </a:xfrm>
          <a:prstGeom prst="rect">
            <a:avLst/>
          </a:prstGeom>
          <a:noFill/>
        </p:spPr>
      </p:pic>
    </p:spTree>
    <p:extLst>
      <p:ext uri="{BB962C8B-B14F-4D97-AF65-F5344CB8AC3E}">
        <p14:creationId xmlns:p14="http://schemas.microsoft.com/office/powerpoint/2010/main" val="146759292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0966C-AE78-40CC-9CC5-AEB9683C5FEF}"/>
              </a:ext>
            </a:extLst>
          </p:cNvPr>
          <p:cNvSpPr>
            <a:spLocks noGrp="1"/>
          </p:cNvSpPr>
          <p:nvPr>
            <p:ph idx="1"/>
          </p:nvPr>
        </p:nvSpPr>
        <p:spPr>
          <a:xfrm>
            <a:off x="838200" y="1840115"/>
            <a:ext cx="4936067" cy="3985155"/>
          </a:xfrm>
        </p:spPr>
        <p:txBody>
          <a:bodyPr>
            <a:normAutofit/>
          </a:bodyPr>
          <a:lstStyle/>
          <a:p>
            <a:pPr algn="just"/>
            <a:r>
              <a:rPr lang="en-IN" sz="2400" dirty="0">
                <a:latin typeface="Times New Roman" panose="02020603050405020304" pitchFamily="18" charset="0"/>
                <a:cs typeface="Times New Roman" panose="02020603050405020304" pitchFamily="18" charset="0"/>
              </a:rPr>
              <a:t>Folium library is used to mark the list of streets in a map with the average price in the marker. The dataset from the previous step is used in creating the map with the locations marked on</a:t>
            </a:r>
          </a:p>
          <a:p>
            <a:endParaRPr lang="en-IN" sz="2000" dirty="0"/>
          </a:p>
        </p:txBody>
      </p:sp>
      <p:pic>
        <p:nvPicPr>
          <p:cNvPr id="5" name="Picture 4">
            <a:extLst>
              <a:ext uri="{FF2B5EF4-FFF2-40B4-BE49-F238E27FC236}">
                <a16:creationId xmlns:a16="http://schemas.microsoft.com/office/drawing/2014/main" id="{C0A94A54-4C5B-404A-900C-5A941B7DD63A}"/>
              </a:ext>
            </a:extLst>
          </p:cNvPr>
          <p:cNvPicPr/>
          <p:nvPr/>
        </p:nvPicPr>
        <p:blipFill rotWithShape="1">
          <a:blip r:embed="rId2" cstate="print">
            <a:extLst>
              <a:ext uri="{28A0092B-C50C-407E-A947-70E740481C1C}">
                <a14:useLocalDpi xmlns:a14="http://schemas.microsoft.com/office/drawing/2010/main" val="0"/>
              </a:ext>
            </a:extLst>
          </a:blip>
          <a:srcRect l="24217" t="22056" r="6386" b="11777"/>
          <a:stretch/>
        </p:blipFill>
        <p:spPr bwMode="auto">
          <a:xfrm>
            <a:off x="6417735" y="1911187"/>
            <a:ext cx="4935970" cy="2647257"/>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165099508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532BD-8761-4604-8C24-37AC271FDFC2}"/>
              </a:ext>
            </a:extLst>
          </p:cNvPr>
          <p:cNvSpPr>
            <a:spLocks noGrp="1"/>
          </p:cNvSpPr>
          <p:nvPr>
            <p:ph idx="1"/>
          </p:nvPr>
        </p:nvSpPr>
        <p:spPr>
          <a:xfrm>
            <a:off x="957310" y="1434760"/>
            <a:ext cx="4936067" cy="3985155"/>
          </a:xfrm>
        </p:spPr>
        <p:txBody>
          <a:bodyPr>
            <a:normAutofit/>
          </a:bodyPr>
          <a:lstStyle/>
          <a:p>
            <a:pPr algn="just"/>
            <a:r>
              <a:rPr lang="en-IN" sz="2400" dirty="0">
                <a:latin typeface="Times New Roman" panose="02020603050405020304" pitchFamily="18" charset="0"/>
                <a:cs typeface="Times New Roman" panose="02020603050405020304" pitchFamily="18" charset="0"/>
              </a:rPr>
              <a:t>The list of streets and the coordinates are used as input for the foursquare API to find the nearby venues of the streets. While using the foursquare API, 3040 venues and about 265 unique venues were returned. A description of the entire datasets and with the 63 streets are as follows</a:t>
            </a:r>
          </a:p>
          <a:p>
            <a:endParaRPr lang="en-IN" sz="2000" dirty="0"/>
          </a:p>
          <a:p>
            <a:endParaRPr lang="en-IN" sz="2000" dirty="0"/>
          </a:p>
        </p:txBody>
      </p:sp>
      <p:pic>
        <p:nvPicPr>
          <p:cNvPr id="6" name="Picture 5">
            <a:extLst>
              <a:ext uri="{FF2B5EF4-FFF2-40B4-BE49-F238E27FC236}">
                <a16:creationId xmlns:a16="http://schemas.microsoft.com/office/drawing/2014/main" id="{C49FF7B2-3F82-4AF7-8D59-94933341EC7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575759" y="1434760"/>
            <a:ext cx="2563783" cy="3985156"/>
          </a:xfrm>
          <a:prstGeom prst="rect">
            <a:avLst/>
          </a:prstGeom>
          <a:noFill/>
        </p:spPr>
      </p:pic>
    </p:spTree>
    <p:extLst>
      <p:ext uri="{BB962C8B-B14F-4D97-AF65-F5344CB8AC3E}">
        <p14:creationId xmlns:p14="http://schemas.microsoft.com/office/powerpoint/2010/main" val="192565144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532BD-8761-4604-8C24-37AC271FDFC2}"/>
              </a:ext>
            </a:extLst>
          </p:cNvPr>
          <p:cNvSpPr>
            <a:spLocks noGrp="1"/>
          </p:cNvSpPr>
          <p:nvPr>
            <p:ph idx="1"/>
          </p:nvPr>
        </p:nvSpPr>
        <p:spPr>
          <a:xfrm>
            <a:off x="838296" y="1664268"/>
            <a:ext cx="4936067" cy="3985155"/>
          </a:xfrm>
        </p:spPr>
        <p:txBody>
          <a:bodyPr>
            <a:normAutofit/>
          </a:bodyPr>
          <a:lstStyle/>
          <a:p>
            <a:pPr algn="just"/>
            <a:r>
              <a:rPr lang="en-IN" sz="2400" dirty="0">
                <a:latin typeface="Times New Roman" panose="02020603050405020304" pitchFamily="18" charset="0"/>
                <a:cs typeface="Times New Roman" panose="02020603050405020304" pitchFamily="18" charset="0"/>
              </a:rPr>
              <a:t>One shot dataset of the 63 locations are made from the data obtained from the venue list obtained from the venue list obtained from the foursquare API. The top two common venues are obtained from the dataset that was previously created. A table showing the top five venues in the first five streets arranged in alphabetical order is shown below</a:t>
            </a:r>
          </a:p>
          <a:p>
            <a:endParaRPr lang="en-IN" sz="2000" dirty="0"/>
          </a:p>
          <a:p>
            <a:endParaRPr lang="en-IN" sz="2000" dirty="0"/>
          </a:p>
        </p:txBody>
      </p:sp>
      <p:pic>
        <p:nvPicPr>
          <p:cNvPr id="6" name="Picture 5">
            <a:extLst>
              <a:ext uri="{FF2B5EF4-FFF2-40B4-BE49-F238E27FC236}">
                <a16:creationId xmlns:a16="http://schemas.microsoft.com/office/drawing/2014/main" id="{2F5030C5-6EA4-4A12-BE33-01BE8E4DFEC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17734" y="1738141"/>
            <a:ext cx="4935970" cy="863794"/>
          </a:xfrm>
          <a:prstGeom prst="rect">
            <a:avLst/>
          </a:prstGeom>
          <a:noFill/>
        </p:spPr>
      </p:pic>
    </p:spTree>
    <p:extLst>
      <p:ext uri="{BB962C8B-B14F-4D97-AF65-F5344CB8AC3E}">
        <p14:creationId xmlns:p14="http://schemas.microsoft.com/office/powerpoint/2010/main" val="86642794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532BD-8761-4604-8C24-37AC271FDFC2}"/>
              </a:ext>
            </a:extLst>
          </p:cNvPr>
          <p:cNvSpPr>
            <a:spLocks noGrp="1"/>
          </p:cNvSpPr>
          <p:nvPr>
            <p:ph idx="1"/>
          </p:nvPr>
        </p:nvSpPr>
        <p:spPr>
          <a:xfrm>
            <a:off x="846992" y="2007169"/>
            <a:ext cx="4936067" cy="3985155"/>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dataset is used to perform the K-mean clustering. The dataset is grouped into 5 clusters. The grouping is marked into the map showing the clusters. A map showing the cluster of locations based on the venues are shown below:</a:t>
            </a:r>
          </a:p>
          <a:p>
            <a:endParaRPr lang="en-IN" sz="2000" dirty="0"/>
          </a:p>
          <a:p>
            <a:endParaRPr lang="en-IN" sz="2000" dirty="0"/>
          </a:p>
        </p:txBody>
      </p:sp>
      <p:pic>
        <p:nvPicPr>
          <p:cNvPr id="7" name="Picture 6">
            <a:extLst>
              <a:ext uri="{FF2B5EF4-FFF2-40B4-BE49-F238E27FC236}">
                <a16:creationId xmlns:a16="http://schemas.microsoft.com/office/drawing/2014/main" id="{B8E9CF11-7899-49B6-BD77-F22F14F383BD}"/>
              </a:ext>
            </a:extLst>
          </p:cNvPr>
          <p:cNvPicPr/>
          <p:nvPr/>
        </p:nvPicPr>
        <p:blipFill rotWithShape="1">
          <a:blip r:embed="rId2" cstate="print">
            <a:extLst>
              <a:ext uri="{28A0092B-C50C-407E-A947-70E740481C1C}">
                <a14:useLocalDpi xmlns:a14="http://schemas.microsoft.com/office/drawing/2010/main" val="0"/>
              </a:ext>
            </a:extLst>
          </a:blip>
          <a:srcRect l="22771" t="22698" r="18915" b="8352"/>
          <a:stretch/>
        </p:blipFill>
        <p:spPr bwMode="auto">
          <a:xfrm>
            <a:off x="6479377" y="2007169"/>
            <a:ext cx="4935970" cy="3020259"/>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67249569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70412-04F0-4719-8E13-7D40934909A5}"/>
              </a:ext>
            </a:extLst>
          </p:cNvPr>
          <p:cNvSpPr>
            <a:spLocks noGrp="1"/>
          </p:cNvSpPr>
          <p:nvPr>
            <p:ph type="title"/>
          </p:nvPr>
        </p:nvSpPr>
        <p:spPr>
          <a:xfrm>
            <a:off x="655320" y="365125"/>
            <a:ext cx="9013052" cy="1623312"/>
          </a:xfrm>
        </p:spPr>
        <p:txBody>
          <a:bodyPr anchor="b">
            <a:normAutofit/>
          </a:bodyPr>
          <a:lstStyle/>
          <a:p>
            <a:r>
              <a:rPr lang="en-IN" sz="4000" b="1" dirty="0">
                <a:latin typeface="Times New Roman" panose="02020603050405020304" pitchFamily="18" charset="0"/>
                <a:cs typeface="Times New Roman" panose="02020603050405020304" pitchFamily="18" charset="0"/>
              </a:rPr>
              <a:t>CONCLUSION AND DISCUSSION</a:t>
            </a:r>
            <a:br>
              <a:rPr lang="en-IN" sz="4000" dirty="0"/>
            </a:br>
            <a:endParaRPr lang="en-IN" sz="4000" dirty="0"/>
          </a:p>
        </p:txBody>
      </p:sp>
      <p:sp>
        <p:nvSpPr>
          <p:cNvPr id="3" name="Content Placeholder 2">
            <a:extLst>
              <a:ext uri="{FF2B5EF4-FFF2-40B4-BE49-F238E27FC236}">
                <a16:creationId xmlns:a16="http://schemas.microsoft.com/office/drawing/2014/main" id="{87629EC9-6EAF-4C49-9905-1E73B0137057}"/>
              </a:ext>
            </a:extLst>
          </p:cNvPr>
          <p:cNvSpPr>
            <a:spLocks noGrp="1"/>
          </p:cNvSpPr>
          <p:nvPr>
            <p:ph idx="1"/>
          </p:nvPr>
        </p:nvSpPr>
        <p:spPr>
          <a:xfrm>
            <a:off x="655320" y="2644518"/>
            <a:ext cx="9013052" cy="3327251"/>
          </a:xfrm>
        </p:spPr>
        <p:txBody>
          <a:bodyPr>
            <a:normAutofit/>
          </a:bodyPr>
          <a:lstStyle/>
          <a:p>
            <a:pPr algn="just"/>
            <a:r>
              <a:rPr lang="en-IN" sz="2000" dirty="0">
                <a:latin typeface="Times New Roman" panose="02020603050405020304" pitchFamily="18" charset="0"/>
                <a:cs typeface="Times New Roman" panose="02020603050405020304" pitchFamily="18" charset="0"/>
              </a:rPr>
              <a:t>In current world, migration is a common but intimidating thing and people move from places to place and from time to time. This analysis gives us an idea of average price of houses in London, their locality and what their surroundings look like which can be used by people who wants to move to London. The location in clusters give an idea of the locations that the users are supposed to looked into. </a:t>
            </a:r>
          </a:p>
          <a:p>
            <a:endParaRPr lang="en-IN" sz="2000" dirty="0"/>
          </a:p>
        </p:txBody>
      </p:sp>
    </p:spTree>
    <p:extLst>
      <p:ext uri="{BB962C8B-B14F-4D97-AF65-F5344CB8AC3E}">
        <p14:creationId xmlns:p14="http://schemas.microsoft.com/office/powerpoint/2010/main" val="142883593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9C28-7054-4BDE-965C-AE9CEDF4E8FA}"/>
              </a:ext>
            </a:extLst>
          </p:cNvPr>
          <p:cNvSpPr>
            <a:spLocks noGrp="1"/>
          </p:cNvSpPr>
          <p:nvPr>
            <p:ph type="title"/>
          </p:nvPr>
        </p:nvSpPr>
        <p:spPr>
          <a:xfrm>
            <a:off x="655320" y="365125"/>
            <a:ext cx="9013052" cy="1623312"/>
          </a:xfrm>
        </p:spPr>
        <p:txBody>
          <a:bodyPr anchor="b">
            <a:normAutofit/>
          </a:bodyPr>
          <a:lstStyle/>
          <a:p>
            <a:r>
              <a:rPr lang="en-US" sz="4000" dirty="0">
                <a:latin typeface="Times New Roman" panose="02020603050405020304" pitchFamily="18" charset="0"/>
                <a:cs typeface="Times New Roman" panose="02020603050405020304" pitchFamily="18" charset="0"/>
              </a:rPr>
              <a:t>FUTURE STUDY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017DA2-1E82-4490-BA95-EEC3B30E0330}"/>
              </a:ext>
            </a:extLst>
          </p:cNvPr>
          <p:cNvSpPr>
            <a:spLocks noGrp="1"/>
          </p:cNvSpPr>
          <p:nvPr>
            <p:ph idx="1"/>
          </p:nvPr>
        </p:nvSpPr>
        <p:spPr>
          <a:xfrm>
            <a:off x="655320" y="2644518"/>
            <a:ext cx="9013052" cy="3327251"/>
          </a:xfrm>
        </p:spPr>
        <p:txBody>
          <a:bodyPr>
            <a:normAutofit/>
          </a:bodyPr>
          <a:lstStyle/>
          <a:p>
            <a:r>
              <a:rPr lang="en-IN" sz="2000">
                <a:latin typeface="Times New Roman" panose="02020603050405020304" pitchFamily="18" charset="0"/>
                <a:cs typeface="Times New Roman" panose="02020603050405020304" pitchFamily="18" charset="0"/>
              </a:rPr>
              <a:t>The crime history of the location can also be analysed before choosing the locations that the users are supposed to look into.</a:t>
            </a:r>
          </a:p>
          <a:p>
            <a:endParaRPr lang="en-IN" sz="2000" dirty="0"/>
          </a:p>
        </p:txBody>
      </p:sp>
    </p:spTree>
    <p:extLst>
      <p:ext uri="{BB962C8B-B14F-4D97-AF65-F5344CB8AC3E}">
        <p14:creationId xmlns:p14="http://schemas.microsoft.com/office/powerpoint/2010/main" val="175973494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4138-628B-48BA-971D-4D467DDAB0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A9C371-AF5E-458D-B122-B7EE9BB82FE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04766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2FFE-47DB-4684-A8B9-910408A84B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660692-B432-46A3-87C0-0B5BB41D7F7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4691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8CBF-66B4-4A65-9ACF-481A258BA147}"/>
              </a:ext>
            </a:extLst>
          </p:cNvPr>
          <p:cNvSpPr>
            <a:spLocks noGrp="1"/>
          </p:cNvSpPr>
          <p:nvPr>
            <p:ph type="title"/>
          </p:nvPr>
        </p:nvSpPr>
        <p:spPr>
          <a:xfrm>
            <a:off x="655320" y="0"/>
            <a:ext cx="9013052" cy="1623312"/>
          </a:xfrm>
        </p:spPr>
        <p:txBody>
          <a:bodyPr anchor="b">
            <a:norm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92BCF5-D70C-47F2-B39C-215F3B09C7A1}"/>
              </a:ext>
            </a:extLst>
          </p:cNvPr>
          <p:cNvSpPr>
            <a:spLocks noGrp="1"/>
          </p:cNvSpPr>
          <p:nvPr>
            <p:ph idx="1"/>
          </p:nvPr>
        </p:nvSpPr>
        <p:spPr>
          <a:xfrm>
            <a:off x="655320" y="2064226"/>
            <a:ext cx="9013052" cy="3327251"/>
          </a:xfrm>
        </p:spPr>
        <p:txBody>
          <a:bodyPr>
            <a:normAutofit/>
          </a:bodyPr>
          <a:lstStyle/>
          <a:p>
            <a:pPr algn="just"/>
            <a:r>
              <a:rPr lang="en-US" sz="2400" dirty="0">
                <a:latin typeface="Times New Roman" panose="02020603050405020304" pitchFamily="18" charset="0"/>
                <a:cs typeface="Times New Roman" panose="02020603050405020304" pitchFamily="18" charset="0"/>
              </a:rPr>
              <a:t>This project aims to aid the people who are trying to settle down in London with a budget and looking for a set of amenities to be present to them, since buying a home can be a life altering decision.</a:t>
            </a: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Factors to be investigated for settling into a new cities</a:t>
            </a:r>
          </a:p>
          <a:p>
            <a:pPr lvl="2" algn="just"/>
            <a:r>
              <a:rPr lang="en-US" sz="2400" dirty="0">
                <a:latin typeface="Times New Roman" panose="02020603050405020304" pitchFamily="18" charset="0"/>
                <a:cs typeface="Times New Roman" panose="02020603050405020304" pitchFamily="18" charset="0"/>
              </a:rPr>
              <a:t>Finances</a:t>
            </a:r>
          </a:p>
          <a:p>
            <a:pPr lvl="2" algn="just"/>
            <a:r>
              <a:rPr lang="en-US" sz="2400" dirty="0">
                <a:latin typeface="Times New Roman" panose="02020603050405020304" pitchFamily="18" charset="0"/>
                <a:cs typeface="Times New Roman" panose="02020603050405020304" pitchFamily="18" charset="0"/>
              </a:rPr>
              <a:t>Location</a:t>
            </a:r>
          </a:p>
          <a:p>
            <a:pPr lvl="2" algn="just"/>
            <a:r>
              <a:rPr lang="en-US" sz="2400" dirty="0">
                <a:latin typeface="Times New Roman" panose="02020603050405020304" pitchFamily="18" charset="0"/>
                <a:cs typeface="Times New Roman" panose="02020603050405020304" pitchFamily="18" charset="0"/>
              </a:rPr>
              <a:t>Amenities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62421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6A80-BE20-4E8A-BDC9-FE900A5B3230}"/>
              </a:ext>
            </a:extLst>
          </p:cNvPr>
          <p:cNvSpPr>
            <a:spLocks noGrp="1"/>
          </p:cNvSpPr>
          <p:nvPr>
            <p:ph type="title"/>
          </p:nvPr>
        </p:nvSpPr>
        <p:spPr>
          <a:xfrm>
            <a:off x="760095" y="-158750"/>
            <a:ext cx="9013052" cy="1623312"/>
          </a:xfrm>
        </p:spPr>
        <p:txBody>
          <a:bodyPr anchor="b">
            <a:normAutofit/>
          </a:bodyPr>
          <a:lstStyle/>
          <a:p>
            <a:r>
              <a:rPr lang="en-US"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F8BAD0-8E5E-43EF-961B-740A97067ADA}"/>
              </a:ext>
            </a:extLst>
          </p:cNvPr>
          <p:cNvSpPr>
            <a:spLocks noGrp="1"/>
          </p:cNvSpPr>
          <p:nvPr>
            <p:ph idx="1"/>
          </p:nvPr>
        </p:nvSpPr>
        <p:spPr>
          <a:xfrm>
            <a:off x="760095" y="2082543"/>
            <a:ext cx="9013052" cy="3327251"/>
          </a:xfrm>
        </p:spPr>
        <p:txBody>
          <a:bodyPr>
            <a:normAutofit/>
          </a:bodyPr>
          <a:lstStyle/>
          <a:p>
            <a:pPr algn="just"/>
            <a:r>
              <a:rPr lang="en-US" sz="2400" dirty="0">
                <a:latin typeface="Times New Roman" panose="02020603050405020304" pitchFamily="18" charset="0"/>
                <a:cs typeface="Times New Roman" panose="02020603050405020304" pitchFamily="18" charset="0"/>
              </a:rPr>
              <a:t>There is a tremendous amount of research that goes into buying a </a:t>
            </a:r>
            <a:r>
              <a:rPr lang="en-US" sz="2400" dirty="0" err="1">
                <a:latin typeface="Times New Roman" panose="02020603050405020304" pitchFamily="18" charset="0"/>
                <a:cs typeface="Times New Roman" panose="02020603050405020304" pitchFamily="18" charset="0"/>
              </a:rPr>
              <a:t>house.Usually</a:t>
            </a:r>
            <a:r>
              <a:rPr lang="en-US" sz="2400" dirty="0">
                <a:latin typeface="Times New Roman" panose="02020603050405020304" pitchFamily="18" charset="0"/>
                <a:cs typeface="Times New Roman" panose="02020603050405020304" pitchFamily="18" charset="0"/>
              </a:rPr>
              <a:t> this involves a lot of driving around and checking out the neighborhoods. </a:t>
            </a:r>
          </a:p>
          <a:p>
            <a:pPr algn="just"/>
            <a:r>
              <a:rPr lang="en-US" sz="2400" dirty="0">
                <a:latin typeface="Times New Roman" panose="02020603050405020304" pitchFamily="18" charset="0"/>
                <a:cs typeface="Times New Roman" panose="02020603050405020304" pitchFamily="18" charset="0"/>
              </a:rPr>
              <a:t>The value of the property and the proximity of venues of amenities to the house which is being bought can be very critical factors during the purchase of the house.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83913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FBA1-02C7-4196-AA68-D485B5908ACF}"/>
              </a:ext>
            </a:extLst>
          </p:cNvPr>
          <p:cNvSpPr>
            <a:spLocks noGrp="1"/>
          </p:cNvSpPr>
          <p:nvPr>
            <p:ph type="title"/>
          </p:nvPr>
        </p:nvSpPr>
        <p:spPr>
          <a:xfrm>
            <a:off x="769620" y="565385"/>
            <a:ext cx="9013052" cy="1164733"/>
          </a:xfrm>
        </p:spPr>
        <p:txBody>
          <a:bodyPr anchor="b">
            <a:normAutofit fontScale="90000"/>
          </a:bodyPr>
          <a:lstStyle/>
          <a:p>
            <a:r>
              <a:rPr lang="en-US" dirty="0">
                <a:latin typeface="Times New Roman" panose="02020603050405020304" pitchFamily="18" charset="0"/>
                <a:cs typeface="Times New Roman" panose="02020603050405020304" pitchFamily="18" charset="0"/>
              </a:rPr>
              <a:t>APPROACH</a:t>
            </a:r>
            <a:br>
              <a:rPr lang="en-IN" sz="4000" dirty="0"/>
            </a:br>
            <a:endParaRPr lang="en-IN" sz="4000" dirty="0"/>
          </a:p>
        </p:txBody>
      </p:sp>
      <p:sp>
        <p:nvSpPr>
          <p:cNvPr id="3" name="Content Placeholder 2">
            <a:extLst>
              <a:ext uri="{FF2B5EF4-FFF2-40B4-BE49-F238E27FC236}">
                <a16:creationId xmlns:a16="http://schemas.microsoft.com/office/drawing/2014/main" id="{EF1BEF8B-3B6F-4ADE-B611-23BE72C92057}"/>
              </a:ext>
            </a:extLst>
          </p:cNvPr>
          <p:cNvSpPr>
            <a:spLocks noGrp="1"/>
          </p:cNvSpPr>
          <p:nvPr>
            <p:ph idx="1"/>
          </p:nvPr>
        </p:nvSpPr>
        <p:spPr>
          <a:xfrm>
            <a:off x="769620" y="1911093"/>
            <a:ext cx="9013052" cy="3327251"/>
          </a:xfrm>
        </p:spPr>
        <p:txBody>
          <a:bodyPr>
            <a:normAutofit fontScale="92500"/>
          </a:bodyPr>
          <a:lstStyle/>
          <a:p>
            <a:pPr marL="0" indent="0" algn="just">
              <a:buNone/>
            </a:pPr>
            <a:r>
              <a:rPr lang="en-IN" sz="2400" dirty="0">
                <a:latin typeface="Times New Roman" panose="02020603050405020304" pitchFamily="18" charset="0"/>
                <a:cs typeface="Times New Roman" panose="02020603050405020304" pitchFamily="18" charset="0"/>
              </a:rPr>
              <a:t>1) Data from Land registry of London is used to select the streets in  which properties are within the budget of the user.</a:t>
            </a:r>
          </a:p>
          <a:p>
            <a:pPr marL="0" indent="0" algn="just">
              <a:buNone/>
            </a:pPr>
            <a:r>
              <a:rPr lang="en-IN" sz="2400" dirty="0">
                <a:latin typeface="Times New Roman" panose="02020603050405020304" pitchFamily="18" charset="0"/>
                <a:cs typeface="Times New Roman" panose="02020603050405020304" pitchFamily="18" charset="0"/>
              </a:rPr>
              <a:t>2) Geographical data is added to the collected data and the data is categorised into a list of streets and their average pricing.</a:t>
            </a:r>
          </a:p>
          <a:p>
            <a:pPr marL="0" indent="0" algn="just">
              <a:buNone/>
            </a:pPr>
            <a:r>
              <a:rPr lang="en-IN" sz="2400" dirty="0">
                <a:latin typeface="Times New Roman" panose="02020603050405020304" pitchFamily="18" charset="0"/>
                <a:cs typeface="Times New Roman" panose="02020603050405020304" pitchFamily="18" charset="0"/>
              </a:rPr>
              <a:t>3) Foursquare API is used to collect the list of venues near the listed streets. </a:t>
            </a:r>
          </a:p>
          <a:p>
            <a:pPr marL="0" indent="0" algn="just">
              <a:buNone/>
            </a:pPr>
            <a:r>
              <a:rPr lang="en-IN" sz="2400" dirty="0">
                <a:latin typeface="Times New Roman" panose="02020603050405020304" pitchFamily="18" charset="0"/>
                <a:cs typeface="Times New Roman" panose="02020603050405020304" pitchFamily="18" charset="0"/>
              </a:rPr>
              <a:t>4) The streets are clustered and analysed based on the data from foursquare API.</a:t>
            </a:r>
          </a:p>
          <a:p>
            <a:pPr marL="0" indent="0" algn="just">
              <a:buNone/>
            </a:pPr>
            <a:r>
              <a:rPr lang="en-IN" sz="2400" dirty="0">
                <a:latin typeface="Times New Roman" panose="02020603050405020304" pitchFamily="18" charset="0"/>
                <a:cs typeface="Times New Roman" panose="02020603050405020304" pitchFamily="18" charset="0"/>
              </a:rPr>
              <a:t>5) A table of clustered data along with a map based on it is provided to the user to find the necessary details.</a:t>
            </a:r>
          </a:p>
          <a:p>
            <a:endParaRPr lang="en-IN" sz="2000" dirty="0"/>
          </a:p>
        </p:txBody>
      </p:sp>
    </p:spTree>
    <p:extLst>
      <p:ext uri="{BB962C8B-B14F-4D97-AF65-F5344CB8AC3E}">
        <p14:creationId xmlns:p14="http://schemas.microsoft.com/office/powerpoint/2010/main" val="399448231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5D3A-548C-43A6-8331-7F3B25D558D4}"/>
              </a:ext>
            </a:extLst>
          </p:cNvPr>
          <p:cNvSpPr>
            <a:spLocks noGrp="1"/>
          </p:cNvSpPr>
          <p:nvPr>
            <p:ph type="title"/>
          </p:nvPr>
        </p:nvSpPr>
        <p:spPr>
          <a:xfrm>
            <a:off x="655320" y="-215900"/>
            <a:ext cx="9013052" cy="1623312"/>
          </a:xfrm>
        </p:spPr>
        <p:txBody>
          <a:bodyPr anchor="b">
            <a:normAutofit/>
          </a:bodyPr>
          <a:lstStyle/>
          <a:p>
            <a:r>
              <a:rPr lang="en-US" sz="4000" dirty="0">
                <a:latin typeface="Times New Roman" panose="02020603050405020304" pitchFamily="18" charset="0"/>
                <a:cs typeface="Times New Roman" panose="02020603050405020304" pitchFamily="18" charset="0"/>
              </a:rPr>
              <a:t>METHODOLOGY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A2A308-8182-47AF-A347-4C40BF97E416}"/>
              </a:ext>
            </a:extLst>
          </p:cNvPr>
          <p:cNvSpPr>
            <a:spLocks noGrp="1"/>
          </p:cNvSpPr>
          <p:nvPr>
            <p:ph idx="1"/>
          </p:nvPr>
        </p:nvSpPr>
        <p:spPr>
          <a:xfrm>
            <a:off x="655320" y="2158743"/>
            <a:ext cx="9013052" cy="3327251"/>
          </a:xfrm>
        </p:spPr>
        <p:txBody>
          <a:bodyPr>
            <a:normAutofit/>
          </a:bodyPr>
          <a:lstStyle/>
          <a:p>
            <a:r>
              <a:rPr lang="en-US" sz="2400" dirty="0">
                <a:latin typeface="Times New Roman" panose="02020603050405020304" pitchFamily="18" charset="0"/>
                <a:cs typeface="Times New Roman" panose="02020603050405020304" pitchFamily="18" charset="0"/>
              </a:rPr>
              <a:t>Data Acquisition and Cleaning</a:t>
            </a:r>
          </a:p>
          <a:p>
            <a:pPr lvl="1"/>
            <a:r>
              <a:rPr lang="en-US" dirty="0">
                <a:latin typeface="Times New Roman" panose="02020603050405020304" pitchFamily="18" charset="0"/>
                <a:cs typeface="Times New Roman" panose="02020603050405020304" pitchFamily="18" charset="0"/>
              </a:rPr>
              <a:t>Data Sources</a:t>
            </a:r>
            <a:endParaRPr lang="en-IN"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The value of properties in London based on transaction values available in Land Registry of London - </a:t>
            </a:r>
            <a:r>
              <a:rPr lang="en-US" sz="2400" u="sng" dirty="0">
                <a:latin typeface="Times New Roman" panose="02020603050405020304" pitchFamily="18" charset="0"/>
                <a:cs typeface="Times New Roman" panose="02020603050405020304" pitchFamily="18" charset="0"/>
                <a:hlinkClick r:id="rId2"/>
              </a:rPr>
              <a:t>http://landregistry.data.gov.uk/</a:t>
            </a:r>
            <a:endParaRPr lang="en-IN" sz="2400"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Geo Spatial data from the python library </a:t>
            </a:r>
            <a:r>
              <a:rPr lang="en-US" sz="2400" dirty="0" err="1">
                <a:latin typeface="Times New Roman" panose="02020603050405020304" pitchFamily="18" charset="0"/>
                <a:cs typeface="Times New Roman" panose="02020603050405020304" pitchFamily="18" charset="0"/>
              </a:rPr>
              <a:t>Geopy</a:t>
            </a:r>
            <a:endParaRPr lang="en-IN" sz="2400"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Foursquare Venue search based on London Zip Code as input for Clustering Analysis.</a:t>
            </a:r>
          </a:p>
        </p:txBody>
      </p:sp>
    </p:spTree>
    <p:extLst>
      <p:ext uri="{BB962C8B-B14F-4D97-AF65-F5344CB8AC3E}">
        <p14:creationId xmlns:p14="http://schemas.microsoft.com/office/powerpoint/2010/main" val="211764580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CDF2E-926C-4477-9D9F-F9CAF19A272D}"/>
              </a:ext>
            </a:extLst>
          </p:cNvPr>
          <p:cNvSpPr>
            <a:spLocks noGrp="1"/>
          </p:cNvSpPr>
          <p:nvPr>
            <p:ph idx="1"/>
          </p:nvPr>
        </p:nvSpPr>
        <p:spPr>
          <a:xfrm>
            <a:off x="617220" y="739518"/>
            <a:ext cx="10179734" cy="4052290"/>
          </a:xfrm>
        </p:spPr>
        <p:txBody>
          <a:bodyPr>
            <a:normAutofit fontScale="77500" lnSpcReduction="20000"/>
          </a:bodyPr>
          <a:lstStyle/>
          <a:p>
            <a:r>
              <a:rPr lang="en-US" sz="3800" u="sng" dirty="0">
                <a:latin typeface="Times New Roman" panose="02020603050405020304" pitchFamily="18" charset="0"/>
                <a:cs typeface="Times New Roman" panose="02020603050405020304" pitchFamily="18" charset="0"/>
              </a:rPr>
              <a:t>Data Cleaning</a:t>
            </a:r>
          </a:p>
          <a:p>
            <a:pPr marL="0" indent="0">
              <a:buNone/>
            </a:pPr>
            <a:endParaRPr lang="en-IN" sz="3800" dirty="0">
              <a:latin typeface="Times New Roman" panose="02020603050405020304" pitchFamily="18" charset="0"/>
              <a:cs typeface="Times New Roman" panose="02020603050405020304" pitchFamily="18" charset="0"/>
            </a:endParaRPr>
          </a:p>
          <a:p>
            <a:pPr lvl="1" algn="just"/>
            <a:r>
              <a:rPr lang="en-US" sz="3100" dirty="0">
                <a:latin typeface="Times New Roman" panose="02020603050405020304" pitchFamily="18" charset="0"/>
                <a:cs typeface="Times New Roman" panose="02020603050405020304" pitchFamily="18" charset="0"/>
              </a:rPr>
              <a:t>Data was downloaded from the UK Land Registry directly and saved off as a CSV from the site. It was uploaded to the IBM Watson Project as a CSV in files and imported using Python code.  The data was striped down to the bare minimum of name, address and property value. The locations dataset was then filtered out based on the price range that was set.</a:t>
            </a:r>
            <a:endParaRPr lang="en-IN" sz="3100" dirty="0">
              <a:latin typeface="Times New Roman" panose="02020603050405020304" pitchFamily="18" charset="0"/>
              <a:cs typeface="Times New Roman" panose="02020603050405020304" pitchFamily="18" charset="0"/>
            </a:endParaRPr>
          </a:p>
          <a:p>
            <a:pPr lvl="1" algn="just"/>
            <a:r>
              <a:rPr lang="en-US" sz="3100" dirty="0">
                <a:latin typeface="Times New Roman" panose="02020603050405020304" pitchFamily="18" charset="0"/>
                <a:cs typeface="Times New Roman" panose="02020603050405020304" pitchFamily="18" charset="0"/>
              </a:rPr>
              <a:t>The </a:t>
            </a:r>
            <a:r>
              <a:rPr lang="en-US" sz="3100" dirty="0" err="1">
                <a:latin typeface="Times New Roman" panose="02020603050405020304" pitchFamily="18" charset="0"/>
                <a:cs typeface="Times New Roman" panose="02020603050405020304" pitchFamily="18" charset="0"/>
              </a:rPr>
              <a:t>Geopy</a:t>
            </a:r>
            <a:r>
              <a:rPr lang="en-US" sz="3100" dirty="0">
                <a:latin typeface="Times New Roman" panose="02020603050405020304" pitchFamily="18" charset="0"/>
                <a:cs typeface="Times New Roman" panose="02020603050405020304" pitchFamily="18" charset="0"/>
              </a:rPr>
              <a:t> library was used to find the Latitude and longitude of the addresses which was in turn used as the input for the foursquare API. The venues near to the street’s coordinates were collected from the foursquare API and were cleaned from unnecessary data like the coordinates of the venues. The data with venue types was used to cluster the data based on K-Means clustering analysis. </a:t>
            </a:r>
            <a:endParaRPr lang="en-IN" sz="3100" dirty="0">
              <a:latin typeface="Times New Roman" panose="02020603050405020304" pitchFamily="18" charset="0"/>
              <a:cs typeface="Times New Roman" panose="02020603050405020304" pitchFamily="18" charset="0"/>
            </a:endParaRPr>
          </a:p>
          <a:p>
            <a:pPr marL="0" indent="0">
              <a:buNone/>
            </a:pPr>
            <a:endParaRPr lang="en-IN" sz="2000" dirty="0"/>
          </a:p>
          <a:p>
            <a:endParaRPr lang="en-IN" sz="2000" dirty="0"/>
          </a:p>
        </p:txBody>
      </p:sp>
    </p:spTree>
    <p:extLst>
      <p:ext uri="{BB962C8B-B14F-4D97-AF65-F5344CB8AC3E}">
        <p14:creationId xmlns:p14="http://schemas.microsoft.com/office/powerpoint/2010/main" val="428522626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7B2AC-C304-4253-A2FE-3A9E2E473437}"/>
              </a:ext>
            </a:extLst>
          </p:cNvPr>
          <p:cNvSpPr>
            <a:spLocks noGrp="1"/>
          </p:cNvSpPr>
          <p:nvPr>
            <p:ph idx="1"/>
          </p:nvPr>
        </p:nvSpPr>
        <p:spPr>
          <a:xfrm>
            <a:off x="645795" y="987168"/>
            <a:ext cx="9013052" cy="3327251"/>
          </a:xfrm>
        </p:spPr>
        <p:txBody>
          <a:bodyPr>
            <a:normAutofit/>
          </a:bodyPr>
          <a:lstStyle/>
          <a:p>
            <a:pPr algn="just"/>
            <a:r>
              <a:rPr lang="en-US" sz="2400" dirty="0">
                <a:latin typeface="Times New Roman" panose="02020603050405020304" pitchFamily="18" charset="0"/>
                <a:cs typeface="Times New Roman" panose="02020603050405020304" pitchFamily="18" charset="0"/>
              </a:rPr>
              <a:t>Feature Selection:</a:t>
            </a:r>
            <a:endParaRPr lang="en-IN"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 most critical features for this clustering analysis came from the following data attributes across data sources:</a:t>
            </a:r>
            <a:endParaRPr lang="en-IN"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London geospatial data from </a:t>
            </a:r>
            <a:r>
              <a:rPr lang="en-US" dirty="0" err="1">
                <a:latin typeface="Times New Roman" panose="02020603050405020304" pitchFamily="18" charset="0"/>
                <a:cs typeface="Times New Roman" panose="02020603050405020304" pitchFamily="18" charset="0"/>
              </a:rPr>
              <a:t>geopy</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Nearby Venues and Venue Categories for each Zip Code from Foursquare API.</a:t>
            </a:r>
            <a:endParaRPr lang="en-IN"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410804442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66EF-E6FF-4A60-88C5-472BA297F6D2}"/>
              </a:ext>
            </a:extLst>
          </p:cNvPr>
          <p:cNvSpPr>
            <a:spLocks noGrp="1"/>
          </p:cNvSpPr>
          <p:nvPr>
            <p:ph type="title"/>
          </p:nvPr>
        </p:nvSpPr>
        <p:spPr>
          <a:xfrm>
            <a:off x="655320" y="-168275"/>
            <a:ext cx="9013052" cy="1623312"/>
          </a:xfrm>
        </p:spPr>
        <p:txBody>
          <a:bodyPr anchor="b">
            <a:normAutofit/>
          </a:bodyPr>
          <a:lstStyle/>
          <a:p>
            <a:r>
              <a:rPr lang="en-US" sz="4000" dirty="0">
                <a:latin typeface="Times New Roman" panose="02020603050405020304" pitchFamily="18" charset="0"/>
                <a:cs typeface="Times New Roman" panose="02020603050405020304" pitchFamily="18" charset="0"/>
              </a:rPr>
              <a:t>DATA ANALYSIS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23A36B-5199-4AAE-BBAE-1E9EA70D25FD}"/>
              </a:ext>
            </a:extLst>
          </p:cNvPr>
          <p:cNvSpPr>
            <a:spLocks noGrp="1"/>
          </p:cNvSpPr>
          <p:nvPr>
            <p:ph idx="1"/>
          </p:nvPr>
        </p:nvSpPr>
        <p:spPr>
          <a:xfrm>
            <a:off x="655320" y="2053968"/>
            <a:ext cx="9013052" cy="3327251"/>
          </a:xfrm>
        </p:spPr>
        <p:txBody>
          <a:bodyPr>
            <a:normAutofit/>
          </a:bodyPr>
          <a:lstStyle/>
          <a:p>
            <a:r>
              <a:rPr lang="en-IN" sz="2400" dirty="0">
                <a:latin typeface="Times New Roman" panose="02020603050405020304" pitchFamily="18" charset="0"/>
                <a:cs typeface="Times New Roman" panose="02020603050405020304" pitchFamily="18" charset="0"/>
              </a:rPr>
              <a:t>The following libraries were included for the analysis of data collected from the above-mentioned sources:</a:t>
            </a:r>
          </a:p>
          <a:p>
            <a:pPr lvl="1"/>
            <a:r>
              <a:rPr lang="en-IN" dirty="0">
                <a:latin typeface="Times New Roman" panose="02020603050405020304" pitchFamily="18" charset="0"/>
                <a:cs typeface="Times New Roman" panose="02020603050405020304" pitchFamily="18" charset="0"/>
              </a:rPr>
              <a:t>Pandas for data framework, reading csv data</a:t>
            </a:r>
          </a:p>
          <a:p>
            <a:pPr lvl="1"/>
            <a:r>
              <a:rPr lang="en-IN" dirty="0">
                <a:latin typeface="Times New Roman" panose="02020603050405020304" pitchFamily="18" charset="0"/>
                <a:cs typeface="Times New Roman" panose="02020603050405020304" pitchFamily="18" charset="0"/>
              </a:rPr>
              <a:t>Requests for making http requests</a:t>
            </a:r>
          </a:p>
          <a:p>
            <a:pPr lvl="1"/>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for K-means clustering</a:t>
            </a:r>
          </a:p>
          <a:p>
            <a:pPr lvl="1"/>
            <a:r>
              <a:rPr lang="en-IN" dirty="0" err="1">
                <a:latin typeface="Times New Roman" panose="02020603050405020304" pitchFamily="18" charset="0"/>
                <a:cs typeface="Times New Roman" panose="02020603050405020304" pitchFamily="18" charset="0"/>
              </a:rPr>
              <a:t>Geopy</a:t>
            </a:r>
            <a:r>
              <a:rPr lang="en-IN" dirty="0">
                <a:latin typeface="Times New Roman" panose="02020603050405020304" pitchFamily="18" charset="0"/>
                <a:cs typeface="Times New Roman" panose="02020603050405020304" pitchFamily="18" charset="0"/>
              </a:rPr>
              <a:t> for geocoding the datasets</a:t>
            </a:r>
          </a:p>
          <a:p>
            <a:pPr lvl="1"/>
            <a:r>
              <a:rPr lang="en-IN" dirty="0">
                <a:latin typeface="Times New Roman" panose="02020603050405020304" pitchFamily="18" charset="0"/>
                <a:cs typeface="Times New Roman" panose="02020603050405020304" pitchFamily="18" charset="0"/>
              </a:rPr>
              <a:t>Folium to make maps using the datasets</a:t>
            </a:r>
          </a:p>
          <a:p>
            <a:endParaRPr lang="en-IN" sz="2000" dirty="0"/>
          </a:p>
        </p:txBody>
      </p:sp>
    </p:spTree>
    <p:extLst>
      <p:ext uri="{BB962C8B-B14F-4D97-AF65-F5344CB8AC3E}">
        <p14:creationId xmlns:p14="http://schemas.microsoft.com/office/powerpoint/2010/main" val="183154399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E63E51-12BC-4853-911B-CB096BBBE289}"/>
              </a:ext>
            </a:extLst>
          </p:cNvPr>
          <p:cNvSpPr>
            <a:spLocks noGrp="1"/>
          </p:cNvSpPr>
          <p:nvPr>
            <p:ph idx="1"/>
          </p:nvPr>
        </p:nvSpPr>
        <p:spPr>
          <a:xfrm>
            <a:off x="838296" y="1434760"/>
            <a:ext cx="4936067" cy="3985155"/>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The individual properties are then grouped based on the streets they are in. The complete list of property is used to calculate the average price of properties on a street. This will help us narrow down the locations in which the user should be searching for the property based on the budget. The following table shows a sample of the list of first five streets having an average price between 2100000 and 2200000 Euros arranged in alphabetic order.</a:t>
            </a:r>
          </a:p>
          <a:p>
            <a:endParaRPr lang="en-IN" sz="2000" dirty="0"/>
          </a:p>
        </p:txBody>
      </p:sp>
      <p:pic>
        <p:nvPicPr>
          <p:cNvPr id="4" name="Picture 3">
            <a:extLst>
              <a:ext uri="{FF2B5EF4-FFF2-40B4-BE49-F238E27FC236}">
                <a16:creationId xmlns:a16="http://schemas.microsoft.com/office/drawing/2014/main" id="{EB2B7BF5-9980-4220-9304-DA4C3CA31CD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17734" y="1538382"/>
            <a:ext cx="4935970" cy="2722831"/>
          </a:xfrm>
          <a:prstGeom prst="rect">
            <a:avLst/>
          </a:prstGeom>
          <a:noFill/>
        </p:spPr>
      </p:pic>
    </p:spTree>
    <p:extLst>
      <p:ext uri="{BB962C8B-B14F-4D97-AF65-F5344CB8AC3E}">
        <p14:creationId xmlns:p14="http://schemas.microsoft.com/office/powerpoint/2010/main" val="151808187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969</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Capstone Project - The Battle of Neighborhoods       Author: Deborah Babu Daniel</vt:lpstr>
      <vt:lpstr>INTRODUCTION</vt:lpstr>
      <vt:lpstr>PROBLEM STATEMENT</vt:lpstr>
      <vt:lpstr>APPROACH </vt:lpstr>
      <vt:lpstr>METHODOLOGY</vt:lpstr>
      <vt:lpstr>PowerPoint Presentation</vt:lpstr>
      <vt:lpstr>PowerPoint Presentation</vt:lpstr>
      <vt:lpstr>DATA ANALYSIS</vt:lpstr>
      <vt:lpstr>PowerPoint Presentation</vt:lpstr>
      <vt:lpstr>PowerPoint Presentation</vt:lpstr>
      <vt:lpstr>PowerPoint Presentation</vt:lpstr>
      <vt:lpstr>PowerPoint Presentation</vt:lpstr>
      <vt:lpstr>PowerPoint Presentation</vt:lpstr>
      <vt:lpstr>PowerPoint Presentation</vt:lpstr>
      <vt:lpstr>CONCLUSION AND DISCUSSION </vt:lpstr>
      <vt:lpstr>FUTURE STUDY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Author: Deborah Babu Daniel</dc:title>
  <dc:creator>RV Matrix</dc:creator>
  <cp:lastModifiedBy>RV Matrix</cp:lastModifiedBy>
  <cp:revision>1</cp:revision>
  <dcterms:created xsi:type="dcterms:W3CDTF">2019-08-22T19:48:40Z</dcterms:created>
  <dcterms:modified xsi:type="dcterms:W3CDTF">2019-08-22T19:54:07Z</dcterms:modified>
</cp:coreProperties>
</file>