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72" r:id="rId5"/>
    <p:sldId id="274" r:id="rId6"/>
    <p:sldId id="273" r:id="rId7"/>
    <p:sldId id="269" r:id="rId8"/>
    <p:sldId id="263" r:id="rId9"/>
    <p:sldId id="275" r:id="rId10"/>
    <p:sldId id="276" r:id="rId11"/>
    <p:sldId id="264" r:id="rId12"/>
    <p:sldId id="27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zui9YockRnxLxjvclaE03s_6LkK_n8mb/edit?usp=drive_link&amp;ouid=105105999521702736583&amp;rtpof=true&amp;sd=tr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3796-7319-2220-4E4E-F25624A61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373" y="664957"/>
            <a:ext cx="8637073" cy="85239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Bank Nifty Price Prediction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F0E53-51AF-B418-1432-9425D3DA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3257" y="1114160"/>
            <a:ext cx="8637072" cy="1863524"/>
          </a:xfrm>
        </p:spPr>
        <p:txBody>
          <a:bodyPr>
            <a:noAutofit/>
          </a:bodyPr>
          <a:lstStyle/>
          <a:p>
            <a:pPr algn="ctr"/>
            <a:endParaRPr lang="en-IN" sz="3600" dirty="0"/>
          </a:p>
          <a:p>
            <a:pPr algn="ctr"/>
            <a:r>
              <a:rPr lang="en-IN" sz="3600" dirty="0"/>
              <a:t>By</a:t>
            </a:r>
          </a:p>
          <a:p>
            <a:pPr algn="ctr"/>
            <a:r>
              <a:rPr lang="en-IN" sz="3600" dirty="0"/>
              <a:t>Aman Bhawsar -248506</a:t>
            </a:r>
          </a:p>
          <a:p>
            <a:pPr algn="ctr"/>
            <a:r>
              <a:rPr lang="en-IN" sz="3600" dirty="0"/>
              <a:t>Vivek more -248555</a:t>
            </a:r>
          </a:p>
          <a:p>
            <a:pPr algn="ctr"/>
            <a:r>
              <a:rPr lang="en-IN" sz="2800" dirty="0"/>
              <a:t>Group no - 21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B55E28-E35A-DC37-9BBF-EDC1C2FA80C1}"/>
              </a:ext>
            </a:extLst>
          </p:cNvPr>
          <p:cNvGrpSpPr>
            <a:grpSpLocks/>
          </p:cNvGrpSpPr>
          <p:nvPr/>
        </p:nvGrpSpPr>
        <p:grpSpPr>
          <a:xfrm>
            <a:off x="175832" y="461812"/>
            <a:ext cx="2396970" cy="1258680"/>
            <a:chOff x="9525" y="9525"/>
            <a:chExt cx="1857375" cy="709930"/>
          </a:xfrm>
        </p:grpSpPr>
        <p:pic>
          <p:nvPicPr>
            <p:cNvPr id="10" name="Image 6">
              <a:extLst>
                <a:ext uri="{FF2B5EF4-FFF2-40B4-BE49-F238E27FC236}">
                  <a16:creationId xmlns:a16="http://schemas.microsoft.com/office/drawing/2014/main" id="{3C63CDC6-0A6F-ED0E-8ED1-640DD20C76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" y="19050"/>
              <a:ext cx="1838325" cy="690879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Graphic 7">
              <a:extLst>
                <a:ext uri="{FF2B5EF4-FFF2-40B4-BE49-F238E27FC236}">
                  <a16:creationId xmlns:a16="http://schemas.microsoft.com/office/drawing/2014/main" id="{F458DB2A-5354-7D93-20E8-883D6E5F5DB6}"/>
                </a:ext>
              </a:extLst>
            </p:cNvPr>
            <p:cNvSpPr/>
            <p:nvPr/>
          </p:nvSpPr>
          <p:spPr>
            <a:xfrm>
              <a:off x="9525" y="9525"/>
              <a:ext cx="1857375" cy="709930"/>
            </a:xfrm>
            <a:custGeom>
              <a:avLst/>
              <a:gdLst/>
              <a:ahLst/>
              <a:cxnLst/>
              <a:rect l="l" t="t" r="r" b="b"/>
              <a:pathLst>
                <a:path w="1857375" h="709930">
                  <a:moveTo>
                    <a:pt x="0" y="709929"/>
                  </a:moveTo>
                  <a:lnTo>
                    <a:pt x="1857375" y="709929"/>
                  </a:lnTo>
                  <a:lnTo>
                    <a:pt x="1857375" y="0"/>
                  </a:lnTo>
                  <a:lnTo>
                    <a:pt x="0" y="0"/>
                  </a:lnTo>
                  <a:lnTo>
                    <a:pt x="0" y="709929"/>
                  </a:lnTo>
                  <a:close/>
                </a:path>
              </a:pathLst>
            </a:custGeom>
            <a:ln w="19050">
              <a:noFill/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A20E4A-B5E1-04A4-80E1-5D5BDBD10D6D}"/>
              </a:ext>
            </a:extLst>
          </p:cNvPr>
          <p:cNvSpPr txBox="1"/>
          <p:nvPr/>
        </p:nvSpPr>
        <p:spPr>
          <a:xfrm>
            <a:off x="526969" y="5009601"/>
            <a:ext cx="1113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730750" algn="l"/>
              </a:tabLst>
            </a:pP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73075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Shantanu Pathak                                      Mrs. Priyanka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Bhor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Mr. Rohit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Puranik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73075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Coordinator                                        Project Guide                                                        Centre Coordinator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6ED52E-4C42-20FD-CDF1-BD4735E91A5B}"/>
              </a:ext>
            </a:extLst>
          </p:cNvPr>
          <p:cNvGrpSpPr>
            <a:grpSpLocks/>
          </p:cNvGrpSpPr>
          <p:nvPr/>
        </p:nvGrpSpPr>
        <p:grpSpPr>
          <a:xfrm>
            <a:off x="10105101" y="0"/>
            <a:ext cx="2086899" cy="2068497"/>
            <a:chOff x="-89719" y="9525"/>
            <a:chExt cx="1032694" cy="1560687"/>
          </a:xfrm>
        </p:grpSpPr>
        <p:pic>
          <p:nvPicPr>
            <p:cNvPr id="8" name="Image 3">
              <a:extLst>
                <a:ext uri="{FF2B5EF4-FFF2-40B4-BE49-F238E27FC236}">
                  <a16:creationId xmlns:a16="http://schemas.microsoft.com/office/drawing/2014/main" id="{8864F9DE-0F0D-6B0C-8B18-5FB44F73285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9719" y="135747"/>
              <a:ext cx="914400" cy="143446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Graphic 4">
              <a:extLst>
                <a:ext uri="{FF2B5EF4-FFF2-40B4-BE49-F238E27FC236}">
                  <a16:creationId xmlns:a16="http://schemas.microsoft.com/office/drawing/2014/main" id="{E9AB57C9-0BC3-C01C-E9F2-69AEF2AFC145}"/>
                </a:ext>
              </a:extLst>
            </p:cNvPr>
            <p:cNvSpPr/>
            <p:nvPr/>
          </p:nvSpPr>
          <p:spPr>
            <a:xfrm>
              <a:off x="9525" y="9525"/>
              <a:ext cx="933450" cy="1453515"/>
            </a:xfrm>
            <a:custGeom>
              <a:avLst/>
              <a:gdLst/>
              <a:ahLst/>
              <a:cxnLst/>
              <a:rect l="l" t="t" r="r" b="b"/>
              <a:pathLst>
                <a:path w="933450" h="1453515">
                  <a:moveTo>
                    <a:pt x="0" y="1453515"/>
                  </a:moveTo>
                  <a:lnTo>
                    <a:pt x="933450" y="1453515"/>
                  </a:lnTo>
                  <a:lnTo>
                    <a:pt x="933450" y="0"/>
                  </a:lnTo>
                  <a:lnTo>
                    <a:pt x="0" y="0"/>
                  </a:lnTo>
                  <a:lnTo>
                    <a:pt x="0" y="1453515"/>
                  </a:lnTo>
                  <a:close/>
                </a:path>
              </a:pathLst>
            </a:custGeom>
            <a:ln w="19049">
              <a:noFill/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46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B9490-5976-F83C-F949-C21D1AC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12" y="1805473"/>
            <a:ext cx="5199677" cy="33447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969B26-F473-C393-74E9-89F47E646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4" y="1847461"/>
            <a:ext cx="5947426" cy="316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E7B8A8-5421-EEF5-689D-81EFA2D58763}"/>
              </a:ext>
            </a:extLst>
          </p:cNvPr>
          <p:cNvSpPr txBox="1"/>
          <p:nvPr/>
        </p:nvSpPr>
        <p:spPr>
          <a:xfrm>
            <a:off x="1763486" y="1436141"/>
            <a:ext cx="36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GRADIENT BOOST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960AE-9577-A5D3-6314-EE6C92DE1DF1}"/>
              </a:ext>
            </a:extLst>
          </p:cNvPr>
          <p:cNvSpPr txBox="1"/>
          <p:nvPr/>
        </p:nvSpPr>
        <p:spPr>
          <a:xfrm>
            <a:off x="8637036" y="1436141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LIGHT GBM</a:t>
            </a:r>
          </a:p>
        </p:txBody>
      </p:sp>
    </p:spTree>
    <p:extLst>
      <p:ext uri="{BB962C8B-B14F-4D97-AF65-F5344CB8AC3E}">
        <p14:creationId xmlns:p14="http://schemas.microsoft.com/office/powerpoint/2010/main" val="111843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15C1-2F47-989C-1D9D-A6453F73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00666"/>
            <a:ext cx="9603275" cy="1049235"/>
          </a:xfrm>
        </p:spPr>
        <p:txBody>
          <a:bodyPr/>
          <a:lstStyle/>
          <a:p>
            <a:r>
              <a:rPr lang="en-US" dirty="0"/>
              <a:t>Deployment &amp; 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B0E8F-4CF3-A143-28B0-309F271C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8" y="1068354"/>
            <a:ext cx="9937102" cy="49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1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8016-1AAB-BCC5-A6E3-B5002D1D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BBCB-F53E-1059-C020-089CD690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969079"/>
            <a:ext cx="11971176" cy="40844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project successfully demonstrates the application of </a:t>
            </a:r>
            <a:r>
              <a:rPr lang="en-US" b="1" dirty="0"/>
              <a:t>Machine Learning and Deep Learning</a:t>
            </a:r>
            <a:r>
              <a:rPr lang="en-US" dirty="0"/>
              <a:t> models for </a:t>
            </a:r>
            <a:r>
              <a:rPr lang="en-US" b="1" dirty="0"/>
              <a:t>Bank Nifty price prediction</a:t>
            </a:r>
            <a:r>
              <a:rPr lang="en-US" dirty="0"/>
              <a:t>. By leveraging </a:t>
            </a:r>
            <a:r>
              <a:rPr lang="en-US" b="1" dirty="0"/>
              <a:t>LSTM, ARIMA, and </a:t>
            </a:r>
            <a:r>
              <a:rPr lang="en-US" b="1" dirty="0" err="1"/>
              <a:t>LightGBM</a:t>
            </a:r>
            <a:r>
              <a:rPr lang="en-US" dirty="0"/>
              <a:t>, we effectively analyzed historical stock market trends and built predictive models for future price movements.</a:t>
            </a:r>
          </a:p>
          <a:p>
            <a:r>
              <a:rPr lang="en-US" dirty="0"/>
              <a:t> The results indicate that </a:t>
            </a:r>
            <a:r>
              <a:rPr lang="en-US" b="1" dirty="0"/>
              <a:t>LSTM captures sequential dependencies</a:t>
            </a:r>
            <a:r>
              <a:rPr lang="en-US" dirty="0"/>
              <a:t>, </a:t>
            </a:r>
            <a:r>
              <a:rPr lang="en-US" b="1" dirty="0"/>
              <a:t>ARIMA handles time-series trends</a:t>
            </a:r>
            <a:r>
              <a:rPr lang="en-US" dirty="0"/>
              <a:t>, and </a:t>
            </a:r>
            <a:r>
              <a:rPr lang="en-US" b="1" dirty="0" err="1"/>
              <a:t>LightGBM</a:t>
            </a:r>
            <a:r>
              <a:rPr lang="en-US" b="1" dirty="0"/>
              <a:t> provides fast and efficient boosting-based predictions</a:t>
            </a:r>
            <a:r>
              <a:rPr lang="en-US" dirty="0"/>
              <a:t>. These models enhance decision-making in </a:t>
            </a:r>
            <a:r>
              <a:rPr lang="en-US" b="1" dirty="0"/>
              <a:t>trading and investment strategies</a:t>
            </a:r>
            <a:r>
              <a:rPr lang="en-US" dirty="0"/>
              <a:t>.</a:t>
            </a:r>
          </a:p>
          <a:p>
            <a:r>
              <a:rPr lang="en-US" dirty="0"/>
              <a:t> While the models show promising accuracy, further improvements can be made by </a:t>
            </a:r>
            <a:r>
              <a:rPr lang="en-US" b="1" dirty="0"/>
              <a:t>incorporating real-time market data, sentiment analysis, and advanced feature engineering</a:t>
            </a:r>
            <a:r>
              <a:rPr lang="en-US" dirty="0"/>
              <a:t>.</a:t>
            </a:r>
          </a:p>
          <a:p>
            <a:r>
              <a:rPr lang="en-US" dirty="0"/>
              <a:t> This project highlights the </a:t>
            </a:r>
            <a:r>
              <a:rPr lang="en-US" b="1" dirty="0"/>
              <a:t>potential of AI-driven stock price forecasting</a:t>
            </a:r>
            <a:r>
              <a:rPr lang="en-US" dirty="0"/>
              <a:t>, making it a valuable tool for traders, investors, and financial analysts.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3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5753-5D1B-306C-A50C-DF71BCB8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9" y="662473"/>
            <a:ext cx="11532636" cy="526246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400" b="1" dirty="0"/>
              <a:t>THANK YOU! </a:t>
            </a:r>
            <a:r>
              <a:rPr lang="en-IN" sz="4000" dirty="0"/>
              <a:t>🙏</a:t>
            </a:r>
            <a:endParaRPr lang="en-US" sz="4400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</a:rPr>
              <a:t>“In investing, what is comfortable is rarely profitable.” - Robert Arnott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📊 Project: Bank Nifty Price Prediction Using Machine Learning</a:t>
            </a:r>
          </a:p>
          <a:p>
            <a:r>
              <a:rPr lang="en-US" b="1" dirty="0"/>
              <a:t>🎯 Presented By:  Aman Bhawsar &amp; Vivek More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Thank you for your time and attention! 🚀📈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78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3B70-8A36-0846-8FBD-1675B361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97" y="1094088"/>
            <a:ext cx="9603275" cy="930975"/>
          </a:xfrm>
        </p:spPr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84E0-B0A6-2458-A053-7D0670A8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9247"/>
          </a:xfrm>
        </p:spPr>
        <p:txBody>
          <a:bodyPr/>
          <a:lstStyle/>
          <a:p>
            <a:r>
              <a:rPr lang="en-US" sz="2000" b="1" dirty="0">
                <a:latin typeface="Tahoma"/>
                <a:ea typeface="Tahoma"/>
                <a:cs typeface="Tahoma"/>
                <a:sym typeface="Tahoma"/>
              </a:rPr>
              <a:t>Problem: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Financial markets, including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Bank Nifty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are highly volatile and influenced by 	various factors. Predicting price movements accurately is crucial for traders and 	investors to make informed decisions and minimize risks</a:t>
            </a:r>
            <a:r>
              <a:rPr lang="en-US" dirty="0"/>
              <a:t>.</a:t>
            </a:r>
            <a:endParaRPr lang="en-US" dirty="0">
              <a:latin typeface="Tahoma"/>
              <a:ea typeface="Tahoma"/>
              <a:cs typeface="Tahoma"/>
              <a:sym typeface="Tahoma"/>
            </a:endParaRPr>
          </a:p>
          <a:p>
            <a:r>
              <a:rPr lang="en-US" sz="2000" b="1" dirty="0">
                <a:latin typeface="Tahoma"/>
                <a:ea typeface="Tahoma"/>
                <a:cs typeface="Tahoma"/>
                <a:sym typeface="Tahoma"/>
              </a:rPr>
              <a:t>Objectives:</a:t>
            </a:r>
          </a:p>
          <a:p>
            <a:endParaRPr lang="en-US" sz="2000" dirty="0">
              <a:latin typeface="Tahoma"/>
              <a:ea typeface="Tahoma"/>
              <a:cs typeface="Tahoma"/>
              <a:sym typeface="Tahoma"/>
            </a:endParaRPr>
          </a:p>
          <a:p>
            <a:endParaRPr lang="en-US" sz="2000" dirty="0">
              <a:latin typeface="Tahoma"/>
              <a:ea typeface="Tahoma"/>
              <a:cs typeface="Tahoma"/>
              <a:sym typeface="Tahoma"/>
            </a:endParaRP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2DDBE1-0B3E-0C6C-BF26-4058AAC4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720" y="3862477"/>
            <a:ext cx="85854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and preprocess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 Bank Nifty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and evaluate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(LSTM , LGBM and GBM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etc.)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models to enhance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results and explore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forecasting. </a:t>
            </a:r>
          </a:p>
        </p:txBody>
      </p:sp>
    </p:spTree>
    <p:extLst>
      <p:ext uri="{BB962C8B-B14F-4D97-AF65-F5344CB8AC3E}">
        <p14:creationId xmlns:p14="http://schemas.microsoft.com/office/powerpoint/2010/main" val="41293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759F-E3F5-F7C5-B8B6-2A5EB729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9082"/>
            <a:ext cx="9603275" cy="1049235"/>
          </a:xfrm>
        </p:spPr>
        <p:txBody>
          <a:bodyPr/>
          <a:lstStyle/>
          <a:p>
            <a:r>
              <a:rPr lang="en-IN" dirty="0"/>
              <a:t>DETAILS OF DATASET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8408-C99F-A53E-3651-9A084AF1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Name</a:t>
            </a:r>
            <a:r>
              <a:rPr lang="en-IN" dirty="0"/>
              <a:t> - banknifty_5min_10000days_data.csv</a:t>
            </a:r>
          </a:p>
          <a:p>
            <a:r>
              <a:rPr lang="en-IN" b="1" dirty="0"/>
              <a:t>Link</a:t>
            </a:r>
            <a:r>
              <a:rPr lang="en-IN" dirty="0"/>
              <a:t> - </a:t>
            </a:r>
            <a:r>
              <a:rPr lang="en-IN" dirty="0">
                <a:hlinkClick r:id="rId2"/>
              </a:rPr>
              <a:t>https://docs.google.com/spreadsheets/d/1zui9YockRnxLxjvclaE03s_6LkK_n8mb/edit?usp=drive_link&amp;ouid=105105999521702736583&amp;rtpof=true&amp;sd=true</a:t>
            </a:r>
            <a:endParaRPr lang="en-IN" dirty="0"/>
          </a:p>
          <a:p>
            <a:r>
              <a:rPr lang="en-IN" b="1" dirty="0"/>
              <a:t>No of columns </a:t>
            </a:r>
            <a:r>
              <a:rPr lang="en-IN" dirty="0"/>
              <a:t>– 1,37,634 </a:t>
            </a:r>
          </a:p>
          <a:p>
            <a:r>
              <a:rPr lang="en-IN" b="1" dirty="0"/>
              <a:t>No. of rows </a:t>
            </a:r>
            <a:r>
              <a:rPr lang="en-IN" dirty="0"/>
              <a:t>- 6</a:t>
            </a:r>
          </a:p>
        </p:txBody>
      </p:sp>
    </p:spTree>
    <p:extLst>
      <p:ext uri="{BB962C8B-B14F-4D97-AF65-F5344CB8AC3E}">
        <p14:creationId xmlns:p14="http://schemas.microsoft.com/office/powerpoint/2010/main" val="11378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FE9B-28B9-46AA-10B8-6E690DDD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4396"/>
            <a:ext cx="9603275" cy="1049235"/>
          </a:xfrm>
        </p:spPr>
        <p:txBody>
          <a:bodyPr/>
          <a:lstStyle/>
          <a:p>
            <a:r>
              <a:rPr lang="en-IN" dirty="0"/>
              <a:t>Exploratory data analysis (</a:t>
            </a:r>
            <a:r>
              <a:rPr lang="en-IN" dirty="0" err="1"/>
              <a:t>eda</a:t>
            </a:r>
            <a:r>
              <a:rPr lang="en-IN" dirty="0"/>
              <a:t>)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33D3E-F4CD-423F-B158-B55A7AA6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317" y="1950098"/>
            <a:ext cx="9603275" cy="3683506"/>
          </a:xfrm>
        </p:spPr>
      </p:pic>
    </p:spTree>
    <p:extLst>
      <p:ext uri="{BB962C8B-B14F-4D97-AF65-F5344CB8AC3E}">
        <p14:creationId xmlns:p14="http://schemas.microsoft.com/office/powerpoint/2010/main" val="89487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DA2E-04A6-BFCE-A35E-CE48E9E4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24" y="0"/>
            <a:ext cx="9603275" cy="1049235"/>
          </a:xfrm>
        </p:spPr>
        <p:txBody>
          <a:bodyPr/>
          <a:lstStyle/>
          <a:p>
            <a:r>
              <a:rPr lang="en-IN" dirty="0"/>
              <a:t>Flow diagram :</a:t>
            </a:r>
          </a:p>
        </p:txBody>
      </p:sp>
      <p:pic>
        <p:nvPicPr>
          <p:cNvPr id="4" name="Image 102">
            <a:extLst>
              <a:ext uri="{FF2B5EF4-FFF2-40B4-BE49-F238E27FC236}">
                <a16:creationId xmlns:a16="http://schemas.microsoft.com/office/drawing/2014/main" id="{72EA096C-37B2-530B-617E-93C1E59B6E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59" y="643812"/>
            <a:ext cx="6055568" cy="53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8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4059-5A16-6EC1-15C6-68841EEC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371123"/>
            <a:ext cx="9603275" cy="1049235"/>
          </a:xfrm>
        </p:spPr>
        <p:txBody>
          <a:bodyPr/>
          <a:lstStyle/>
          <a:p>
            <a:r>
              <a:rPr lang="en-IN" dirty="0"/>
              <a:t>LIBRARIES AND Platform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2AF4-64DF-AD33-3811-C15CE692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1683"/>
            <a:ext cx="11933853" cy="4907900"/>
          </a:xfrm>
        </p:spPr>
        <p:txBody>
          <a:bodyPr>
            <a:normAutofit fontScale="92500" lnSpcReduction="10000"/>
          </a:bodyPr>
          <a:lstStyle/>
          <a:p>
            <a:r>
              <a:rPr lang="en-IN" sz="1600" b="1" dirty="0" err="1"/>
              <a:t>Jupyter</a:t>
            </a:r>
            <a:r>
              <a:rPr lang="en-IN" sz="1600" b="1" dirty="0"/>
              <a:t> Notebook / Google </a:t>
            </a:r>
            <a:r>
              <a:rPr lang="en-IN" sz="1600" b="1" dirty="0" err="1"/>
              <a:t>Colab</a:t>
            </a:r>
            <a:endParaRPr lang="en-IN" sz="1600" b="1" dirty="0"/>
          </a:p>
          <a:p>
            <a:pPr marL="0" indent="0">
              <a:buNone/>
            </a:pPr>
            <a:r>
              <a:rPr lang="en-IN" sz="1600" dirty="0"/>
              <a:t> 	Used for writing and running Python code interactively.</a:t>
            </a:r>
          </a:p>
          <a:p>
            <a:pPr marL="0" indent="0">
              <a:buNone/>
            </a:pPr>
            <a:r>
              <a:rPr lang="en-IN" sz="1600" dirty="0"/>
              <a:t> 	Supports data visualization and model building efficiently.</a:t>
            </a:r>
          </a:p>
          <a:p>
            <a:r>
              <a:rPr lang="en-US" sz="1600" b="1" dirty="0"/>
              <a:t>Python</a:t>
            </a:r>
          </a:p>
          <a:p>
            <a:pPr marL="0" indent="0">
              <a:buNone/>
            </a:pPr>
            <a:r>
              <a:rPr lang="en-US" sz="1600" dirty="0"/>
              <a:t>	Core programming language for implementing machine learning models.</a:t>
            </a:r>
            <a:br>
              <a:rPr lang="en-US" sz="1600" dirty="0"/>
            </a:br>
            <a:r>
              <a:rPr lang="en-US" sz="1600" dirty="0"/>
              <a:t> 	Provides powerful libraries for data processing and analysis.</a:t>
            </a:r>
          </a:p>
          <a:p>
            <a:r>
              <a:rPr lang="en-US" sz="1600" b="1" dirty="0"/>
              <a:t>Scikit-Learn</a:t>
            </a:r>
          </a:p>
          <a:p>
            <a:pPr marL="0" indent="0">
              <a:buNone/>
            </a:pPr>
            <a:r>
              <a:rPr lang="en-US" sz="1600" dirty="0"/>
              <a:t>	Used for data preprocessing, feature selection, and machine learning models.</a:t>
            </a:r>
            <a:br>
              <a:rPr lang="en-US" sz="1600" dirty="0"/>
            </a:br>
            <a:r>
              <a:rPr lang="en-US" sz="1600" dirty="0"/>
              <a:t>	Provides tools for splitting datasets and evaluating model performance.</a:t>
            </a:r>
          </a:p>
          <a:p>
            <a:r>
              <a:rPr lang="en-US" sz="1600" b="1" dirty="0"/>
              <a:t>Pandas &amp; NumPy</a:t>
            </a:r>
          </a:p>
          <a:p>
            <a:pPr marL="0" indent="0">
              <a:buNone/>
            </a:pPr>
            <a:r>
              <a:rPr lang="en-US" sz="1600" dirty="0"/>
              <a:t>	Essential for handling stock market datasets and numerical computations.</a:t>
            </a:r>
            <a:br>
              <a:rPr lang="en-US" sz="1600" dirty="0"/>
            </a:br>
            <a:r>
              <a:rPr lang="en-US" sz="1600" dirty="0"/>
              <a:t>	Helps in cleaning, transforming, and structuring data.</a:t>
            </a:r>
          </a:p>
          <a:p>
            <a:r>
              <a:rPr lang="en-US" sz="1600" b="1" dirty="0"/>
              <a:t>Matplotlib </a:t>
            </a:r>
          </a:p>
          <a:p>
            <a:pPr marL="0" indent="0">
              <a:buNone/>
            </a:pPr>
            <a:r>
              <a:rPr lang="en-US" sz="1600" dirty="0"/>
              <a:t>	Used for visualizing stock trends, model predictions, and data insights.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5651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E016-9B0D-506F-66C0-7086FC17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3" y="177282"/>
            <a:ext cx="9617941" cy="1214373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1BA42B-F48A-F28B-1A41-9690978E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3" y="2036500"/>
            <a:ext cx="6480811" cy="2523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FA2CD5-13AE-C442-F4FA-25528CEE8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396" y="4422711"/>
            <a:ext cx="4939094" cy="1163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E5911-2398-94C0-6D9C-3CBECD5483B5}"/>
              </a:ext>
            </a:extLst>
          </p:cNvPr>
          <p:cNvSpPr txBox="1"/>
          <p:nvPr/>
        </p:nvSpPr>
        <p:spPr>
          <a:xfrm>
            <a:off x="290013" y="1391655"/>
            <a:ext cx="48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LONG SHORT TERM MEMORY -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C9ADC3-A68B-37B7-E57C-B7B39F53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8" y="1088281"/>
            <a:ext cx="5395428" cy="135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17B36-032F-E090-BBFA-B3EE0FD6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76" y="1672475"/>
            <a:ext cx="4671465" cy="153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115CF-10A6-714F-DE9F-916FA781CD41}"/>
              </a:ext>
            </a:extLst>
          </p:cNvPr>
          <p:cNvSpPr txBox="1"/>
          <p:nvPr/>
        </p:nvSpPr>
        <p:spPr>
          <a:xfrm>
            <a:off x="140498" y="718949"/>
            <a:ext cx="3834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LIGHTGBM-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95A02B-CFEE-6294-0E17-CCC371E2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98" y="4234856"/>
            <a:ext cx="7822163" cy="1390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962B52-E5CC-4BCD-B65C-9C0BE5274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686" y="5379399"/>
            <a:ext cx="2954616" cy="492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0C3F37-E517-82C1-6C22-A023CCC4409A}"/>
              </a:ext>
            </a:extLst>
          </p:cNvPr>
          <p:cNvSpPr txBox="1"/>
          <p:nvPr/>
        </p:nvSpPr>
        <p:spPr>
          <a:xfrm>
            <a:off x="251926" y="3801604"/>
            <a:ext cx="302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ARIMA-</a:t>
            </a:r>
          </a:p>
        </p:txBody>
      </p:sp>
    </p:spTree>
    <p:extLst>
      <p:ext uri="{BB962C8B-B14F-4D97-AF65-F5344CB8AC3E}">
        <p14:creationId xmlns:p14="http://schemas.microsoft.com/office/powerpoint/2010/main" val="45829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CBE3-7B25-5E8A-25FC-85215430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910" y="1140420"/>
            <a:ext cx="9603275" cy="1049235"/>
          </a:xfrm>
        </p:spPr>
        <p:txBody>
          <a:bodyPr/>
          <a:lstStyle/>
          <a:p>
            <a:r>
              <a:rPr lang="en-IN" dirty="0"/>
              <a:t>comparing different models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EA6EC-2D2C-4E60-1B10-7E6E921BF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83" y="3275045"/>
            <a:ext cx="5909140" cy="2227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953E5-3DA2-4CBE-D88B-59623B56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3275045"/>
            <a:ext cx="5234473" cy="2227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339E0C-6EBB-7507-0DAB-3966AE867500}"/>
              </a:ext>
            </a:extLst>
          </p:cNvPr>
          <p:cNvSpPr txBox="1"/>
          <p:nvPr/>
        </p:nvSpPr>
        <p:spPr>
          <a:xfrm>
            <a:off x="1696326" y="279795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GRADIENT BOOST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56711-5A5B-5551-27E1-47AB606F3C2D}"/>
              </a:ext>
            </a:extLst>
          </p:cNvPr>
          <p:cNvSpPr txBox="1"/>
          <p:nvPr/>
        </p:nvSpPr>
        <p:spPr>
          <a:xfrm>
            <a:off x="8705462" y="2797952"/>
            <a:ext cx="304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LIGHT GBM</a:t>
            </a:r>
          </a:p>
        </p:txBody>
      </p:sp>
    </p:spTree>
    <p:extLst>
      <p:ext uri="{BB962C8B-B14F-4D97-AF65-F5344CB8AC3E}">
        <p14:creationId xmlns:p14="http://schemas.microsoft.com/office/powerpoint/2010/main" val="42849211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1187</TotalTime>
  <Words>528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Gill Sans MT</vt:lpstr>
      <vt:lpstr>Tahoma</vt:lpstr>
      <vt:lpstr>Times New Roman</vt:lpstr>
      <vt:lpstr>Gallery</vt:lpstr>
      <vt:lpstr>Bank Nifty Price Prediction</vt:lpstr>
      <vt:lpstr>Introduction:</vt:lpstr>
      <vt:lpstr>DETAILS OF DATASET :</vt:lpstr>
      <vt:lpstr>Exploratory data analysis (eda) : </vt:lpstr>
      <vt:lpstr>Flow diagram :</vt:lpstr>
      <vt:lpstr>LIBRARIES AND Platform used :</vt:lpstr>
      <vt:lpstr>WORKING :  </vt:lpstr>
      <vt:lpstr>PowerPoint Presentation</vt:lpstr>
      <vt:lpstr>comparing different models :</vt:lpstr>
      <vt:lpstr>PowerPoint Presentation</vt:lpstr>
      <vt:lpstr>Deployment &amp; result: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E J A S _ K O L A M B E</dc:creator>
  <cp:lastModifiedBy>Aman Bhawsar</cp:lastModifiedBy>
  <cp:revision>13</cp:revision>
  <dcterms:created xsi:type="dcterms:W3CDTF">2024-02-20T15:02:45Z</dcterms:created>
  <dcterms:modified xsi:type="dcterms:W3CDTF">2025-02-11T05:45:34Z</dcterms:modified>
</cp:coreProperties>
</file>