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2" r:id="rId5"/>
    <p:sldId id="267" r:id="rId6"/>
    <p:sldId id="261" r:id="rId7"/>
    <p:sldId id="263" r:id="rId8"/>
    <p:sldId id="265"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8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BA2E-EE6C-92CD-82CC-FCA8A23801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6A3349-27EB-D6DF-35FB-D84144F1C3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2045C7-B14D-2963-7E3B-19EA4A6D82BA}"/>
              </a:ext>
            </a:extLst>
          </p:cNvPr>
          <p:cNvSpPr>
            <a:spLocks noGrp="1"/>
          </p:cNvSpPr>
          <p:nvPr>
            <p:ph type="dt" sz="half" idx="10"/>
          </p:nvPr>
        </p:nvSpPr>
        <p:spPr/>
        <p:txBody>
          <a:bodyPr/>
          <a:lstStyle/>
          <a:p>
            <a:fld id="{ADD3135A-C6D5-4651-90EF-67D73894D895}" type="datetimeFigureOut">
              <a:rPr lang="en-US" smtClean="0"/>
              <a:t>5/23/2025</a:t>
            </a:fld>
            <a:endParaRPr lang="en-US"/>
          </a:p>
        </p:txBody>
      </p:sp>
      <p:sp>
        <p:nvSpPr>
          <p:cNvPr id="5" name="Footer Placeholder 4">
            <a:extLst>
              <a:ext uri="{FF2B5EF4-FFF2-40B4-BE49-F238E27FC236}">
                <a16:creationId xmlns:a16="http://schemas.microsoft.com/office/drawing/2014/main" id="{7CBE79C6-B6DF-C321-B2F8-B5F7BB640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2613F-D565-EE29-7849-A72238DA2E38}"/>
              </a:ext>
            </a:extLst>
          </p:cNvPr>
          <p:cNvSpPr>
            <a:spLocks noGrp="1"/>
          </p:cNvSpPr>
          <p:nvPr>
            <p:ph type="sldNum" sz="quarter" idx="12"/>
          </p:nvPr>
        </p:nvSpPr>
        <p:spPr/>
        <p:txBody>
          <a:bodyPr/>
          <a:lstStyle/>
          <a:p>
            <a:fld id="{3A32D26D-A604-4FF8-B80F-91ED39C4EFFA}" type="slidenum">
              <a:rPr lang="en-US" smtClean="0"/>
              <a:t>‹#›</a:t>
            </a:fld>
            <a:endParaRPr lang="en-US"/>
          </a:p>
        </p:txBody>
      </p:sp>
    </p:spTree>
    <p:extLst>
      <p:ext uri="{BB962C8B-B14F-4D97-AF65-F5344CB8AC3E}">
        <p14:creationId xmlns:p14="http://schemas.microsoft.com/office/powerpoint/2010/main" val="105086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77C0-912D-17C6-B64E-8D84C16068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644F39-8C7C-6622-28BB-944ABC67AF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08558D-CFDE-9042-AC62-B746915000E7}"/>
              </a:ext>
            </a:extLst>
          </p:cNvPr>
          <p:cNvSpPr>
            <a:spLocks noGrp="1"/>
          </p:cNvSpPr>
          <p:nvPr>
            <p:ph type="dt" sz="half" idx="10"/>
          </p:nvPr>
        </p:nvSpPr>
        <p:spPr/>
        <p:txBody>
          <a:bodyPr/>
          <a:lstStyle/>
          <a:p>
            <a:fld id="{ADD3135A-C6D5-4651-90EF-67D73894D895}" type="datetimeFigureOut">
              <a:rPr lang="en-US" smtClean="0"/>
              <a:t>5/23/2025</a:t>
            </a:fld>
            <a:endParaRPr lang="en-US"/>
          </a:p>
        </p:txBody>
      </p:sp>
      <p:sp>
        <p:nvSpPr>
          <p:cNvPr id="5" name="Footer Placeholder 4">
            <a:extLst>
              <a:ext uri="{FF2B5EF4-FFF2-40B4-BE49-F238E27FC236}">
                <a16:creationId xmlns:a16="http://schemas.microsoft.com/office/drawing/2014/main" id="{13E3F1CF-85FA-CA7F-A51C-CB419565B8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F5A0C6-CE61-64E5-2B21-598A0D855B77}"/>
              </a:ext>
            </a:extLst>
          </p:cNvPr>
          <p:cNvSpPr>
            <a:spLocks noGrp="1"/>
          </p:cNvSpPr>
          <p:nvPr>
            <p:ph type="sldNum" sz="quarter" idx="12"/>
          </p:nvPr>
        </p:nvSpPr>
        <p:spPr/>
        <p:txBody>
          <a:bodyPr/>
          <a:lstStyle/>
          <a:p>
            <a:fld id="{3A32D26D-A604-4FF8-B80F-91ED39C4EFFA}" type="slidenum">
              <a:rPr lang="en-US" smtClean="0"/>
              <a:t>‹#›</a:t>
            </a:fld>
            <a:endParaRPr lang="en-US"/>
          </a:p>
        </p:txBody>
      </p:sp>
    </p:spTree>
    <p:extLst>
      <p:ext uri="{BB962C8B-B14F-4D97-AF65-F5344CB8AC3E}">
        <p14:creationId xmlns:p14="http://schemas.microsoft.com/office/powerpoint/2010/main" val="3191244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5889AA-DC31-D3E4-F86D-1475A64875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4018BA-C805-79A2-7FC4-C67C91DEED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A8848D-64D1-CB13-8DA3-00D69CE0BD5B}"/>
              </a:ext>
            </a:extLst>
          </p:cNvPr>
          <p:cNvSpPr>
            <a:spLocks noGrp="1"/>
          </p:cNvSpPr>
          <p:nvPr>
            <p:ph type="dt" sz="half" idx="10"/>
          </p:nvPr>
        </p:nvSpPr>
        <p:spPr/>
        <p:txBody>
          <a:bodyPr/>
          <a:lstStyle/>
          <a:p>
            <a:fld id="{ADD3135A-C6D5-4651-90EF-67D73894D895}" type="datetimeFigureOut">
              <a:rPr lang="en-US" smtClean="0"/>
              <a:t>5/23/2025</a:t>
            </a:fld>
            <a:endParaRPr lang="en-US"/>
          </a:p>
        </p:txBody>
      </p:sp>
      <p:sp>
        <p:nvSpPr>
          <p:cNvPr id="5" name="Footer Placeholder 4">
            <a:extLst>
              <a:ext uri="{FF2B5EF4-FFF2-40B4-BE49-F238E27FC236}">
                <a16:creationId xmlns:a16="http://schemas.microsoft.com/office/drawing/2014/main" id="{AE82CD76-1931-9961-F806-32886E20B5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D80114-88CD-23AA-117F-F8C27C82188B}"/>
              </a:ext>
            </a:extLst>
          </p:cNvPr>
          <p:cNvSpPr>
            <a:spLocks noGrp="1"/>
          </p:cNvSpPr>
          <p:nvPr>
            <p:ph type="sldNum" sz="quarter" idx="12"/>
          </p:nvPr>
        </p:nvSpPr>
        <p:spPr/>
        <p:txBody>
          <a:bodyPr/>
          <a:lstStyle/>
          <a:p>
            <a:fld id="{3A32D26D-A604-4FF8-B80F-91ED39C4EFFA}" type="slidenum">
              <a:rPr lang="en-US" smtClean="0"/>
              <a:t>‹#›</a:t>
            </a:fld>
            <a:endParaRPr lang="en-US"/>
          </a:p>
        </p:txBody>
      </p:sp>
    </p:spTree>
    <p:extLst>
      <p:ext uri="{BB962C8B-B14F-4D97-AF65-F5344CB8AC3E}">
        <p14:creationId xmlns:p14="http://schemas.microsoft.com/office/powerpoint/2010/main" val="174268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B803F-BC1A-7B31-5465-66A21CD551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EC3300-0FEB-197C-85E5-2B1204D7BE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7F201F-C625-AFFE-D8DF-913B1EBA224D}"/>
              </a:ext>
            </a:extLst>
          </p:cNvPr>
          <p:cNvSpPr>
            <a:spLocks noGrp="1"/>
          </p:cNvSpPr>
          <p:nvPr>
            <p:ph type="dt" sz="half" idx="10"/>
          </p:nvPr>
        </p:nvSpPr>
        <p:spPr/>
        <p:txBody>
          <a:bodyPr/>
          <a:lstStyle/>
          <a:p>
            <a:fld id="{ADD3135A-C6D5-4651-90EF-67D73894D895}" type="datetimeFigureOut">
              <a:rPr lang="en-US" smtClean="0"/>
              <a:t>5/23/2025</a:t>
            </a:fld>
            <a:endParaRPr lang="en-US"/>
          </a:p>
        </p:txBody>
      </p:sp>
      <p:sp>
        <p:nvSpPr>
          <p:cNvPr id="5" name="Footer Placeholder 4">
            <a:extLst>
              <a:ext uri="{FF2B5EF4-FFF2-40B4-BE49-F238E27FC236}">
                <a16:creationId xmlns:a16="http://schemas.microsoft.com/office/drawing/2014/main" id="{A3625D56-B0F1-DCCC-101F-FA67A8B339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3500D3-9DC9-2B5D-2EB7-336DD21F5DBB}"/>
              </a:ext>
            </a:extLst>
          </p:cNvPr>
          <p:cNvSpPr>
            <a:spLocks noGrp="1"/>
          </p:cNvSpPr>
          <p:nvPr>
            <p:ph type="sldNum" sz="quarter" idx="12"/>
          </p:nvPr>
        </p:nvSpPr>
        <p:spPr/>
        <p:txBody>
          <a:bodyPr/>
          <a:lstStyle/>
          <a:p>
            <a:fld id="{3A32D26D-A604-4FF8-B80F-91ED39C4EFFA}" type="slidenum">
              <a:rPr lang="en-US" smtClean="0"/>
              <a:t>‹#›</a:t>
            </a:fld>
            <a:endParaRPr lang="en-US"/>
          </a:p>
        </p:txBody>
      </p:sp>
    </p:spTree>
    <p:extLst>
      <p:ext uri="{BB962C8B-B14F-4D97-AF65-F5344CB8AC3E}">
        <p14:creationId xmlns:p14="http://schemas.microsoft.com/office/powerpoint/2010/main" val="2876382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F152-032D-7730-5611-3EEE3EED51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599022-E846-320C-053A-166B6B5549C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92AB2F-6409-20D4-2EDD-68D86F0A5BC1}"/>
              </a:ext>
            </a:extLst>
          </p:cNvPr>
          <p:cNvSpPr>
            <a:spLocks noGrp="1"/>
          </p:cNvSpPr>
          <p:nvPr>
            <p:ph type="dt" sz="half" idx="10"/>
          </p:nvPr>
        </p:nvSpPr>
        <p:spPr/>
        <p:txBody>
          <a:bodyPr/>
          <a:lstStyle/>
          <a:p>
            <a:fld id="{ADD3135A-C6D5-4651-90EF-67D73894D895}" type="datetimeFigureOut">
              <a:rPr lang="en-US" smtClean="0"/>
              <a:t>5/23/2025</a:t>
            </a:fld>
            <a:endParaRPr lang="en-US"/>
          </a:p>
        </p:txBody>
      </p:sp>
      <p:sp>
        <p:nvSpPr>
          <p:cNvPr id="5" name="Footer Placeholder 4">
            <a:extLst>
              <a:ext uri="{FF2B5EF4-FFF2-40B4-BE49-F238E27FC236}">
                <a16:creationId xmlns:a16="http://schemas.microsoft.com/office/drawing/2014/main" id="{668219D4-7EA8-703E-B68A-5F16096B25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B4BFC6-0F1A-1507-54D3-1CB59D14140C}"/>
              </a:ext>
            </a:extLst>
          </p:cNvPr>
          <p:cNvSpPr>
            <a:spLocks noGrp="1"/>
          </p:cNvSpPr>
          <p:nvPr>
            <p:ph type="sldNum" sz="quarter" idx="12"/>
          </p:nvPr>
        </p:nvSpPr>
        <p:spPr/>
        <p:txBody>
          <a:bodyPr/>
          <a:lstStyle/>
          <a:p>
            <a:fld id="{3A32D26D-A604-4FF8-B80F-91ED39C4EFFA}" type="slidenum">
              <a:rPr lang="en-US" smtClean="0"/>
              <a:t>‹#›</a:t>
            </a:fld>
            <a:endParaRPr lang="en-US"/>
          </a:p>
        </p:txBody>
      </p:sp>
    </p:spTree>
    <p:extLst>
      <p:ext uri="{BB962C8B-B14F-4D97-AF65-F5344CB8AC3E}">
        <p14:creationId xmlns:p14="http://schemas.microsoft.com/office/powerpoint/2010/main" val="409703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A3B47-7B31-4A6E-470C-6FAE368E7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B65241-6590-8589-C7E6-DA265CEE25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ED43E7-E165-AD7B-8536-3B4D783AB7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74BFF5-2295-3393-AC78-D7E921EB3441}"/>
              </a:ext>
            </a:extLst>
          </p:cNvPr>
          <p:cNvSpPr>
            <a:spLocks noGrp="1"/>
          </p:cNvSpPr>
          <p:nvPr>
            <p:ph type="dt" sz="half" idx="10"/>
          </p:nvPr>
        </p:nvSpPr>
        <p:spPr/>
        <p:txBody>
          <a:bodyPr/>
          <a:lstStyle/>
          <a:p>
            <a:fld id="{ADD3135A-C6D5-4651-90EF-67D73894D895}" type="datetimeFigureOut">
              <a:rPr lang="en-US" smtClean="0"/>
              <a:t>5/23/2025</a:t>
            </a:fld>
            <a:endParaRPr lang="en-US"/>
          </a:p>
        </p:txBody>
      </p:sp>
      <p:sp>
        <p:nvSpPr>
          <p:cNvPr id="6" name="Footer Placeholder 5">
            <a:extLst>
              <a:ext uri="{FF2B5EF4-FFF2-40B4-BE49-F238E27FC236}">
                <a16:creationId xmlns:a16="http://schemas.microsoft.com/office/drawing/2014/main" id="{8D52699D-4F46-4512-623A-2714D1DC61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D2F550-D3EB-949A-42FB-4C83A3006156}"/>
              </a:ext>
            </a:extLst>
          </p:cNvPr>
          <p:cNvSpPr>
            <a:spLocks noGrp="1"/>
          </p:cNvSpPr>
          <p:nvPr>
            <p:ph type="sldNum" sz="quarter" idx="12"/>
          </p:nvPr>
        </p:nvSpPr>
        <p:spPr/>
        <p:txBody>
          <a:bodyPr/>
          <a:lstStyle/>
          <a:p>
            <a:fld id="{3A32D26D-A604-4FF8-B80F-91ED39C4EFFA}" type="slidenum">
              <a:rPr lang="en-US" smtClean="0"/>
              <a:t>‹#›</a:t>
            </a:fld>
            <a:endParaRPr lang="en-US"/>
          </a:p>
        </p:txBody>
      </p:sp>
    </p:spTree>
    <p:extLst>
      <p:ext uri="{BB962C8B-B14F-4D97-AF65-F5344CB8AC3E}">
        <p14:creationId xmlns:p14="http://schemas.microsoft.com/office/powerpoint/2010/main" val="91086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BBB9A-53D2-1B0A-B779-420E8009A4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8C535E-9173-E1BF-7144-9949DD95CA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737022-04F8-3014-686D-55F74FB4EA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4AEF2A-AA8F-CFDD-A135-A81E281ACF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2E8F07-48E7-F0C1-F224-00F8847569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DF8D08-5034-B61E-BCA5-9220AEE24857}"/>
              </a:ext>
            </a:extLst>
          </p:cNvPr>
          <p:cNvSpPr>
            <a:spLocks noGrp="1"/>
          </p:cNvSpPr>
          <p:nvPr>
            <p:ph type="dt" sz="half" idx="10"/>
          </p:nvPr>
        </p:nvSpPr>
        <p:spPr/>
        <p:txBody>
          <a:bodyPr/>
          <a:lstStyle/>
          <a:p>
            <a:fld id="{ADD3135A-C6D5-4651-90EF-67D73894D895}" type="datetimeFigureOut">
              <a:rPr lang="en-US" smtClean="0"/>
              <a:t>5/23/2025</a:t>
            </a:fld>
            <a:endParaRPr lang="en-US"/>
          </a:p>
        </p:txBody>
      </p:sp>
      <p:sp>
        <p:nvSpPr>
          <p:cNvPr id="8" name="Footer Placeholder 7">
            <a:extLst>
              <a:ext uri="{FF2B5EF4-FFF2-40B4-BE49-F238E27FC236}">
                <a16:creationId xmlns:a16="http://schemas.microsoft.com/office/drawing/2014/main" id="{5FDC4F84-95CF-280C-5FC2-DE1BB2F3D8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4A5045-175B-2215-7027-9212D7549BF5}"/>
              </a:ext>
            </a:extLst>
          </p:cNvPr>
          <p:cNvSpPr>
            <a:spLocks noGrp="1"/>
          </p:cNvSpPr>
          <p:nvPr>
            <p:ph type="sldNum" sz="quarter" idx="12"/>
          </p:nvPr>
        </p:nvSpPr>
        <p:spPr/>
        <p:txBody>
          <a:bodyPr/>
          <a:lstStyle/>
          <a:p>
            <a:fld id="{3A32D26D-A604-4FF8-B80F-91ED39C4EFFA}" type="slidenum">
              <a:rPr lang="en-US" smtClean="0"/>
              <a:t>‹#›</a:t>
            </a:fld>
            <a:endParaRPr lang="en-US"/>
          </a:p>
        </p:txBody>
      </p:sp>
    </p:spTree>
    <p:extLst>
      <p:ext uri="{BB962C8B-B14F-4D97-AF65-F5344CB8AC3E}">
        <p14:creationId xmlns:p14="http://schemas.microsoft.com/office/powerpoint/2010/main" val="2513165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5FA6-953A-310C-5572-6C121DBF78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853A8D-9CD1-E13D-DBAD-52C101D2EDBA}"/>
              </a:ext>
            </a:extLst>
          </p:cNvPr>
          <p:cNvSpPr>
            <a:spLocks noGrp="1"/>
          </p:cNvSpPr>
          <p:nvPr>
            <p:ph type="dt" sz="half" idx="10"/>
          </p:nvPr>
        </p:nvSpPr>
        <p:spPr/>
        <p:txBody>
          <a:bodyPr/>
          <a:lstStyle/>
          <a:p>
            <a:fld id="{ADD3135A-C6D5-4651-90EF-67D73894D895}" type="datetimeFigureOut">
              <a:rPr lang="en-US" smtClean="0"/>
              <a:t>5/23/2025</a:t>
            </a:fld>
            <a:endParaRPr lang="en-US"/>
          </a:p>
        </p:txBody>
      </p:sp>
      <p:sp>
        <p:nvSpPr>
          <p:cNvPr id="4" name="Footer Placeholder 3">
            <a:extLst>
              <a:ext uri="{FF2B5EF4-FFF2-40B4-BE49-F238E27FC236}">
                <a16:creationId xmlns:a16="http://schemas.microsoft.com/office/drawing/2014/main" id="{F252094C-E9F9-ED62-E5BA-7CBB76EBCE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6203B4-6FD9-D172-B6BA-632E884FF2AA}"/>
              </a:ext>
            </a:extLst>
          </p:cNvPr>
          <p:cNvSpPr>
            <a:spLocks noGrp="1"/>
          </p:cNvSpPr>
          <p:nvPr>
            <p:ph type="sldNum" sz="quarter" idx="12"/>
          </p:nvPr>
        </p:nvSpPr>
        <p:spPr/>
        <p:txBody>
          <a:bodyPr/>
          <a:lstStyle/>
          <a:p>
            <a:fld id="{3A32D26D-A604-4FF8-B80F-91ED39C4EFFA}" type="slidenum">
              <a:rPr lang="en-US" smtClean="0"/>
              <a:t>‹#›</a:t>
            </a:fld>
            <a:endParaRPr lang="en-US"/>
          </a:p>
        </p:txBody>
      </p:sp>
    </p:spTree>
    <p:extLst>
      <p:ext uri="{BB962C8B-B14F-4D97-AF65-F5344CB8AC3E}">
        <p14:creationId xmlns:p14="http://schemas.microsoft.com/office/powerpoint/2010/main" val="180436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D51791-AA1E-F6A7-AE7E-626396061E52}"/>
              </a:ext>
            </a:extLst>
          </p:cNvPr>
          <p:cNvSpPr>
            <a:spLocks noGrp="1"/>
          </p:cNvSpPr>
          <p:nvPr>
            <p:ph type="dt" sz="half" idx="10"/>
          </p:nvPr>
        </p:nvSpPr>
        <p:spPr/>
        <p:txBody>
          <a:bodyPr/>
          <a:lstStyle/>
          <a:p>
            <a:fld id="{ADD3135A-C6D5-4651-90EF-67D73894D895}" type="datetimeFigureOut">
              <a:rPr lang="en-US" smtClean="0"/>
              <a:t>5/23/2025</a:t>
            </a:fld>
            <a:endParaRPr lang="en-US"/>
          </a:p>
        </p:txBody>
      </p:sp>
      <p:sp>
        <p:nvSpPr>
          <p:cNvPr id="3" name="Footer Placeholder 2">
            <a:extLst>
              <a:ext uri="{FF2B5EF4-FFF2-40B4-BE49-F238E27FC236}">
                <a16:creationId xmlns:a16="http://schemas.microsoft.com/office/drawing/2014/main" id="{78330780-83B2-45E7-AD3F-451CB218D2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376AF1-AE43-CE62-0859-ABEC19466480}"/>
              </a:ext>
            </a:extLst>
          </p:cNvPr>
          <p:cNvSpPr>
            <a:spLocks noGrp="1"/>
          </p:cNvSpPr>
          <p:nvPr>
            <p:ph type="sldNum" sz="quarter" idx="12"/>
          </p:nvPr>
        </p:nvSpPr>
        <p:spPr/>
        <p:txBody>
          <a:bodyPr/>
          <a:lstStyle/>
          <a:p>
            <a:fld id="{3A32D26D-A604-4FF8-B80F-91ED39C4EFFA}" type="slidenum">
              <a:rPr lang="en-US" smtClean="0"/>
              <a:t>‹#›</a:t>
            </a:fld>
            <a:endParaRPr lang="en-US"/>
          </a:p>
        </p:txBody>
      </p:sp>
    </p:spTree>
    <p:extLst>
      <p:ext uri="{BB962C8B-B14F-4D97-AF65-F5344CB8AC3E}">
        <p14:creationId xmlns:p14="http://schemas.microsoft.com/office/powerpoint/2010/main" val="3936315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B831-4A6B-94CA-D501-CC93F45B8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71FF5A-9445-D654-40FF-8397FF4265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388E1B-A55B-67DA-0497-0A48E8481F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144CA2-F4F0-4B6C-70CC-656361618EC6}"/>
              </a:ext>
            </a:extLst>
          </p:cNvPr>
          <p:cNvSpPr>
            <a:spLocks noGrp="1"/>
          </p:cNvSpPr>
          <p:nvPr>
            <p:ph type="dt" sz="half" idx="10"/>
          </p:nvPr>
        </p:nvSpPr>
        <p:spPr/>
        <p:txBody>
          <a:bodyPr/>
          <a:lstStyle/>
          <a:p>
            <a:fld id="{ADD3135A-C6D5-4651-90EF-67D73894D895}" type="datetimeFigureOut">
              <a:rPr lang="en-US" smtClean="0"/>
              <a:t>5/23/2025</a:t>
            </a:fld>
            <a:endParaRPr lang="en-US"/>
          </a:p>
        </p:txBody>
      </p:sp>
      <p:sp>
        <p:nvSpPr>
          <p:cNvPr id="6" name="Footer Placeholder 5">
            <a:extLst>
              <a:ext uri="{FF2B5EF4-FFF2-40B4-BE49-F238E27FC236}">
                <a16:creationId xmlns:a16="http://schemas.microsoft.com/office/drawing/2014/main" id="{90541171-338B-BD50-428A-87BC1C8C72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4477C-C7EE-9D7A-BF0C-ECBD55FDFF96}"/>
              </a:ext>
            </a:extLst>
          </p:cNvPr>
          <p:cNvSpPr>
            <a:spLocks noGrp="1"/>
          </p:cNvSpPr>
          <p:nvPr>
            <p:ph type="sldNum" sz="quarter" idx="12"/>
          </p:nvPr>
        </p:nvSpPr>
        <p:spPr/>
        <p:txBody>
          <a:bodyPr/>
          <a:lstStyle/>
          <a:p>
            <a:fld id="{3A32D26D-A604-4FF8-B80F-91ED39C4EFFA}" type="slidenum">
              <a:rPr lang="en-US" smtClean="0"/>
              <a:t>‹#›</a:t>
            </a:fld>
            <a:endParaRPr lang="en-US"/>
          </a:p>
        </p:txBody>
      </p:sp>
    </p:spTree>
    <p:extLst>
      <p:ext uri="{BB962C8B-B14F-4D97-AF65-F5344CB8AC3E}">
        <p14:creationId xmlns:p14="http://schemas.microsoft.com/office/powerpoint/2010/main" val="2500098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4191A-B50C-7476-E6E9-A4396D98E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B7FCD5-FF41-3D4D-8BF1-563E394205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C586CE-533C-7EC9-39C9-4354CBF373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D9CFAB-BBF6-73B5-AF4E-68EFC01615C2}"/>
              </a:ext>
            </a:extLst>
          </p:cNvPr>
          <p:cNvSpPr>
            <a:spLocks noGrp="1"/>
          </p:cNvSpPr>
          <p:nvPr>
            <p:ph type="dt" sz="half" idx="10"/>
          </p:nvPr>
        </p:nvSpPr>
        <p:spPr/>
        <p:txBody>
          <a:bodyPr/>
          <a:lstStyle/>
          <a:p>
            <a:fld id="{ADD3135A-C6D5-4651-90EF-67D73894D895}" type="datetimeFigureOut">
              <a:rPr lang="en-US" smtClean="0"/>
              <a:t>5/23/2025</a:t>
            </a:fld>
            <a:endParaRPr lang="en-US"/>
          </a:p>
        </p:txBody>
      </p:sp>
      <p:sp>
        <p:nvSpPr>
          <p:cNvPr id="6" name="Footer Placeholder 5">
            <a:extLst>
              <a:ext uri="{FF2B5EF4-FFF2-40B4-BE49-F238E27FC236}">
                <a16:creationId xmlns:a16="http://schemas.microsoft.com/office/drawing/2014/main" id="{04EF6BD1-55F7-B54B-4843-AC9E0F4CF5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4DA615-E31D-DAED-7CC6-B4730EEC41D0}"/>
              </a:ext>
            </a:extLst>
          </p:cNvPr>
          <p:cNvSpPr>
            <a:spLocks noGrp="1"/>
          </p:cNvSpPr>
          <p:nvPr>
            <p:ph type="sldNum" sz="quarter" idx="12"/>
          </p:nvPr>
        </p:nvSpPr>
        <p:spPr/>
        <p:txBody>
          <a:bodyPr/>
          <a:lstStyle/>
          <a:p>
            <a:fld id="{3A32D26D-A604-4FF8-B80F-91ED39C4EFFA}" type="slidenum">
              <a:rPr lang="en-US" smtClean="0"/>
              <a:t>‹#›</a:t>
            </a:fld>
            <a:endParaRPr lang="en-US"/>
          </a:p>
        </p:txBody>
      </p:sp>
    </p:spTree>
    <p:extLst>
      <p:ext uri="{BB962C8B-B14F-4D97-AF65-F5344CB8AC3E}">
        <p14:creationId xmlns:p14="http://schemas.microsoft.com/office/powerpoint/2010/main" val="2320729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94DB0F-D846-836B-FECC-7C435A9AFE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3F46F4-A4CD-A908-BC5F-4D7318B623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6435EB-86EC-018B-B9B0-E61237F448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DD3135A-C6D5-4651-90EF-67D73894D895}" type="datetimeFigureOut">
              <a:rPr lang="en-US" smtClean="0"/>
              <a:t>5/23/2025</a:t>
            </a:fld>
            <a:endParaRPr lang="en-US"/>
          </a:p>
        </p:txBody>
      </p:sp>
      <p:sp>
        <p:nvSpPr>
          <p:cNvPr id="5" name="Footer Placeholder 4">
            <a:extLst>
              <a:ext uri="{FF2B5EF4-FFF2-40B4-BE49-F238E27FC236}">
                <a16:creationId xmlns:a16="http://schemas.microsoft.com/office/drawing/2014/main" id="{EE7B6673-0D22-599F-E96D-9FE1DE1368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49B0AFB-457D-4BD3-B285-4D0D0DCBEE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A32D26D-A604-4FF8-B80F-91ED39C4EFFA}" type="slidenum">
              <a:rPr lang="en-US" smtClean="0"/>
              <a:t>‹#›</a:t>
            </a:fld>
            <a:endParaRPr lang="en-US"/>
          </a:p>
        </p:txBody>
      </p:sp>
    </p:spTree>
    <p:extLst>
      <p:ext uri="{BB962C8B-B14F-4D97-AF65-F5344CB8AC3E}">
        <p14:creationId xmlns:p14="http://schemas.microsoft.com/office/powerpoint/2010/main" val="2756376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0F13C11-808B-C849-552A-DD92E91052AE}"/>
              </a:ext>
            </a:extLst>
          </p:cNvPr>
          <p:cNvSpPr>
            <a:spLocks noGrp="1"/>
          </p:cNvSpPr>
          <p:nvPr>
            <p:ph type="ctrTitle"/>
          </p:nvPr>
        </p:nvSpPr>
        <p:spPr>
          <a:xfrm>
            <a:off x="2026693" y="1030406"/>
            <a:ext cx="8147713" cy="3081242"/>
          </a:xfrm>
        </p:spPr>
        <p:txBody>
          <a:bodyPr anchor="ctr">
            <a:normAutofit/>
          </a:bodyPr>
          <a:lstStyle/>
          <a:p>
            <a:r>
              <a:rPr lang="en-US" sz="4800">
                <a:solidFill>
                  <a:srgbClr val="FFFFFF"/>
                </a:solidFill>
                <a:latin typeface="Georgia Pro Black" panose="02040A02050405020203" pitchFamily="18" charset="0"/>
              </a:rPr>
              <a:t>Plie Key Summary Data </a:t>
            </a:r>
          </a:p>
        </p:txBody>
      </p:sp>
      <p:sp>
        <p:nvSpPr>
          <p:cNvPr id="3" name="Subtitle 2">
            <a:extLst>
              <a:ext uri="{FF2B5EF4-FFF2-40B4-BE49-F238E27FC236}">
                <a16:creationId xmlns:a16="http://schemas.microsoft.com/office/drawing/2014/main" id="{FB203E01-17F7-64D4-280D-C34AE3CE118B}"/>
              </a:ext>
            </a:extLst>
          </p:cNvPr>
          <p:cNvSpPr>
            <a:spLocks noGrp="1"/>
          </p:cNvSpPr>
          <p:nvPr>
            <p:ph type="subTitle" idx="1"/>
          </p:nvPr>
        </p:nvSpPr>
        <p:spPr>
          <a:xfrm>
            <a:off x="1559943" y="5171093"/>
            <a:ext cx="9078628" cy="860620"/>
          </a:xfrm>
        </p:spPr>
        <p:txBody>
          <a:bodyPr anchor="ctr">
            <a:normAutofit/>
          </a:bodyPr>
          <a:lstStyle/>
          <a:p>
            <a:r>
              <a:rPr lang="en-US">
                <a:solidFill>
                  <a:srgbClr val="FFFFFF"/>
                </a:solidFill>
                <a:latin typeface="Georgia" panose="02040502050405020303" pitchFamily="18" charset="0"/>
              </a:rPr>
              <a:t>Achilles tendinopathy in dancers</a:t>
            </a:r>
          </a:p>
          <a:p>
            <a:endParaRPr lang="en-US">
              <a:solidFill>
                <a:srgbClr val="FFFFFF"/>
              </a:solidFill>
            </a:endParaRPr>
          </a:p>
        </p:txBody>
      </p:sp>
    </p:spTree>
    <p:extLst>
      <p:ext uri="{BB962C8B-B14F-4D97-AF65-F5344CB8AC3E}">
        <p14:creationId xmlns:p14="http://schemas.microsoft.com/office/powerpoint/2010/main" val="179998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17150-2CE2-12E6-526A-702706B2DA3C}"/>
              </a:ext>
            </a:extLst>
          </p:cNvPr>
          <p:cNvSpPr>
            <a:spLocks noGrp="1"/>
          </p:cNvSpPr>
          <p:nvPr>
            <p:ph type="title"/>
          </p:nvPr>
        </p:nvSpPr>
        <p:spPr/>
        <p:txBody>
          <a:bodyPr/>
          <a:lstStyle/>
          <a:p>
            <a:r>
              <a:rPr lang="en-US">
                <a:latin typeface="Georgia Pro Black" panose="02040A02050405020203" pitchFamily="18" charset="0"/>
              </a:rPr>
              <a:t>Each Rep</a:t>
            </a:r>
            <a:endParaRPr lang="en-US" dirty="0">
              <a:latin typeface="Georgia Pro Black" panose="02040A02050405020203" pitchFamily="18" charset="0"/>
            </a:endParaRPr>
          </a:p>
        </p:txBody>
      </p:sp>
      <p:sp>
        <p:nvSpPr>
          <p:cNvPr id="3" name="Content Placeholder 2">
            <a:extLst>
              <a:ext uri="{FF2B5EF4-FFF2-40B4-BE49-F238E27FC236}">
                <a16:creationId xmlns:a16="http://schemas.microsoft.com/office/drawing/2014/main" id="{28635CB8-5579-5743-AD5E-EE6D556A1DEE}"/>
              </a:ext>
            </a:extLst>
          </p:cNvPr>
          <p:cNvSpPr>
            <a:spLocks noGrp="1"/>
          </p:cNvSpPr>
          <p:nvPr>
            <p:ph idx="1"/>
          </p:nvPr>
        </p:nvSpPr>
        <p:spPr/>
        <p:txBody>
          <a:bodyPr>
            <a:normAutofit/>
          </a:bodyPr>
          <a:lstStyle/>
          <a:p>
            <a:pPr marL="0" indent="0">
              <a:buNone/>
            </a:pPr>
            <a:r>
              <a:rPr lang="en-US" sz="2400" dirty="0">
                <a:latin typeface="Georgia" panose="02040502050405020303" pitchFamily="18" charset="0"/>
              </a:rPr>
              <a:t>Data was collected on three dancers, on two separate days. When collecting the data, the instrumentation was placed at three different heights, and in each trial, the dancer did two plies with a brief pause in between. Each plie was split to be its own data set. The split was done using a based on simply looking at the data. However, over multiple runs the precise point where the data was split had little effect on the summary data points.</a:t>
            </a:r>
          </a:p>
        </p:txBody>
      </p:sp>
      <p:pic>
        <p:nvPicPr>
          <p:cNvPr id="5" name="Picture 4">
            <a:extLst>
              <a:ext uri="{FF2B5EF4-FFF2-40B4-BE49-F238E27FC236}">
                <a16:creationId xmlns:a16="http://schemas.microsoft.com/office/drawing/2014/main" id="{7D005813-0FFA-6C39-5097-41E6984022D0}"/>
              </a:ext>
            </a:extLst>
          </p:cNvPr>
          <p:cNvPicPr>
            <a:picLocks noChangeAspect="1"/>
          </p:cNvPicPr>
          <p:nvPr/>
        </p:nvPicPr>
        <p:blipFill>
          <a:blip r:embed="rId2"/>
          <a:stretch>
            <a:fillRect/>
          </a:stretch>
        </p:blipFill>
        <p:spPr>
          <a:xfrm>
            <a:off x="838201" y="3909169"/>
            <a:ext cx="3550920" cy="2685305"/>
          </a:xfrm>
          <a:prstGeom prst="rect">
            <a:avLst/>
          </a:prstGeom>
        </p:spPr>
      </p:pic>
      <p:pic>
        <p:nvPicPr>
          <p:cNvPr id="7" name="Picture 6">
            <a:extLst>
              <a:ext uri="{FF2B5EF4-FFF2-40B4-BE49-F238E27FC236}">
                <a16:creationId xmlns:a16="http://schemas.microsoft.com/office/drawing/2014/main" id="{23DB0521-D1F7-B8FD-4ADB-5232FCBA20DC}"/>
              </a:ext>
            </a:extLst>
          </p:cNvPr>
          <p:cNvPicPr>
            <a:picLocks noChangeAspect="1"/>
          </p:cNvPicPr>
          <p:nvPr/>
        </p:nvPicPr>
        <p:blipFill>
          <a:blip r:embed="rId3"/>
          <a:stretch>
            <a:fillRect/>
          </a:stretch>
        </p:blipFill>
        <p:spPr>
          <a:xfrm>
            <a:off x="4585750" y="3909169"/>
            <a:ext cx="3584659" cy="2685305"/>
          </a:xfrm>
          <a:prstGeom prst="rect">
            <a:avLst/>
          </a:prstGeom>
        </p:spPr>
      </p:pic>
      <p:pic>
        <p:nvPicPr>
          <p:cNvPr id="9" name="Picture 8">
            <a:extLst>
              <a:ext uri="{FF2B5EF4-FFF2-40B4-BE49-F238E27FC236}">
                <a16:creationId xmlns:a16="http://schemas.microsoft.com/office/drawing/2014/main" id="{7626AC61-D227-2815-CA26-CD312AFF0FE0}"/>
              </a:ext>
            </a:extLst>
          </p:cNvPr>
          <p:cNvPicPr>
            <a:picLocks noChangeAspect="1"/>
          </p:cNvPicPr>
          <p:nvPr/>
        </p:nvPicPr>
        <p:blipFill>
          <a:blip r:embed="rId4"/>
          <a:stretch>
            <a:fillRect/>
          </a:stretch>
        </p:blipFill>
        <p:spPr>
          <a:xfrm>
            <a:off x="8367038" y="3909170"/>
            <a:ext cx="3550920" cy="2698190"/>
          </a:xfrm>
          <a:prstGeom prst="rect">
            <a:avLst/>
          </a:prstGeom>
        </p:spPr>
      </p:pic>
    </p:spTree>
    <p:extLst>
      <p:ext uri="{BB962C8B-B14F-4D97-AF65-F5344CB8AC3E}">
        <p14:creationId xmlns:p14="http://schemas.microsoft.com/office/powerpoint/2010/main" val="117121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42F5D-82BB-AE35-EF6F-464F40ADC2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457FBC-DA1B-0735-24A9-627A768E9903}"/>
              </a:ext>
            </a:extLst>
          </p:cNvPr>
          <p:cNvSpPr>
            <a:spLocks noGrp="1"/>
          </p:cNvSpPr>
          <p:nvPr>
            <p:ph type="title"/>
          </p:nvPr>
        </p:nvSpPr>
        <p:spPr/>
        <p:txBody>
          <a:bodyPr/>
          <a:lstStyle/>
          <a:p>
            <a:r>
              <a:rPr lang="en-US" dirty="0">
                <a:latin typeface="Georgia Pro Black" panose="02040A02050405020203" pitchFamily="18" charset="0"/>
              </a:rPr>
              <a:t>Baseline</a:t>
            </a:r>
          </a:p>
        </p:txBody>
      </p:sp>
      <p:sp>
        <p:nvSpPr>
          <p:cNvPr id="3" name="Text Placeholder 2">
            <a:extLst>
              <a:ext uri="{FF2B5EF4-FFF2-40B4-BE49-F238E27FC236}">
                <a16:creationId xmlns:a16="http://schemas.microsoft.com/office/drawing/2014/main" id="{5F9C9FBD-747F-0842-C8C5-3B4CA2932B1F}"/>
              </a:ext>
            </a:extLst>
          </p:cNvPr>
          <p:cNvSpPr>
            <a:spLocks noGrp="1"/>
          </p:cNvSpPr>
          <p:nvPr>
            <p:ph type="body" idx="1"/>
          </p:nvPr>
        </p:nvSpPr>
        <p:spPr>
          <a:xfrm>
            <a:off x="839787" y="1342000"/>
            <a:ext cx="5157787" cy="823912"/>
          </a:xfrm>
        </p:spPr>
        <p:txBody>
          <a:bodyPr/>
          <a:lstStyle/>
          <a:p>
            <a:r>
              <a:rPr lang="en-US" dirty="0">
                <a:latin typeface="Georgia" panose="02040502050405020303" pitchFamily="18" charset="0"/>
              </a:rPr>
              <a:t>What it is</a:t>
            </a:r>
          </a:p>
        </p:txBody>
      </p:sp>
      <p:sp>
        <p:nvSpPr>
          <p:cNvPr id="4" name="Content Placeholder 3">
            <a:extLst>
              <a:ext uri="{FF2B5EF4-FFF2-40B4-BE49-F238E27FC236}">
                <a16:creationId xmlns:a16="http://schemas.microsoft.com/office/drawing/2014/main" id="{129BF26A-286C-F4DA-213F-306DB2AA1FAA}"/>
              </a:ext>
            </a:extLst>
          </p:cNvPr>
          <p:cNvSpPr>
            <a:spLocks noGrp="1"/>
          </p:cNvSpPr>
          <p:nvPr>
            <p:ph sz="half" idx="2"/>
          </p:nvPr>
        </p:nvSpPr>
        <p:spPr>
          <a:xfrm>
            <a:off x="862014" y="2214484"/>
            <a:ext cx="5157787" cy="3684588"/>
          </a:xfrm>
        </p:spPr>
        <p:txBody>
          <a:bodyPr>
            <a:normAutofit/>
          </a:bodyPr>
          <a:lstStyle/>
          <a:p>
            <a:r>
              <a:rPr lang="en-US" sz="2400" dirty="0">
                <a:latin typeface="Georgia" panose="02040502050405020303" pitchFamily="18" charset="0"/>
              </a:rPr>
              <a:t>The average wave speed before the dancer begin movement. </a:t>
            </a:r>
          </a:p>
          <a:p>
            <a:r>
              <a:rPr lang="en-US" sz="2400" dirty="0">
                <a:latin typeface="Georgia" panose="02040502050405020303" pitchFamily="18" charset="0"/>
              </a:rPr>
              <a:t>A marker to compare the relative increase against.</a:t>
            </a:r>
          </a:p>
        </p:txBody>
      </p:sp>
      <p:sp>
        <p:nvSpPr>
          <p:cNvPr id="5" name="Text Placeholder 4">
            <a:extLst>
              <a:ext uri="{FF2B5EF4-FFF2-40B4-BE49-F238E27FC236}">
                <a16:creationId xmlns:a16="http://schemas.microsoft.com/office/drawing/2014/main" id="{A1FEA966-EA0F-358B-3704-DBEFCD0551FC}"/>
              </a:ext>
            </a:extLst>
          </p:cNvPr>
          <p:cNvSpPr>
            <a:spLocks noGrp="1"/>
          </p:cNvSpPr>
          <p:nvPr>
            <p:ph type="body" sz="quarter" idx="3"/>
          </p:nvPr>
        </p:nvSpPr>
        <p:spPr>
          <a:xfrm>
            <a:off x="6194428" y="1342000"/>
            <a:ext cx="5183188" cy="823912"/>
          </a:xfrm>
        </p:spPr>
        <p:txBody>
          <a:bodyPr/>
          <a:lstStyle/>
          <a:p>
            <a:r>
              <a:rPr lang="en-US" dirty="0">
                <a:latin typeface="Georgia" panose="02040502050405020303" pitchFamily="18" charset="0"/>
              </a:rPr>
              <a:t>How we calculated it</a:t>
            </a:r>
          </a:p>
        </p:txBody>
      </p:sp>
      <p:sp>
        <p:nvSpPr>
          <p:cNvPr id="6" name="Content Placeholder 5">
            <a:extLst>
              <a:ext uri="{FF2B5EF4-FFF2-40B4-BE49-F238E27FC236}">
                <a16:creationId xmlns:a16="http://schemas.microsoft.com/office/drawing/2014/main" id="{F392EDFD-CAB3-501F-11BC-7158289AC401}"/>
              </a:ext>
            </a:extLst>
          </p:cNvPr>
          <p:cNvSpPr>
            <a:spLocks noGrp="1"/>
          </p:cNvSpPr>
          <p:nvPr>
            <p:ph sz="quarter" idx="4"/>
          </p:nvPr>
        </p:nvSpPr>
        <p:spPr>
          <a:xfrm>
            <a:off x="6146798" y="2361175"/>
            <a:ext cx="5183188" cy="4131700"/>
          </a:xfrm>
        </p:spPr>
        <p:txBody>
          <a:bodyPr>
            <a:normAutofit/>
          </a:bodyPr>
          <a:lstStyle/>
          <a:p>
            <a:pPr marL="0" indent="0">
              <a:buNone/>
            </a:pPr>
            <a:r>
              <a:rPr lang="en-US" sz="2400" dirty="0">
                <a:latin typeface="Georgia" panose="02040502050405020303" pitchFamily="18" charset="0"/>
              </a:rPr>
              <a:t>The average of the first 125 wave speed measurements, approximately, the first 1.25 seconds of the trial. (Shown on the figure) The same baseline was used for both reps in each trial as it was the wave speed didn’t always return to the same point in between the plies, suggesting potentially increased stress as they waited to begin the next movement.</a:t>
            </a:r>
          </a:p>
        </p:txBody>
      </p:sp>
      <p:pic>
        <p:nvPicPr>
          <p:cNvPr id="18" name="Picture 17">
            <a:extLst>
              <a:ext uri="{FF2B5EF4-FFF2-40B4-BE49-F238E27FC236}">
                <a16:creationId xmlns:a16="http://schemas.microsoft.com/office/drawing/2014/main" id="{3DC0196F-9CBD-A4B2-49DC-91A169CE9041}"/>
              </a:ext>
            </a:extLst>
          </p:cNvPr>
          <p:cNvPicPr>
            <a:picLocks noChangeAspect="1"/>
          </p:cNvPicPr>
          <p:nvPr/>
        </p:nvPicPr>
        <p:blipFill>
          <a:blip r:embed="rId2"/>
          <a:stretch>
            <a:fillRect/>
          </a:stretch>
        </p:blipFill>
        <p:spPr>
          <a:xfrm>
            <a:off x="735017" y="4056778"/>
            <a:ext cx="3209361" cy="2461895"/>
          </a:xfrm>
          <a:prstGeom prst="rect">
            <a:avLst/>
          </a:prstGeom>
        </p:spPr>
      </p:pic>
      <p:pic>
        <p:nvPicPr>
          <p:cNvPr id="20" name="Picture 19">
            <a:extLst>
              <a:ext uri="{FF2B5EF4-FFF2-40B4-BE49-F238E27FC236}">
                <a16:creationId xmlns:a16="http://schemas.microsoft.com/office/drawing/2014/main" id="{70ABB99B-8155-7682-0307-8F6AE2BFB88E}"/>
              </a:ext>
            </a:extLst>
          </p:cNvPr>
          <p:cNvPicPr>
            <a:picLocks noChangeAspect="1"/>
          </p:cNvPicPr>
          <p:nvPr/>
        </p:nvPicPr>
        <p:blipFill>
          <a:blip r:embed="rId3"/>
          <a:stretch>
            <a:fillRect/>
          </a:stretch>
        </p:blipFill>
        <p:spPr>
          <a:xfrm>
            <a:off x="3135448" y="3746977"/>
            <a:ext cx="3036753" cy="2461895"/>
          </a:xfrm>
          <a:prstGeom prst="rect">
            <a:avLst/>
          </a:prstGeom>
        </p:spPr>
      </p:pic>
    </p:spTree>
    <p:extLst>
      <p:ext uri="{BB962C8B-B14F-4D97-AF65-F5344CB8AC3E}">
        <p14:creationId xmlns:p14="http://schemas.microsoft.com/office/powerpoint/2010/main" val="3937762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51C46-FF15-6767-5AB5-5AB353103E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FE46C2-15A6-D8CC-8CF8-B0728AAEC31C}"/>
              </a:ext>
            </a:extLst>
          </p:cNvPr>
          <p:cNvSpPr>
            <a:spLocks noGrp="1"/>
          </p:cNvSpPr>
          <p:nvPr>
            <p:ph type="title"/>
          </p:nvPr>
        </p:nvSpPr>
        <p:spPr/>
        <p:txBody>
          <a:bodyPr/>
          <a:lstStyle/>
          <a:p>
            <a:r>
              <a:rPr lang="en-US" dirty="0">
                <a:latin typeface="Georgia Pro Black" panose="02040A02050405020203" pitchFamily="18" charset="0"/>
              </a:rPr>
              <a:t>Peak Data</a:t>
            </a:r>
          </a:p>
        </p:txBody>
      </p:sp>
      <p:sp>
        <p:nvSpPr>
          <p:cNvPr id="3" name="Text Placeholder 2">
            <a:extLst>
              <a:ext uri="{FF2B5EF4-FFF2-40B4-BE49-F238E27FC236}">
                <a16:creationId xmlns:a16="http://schemas.microsoft.com/office/drawing/2014/main" id="{A7941AD7-63F0-9544-44E6-C3C2399CC9C6}"/>
              </a:ext>
            </a:extLst>
          </p:cNvPr>
          <p:cNvSpPr>
            <a:spLocks noGrp="1"/>
          </p:cNvSpPr>
          <p:nvPr>
            <p:ph type="body" idx="1"/>
          </p:nvPr>
        </p:nvSpPr>
        <p:spPr>
          <a:xfrm>
            <a:off x="839787" y="1342000"/>
            <a:ext cx="5157787" cy="823912"/>
          </a:xfrm>
        </p:spPr>
        <p:txBody>
          <a:bodyPr/>
          <a:lstStyle/>
          <a:p>
            <a:r>
              <a:rPr lang="en-US" dirty="0">
                <a:latin typeface="Georgia" panose="02040502050405020303" pitchFamily="18" charset="0"/>
              </a:rPr>
              <a:t>What it is</a:t>
            </a:r>
          </a:p>
        </p:txBody>
      </p:sp>
      <p:sp>
        <p:nvSpPr>
          <p:cNvPr id="4" name="Content Placeholder 3">
            <a:extLst>
              <a:ext uri="{FF2B5EF4-FFF2-40B4-BE49-F238E27FC236}">
                <a16:creationId xmlns:a16="http://schemas.microsoft.com/office/drawing/2014/main" id="{46CB64EF-BF6E-A11F-D489-F43C5A5AA7DA}"/>
              </a:ext>
            </a:extLst>
          </p:cNvPr>
          <p:cNvSpPr>
            <a:spLocks noGrp="1"/>
          </p:cNvSpPr>
          <p:nvPr>
            <p:ph sz="half" idx="2"/>
          </p:nvPr>
        </p:nvSpPr>
        <p:spPr>
          <a:xfrm>
            <a:off x="862014" y="2214484"/>
            <a:ext cx="5157787" cy="3684588"/>
          </a:xfrm>
        </p:spPr>
        <p:txBody>
          <a:bodyPr>
            <a:normAutofit lnSpcReduction="10000"/>
          </a:bodyPr>
          <a:lstStyle/>
          <a:p>
            <a:r>
              <a:rPr lang="en-US" sz="2400" dirty="0">
                <a:latin typeface="Georgia" panose="02040502050405020303" pitchFamily="18" charset="0"/>
              </a:rPr>
              <a:t>The highest point in the data, or the maximum wave speed in each rep.</a:t>
            </a:r>
          </a:p>
        </p:txBody>
      </p:sp>
      <p:sp>
        <p:nvSpPr>
          <p:cNvPr id="5" name="Text Placeholder 4">
            <a:extLst>
              <a:ext uri="{FF2B5EF4-FFF2-40B4-BE49-F238E27FC236}">
                <a16:creationId xmlns:a16="http://schemas.microsoft.com/office/drawing/2014/main" id="{1764E7AD-5151-3EDA-3054-EA9B62D7DCAB}"/>
              </a:ext>
            </a:extLst>
          </p:cNvPr>
          <p:cNvSpPr>
            <a:spLocks noGrp="1"/>
          </p:cNvSpPr>
          <p:nvPr>
            <p:ph type="body" sz="quarter" idx="3"/>
          </p:nvPr>
        </p:nvSpPr>
        <p:spPr>
          <a:xfrm>
            <a:off x="6194428" y="1342000"/>
            <a:ext cx="5183188" cy="823912"/>
          </a:xfrm>
        </p:spPr>
        <p:txBody>
          <a:bodyPr/>
          <a:lstStyle/>
          <a:p>
            <a:r>
              <a:rPr lang="en-US" dirty="0">
                <a:latin typeface="Georgia" panose="02040502050405020303" pitchFamily="18" charset="0"/>
              </a:rPr>
              <a:t>How we calculated it</a:t>
            </a:r>
          </a:p>
        </p:txBody>
      </p:sp>
      <p:sp>
        <p:nvSpPr>
          <p:cNvPr id="6" name="Content Placeholder 5">
            <a:extLst>
              <a:ext uri="{FF2B5EF4-FFF2-40B4-BE49-F238E27FC236}">
                <a16:creationId xmlns:a16="http://schemas.microsoft.com/office/drawing/2014/main" id="{4C995649-E262-8FBD-BE09-49B54D98886E}"/>
              </a:ext>
            </a:extLst>
          </p:cNvPr>
          <p:cNvSpPr>
            <a:spLocks noGrp="1"/>
          </p:cNvSpPr>
          <p:nvPr>
            <p:ph sz="quarter" idx="4"/>
          </p:nvPr>
        </p:nvSpPr>
        <p:spPr>
          <a:xfrm>
            <a:off x="6368036" y="2361175"/>
            <a:ext cx="4961949" cy="4131700"/>
          </a:xfrm>
        </p:spPr>
        <p:txBody>
          <a:bodyPr>
            <a:normAutofit lnSpcReduction="10000"/>
          </a:bodyPr>
          <a:lstStyle/>
          <a:p>
            <a:pPr marL="0" indent="0">
              <a:buNone/>
            </a:pPr>
            <a:r>
              <a:rPr lang="en-US" sz="2400" dirty="0">
                <a:latin typeface="Georgia" panose="02040502050405020303" pitchFamily="18" charset="0"/>
              </a:rPr>
              <a:t>The average of the highest 8 wave speeds in a rep were used to calculate the average peak (used in later calculations) and the standard deviation of such. This was done so an outlier wouldn’t skew the results of the data. Only 8 points were used as the smoothest plies had a relatively consistent curve, compared to more a plateau shown in others, and as there were a number with gaps of data during the plie</a:t>
            </a:r>
          </a:p>
        </p:txBody>
      </p:sp>
      <p:pic>
        <p:nvPicPr>
          <p:cNvPr id="13" name="Picture 12">
            <a:extLst>
              <a:ext uri="{FF2B5EF4-FFF2-40B4-BE49-F238E27FC236}">
                <a16:creationId xmlns:a16="http://schemas.microsoft.com/office/drawing/2014/main" id="{EE4CB72B-4DB1-C485-E86E-5E1817AE77EE}"/>
              </a:ext>
            </a:extLst>
          </p:cNvPr>
          <p:cNvPicPr>
            <a:picLocks noChangeAspect="1"/>
          </p:cNvPicPr>
          <p:nvPr/>
        </p:nvPicPr>
        <p:blipFill>
          <a:blip r:embed="rId2"/>
          <a:stretch>
            <a:fillRect/>
          </a:stretch>
        </p:blipFill>
        <p:spPr>
          <a:xfrm>
            <a:off x="1781308" y="2993175"/>
            <a:ext cx="3319198" cy="2515093"/>
          </a:xfrm>
          <a:prstGeom prst="rect">
            <a:avLst/>
          </a:prstGeom>
        </p:spPr>
      </p:pic>
      <p:pic>
        <p:nvPicPr>
          <p:cNvPr id="11" name="Picture 10">
            <a:extLst>
              <a:ext uri="{FF2B5EF4-FFF2-40B4-BE49-F238E27FC236}">
                <a16:creationId xmlns:a16="http://schemas.microsoft.com/office/drawing/2014/main" id="{2664889F-1BF6-59A0-D49E-4E7612543F1B}"/>
              </a:ext>
            </a:extLst>
          </p:cNvPr>
          <p:cNvPicPr>
            <a:picLocks noChangeAspect="1"/>
          </p:cNvPicPr>
          <p:nvPr/>
        </p:nvPicPr>
        <p:blipFill>
          <a:blip r:embed="rId3"/>
          <a:srcRect l="5541" r="5674"/>
          <a:stretch/>
        </p:blipFill>
        <p:spPr>
          <a:xfrm>
            <a:off x="3440907" y="4250721"/>
            <a:ext cx="2850931" cy="2399683"/>
          </a:xfrm>
          <a:prstGeom prst="rect">
            <a:avLst/>
          </a:prstGeom>
        </p:spPr>
      </p:pic>
    </p:spTree>
    <p:extLst>
      <p:ext uri="{BB962C8B-B14F-4D97-AF65-F5344CB8AC3E}">
        <p14:creationId xmlns:p14="http://schemas.microsoft.com/office/powerpoint/2010/main" val="266485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FFC385-31B9-0E9C-26E7-359BDABAE2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DDECB0-0DEB-C7AA-55BA-5E5328329C26}"/>
              </a:ext>
            </a:extLst>
          </p:cNvPr>
          <p:cNvSpPr>
            <a:spLocks noGrp="1"/>
          </p:cNvSpPr>
          <p:nvPr>
            <p:ph type="title"/>
          </p:nvPr>
        </p:nvSpPr>
        <p:spPr/>
        <p:txBody>
          <a:bodyPr/>
          <a:lstStyle/>
          <a:p>
            <a:r>
              <a:rPr lang="en-US" dirty="0">
                <a:latin typeface="Georgia Pro Black" panose="02040A02050405020203" pitchFamily="18" charset="0"/>
              </a:rPr>
              <a:t>Peak to Baseline Ratio</a:t>
            </a:r>
          </a:p>
        </p:txBody>
      </p:sp>
      <p:sp>
        <p:nvSpPr>
          <p:cNvPr id="3" name="Text Placeholder 2">
            <a:extLst>
              <a:ext uri="{FF2B5EF4-FFF2-40B4-BE49-F238E27FC236}">
                <a16:creationId xmlns:a16="http://schemas.microsoft.com/office/drawing/2014/main" id="{7C322438-7401-6B49-0578-D2D7C65B2B21}"/>
              </a:ext>
            </a:extLst>
          </p:cNvPr>
          <p:cNvSpPr>
            <a:spLocks noGrp="1"/>
          </p:cNvSpPr>
          <p:nvPr>
            <p:ph type="body" idx="1"/>
          </p:nvPr>
        </p:nvSpPr>
        <p:spPr>
          <a:xfrm>
            <a:off x="839787" y="1342000"/>
            <a:ext cx="5157787" cy="823912"/>
          </a:xfrm>
        </p:spPr>
        <p:txBody>
          <a:bodyPr/>
          <a:lstStyle/>
          <a:p>
            <a:r>
              <a:rPr lang="en-US" dirty="0">
                <a:latin typeface="Georgia" panose="02040502050405020303" pitchFamily="18" charset="0"/>
              </a:rPr>
              <a:t>What it is</a:t>
            </a:r>
          </a:p>
        </p:txBody>
      </p:sp>
      <p:sp>
        <p:nvSpPr>
          <p:cNvPr id="4" name="Content Placeholder 3">
            <a:extLst>
              <a:ext uri="{FF2B5EF4-FFF2-40B4-BE49-F238E27FC236}">
                <a16:creationId xmlns:a16="http://schemas.microsoft.com/office/drawing/2014/main" id="{C649425C-DF82-958A-771D-BE10676C84A2}"/>
              </a:ext>
            </a:extLst>
          </p:cNvPr>
          <p:cNvSpPr>
            <a:spLocks noGrp="1"/>
          </p:cNvSpPr>
          <p:nvPr>
            <p:ph sz="half" idx="2"/>
          </p:nvPr>
        </p:nvSpPr>
        <p:spPr>
          <a:xfrm>
            <a:off x="862014" y="2214484"/>
            <a:ext cx="5157787" cy="3684588"/>
          </a:xfrm>
        </p:spPr>
        <p:txBody>
          <a:bodyPr>
            <a:normAutofit/>
          </a:bodyPr>
          <a:lstStyle/>
          <a:p>
            <a:r>
              <a:rPr lang="en-US" sz="2400" dirty="0">
                <a:latin typeface="Georgia" panose="02040502050405020303" pitchFamily="18" charset="0"/>
              </a:rPr>
              <a:t>A proportional measure of how much tendon stress increased during each trial.</a:t>
            </a:r>
          </a:p>
        </p:txBody>
      </p:sp>
      <p:sp>
        <p:nvSpPr>
          <p:cNvPr id="5" name="Text Placeholder 4">
            <a:extLst>
              <a:ext uri="{FF2B5EF4-FFF2-40B4-BE49-F238E27FC236}">
                <a16:creationId xmlns:a16="http://schemas.microsoft.com/office/drawing/2014/main" id="{D40D1286-C57A-4725-FD7A-B656A0247478}"/>
              </a:ext>
            </a:extLst>
          </p:cNvPr>
          <p:cNvSpPr>
            <a:spLocks noGrp="1"/>
          </p:cNvSpPr>
          <p:nvPr>
            <p:ph type="body" sz="quarter" idx="3"/>
          </p:nvPr>
        </p:nvSpPr>
        <p:spPr>
          <a:xfrm>
            <a:off x="6194428" y="1342000"/>
            <a:ext cx="5183188" cy="823912"/>
          </a:xfrm>
        </p:spPr>
        <p:txBody>
          <a:bodyPr/>
          <a:lstStyle/>
          <a:p>
            <a:r>
              <a:rPr lang="en-US" dirty="0">
                <a:latin typeface="Georgia" panose="02040502050405020303" pitchFamily="18" charset="0"/>
              </a:rPr>
              <a:t>How we calculated it</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1161143A-C526-7D68-05BC-0C1C6238EE21}"/>
                  </a:ext>
                </a:extLst>
              </p:cNvPr>
              <p:cNvSpPr>
                <a:spLocks noGrp="1"/>
              </p:cNvSpPr>
              <p:nvPr>
                <p:ph sz="quarter" idx="4"/>
              </p:nvPr>
            </p:nvSpPr>
            <p:spPr>
              <a:xfrm>
                <a:off x="6172201" y="2214484"/>
                <a:ext cx="4961949" cy="4131700"/>
              </a:xfrm>
            </p:spPr>
            <p:txBody>
              <a:bodyPr>
                <a:normAutofit/>
              </a:bodyPr>
              <a:lstStyle/>
              <a:p>
                <a:pPr marL="0" indent="0">
                  <a:buNone/>
                </a:pPr>
                <a:r>
                  <a:rPr lang="en-US" sz="2400" dirty="0">
                    <a:latin typeface="Georgia" panose="02040502050405020303" pitchFamily="18" charset="0"/>
                  </a:rPr>
                  <a:t>Since stress is proportional to wave speed squared, the relative increase was calculated as </a:t>
                </a:r>
              </a:p>
              <a:p>
                <a:pPr marL="0" indent="0">
                  <a:buNone/>
                </a:pPr>
                <a:endParaRPr lang="en-US" sz="2400" dirty="0">
                  <a:latin typeface="Georgia" panose="02040502050405020303"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𝑃𝑒𝑎𝑘</m:t>
                          </m:r>
                          <m:r>
                            <a:rPr lang="en-US" sz="2400" b="0" i="1" smtClean="0">
                              <a:latin typeface="Cambria Math" panose="02040503050406030204" pitchFamily="18" charset="0"/>
                            </a:rPr>
                            <m:t> </m:t>
                          </m:r>
                          <m:r>
                            <a:rPr lang="en-US" sz="2400" b="0" i="1" smtClean="0">
                              <a:latin typeface="Cambria Math" panose="02040503050406030204" pitchFamily="18" charset="0"/>
                            </a:rPr>
                            <m:t>𝑊𝑎𝑣𝑒𝑠𝑝𝑒𝑒</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𝑑</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𝐵𝑎𝑠𝑒𝑙𝑖𝑛𝑒</m:t>
                          </m:r>
                          <m:r>
                            <a:rPr lang="en-US" sz="2400" b="0" i="1" smtClean="0">
                              <a:latin typeface="Cambria Math" panose="02040503050406030204" pitchFamily="18" charset="0"/>
                            </a:rPr>
                            <m:t> </m:t>
                          </m:r>
                          <m:r>
                            <a:rPr lang="en-US" sz="2400" b="0" i="1" smtClean="0">
                              <a:latin typeface="Cambria Math" panose="02040503050406030204" pitchFamily="18" charset="0"/>
                            </a:rPr>
                            <m:t>𝑊𝑎𝑣𝑒𝑠𝑝𝑒𝑒</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𝑑</m:t>
                              </m:r>
                            </m:e>
                            <m:sup>
                              <m:r>
                                <a:rPr lang="en-US" sz="2400" b="0" i="1" smtClean="0">
                                  <a:latin typeface="Cambria Math" panose="02040503050406030204" pitchFamily="18" charset="0"/>
                                </a:rPr>
                                <m:t>2</m:t>
                              </m:r>
                            </m:sup>
                          </m:sSup>
                        </m:den>
                      </m:f>
                    </m:oMath>
                  </m:oMathPara>
                </a14:m>
                <a:endParaRPr lang="en-US" sz="2400" dirty="0">
                  <a:latin typeface="Georgia" panose="02040502050405020303" pitchFamily="18" charset="0"/>
                </a:endParaRPr>
              </a:p>
            </p:txBody>
          </p:sp>
        </mc:Choice>
        <mc:Fallback>
          <p:sp>
            <p:nvSpPr>
              <p:cNvPr id="6" name="Content Placeholder 5">
                <a:extLst>
                  <a:ext uri="{FF2B5EF4-FFF2-40B4-BE49-F238E27FC236}">
                    <a16:creationId xmlns:a16="http://schemas.microsoft.com/office/drawing/2014/main" id="{1161143A-C526-7D68-05BC-0C1C6238EE21}"/>
                  </a:ext>
                </a:extLst>
              </p:cNvPr>
              <p:cNvSpPr>
                <a:spLocks noGrp="1" noRot="1" noChangeAspect="1" noMove="1" noResize="1" noEditPoints="1" noAdjustHandles="1" noChangeArrowheads="1" noChangeShapeType="1" noTextEdit="1"/>
              </p:cNvSpPr>
              <p:nvPr>
                <p:ph sz="quarter" idx="4"/>
              </p:nvPr>
            </p:nvSpPr>
            <p:spPr>
              <a:xfrm>
                <a:off x="6172201" y="2214484"/>
                <a:ext cx="4961949" cy="4131700"/>
              </a:xfrm>
              <a:blipFill>
                <a:blip r:embed="rId2"/>
                <a:stretch>
                  <a:fillRect l="-1968" t="-2065" r="-3444"/>
                </a:stretch>
              </a:blipFill>
            </p:spPr>
            <p:txBody>
              <a:bodyPr/>
              <a:lstStyle/>
              <a:p>
                <a:r>
                  <a:rPr lang="en-US">
                    <a:noFill/>
                  </a:rPr>
                  <a:t> </a:t>
                </a:r>
              </a:p>
            </p:txBody>
          </p:sp>
        </mc:Fallback>
      </mc:AlternateContent>
    </p:spTree>
    <p:extLst>
      <p:ext uri="{BB962C8B-B14F-4D97-AF65-F5344CB8AC3E}">
        <p14:creationId xmlns:p14="http://schemas.microsoft.com/office/powerpoint/2010/main" val="2115168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ED870-AC25-7AEC-7802-9AAB12C91D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D9A6AE-3458-8284-58E1-7ED5BCD374CD}"/>
              </a:ext>
            </a:extLst>
          </p:cNvPr>
          <p:cNvSpPr>
            <a:spLocks noGrp="1"/>
          </p:cNvSpPr>
          <p:nvPr>
            <p:ph type="title"/>
          </p:nvPr>
        </p:nvSpPr>
        <p:spPr/>
        <p:txBody>
          <a:bodyPr/>
          <a:lstStyle/>
          <a:p>
            <a:r>
              <a:rPr lang="en-US" dirty="0">
                <a:latin typeface="Georgia Pro Black" panose="02040A02050405020203" pitchFamily="18" charset="0"/>
              </a:rPr>
              <a:t>Slope - Midpoint</a:t>
            </a:r>
          </a:p>
        </p:txBody>
      </p:sp>
      <p:sp>
        <p:nvSpPr>
          <p:cNvPr id="3" name="Text Placeholder 2">
            <a:extLst>
              <a:ext uri="{FF2B5EF4-FFF2-40B4-BE49-F238E27FC236}">
                <a16:creationId xmlns:a16="http://schemas.microsoft.com/office/drawing/2014/main" id="{766995BA-F066-BE7D-D20C-6BD5D84EC582}"/>
              </a:ext>
            </a:extLst>
          </p:cNvPr>
          <p:cNvSpPr>
            <a:spLocks noGrp="1"/>
          </p:cNvSpPr>
          <p:nvPr>
            <p:ph type="body" idx="1"/>
          </p:nvPr>
        </p:nvSpPr>
        <p:spPr>
          <a:xfrm>
            <a:off x="839787" y="1342000"/>
            <a:ext cx="5157787" cy="823912"/>
          </a:xfrm>
        </p:spPr>
        <p:txBody>
          <a:bodyPr/>
          <a:lstStyle/>
          <a:p>
            <a:r>
              <a:rPr lang="en-US" dirty="0">
                <a:latin typeface="Georgia" panose="02040502050405020303" pitchFamily="18" charset="0"/>
              </a:rPr>
              <a:t>What it is</a:t>
            </a:r>
          </a:p>
        </p:txBody>
      </p:sp>
      <p:sp>
        <p:nvSpPr>
          <p:cNvPr id="4" name="Content Placeholder 3">
            <a:extLst>
              <a:ext uri="{FF2B5EF4-FFF2-40B4-BE49-F238E27FC236}">
                <a16:creationId xmlns:a16="http://schemas.microsoft.com/office/drawing/2014/main" id="{E70727EA-EF30-A287-6DE8-9884587A79EF}"/>
              </a:ext>
            </a:extLst>
          </p:cNvPr>
          <p:cNvSpPr>
            <a:spLocks noGrp="1"/>
          </p:cNvSpPr>
          <p:nvPr>
            <p:ph sz="half" idx="2"/>
          </p:nvPr>
        </p:nvSpPr>
        <p:spPr>
          <a:xfrm>
            <a:off x="862014" y="2214484"/>
            <a:ext cx="5157787" cy="3684588"/>
          </a:xfrm>
        </p:spPr>
        <p:txBody>
          <a:bodyPr>
            <a:normAutofit/>
          </a:bodyPr>
          <a:lstStyle/>
          <a:p>
            <a:pPr marL="0" indent="0">
              <a:buNone/>
            </a:pPr>
            <a:r>
              <a:rPr lang="en-US" sz="2400" dirty="0">
                <a:latin typeface="Georgia" panose="02040502050405020303" pitchFamily="18" charset="0"/>
              </a:rPr>
              <a:t>The point at which the slope was calculated about</a:t>
            </a:r>
          </a:p>
        </p:txBody>
      </p:sp>
      <p:sp>
        <p:nvSpPr>
          <p:cNvPr id="5" name="Text Placeholder 4">
            <a:extLst>
              <a:ext uri="{FF2B5EF4-FFF2-40B4-BE49-F238E27FC236}">
                <a16:creationId xmlns:a16="http://schemas.microsoft.com/office/drawing/2014/main" id="{7788CA54-AC16-85AB-DB3E-C5E81D5F732D}"/>
              </a:ext>
            </a:extLst>
          </p:cNvPr>
          <p:cNvSpPr>
            <a:spLocks noGrp="1"/>
          </p:cNvSpPr>
          <p:nvPr>
            <p:ph type="body" sz="quarter" idx="3"/>
          </p:nvPr>
        </p:nvSpPr>
        <p:spPr>
          <a:xfrm>
            <a:off x="6194428" y="1342000"/>
            <a:ext cx="5183188" cy="823912"/>
          </a:xfrm>
        </p:spPr>
        <p:txBody>
          <a:bodyPr/>
          <a:lstStyle/>
          <a:p>
            <a:r>
              <a:rPr lang="en-US" dirty="0">
                <a:latin typeface="Georgia" panose="02040502050405020303" pitchFamily="18" charset="0"/>
              </a:rPr>
              <a:t>How we calculated it</a:t>
            </a:r>
          </a:p>
        </p:txBody>
      </p:sp>
      <p:sp>
        <p:nvSpPr>
          <p:cNvPr id="6" name="Content Placeholder 5">
            <a:extLst>
              <a:ext uri="{FF2B5EF4-FFF2-40B4-BE49-F238E27FC236}">
                <a16:creationId xmlns:a16="http://schemas.microsoft.com/office/drawing/2014/main" id="{BBF5AD5B-41FC-99EF-9B1F-B7E48FDD6D6D}"/>
              </a:ext>
            </a:extLst>
          </p:cNvPr>
          <p:cNvSpPr>
            <a:spLocks noGrp="1"/>
          </p:cNvSpPr>
          <p:nvPr>
            <p:ph sz="quarter" idx="4"/>
          </p:nvPr>
        </p:nvSpPr>
        <p:spPr>
          <a:xfrm>
            <a:off x="6146798" y="2361175"/>
            <a:ext cx="5230818" cy="4131700"/>
          </a:xfrm>
        </p:spPr>
        <p:txBody>
          <a:bodyPr>
            <a:normAutofit/>
          </a:bodyPr>
          <a:lstStyle/>
          <a:p>
            <a:pPr>
              <a:buNone/>
            </a:pPr>
            <a:r>
              <a:rPr lang="en-US" sz="2400" dirty="0">
                <a:latin typeface="Georgia" panose="02040502050405020303" pitchFamily="18" charset="0"/>
              </a:rPr>
              <a:t>The difference between the peak and baseline was multiplied by 33% and then added to the baseline, to find the point 1/3 of the way between the peak and the baseline. The first wave speed above this value was used as the midpoint to calculated the slope.</a:t>
            </a:r>
            <a:endParaRPr lang="en-US" sz="2400" b="0" i="0" dirty="0">
              <a:effectLst/>
              <a:latin typeface="Georgia" panose="02040502050405020303" pitchFamily="18" charset="0"/>
            </a:endParaRPr>
          </a:p>
        </p:txBody>
      </p:sp>
    </p:spTree>
    <p:extLst>
      <p:ext uri="{BB962C8B-B14F-4D97-AF65-F5344CB8AC3E}">
        <p14:creationId xmlns:p14="http://schemas.microsoft.com/office/powerpoint/2010/main" val="2214373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1FD39-C3B0-CC83-941D-FC8782B02F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FF5118-A419-F8A8-CA3F-D7BA3C22DD26}"/>
              </a:ext>
            </a:extLst>
          </p:cNvPr>
          <p:cNvSpPr>
            <a:spLocks noGrp="1"/>
          </p:cNvSpPr>
          <p:nvPr>
            <p:ph type="title"/>
          </p:nvPr>
        </p:nvSpPr>
        <p:spPr/>
        <p:txBody>
          <a:bodyPr/>
          <a:lstStyle/>
          <a:p>
            <a:r>
              <a:rPr lang="en-US" dirty="0">
                <a:latin typeface="Georgia Pro Black" panose="02040A02050405020203" pitchFamily="18" charset="0"/>
              </a:rPr>
              <a:t>Slope</a:t>
            </a:r>
          </a:p>
        </p:txBody>
      </p:sp>
      <p:sp>
        <p:nvSpPr>
          <p:cNvPr id="3" name="Text Placeholder 2">
            <a:extLst>
              <a:ext uri="{FF2B5EF4-FFF2-40B4-BE49-F238E27FC236}">
                <a16:creationId xmlns:a16="http://schemas.microsoft.com/office/drawing/2014/main" id="{0AEAE0E9-F4BA-690A-E9FE-4C33F8049470}"/>
              </a:ext>
            </a:extLst>
          </p:cNvPr>
          <p:cNvSpPr>
            <a:spLocks noGrp="1"/>
          </p:cNvSpPr>
          <p:nvPr>
            <p:ph type="body" idx="1"/>
          </p:nvPr>
        </p:nvSpPr>
        <p:spPr>
          <a:xfrm>
            <a:off x="839787" y="1342000"/>
            <a:ext cx="5157787" cy="823912"/>
          </a:xfrm>
        </p:spPr>
        <p:txBody>
          <a:bodyPr/>
          <a:lstStyle/>
          <a:p>
            <a:r>
              <a:rPr lang="en-US" dirty="0">
                <a:latin typeface="Georgia" panose="02040502050405020303" pitchFamily="18" charset="0"/>
              </a:rPr>
              <a:t>What it is</a:t>
            </a:r>
          </a:p>
        </p:txBody>
      </p:sp>
      <p:sp>
        <p:nvSpPr>
          <p:cNvPr id="4" name="Content Placeholder 3">
            <a:extLst>
              <a:ext uri="{FF2B5EF4-FFF2-40B4-BE49-F238E27FC236}">
                <a16:creationId xmlns:a16="http://schemas.microsoft.com/office/drawing/2014/main" id="{4229AD04-F0E7-F057-24B7-99EE94BF58DF}"/>
              </a:ext>
            </a:extLst>
          </p:cNvPr>
          <p:cNvSpPr>
            <a:spLocks noGrp="1"/>
          </p:cNvSpPr>
          <p:nvPr>
            <p:ph sz="half" idx="2"/>
          </p:nvPr>
        </p:nvSpPr>
        <p:spPr>
          <a:xfrm>
            <a:off x="862014" y="2214484"/>
            <a:ext cx="5157787" cy="3684588"/>
          </a:xfrm>
        </p:spPr>
        <p:txBody>
          <a:bodyPr>
            <a:normAutofit/>
          </a:bodyPr>
          <a:lstStyle/>
          <a:p>
            <a:r>
              <a:rPr lang="en-US" sz="2400" dirty="0">
                <a:latin typeface="Georgia" panose="02040502050405020303" pitchFamily="18" charset="0"/>
              </a:rPr>
              <a:t>The rate of increase of wave speed during each plie</a:t>
            </a:r>
          </a:p>
        </p:txBody>
      </p:sp>
      <p:sp>
        <p:nvSpPr>
          <p:cNvPr id="5" name="Text Placeholder 4">
            <a:extLst>
              <a:ext uri="{FF2B5EF4-FFF2-40B4-BE49-F238E27FC236}">
                <a16:creationId xmlns:a16="http://schemas.microsoft.com/office/drawing/2014/main" id="{77631EE8-6D5E-4EC9-032C-D57FCF0B6487}"/>
              </a:ext>
            </a:extLst>
          </p:cNvPr>
          <p:cNvSpPr>
            <a:spLocks noGrp="1"/>
          </p:cNvSpPr>
          <p:nvPr>
            <p:ph type="body" sz="quarter" idx="3"/>
          </p:nvPr>
        </p:nvSpPr>
        <p:spPr>
          <a:xfrm>
            <a:off x="6194428" y="1342000"/>
            <a:ext cx="5183188" cy="823912"/>
          </a:xfrm>
        </p:spPr>
        <p:txBody>
          <a:bodyPr/>
          <a:lstStyle/>
          <a:p>
            <a:r>
              <a:rPr lang="en-US" dirty="0">
                <a:latin typeface="Georgia" panose="02040502050405020303" pitchFamily="18" charset="0"/>
              </a:rPr>
              <a:t>How we calculated it</a:t>
            </a:r>
          </a:p>
        </p:txBody>
      </p:sp>
      <p:sp>
        <p:nvSpPr>
          <p:cNvPr id="6" name="Content Placeholder 5">
            <a:extLst>
              <a:ext uri="{FF2B5EF4-FFF2-40B4-BE49-F238E27FC236}">
                <a16:creationId xmlns:a16="http://schemas.microsoft.com/office/drawing/2014/main" id="{2E3F8280-B423-30CB-5C70-2F8DBD83FF40}"/>
              </a:ext>
            </a:extLst>
          </p:cNvPr>
          <p:cNvSpPr>
            <a:spLocks noGrp="1"/>
          </p:cNvSpPr>
          <p:nvPr>
            <p:ph sz="quarter" idx="4"/>
          </p:nvPr>
        </p:nvSpPr>
        <p:spPr>
          <a:xfrm>
            <a:off x="6146798" y="2361175"/>
            <a:ext cx="5183188" cy="4131700"/>
          </a:xfrm>
        </p:spPr>
        <p:txBody>
          <a:bodyPr>
            <a:normAutofit/>
          </a:bodyPr>
          <a:lstStyle/>
          <a:p>
            <a:pPr marL="0" indent="0">
              <a:buNone/>
            </a:pPr>
            <a:r>
              <a:rPr lang="en-US" sz="2400" dirty="0">
                <a:latin typeface="Georgia" panose="02040502050405020303" pitchFamily="18" charset="0"/>
              </a:rPr>
              <a:t>MATLAB's </a:t>
            </a:r>
            <a:r>
              <a:rPr lang="en-US" sz="2400" dirty="0" err="1">
                <a:latin typeface="Georgia" panose="02040502050405020303" pitchFamily="18" charset="0"/>
              </a:rPr>
              <a:t>polyfit</a:t>
            </a:r>
            <a:r>
              <a:rPr lang="en-US" sz="2400" dirty="0">
                <a:latin typeface="Georgia" panose="02040502050405020303" pitchFamily="18" charset="0"/>
              </a:rPr>
              <a:t> equation was used to find the best fit for a first order polynomial (a straight line) for the wave speeds ±5 of the slope midpoint. Slope is shown in orange</a:t>
            </a:r>
          </a:p>
        </p:txBody>
      </p:sp>
      <p:pic>
        <p:nvPicPr>
          <p:cNvPr id="8" name="Picture 7">
            <a:extLst>
              <a:ext uri="{FF2B5EF4-FFF2-40B4-BE49-F238E27FC236}">
                <a16:creationId xmlns:a16="http://schemas.microsoft.com/office/drawing/2014/main" id="{C1752F06-52E0-BC83-19CF-147BC48513DC}"/>
              </a:ext>
            </a:extLst>
          </p:cNvPr>
          <p:cNvPicPr>
            <a:picLocks noChangeAspect="1"/>
          </p:cNvPicPr>
          <p:nvPr/>
        </p:nvPicPr>
        <p:blipFill>
          <a:blip r:embed="rId2"/>
          <a:stretch>
            <a:fillRect/>
          </a:stretch>
        </p:blipFill>
        <p:spPr>
          <a:xfrm>
            <a:off x="735017" y="2937240"/>
            <a:ext cx="3298175" cy="2608153"/>
          </a:xfrm>
          <a:prstGeom prst="rect">
            <a:avLst/>
          </a:prstGeom>
        </p:spPr>
      </p:pic>
      <p:pic>
        <p:nvPicPr>
          <p:cNvPr id="14" name="Picture 13">
            <a:extLst>
              <a:ext uri="{FF2B5EF4-FFF2-40B4-BE49-F238E27FC236}">
                <a16:creationId xmlns:a16="http://schemas.microsoft.com/office/drawing/2014/main" id="{33809345-38D5-17B1-8340-FDA8648A520A}"/>
              </a:ext>
            </a:extLst>
          </p:cNvPr>
          <p:cNvPicPr>
            <a:picLocks noChangeAspect="1"/>
          </p:cNvPicPr>
          <p:nvPr/>
        </p:nvPicPr>
        <p:blipFill>
          <a:blip r:embed="rId3"/>
          <a:stretch>
            <a:fillRect/>
          </a:stretch>
        </p:blipFill>
        <p:spPr>
          <a:xfrm>
            <a:off x="2848623" y="3596932"/>
            <a:ext cx="3298175" cy="2719789"/>
          </a:xfrm>
          <a:prstGeom prst="rect">
            <a:avLst/>
          </a:prstGeom>
        </p:spPr>
      </p:pic>
      <p:pic>
        <p:nvPicPr>
          <p:cNvPr id="16" name="Picture 15">
            <a:extLst>
              <a:ext uri="{FF2B5EF4-FFF2-40B4-BE49-F238E27FC236}">
                <a16:creationId xmlns:a16="http://schemas.microsoft.com/office/drawing/2014/main" id="{F4AB6C1C-2215-0DD5-6BE8-A29CCDE57003}"/>
              </a:ext>
            </a:extLst>
          </p:cNvPr>
          <p:cNvPicPr>
            <a:picLocks noChangeAspect="1"/>
          </p:cNvPicPr>
          <p:nvPr/>
        </p:nvPicPr>
        <p:blipFill>
          <a:blip r:embed="rId4"/>
          <a:stretch>
            <a:fillRect/>
          </a:stretch>
        </p:blipFill>
        <p:spPr>
          <a:xfrm>
            <a:off x="5235292" y="4203393"/>
            <a:ext cx="3298174" cy="2625213"/>
          </a:xfrm>
          <a:prstGeom prst="rect">
            <a:avLst/>
          </a:prstGeom>
        </p:spPr>
      </p:pic>
    </p:spTree>
    <p:extLst>
      <p:ext uri="{BB962C8B-B14F-4D97-AF65-F5344CB8AC3E}">
        <p14:creationId xmlns:p14="http://schemas.microsoft.com/office/powerpoint/2010/main" val="27245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88E7D-E375-115E-AF4D-7D06D5F836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99E880-40D0-5613-8075-5A1D31A6B7B4}"/>
              </a:ext>
            </a:extLst>
          </p:cNvPr>
          <p:cNvSpPr>
            <a:spLocks noGrp="1"/>
          </p:cNvSpPr>
          <p:nvPr>
            <p:ph type="title"/>
          </p:nvPr>
        </p:nvSpPr>
        <p:spPr/>
        <p:txBody>
          <a:bodyPr/>
          <a:lstStyle/>
          <a:p>
            <a:r>
              <a:rPr lang="en-US" dirty="0">
                <a:latin typeface="Georgia Pro Black" panose="02040A02050405020203" pitchFamily="18" charset="0"/>
              </a:rPr>
              <a:t>Slope – R Squared Value</a:t>
            </a:r>
          </a:p>
        </p:txBody>
      </p:sp>
      <p:sp>
        <p:nvSpPr>
          <p:cNvPr id="3" name="Text Placeholder 2">
            <a:extLst>
              <a:ext uri="{FF2B5EF4-FFF2-40B4-BE49-F238E27FC236}">
                <a16:creationId xmlns:a16="http://schemas.microsoft.com/office/drawing/2014/main" id="{C6DBE1E4-E8AF-828F-53E1-3174E6C9E52C}"/>
              </a:ext>
            </a:extLst>
          </p:cNvPr>
          <p:cNvSpPr>
            <a:spLocks noGrp="1"/>
          </p:cNvSpPr>
          <p:nvPr>
            <p:ph type="body" idx="1"/>
          </p:nvPr>
        </p:nvSpPr>
        <p:spPr>
          <a:xfrm>
            <a:off x="839787" y="1342000"/>
            <a:ext cx="5157787" cy="823912"/>
          </a:xfrm>
        </p:spPr>
        <p:txBody>
          <a:bodyPr/>
          <a:lstStyle/>
          <a:p>
            <a:r>
              <a:rPr lang="en-US" dirty="0">
                <a:latin typeface="Georgia" panose="02040502050405020303" pitchFamily="18" charset="0"/>
              </a:rPr>
              <a:t>What it is</a:t>
            </a:r>
          </a:p>
        </p:txBody>
      </p:sp>
      <p:sp>
        <p:nvSpPr>
          <p:cNvPr id="4" name="Content Placeholder 3">
            <a:extLst>
              <a:ext uri="{FF2B5EF4-FFF2-40B4-BE49-F238E27FC236}">
                <a16:creationId xmlns:a16="http://schemas.microsoft.com/office/drawing/2014/main" id="{434AB369-5052-F055-69C2-7CC65250E5DE}"/>
              </a:ext>
            </a:extLst>
          </p:cNvPr>
          <p:cNvSpPr>
            <a:spLocks noGrp="1"/>
          </p:cNvSpPr>
          <p:nvPr>
            <p:ph sz="half" idx="2"/>
          </p:nvPr>
        </p:nvSpPr>
        <p:spPr>
          <a:xfrm>
            <a:off x="862014" y="2214484"/>
            <a:ext cx="5157787" cy="3684588"/>
          </a:xfrm>
        </p:spPr>
        <p:txBody>
          <a:bodyPr>
            <a:normAutofit lnSpcReduction="10000"/>
          </a:bodyPr>
          <a:lstStyle/>
          <a:p>
            <a:r>
              <a:rPr lang="en-US" sz="2400" dirty="0">
                <a:latin typeface="Georgia" panose="02040502050405020303" pitchFamily="18" charset="0"/>
              </a:rPr>
              <a:t>A measure of how well the slope matches the given data</a:t>
            </a:r>
          </a:p>
          <a:p>
            <a:r>
              <a:rPr lang="en-US" sz="2400" dirty="0">
                <a:latin typeface="Georgia" panose="02040502050405020303" pitchFamily="18" charset="0"/>
              </a:rPr>
              <a:t>Flag plots such as below where lack of data, resulted in an unreliable slope</a:t>
            </a:r>
          </a:p>
        </p:txBody>
      </p:sp>
      <p:sp>
        <p:nvSpPr>
          <p:cNvPr id="5" name="Text Placeholder 4">
            <a:extLst>
              <a:ext uri="{FF2B5EF4-FFF2-40B4-BE49-F238E27FC236}">
                <a16:creationId xmlns:a16="http://schemas.microsoft.com/office/drawing/2014/main" id="{377A6B41-12BD-97FB-AEB9-0E79879EDC07}"/>
              </a:ext>
            </a:extLst>
          </p:cNvPr>
          <p:cNvSpPr>
            <a:spLocks noGrp="1"/>
          </p:cNvSpPr>
          <p:nvPr>
            <p:ph type="body" sz="quarter" idx="3"/>
          </p:nvPr>
        </p:nvSpPr>
        <p:spPr>
          <a:xfrm>
            <a:off x="6194428" y="1342000"/>
            <a:ext cx="5183188" cy="823912"/>
          </a:xfrm>
        </p:spPr>
        <p:txBody>
          <a:bodyPr/>
          <a:lstStyle/>
          <a:p>
            <a:r>
              <a:rPr lang="en-US" dirty="0">
                <a:latin typeface="Georgia" panose="02040502050405020303" pitchFamily="18" charset="0"/>
              </a:rPr>
              <a:t>How we calculated it</a:t>
            </a:r>
          </a:p>
        </p:txBody>
      </p:sp>
      <p:sp>
        <p:nvSpPr>
          <p:cNvPr id="6" name="Content Placeholder 5">
            <a:extLst>
              <a:ext uri="{FF2B5EF4-FFF2-40B4-BE49-F238E27FC236}">
                <a16:creationId xmlns:a16="http://schemas.microsoft.com/office/drawing/2014/main" id="{D34571D0-E9CA-811A-020F-CEF6A36A17CA}"/>
              </a:ext>
            </a:extLst>
          </p:cNvPr>
          <p:cNvSpPr>
            <a:spLocks noGrp="1"/>
          </p:cNvSpPr>
          <p:nvPr>
            <p:ph sz="quarter" idx="4"/>
          </p:nvPr>
        </p:nvSpPr>
        <p:spPr>
          <a:xfrm>
            <a:off x="6146798" y="2361175"/>
            <a:ext cx="5183188" cy="4131700"/>
          </a:xfrm>
        </p:spPr>
        <p:txBody>
          <a:bodyPr>
            <a:normAutofit lnSpcReduction="10000"/>
          </a:bodyPr>
          <a:lstStyle/>
          <a:p>
            <a:pPr>
              <a:buNone/>
            </a:pPr>
            <a:r>
              <a:rPr lang="en-US" sz="2400" b="0" i="0" dirty="0">
                <a:effectLst/>
                <a:latin typeface="Georgia" panose="02040502050405020303" pitchFamily="18" charset="0"/>
              </a:rPr>
              <a:t>Found the slope fit and compared it against the measured wave speeds over the same interval.</a:t>
            </a:r>
          </a:p>
          <a:p>
            <a:pPr>
              <a:buNone/>
            </a:pPr>
            <a:endParaRPr lang="en-US" sz="2400" b="0" i="0" dirty="0">
              <a:effectLst/>
              <a:latin typeface="Georgia" panose="02040502050405020303" pitchFamily="18" charset="0"/>
            </a:endParaRPr>
          </a:p>
          <a:p>
            <a:pPr>
              <a:buNone/>
            </a:pPr>
            <a:r>
              <a:rPr lang="en-US" sz="1800" b="0" i="0" dirty="0" err="1">
                <a:effectLst/>
                <a:latin typeface="Menlo"/>
              </a:rPr>
              <a:t>slope_fit</a:t>
            </a:r>
            <a:r>
              <a:rPr lang="en-US" sz="1800" b="0" i="0" dirty="0">
                <a:effectLst/>
                <a:latin typeface="Menlo"/>
              </a:rPr>
              <a:t> = </a:t>
            </a:r>
            <a:r>
              <a:rPr lang="en-US" sz="1800" b="0" i="0" dirty="0" err="1">
                <a:effectLst/>
                <a:latin typeface="Menlo"/>
              </a:rPr>
              <a:t>polyval</a:t>
            </a:r>
            <a:r>
              <a:rPr lang="en-US" sz="1800" b="0" i="0" dirty="0">
                <a:effectLst/>
                <a:latin typeface="Menlo"/>
              </a:rPr>
              <a:t>(p, </a:t>
            </a:r>
            <a:r>
              <a:rPr lang="en-US" sz="1800" b="0" i="0" dirty="0" err="1">
                <a:effectLst/>
                <a:latin typeface="Menlo"/>
              </a:rPr>
              <a:t>slopet</a:t>
            </a:r>
            <a:r>
              <a:rPr lang="en-US" sz="1800" b="0" i="0" dirty="0">
                <a:effectLst/>
                <a:latin typeface="Menlo"/>
              </a:rPr>
              <a:t>); </a:t>
            </a:r>
            <a:r>
              <a:rPr lang="en-US" sz="1800" b="0" i="0" dirty="0">
                <a:solidFill>
                  <a:srgbClr val="008013"/>
                </a:solidFill>
                <a:effectLst/>
                <a:latin typeface="Menlo"/>
              </a:rPr>
              <a:t>% fitted y values</a:t>
            </a:r>
            <a:br>
              <a:rPr lang="en-US" sz="1800" b="0" i="0" dirty="0">
                <a:effectLst/>
                <a:latin typeface="Menlo"/>
              </a:rPr>
            </a:br>
            <a:endParaRPr lang="en-US" sz="1800" b="0" i="0" dirty="0">
              <a:effectLst/>
              <a:latin typeface="Menlo"/>
            </a:endParaRPr>
          </a:p>
          <a:p>
            <a:pPr>
              <a:buNone/>
            </a:pPr>
            <a:r>
              <a:rPr lang="en-US" sz="1800" b="0" i="0" dirty="0">
                <a:solidFill>
                  <a:srgbClr val="008013"/>
                </a:solidFill>
                <a:effectLst/>
                <a:latin typeface="Menlo"/>
              </a:rPr>
              <a:t>% Compute R-squared</a:t>
            </a:r>
            <a:endParaRPr lang="en-US" sz="1800" b="0" i="0" dirty="0">
              <a:effectLst/>
              <a:latin typeface="Menlo"/>
            </a:endParaRPr>
          </a:p>
          <a:p>
            <a:pPr>
              <a:buNone/>
            </a:pPr>
            <a:r>
              <a:rPr lang="en-US" sz="1800" b="0" i="0" dirty="0" err="1">
                <a:effectLst/>
                <a:latin typeface="Menlo"/>
              </a:rPr>
              <a:t>SS_res</a:t>
            </a:r>
            <a:r>
              <a:rPr lang="en-US" sz="1800" b="0" i="0" dirty="0">
                <a:effectLst/>
                <a:latin typeface="Menlo"/>
              </a:rPr>
              <a:t> = sum((</a:t>
            </a:r>
            <a:r>
              <a:rPr lang="en-US" sz="1800" b="0" i="0" dirty="0" err="1">
                <a:effectLst/>
                <a:latin typeface="Menlo"/>
              </a:rPr>
              <a:t>slopews</a:t>
            </a:r>
            <a:r>
              <a:rPr lang="en-US" sz="1800" b="0" i="0" dirty="0">
                <a:effectLst/>
                <a:latin typeface="Menlo"/>
              </a:rPr>
              <a:t> - </a:t>
            </a:r>
            <a:r>
              <a:rPr lang="en-US" sz="1800" b="0" i="0" dirty="0" err="1">
                <a:effectLst/>
                <a:latin typeface="Menlo"/>
              </a:rPr>
              <a:t>slope_fit</a:t>
            </a:r>
            <a:r>
              <a:rPr lang="en-US" sz="1800" b="0" i="0" dirty="0">
                <a:effectLst/>
                <a:latin typeface="Menlo"/>
              </a:rPr>
              <a:t>).^2); </a:t>
            </a:r>
            <a:r>
              <a:rPr lang="en-US" sz="1800" b="0" i="0" dirty="0">
                <a:solidFill>
                  <a:srgbClr val="008013"/>
                </a:solidFill>
                <a:effectLst/>
                <a:latin typeface="Menlo"/>
              </a:rPr>
              <a:t>% residual sum of squares</a:t>
            </a:r>
            <a:endParaRPr lang="en-US" sz="1800" b="0" i="0" dirty="0">
              <a:effectLst/>
              <a:latin typeface="Menlo"/>
            </a:endParaRPr>
          </a:p>
          <a:p>
            <a:pPr>
              <a:buNone/>
            </a:pPr>
            <a:r>
              <a:rPr lang="en-US" sz="1800" b="0" i="0" dirty="0" err="1">
                <a:effectLst/>
                <a:latin typeface="Menlo"/>
              </a:rPr>
              <a:t>SS_tot</a:t>
            </a:r>
            <a:r>
              <a:rPr lang="en-US" sz="1800" b="0" i="0" dirty="0">
                <a:effectLst/>
                <a:latin typeface="Menlo"/>
              </a:rPr>
              <a:t> = sum((</a:t>
            </a:r>
            <a:r>
              <a:rPr lang="en-US" sz="1800" b="0" i="0" dirty="0" err="1">
                <a:effectLst/>
                <a:latin typeface="Menlo"/>
              </a:rPr>
              <a:t>slopews</a:t>
            </a:r>
            <a:r>
              <a:rPr lang="en-US" sz="1800" b="0" i="0" dirty="0">
                <a:effectLst/>
                <a:latin typeface="Menlo"/>
              </a:rPr>
              <a:t> - mean(</a:t>
            </a:r>
            <a:r>
              <a:rPr lang="en-US" sz="1800" b="0" i="0" dirty="0" err="1">
                <a:effectLst/>
                <a:latin typeface="Menlo"/>
              </a:rPr>
              <a:t>slopews</a:t>
            </a:r>
            <a:r>
              <a:rPr lang="en-US" sz="1800" b="0" i="0" dirty="0">
                <a:effectLst/>
                <a:latin typeface="Menlo"/>
              </a:rPr>
              <a:t>)).^2); </a:t>
            </a:r>
            <a:r>
              <a:rPr lang="en-US" sz="1800" b="0" i="0" dirty="0">
                <a:solidFill>
                  <a:srgbClr val="008013"/>
                </a:solidFill>
                <a:effectLst/>
                <a:latin typeface="Menlo"/>
              </a:rPr>
              <a:t>% total sum of squares</a:t>
            </a:r>
            <a:endParaRPr lang="en-US" sz="1800" b="0" i="0" dirty="0">
              <a:effectLst/>
              <a:latin typeface="Menlo"/>
            </a:endParaRPr>
          </a:p>
          <a:p>
            <a:r>
              <a:rPr lang="en-US" sz="1800" b="0" i="0" dirty="0" err="1">
                <a:effectLst/>
                <a:latin typeface="Menlo"/>
              </a:rPr>
              <a:t>R_squared</a:t>
            </a:r>
            <a:r>
              <a:rPr lang="en-US" sz="1800" b="0" i="0" dirty="0">
                <a:effectLst/>
                <a:latin typeface="Menlo"/>
              </a:rPr>
              <a:t> = 1 - (</a:t>
            </a:r>
            <a:r>
              <a:rPr lang="en-US" sz="1800" b="0" i="0" dirty="0" err="1">
                <a:effectLst/>
                <a:latin typeface="Menlo"/>
              </a:rPr>
              <a:t>SS_res</a:t>
            </a:r>
            <a:r>
              <a:rPr lang="en-US" sz="1800" b="0" i="0" dirty="0">
                <a:effectLst/>
                <a:latin typeface="Menlo"/>
              </a:rPr>
              <a:t> / </a:t>
            </a:r>
            <a:r>
              <a:rPr lang="en-US" sz="1800" b="0" i="0" dirty="0" err="1">
                <a:effectLst/>
                <a:latin typeface="Menlo"/>
              </a:rPr>
              <a:t>SS_tot</a:t>
            </a:r>
            <a:r>
              <a:rPr lang="en-US" sz="1800" b="0" i="0" dirty="0">
                <a:effectLst/>
                <a:latin typeface="Menlo"/>
              </a:rPr>
              <a:t>);</a:t>
            </a:r>
          </a:p>
        </p:txBody>
      </p:sp>
      <p:pic>
        <p:nvPicPr>
          <p:cNvPr id="9" name="Picture 8">
            <a:extLst>
              <a:ext uri="{FF2B5EF4-FFF2-40B4-BE49-F238E27FC236}">
                <a16:creationId xmlns:a16="http://schemas.microsoft.com/office/drawing/2014/main" id="{17BBCCDC-2ECB-0A41-D280-E5D53E7C9ABB}"/>
              </a:ext>
            </a:extLst>
          </p:cNvPr>
          <p:cNvPicPr>
            <a:picLocks noChangeAspect="1"/>
          </p:cNvPicPr>
          <p:nvPr/>
        </p:nvPicPr>
        <p:blipFill>
          <a:blip r:embed="rId2"/>
          <a:stretch>
            <a:fillRect/>
          </a:stretch>
        </p:blipFill>
        <p:spPr>
          <a:xfrm>
            <a:off x="2462981" y="4025703"/>
            <a:ext cx="3347884" cy="2733529"/>
          </a:xfrm>
          <a:prstGeom prst="rect">
            <a:avLst/>
          </a:prstGeom>
        </p:spPr>
      </p:pic>
    </p:spTree>
    <p:extLst>
      <p:ext uri="{BB962C8B-B14F-4D97-AF65-F5344CB8AC3E}">
        <p14:creationId xmlns:p14="http://schemas.microsoft.com/office/powerpoint/2010/main" val="744744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04237-FC4F-33FA-4920-988556F219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0CDCD8-FABB-75B8-CCC7-85CAEA81E002}"/>
              </a:ext>
            </a:extLst>
          </p:cNvPr>
          <p:cNvSpPr>
            <a:spLocks noGrp="1"/>
          </p:cNvSpPr>
          <p:nvPr>
            <p:ph type="title"/>
          </p:nvPr>
        </p:nvSpPr>
        <p:spPr/>
        <p:txBody>
          <a:bodyPr/>
          <a:lstStyle/>
          <a:p>
            <a:r>
              <a:rPr lang="en-US" dirty="0">
                <a:latin typeface="Georgia Pro Black" panose="02040A02050405020203" pitchFamily="18" charset="0"/>
              </a:rPr>
              <a:t>Best Height</a:t>
            </a:r>
          </a:p>
        </p:txBody>
      </p:sp>
      <p:sp>
        <p:nvSpPr>
          <p:cNvPr id="3" name="Content Placeholder 2">
            <a:extLst>
              <a:ext uri="{FF2B5EF4-FFF2-40B4-BE49-F238E27FC236}">
                <a16:creationId xmlns:a16="http://schemas.microsoft.com/office/drawing/2014/main" id="{8F6F4B56-3496-E309-EB8D-0ACA5E2C2C80}"/>
              </a:ext>
            </a:extLst>
          </p:cNvPr>
          <p:cNvSpPr>
            <a:spLocks noGrp="1"/>
          </p:cNvSpPr>
          <p:nvPr>
            <p:ph idx="1"/>
          </p:nvPr>
        </p:nvSpPr>
        <p:spPr>
          <a:xfrm>
            <a:off x="838200" y="1424066"/>
            <a:ext cx="6956685" cy="4752897"/>
          </a:xfrm>
        </p:spPr>
        <p:txBody>
          <a:bodyPr>
            <a:normAutofit/>
          </a:bodyPr>
          <a:lstStyle/>
          <a:p>
            <a:pPr marL="0" indent="0">
              <a:buNone/>
            </a:pPr>
            <a:r>
              <a:rPr lang="en-US" sz="2400" dirty="0">
                <a:latin typeface="Georgia" panose="02040502050405020303" pitchFamily="18" charset="0"/>
              </a:rPr>
              <a:t>2 cm was selected as the most reliable data set. Because 2 and 4 cm were measured on both data collection days, they provided the most data, as well as providing separate data to compare between, compared to just repetitions of the same situation. There were some points of concern within this data set, such as the one highlighted below. Seeing as the calculations didn’t account for wave speed decreasing during the plie, but this was a relatively small portion of the trials, 2cm was selected as the best option for statistical analysis.</a:t>
            </a:r>
          </a:p>
        </p:txBody>
      </p:sp>
      <p:pic>
        <p:nvPicPr>
          <p:cNvPr id="4" name="Picture 3">
            <a:extLst>
              <a:ext uri="{FF2B5EF4-FFF2-40B4-BE49-F238E27FC236}">
                <a16:creationId xmlns:a16="http://schemas.microsoft.com/office/drawing/2014/main" id="{0DB1AA79-0583-B916-AF64-7E30693181DA}"/>
              </a:ext>
            </a:extLst>
          </p:cNvPr>
          <p:cNvPicPr>
            <a:picLocks noChangeAspect="1"/>
          </p:cNvPicPr>
          <p:nvPr/>
        </p:nvPicPr>
        <p:blipFill>
          <a:blip r:embed="rId2"/>
          <a:stretch>
            <a:fillRect/>
          </a:stretch>
        </p:blipFill>
        <p:spPr>
          <a:xfrm>
            <a:off x="7794885" y="1424066"/>
            <a:ext cx="3874809" cy="3220934"/>
          </a:xfrm>
          <a:prstGeom prst="rect">
            <a:avLst/>
          </a:prstGeom>
        </p:spPr>
      </p:pic>
    </p:spTree>
    <p:extLst>
      <p:ext uri="{BB962C8B-B14F-4D97-AF65-F5344CB8AC3E}">
        <p14:creationId xmlns:p14="http://schemas.microsoft.com/office/powerpoint/2010/main" val="178503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109</TotalTime>
  <Words>697</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Aptos</vt:lpstr>
      <vt:lpstr>Aptos Display</vt:lpstr>
      <vt:lpstr>Arial</vt:lpstr>
      <vt:lpstr>Cambria Math</vt:lpstr>
      <vt:lpstr>Georgia</vt:lpstr>
      <vt:lpstr>Georgia Pro Black</vt:lpstr>
      <vt:lpstr>Menlo</vt:lpstr>
      <vt:lpstr>Office Theme</vt:lpstr>
      <vt:lpstr>Plie Key Summary Data </vt:lpstr>
      <vt:lpstr>Each Rep</vt:lpstr>
      <vt:lpstr>Baseline</vt:lpstr>
      <vt:lpstr>Peak Data</vt:lpstr>
      <vt:lpstr>Peak to Baseline Ratio</vt:lpstr>
      <vt:lpstr>Slope - Midpoint</vt:lpstr>
      <vt:lpstr>Slope</vt:lpstr>
      <vt:lpstr>Slope – R Squared Value</vt:lpstr>
      <vt:lpstr>Best Height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Rebecca Mecham</dc:creator>
  <cp:lastModifiedBy>Rebecca Mecham</cp:lastModifiedBy>
  <cp:revision>1</cp:revision>
  <dcterms:created xsi:type="dcterms:W3CDTF">2025-05-23T15:51:41Z</dcterms:created>
  <dcterms:modified xsi:type="dcterms:W3CDTF">2025-05-23T17:41:27Z</dcterms:modified>
</cp:coreProperties>
</file>