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51B72-7192-48F5-8836-B1B026C5BE63}" v="279" dt="2023-11-01T06:05:30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상호" userId="5ef4430a-00e6-4b03-9fb8-b8879be81306" providerId="ADAL" clId="{91B51B72-7192-48F5-8836-B1B026C5BE63}"/>
    <pc:docChg chg="undo custSel modSld sldOrd">
      <pc:chgData name="윤상호" userId="5ef4430a-00e6-4b03-9fb8-b8879be81306" providerId="ADAL" clId="{91B51B72-7192-48F5-8836-B1B026C5BE63}" dt="2023-11-01T06:05:30.815" v="363"/>
      <pc:docMkLst>
        <pc:docMk/>
      </pc:docMkLst>
      <pc:sldChg chg="modSp mod">
        <pc:chgData name="윤상호" userId="5ef4430a-00e6-4b03-9fb8-b8879be81306" providerId="ADAL" clId="{91B51B72-7192-48F5-8836-B1B026C5BE63}" dt="2023-11-01T05:54:57.269" v="349"/>
        <pc:sldMkLst>
          <pc:docMk/>
          <pc:sldMk cId="0" sldId="257"/>
        </pc:sldMkLst>
        <pc:spChg chg="mod">
          <ac:chgData name="윤상호" userId="5ef4430a-00e6-4b03-9fb8-b8879be81306" providerId="ADAL" clId="{91B51B72-7192-48F5-8836-B1B026C5BE63}" dt="2023-11-01T05:54:57.269" v="349"/>
          <ac:spMkLst>
            <pc:docMk/>
            <pc:sldMk cId="0" sldId="257"/>
            <ac:spMk id="66" creationId="{00000000-0000-0000-0000-000000000000}"/>
          </ac:spMkLst>
        </pc:spChg>
      </pc:sldChg>
      <pc:sldChg chg="modSp modNotes">
        <pc:chgData name="윤상호" userId="5ef4430a-00e6-4b03-9fb8-b8879be81306" providerId="ADAL" clId="{91B51B72-7192-48F5-8836-B1B026C5BE63}" dt="2023-11-01T05:43:12.004" v="262" actId="20577"/>
        <pc:sldMkLst>
          <pc:docMk/>
          <pc:sldMk cId="0" sldId="258"/>
        </pc:sldMkLst>
        <pc:spChg chg="mod">
          <ac:chgData name="윤상호" userId="5ef4430a-00e6-4b03-9fb8-b8879be81306" providerId="ADAL" clId="{91B51B72-7192-48F5-8836-B1B026C5BE63}" dt="2023-11-01T05:43:12.004" v="262" actId="20577"/>
          <ac:spMkLst>
            <pc:docMk/>
            <pc:sldMk cId="0" sldId="258"/>
            <ac:spMk id="75" creationId="{00000000-0000-0000-0000-000000000000}"/>
          </ac:spMkLst>
        </pc:spChg>
      </pc:sldChg>
      <pc:sldChg chg="ord modNotes">
        <pc:chgData name="윤상호" userId="5ef4430a-00e6-4b03-9fb8-b8879be81306" providerId="ADAL" clId="{91B51B72-7192-48F5-8836-B1B026C5BE63}" dt="2023-11-01T05:54:35.056" v="307"/>
        <pc:sldMkLst>
          <pc:docMk/>
          <pc:sldMk cId="0" sldId="259"/>
        </pc:sldMkLst>
      </pc:sldChg>
      <pc:sldChg chg="modAnim">
        <pc:chgData name="윤상호" userId="5ef4430a-00e6-4b03-9fb8-b8879be81306" providerId="ADAL" clId="{91B51B72-7192-48F5-8836-B1B026C5BE63}" dt="2023-11-01T06:05:30.815" v="363"/>
        <pc:sldMkLst>
          <pc:docMk/>
          <pc:sldMk cId="0" sldId="260"/>
        </pc:sldMkLst>
      </pc:sldChg>
      <pc:sldChg chg="modSp mod ord modAnim modNotes">
        <pc:chgData name="윤상호" userId="5ef4430a-00e6-4b03-9fb8-b8879be81306" providerId="ADAL" clId="{91B51B72-7192-48F5-8836-B1B026C5BE63}" dt="2023-11-01T05:54:32.520" v="305"/>
        <pc:sldMkLst>
          <pc:docMk/>
          <pc:sldMk cId="0" sldId="262"/>
        </pc:sldMkLst>
        <pc:spChg chg="mod">
          <ac:chgData name="윤상호" userId="5ef4430a-00e6-4b03-9fb8-b8879be81306" providerId="ADAL" clId="{91B51B72-7192-48F5-8836-B1B026C5BE63}" dt="2023-11-01T05:54:22.860" v="303" actId="20577"/>
          <ac:spMkLst>
            <pc:docMk/>
            <pc:sldMk cId="0" sldId="262"/>
            <ac:spMk id="124" creationId="{00000000-0000-0000-0000-000000000000}"/>
          </ac:spMkLst>
        </pc:spChg>
        <pc:spChg chg="mod">
          <ac:chgData name="윤상호" userId="5ef4430a-00e6-4b03-9fb8-b8879be81306" providerId="ADAL" clId="{91B51B72-7192-48F5-8836-B1B026C5BE63}" dt="2023-11-01T05:54:22.517" v="302" actId="1035"/>
          <ac:spMkLst>
            <pc:docMk/>
            <pc:sldMk cId="0" sldId="262"/>
            <ac:spMk id="125" creationId="{00000000-0000-0000-0000-000000000000}"/>
          </ac:spMkLst>
        </pc:spChg>
      </pc:sldChg>
      <pc:sldChg chg="modSp mod">
        <pc:chgData name="윤상호" userId="5ef4430a-00e6-4b03-9fb8-b8879be81306" providerId="ADAL" clId="{91B51B72-7192-48F5-8836-B1B026C5BE63}" dt="2023-11-01T05:42:08.601" v="2" actId="27636"/>
        <pc:sldMkLst>
          <pc:docMk/>
          <pc:sldMk cId="0" sldId="264"/>
        </pc:sldMkLst>
        <pc:spChg chg="mod">
          <ac:chgData name="윤상호" userId="5ef4430a-00e6-4b03-9fb8-b8879be81306" providerId="ADAL" clId="{91B51B72-7192-48F5-8836-B1B026C5BE63}" dt="2023-11-01T05:42:08.601" v="2" actId="27636"/>
          <ac:spMkLst>
            <pc:docMk/>
            <pc:sldMk cId="0" sldId="264"/>
            <ac:spMk id="159" creationId="{00000000-0000-0000-0000-000000000000}"/>
          </ac:spMkLst>
        </pc:spChg>
      </pc:sldChg>
      <pc:sldChg chg="modSp mod">
        <pc:chgData name="윤상호" userId="5ef4430a-00e6-4b03-9fb8-b8879be81306" providerId="ADAL" clId="{91B51B72-7192-48F5-8836-B1B026C5BE63}" dt="2023-11-01T05:42:08.625" v="3" actId="27636"/>
        <pc:sldMkLst>
          <pc:docMk/>
          <pc:sldMk cId="0" sldId="267"/>
        </pc:sldMkLst>
        <pc:spChg chg="mod">
          <ac:chgData name="윤상호" userId="5ef4430a-00e6-4b03-9fb8-b8879be81306" providerId="ADAL" clId="{91B51B72-7192-48F5-8836-B1B026C5BE63}" dt="2023-11-01T05:42:08.625" v="3" actId="27636"/>
          <ac:spMkLst>
            <pc:docMk/>
            <pc:sldMk cId="0" sldId="267"/>
            <ac:spMk id="217" creationId="{00000000-0000-0000-0000-000000000000}"/>
          </ac:spMkLst>
        </pc:spChg>
      </pc:sldChg>
      <pc:sldChg chg="modSp mod">
        <pc:chgData name="윤상호" userId="5ef4430a-00e6-4b03-9fb8-b8879be81306" providerId="ADAL" clId="{91B51B72-7192-48F5-8836-B1B026C5BE63}" dt="2023-11-01T05:42:08.636" v="4" actId="27636"/>
        <pc:sldMkLst>
          <pc:docMk/>
          <pc:sldMk cId="0" sldId="270"/>
        </pc:sldMkLst>
        <pc:spChg chg="mod">
          <ac:chgData name="윤상호" userId="5ef4430a-00e6-4b03-9fb8-b8879be81306" providerId="ADAL" clId="{91B51B72-7192-48F5-8836-B1B026C5BE63}" dt="2023-11-01T05:42:08.636" v="4" actId="27636"/>
          <ac:spMkLst>
            <pc:docMk/>
            <pc:sldMk cId="0" sldId="270"/>
            <ac:spMk id="2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d29d5d04a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d29d5d04a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d29d5d04a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d29d5d04a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d29d5d04a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d29d5d04a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d29d5d04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d29d5d04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d29d5d04a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d29d5d04a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d29d5d04a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d29d5d04a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394e6998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394e6998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29d5d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29d5d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d29d5d0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d29d5d0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d29d5d04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d29d5d04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d29d5d0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d29d5d0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d29d5d04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d29d5d04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d29d5d04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d29d5d04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d29d5d04a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d29d5d04a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멀티모달을 활용한 텍스트 기반 스팸필터링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조원 : 윤상호, 이강우, 조재홍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322900" y="290500"/>
            <a:ext cx="58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결과</a:t>
            </a:r>
            <a:endParaRPr sz="146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2870730" cy="27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450" y="1169850"/>
            <a:ext cx="3925750" cy="22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998450" y="3528425"/>
            <a:ext cx="39258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입력한 메일의 분석 결과를 본 졸업과제에서 분석한 피처에 빈도수 그래프 나타남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523" y="1378625"/>
            <a:ext cx="1846524" cy="1922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558750" y="3873900"/>
            <a:ext cx="231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웹에서 텍스트 + 이미지를 같이 보냈을 때 스팸 키워드 파이차트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273551" y="3301625"/>
            <a:ext cx="1660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모델 분류 결과에 의해 스팸이라서 사이렌이 울림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332038" y="2344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사항 </a:t>
            </a:r>
            <a:r>
              <a:rPr lang="ko" sz="1461"/>
              <a:t>- 피처 후보 선정 방법</a:t>
            </a:r>
            <a:endParaRPr sz="3311"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242350" y="939018"/>
            <a:ext cx="87000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90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25"/>
              <a:buChar char="-"/>
            </a:pPr>
            <a:r>
              <a:rPr lang="ko" sz="1425">
                <a:solidFill>
                  <a:srgbClr val="1F2328"/>
                </a:solidFill>
              </a:rPr>
              <a:t>피처 후보를 선정하는 기준은 </a:t>
            </a:r>
            <a:r>
              <a:rPr lang="ko" sz="1425" b="1">
                <a:solidFill>
                  <a:srgbClr val="1F2328"/>
                </a:solidFill>
              </a:rPr>
              <a:t>문맥상으로 봤을 때 스팸과 햄의 차이가 명확하게 드러나는</a:t>
            </a:r>
            <a:r>
              <a:rPr lang="ko" sz="1425">
                <a:solidFill>
                  <a:srgbClr val="1F2328"/>
                </a:solidFill>
              </a:rPr>
              <a:t> 피처가 뭐가 있을까? 그리고 </a:t>
            </a:r>
            <a:r>
              <a:rPr lang="ko" sz="1425" b="1">
                <a:solidFill>
                  <a:srgbClr val="1F2328"/>
                </a:solidFill>
              </a:rPr>
              <a:t>문맥상으로 봤을 때 각 모달리티간 차별점이 명확하게 드러나는</a:t>
            </a:r>
            <a:r>
              <a:rPr lang="ko" sz="1425">
                <a:solidFill>
                  <a:srgbClr val="1F2328"/>
                </a:solidFill>
              </a:rPr>
              <a:t> 피처는 뭐가 있을까? 라는 생각으로 시작하였다. </a:t>
            </a:r>
            <a:endParaRPr sz="1425">
              <a:solidFill>
                <a:srgbClr val="1F2328"/>
              </a:solidFill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63" y="2569525"/>
            <a:ext cx="69627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276563" y="1793600"/>
            <a:ext cx="86316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90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25"/>
              <a:buFont typeface="Lato"/>
              <a:buChar char="-"/>
            </a:pPr>
            <a:r>
              <a:rPr lang="ko" sz="1425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또한, 문맥 말고도 피처 값으로 쓸 수 있는것들을 더 생각해보았을 때, </a:t>
            </a:r>
            <a:r>
              <a:rPr lang="ko" sz="1425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수치적으로 잘 표현되는 것이 글자 수</a:t>
            </a:r>
            <a:r>
              <a:rPr lang="ko" sz="1425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라고 생각했고 이 생각을 바탕으로 품사 비율, 문단 내 단어 수 평균 등의 피처 후보를 선정하였다.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311700" y="941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</a:t>
            </a:r>
            <a:r>
              <a:rPr lang="ko" sz="1461"/>
              <a:t>- 피처 분석 방법</a:t>
            </a:r>
            <a:endParaRPr sz="33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468925" y="720275"/>
            <a:ext cx="85206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ko" sz="1162">
                <a:solidFill>
                  <a:srgbClr val="1F2328"/>
                </a:solidFill>
              </a:rPr>
              <a:t>피처들의 각 모달리티간의 차별점 여부를 시각적으로 확인하기 위해 히스토그램을 그려 분포를 확인</a:t>
            </a:r>
            <a:endParaRPr sz="1162">
              <a:solidFill>
                <a:srgbClr val="1F2328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4868251" y="4642625"/>
            <a:ext cx="35220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ko" sz="1300" b="1">
                <a:latin typeface="Lato"/>
                <a:ea typeface="Lato"/>
                <a:cs typeface="Lato"/>
                <a:sym typeface="Lato"/>
              </a:rPr>
              <a:t>각 feature별 겹치는 비율을 나타낸 표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3350"/>
            <a:ext cx="4103074" cy="306431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25" y="1803350"/>
            <a:ext cx="3521850" cy="287568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368975" y="1018675"/>
            <a:ext cx="80361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63"/>
              <a:buFont typeface="Lato"/>
              <a:buChar char="-"/>
            </a:pPr>
            <a:r>
              <a:rPr lang="ko" sz="1162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각 모달리티의 스팸메일 간의 피처 분포도</a:t>
            </a:r>
            <a:r>
              <a:rPr lang="ko" sz="1162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를 보면 답이 나오지 않을까? 라는 생각을 했고 실제로 </a:t>
            </a:r>
            <a:r>
              <a:rPr lang="ko" sz="1162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히스토그램</a:t>
            </a:r>
            <a:r>
              <a:rPr lang="ko" sz="1162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으로 그려서 살펴보았을 때, 두 개의 그래프가 </a:t>
            </a:r>
            <a:r>
              <a:rPr lang="ko" sz="1162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겹치는 면적이 50% 미만인 것</a:t>
            </a:r>
            <a:r>
              <a:rPr lang="ko" sz="1162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을 선택하면 </a:t>
            </a:r>
            <a:r>
              <a:rPr lang="ko" sz="1162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두 모달리티간의 차이를 명확</a:t>
            </a:r>
            <a:r>
              <a:rPr lang="ko" sz="1162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하게 표현할 수 있다라고 판단하였다.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311700" y="1286950"/>
            <a:ext cx="8520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>
                <a:solidFill>
                  <a:srgbClr val="1F2328"/>
                </a:solidFill>
              </a:rPr>
              <a:t>각 피처에 대해 모달리티간의 차별점이 선명하다면 해당 피처에 가중을 두고 모델 학습을 진행해야 다양한 유형의 새로운 패턴의 스팸메일에 잘 대응할 수 있을 것이라는 가설을 세워 차별점 여부를 기준으로 피처를 선정하였다. </a:t>
            </a:r>
            <a:endParaRPr>
              <a:solidFill>
                <a:srgbClr val="1F232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1F2328"/>
              </a:solidFill>
            </a:endParaRPr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994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사항 </a:t>
            </a:r>
            <a:r>
              <a:rPr lang="ko" sz="1461"/>
              <a:t>- 피처 선정 이유</a:t>
            </a:r>
            <a:endParaRPr sz="33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346125" y="2939325"/>
            <a:ext cx="79941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Lato"/>
              <a:buChar char="-"/>
            </a:pPr>
            <a:r>
              <a:rPr lang="ko" sz="18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실제 위 가설을 바탕으로 최종 선정된 피처들을 사용하여 모델을 구축하고 테스트 한 결과 다른 피쳐들을 활용하였을 때 보다 성능이 우수한 것을 확인하였다.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</a:t>
            </a:r>
            <a:r>
              <a:rPr lang="ko" sz="1350"/>
              <a:t>-  최종 성능(이미지)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305475" y="950250"/>
            <a:ext cx="85206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아래 그래프는 이미지 단일 모델과, 이미지 다중 모델(다중 모달리티)에 이미지 + 텍스트를 넣었을 때 성능을 나타낸 그래프와 최종 완성된 모델의 성능을 나타낸 Confusion Matrix이다.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5" y="1516600"/>
            <a:ext cx="4200425" cy="308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6"/>
          <p:cNvCxnSpPr/>
          <p:nvPr/>
        </p:nvCxnSpPr>
        <p:spPr>
          <a:xfrm>
            <a:off x="1737475" y="3288025"/>
            <a:ext cx="1335300" cy="222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6"/>
          <p:cNvSpPr txBox="1"/>
          <p:nvPr/>
        </p:nvSpPr>
        <p:spPr>
          <a:xfrm>
            <a:off x="1688538" y="2403775"/>
            <a:ext cx="1434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Lato"/>
                <a:ea typeface="Lato"/>
                <a:cs typeface="Lato"/>
                <a:sym typeface="Lato"/>
              </a:rPr>
              <a:t>단일에 비해 다중 모달리티를 더욱 잘 처리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6998"/>
            <a:ext cx="4342249" cy="2351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4595450" y="3923875"/>
            <a:ext cx="43422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● Accuracy (정확도): </a:t>
            </a:r>
            <a:r>
              <a:rPr lang="ko" sz="1300" b="1">
                <a:latin typeface="Lato"/>
                <a:ea typeface="Lato"/>
                <a:cs typeface="Lato"/>
                <a:sym typeface="Lato"/>
              </a:rPr>
              <a:t>0.9414 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● Recall (재현율): 0.9069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● Precision (정밀도): 0.9429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● Specificity (특이도): 0.9640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● F1 Score: 0.9246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 </a:t>
            </a:r>
            <a:r>
              <a:rPr lang="ko" sz="1400"/>
              <a:t>- 어려웠던 점</a:t>
            </a:r>
            <a:endParaRPr sz="1400"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-"/>
            </a:pPr>
            <a:r>
              <a:rPr lang="ko">
                <a:solidFill>
                  <a:srgbClr val="1F2328"/>
                </a:solidFill>
              </a:rPr>
              <a:t>멀티모달 AI의 특성을 활용하기 위해 여러 유형의 데이터에서 피쳐 후보들을 선정하는 과정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347600" y="1885075"/>
            <a:ext cx="843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Lato"/>
              <a:buChar char="-"/>
            </a:pPr>
            <a:r>
              <a:rPr lang="ko" sz="18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선정한 피쳐 후보들을 분석하여 최종선정하는 과정에서의 합리적인 이유 선정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325250" y="250217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Lato"/>
              <a:buChar char="-"/>
            </a:pPr>
            <a:r>
              <a:rPr lang="ko" sz="18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보고서 작성과정에서 과제의 목표, 기존 모델의 문제점과 이를 해결하기 위한 방법, 기존 모델과 본 과제의 차이점을 메인으로 작성했어야 하는데, 모델의 구현과정을 기술하는데에 치중한 점	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47600" y="3601075"/>
            <a:ext cx="82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Lato"/>
              <a:buChar char="-"/>
            </a:pPr>
            <a:r>
              <a:rPr lang="ko" sz="18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완성된 파이썬 코드와 웹,DB 사이의 실시간 연동시 호환성 문제로 인한 에러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개요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과제 소개</a:t>
            </a:r>
            <a:endParaRPr lang="en-US" altLang="ko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/>
              <a:t>과제 목표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동작 과정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세부 사항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결론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 </a:t>
            </a:r>
            <a:r>
              <a:rPr lang="ko" sz="1755"/>
              <a:t>- 전체적인 설명</a:t>
            </a:r>
            <a:endParaRPr sz="1755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75" y="1088725"/>
            <a:ext cx="8639726" cy="28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55200" y="3982575"/>
            <a:ext cx="84336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AutoNum type="arabicPeriod"/>
            </a:pPr>
            <a:r>
              <a:rPr lang="ko" sz="1500" dirty="0">
                <a:solidFill>
                  <a:srgbClr val="1F2328"/>
                </a:solidFill>
                <a:highlight>
                  <a:srgbClr val="FFFFFF"/>
                </a:highlight>
              </a:rPr>
              <a:t>사용자(정상, 스패머)가 메일을 작성하여 다른 사용자(희생자)에게 전송한다.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6100" y="4328175"/>
            <a:ext cx="8433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rgbClr val="1F2328"/>
                </a:solidFill>
                <a:highlight>
                  <a:srgbClr val="FFFFFF"/>
                </a:highlight>
              </a:rPr>
              <a:t>2. 메일(텍스트, 이미지, 혼합 등)이 Multi-Modal 스팸 필터링 모델에 의해 필터링 된다.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0275" y="4732575"/>
            <a:ext cx="84336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ko" sz="1500" dirty="0">
                <a:solidFill>
                  <a:srgbClr val="1F2328"/>
                </a:solidFill>
                <a:highlight>
                  <a:srgbClr val="FFFFFF"/>
                </a:highlight>
              </a:rPr>
              <a:t>3. </a:t>
            </a:r>
            <a:r>
              <a:rPr lang="ko-KR" altLang="en-US" sz="1500" dirty="0">
                <a:solidFill>
                  <a:srgbClr val="1F2328"/>
                </a:solidFill>
                <a:highlight>
                  <a:srgbClr val="FFFFFF"/>
                </a:highlight>
              </a:rPr>
              <a:t>필터링 결과를 웹으로 연동시켜 그래프 및 파이차트로 분석 결과를 표시한다</a:t>
            </a:r>
            <a:r>
              <a:rPr lang="en-US" altLang="ko-KR" sz="1500" dirty="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r>
              <a:rPr lang="ko" sz="15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소개 </a:t>
            </a:r>
            <a:r>
              <a:rPr lang="ko" sz="1755"/>
              <a:t>- 기존의 문제점</a:t>
            </a:r>
            <a:r>
              <a:rPr lang="ko"/>
              <a:t>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92300"/>
            <a:ext cx="3039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99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5"/>
              <a:buChar char="-"/>
            </a:pPr>
            <a:r>
              <a:rPr lang="ko" sz="1455" dirty="0">
                <a:solidFill>
                  <a:srgbClr val="000000"/>
                </a:solidFill>
              </a:rPr>
              <a:t>최근 텍스트 스팸은 대부분의 필터링 시스템에서 잘 처리되고 있다. </a:t>
            </a:r>
            <a:endParaRPr sz="1455" dirty="0"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325" y="462213"/>
            <a:ext cx="5277799" cy="42190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7"/>
          <p:cNvSpPr/>
          <p:nvPr/>
        </p:nvSpPr>
        <p:spPr>
          <a:xfrm>
            <a:off x="3843625" y="1819850"/>
            <a:ext cx="4392600" cy="40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664275" y="462225"/>
            <a:ext cx="5277900" cy="40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507675" y="4681275"/>
            <a:ext cx="55911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 : https://news.mt.co.kr/mtview.php?no=2018062915291805537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29675" y="2346650"/>
            <a:ext cx="3000000" cy="2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9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Lato"/>
              <a:buChar char="-"/>
            </a:pPr>
            <a:r>
              <a:rPr lang="ko" sz="1455" dirty="0">
                <a:latin typeface="Lato"/>
                <a:ea typeface="Lato"/>
                <a:cs typeface="Lato"/>
                <a:sym typeface="Lato"/>
              </a:rPr>
              <a:t>BUT, 최근에는 텍스트 필터링을 우회하기 위해서 </a:t>
            </a:r>
            <a:r>
              <a:rPr lang="ko" sz="1455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이미지 형식으로 보낸다거나, 이미지와 텍스트를 같이 동봉하여 전송해서 기존의 필터링 시스템을 우회</a:t>
            </a:r>
            <a:r>
              <a:rPr lang="ko" sz="1455" dirty="0">
                <a:latin typeface="Lato"/>
                <a:ea typeface="Lato"/>
                <a:cs typeface="Lato"/>
                <a:sym typeface="Lato"/>
              </a:rPr>
              <a:t>하는 스패머들이 많이 등장하고 있다.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  <p:bldP spid="91" grpId="0" animBg="1"/>
      <p:bldP spid="92" grpId="0" animBg="1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소개 </a:t>
            </a:r>
            <a:r>
              <a:rPr lang="ko" sz="1755"/>
              <a:t>- 기존의 문제점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650" y="424975"/>
            <a:ext cx="3203650" cy="44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5628625" y="502650"/>
            <a:ext cx="3203700" cy="40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433950" y="4681600"/>
            <a:ext cx="37662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출처 : https://zdnet.co.kr/view/?no=20230110085132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92300"/>
            <a:ext cx="30393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99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5"/>
              <a:buChar char="-"/>
            </a:pPr>
            <a:r>
              <a:rPr lang="ko" sz="1455">
                <a:solidFill>
                  <a:srgbClr val="000000"/>
                </a:solidFill>
              </a:rPr>
              <a:t>최근에는 Chat - GPT와 같은 챗봇이 등장하면서 기존의 보안 모듈을 우회하는 악의적인 코드, 메일 등을 작성하기 쉬운 상황이다.</a:t>
            </a:r>
            <a:endParaRPr sz="1455">
              <a:solidFill>
                <a:srgbClr val="000000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496" y="1208359"/>
            <a:ext cx="3279725" cy="3225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/>
          <p:nvPr/>
        </p:nvCxnSpPr>
        <p:spPr>
          <a:xfrm rot="10800000" flipH="1">
            <a:off x="3022500" y="2228125"/>
            <a:ext cx="629700" cy="853500"/>
          </a:xfrm>
          <a:prstGeom prst="straightConnector1">
            <a:avLst/>
          </a:prstGeom>
          <a:noFill/>
          <a:ln w="28575" cap="flat" cmpd="sng">
            <a:solidFill>
              <a:srgbClr val="1F232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338475" y="3016150"/>
            <a:ext cx="30000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9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5"/>
              <a:buFont typeface="Lato"/>
              <a:buChar char="-"/>
            </a:pPr>
            <a:r>
              <a:rPr lang="ko" sz="1455">
                <a:latin typeface="Lato"/>
                <a:ea typeface="Lato"/>
                <a:cs typeface="Lato"/>
                <a:sym typeface="Lato"/>
              </a:rPr>
              <a:t>실제로, 본 졸업과제에서는 Chat-GPT의 정책을 우회하여 실제 악성 메일을 약 1200개 정도 만들어 냈다.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15975" y="1214725"/>
            <a:ext cx="4392600" cy="2846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568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소개 </a:t>
            </a:r>
            <a:r>
              <a:rPr lang="ko" sz="1755"/>
              <a:t>- 멀티모달이란?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42603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30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Char char="-"/>
            </a:pPr>
            <a:r>
              <a:rPr lang="ko" sz="1330" b="1">
                <a:solidFill>
                  <a:srgbClr val="000000"/>
                </a:solidFill>
                <a:highlight>
                  <a:srgbClr val="FFFFFF"/>
                </a:highlight>
              </a:rPr>
              <a:t>모달리티 </a:t>
            </a:r>
            <a:r>
              <a:rPr lang="ko" sz="1330">
                <a:solidFill>
                  <a:srgbClr val="000000"/>
                </a:solidFill>
                <a:highlight>
                  <a:srgbClr val="FFFFFF"/>
                </a:highlight>
              </a:rPr>
              <a:t>라는 것은 데이터의 형태, 유형을 의미한다. 예를 들어, 언어라는 것은 </a:t>
            </a:r>
            <a:r>
              <a:rPr lang="ko" sz="1330" b="1">
                <a:solidFill>
                  <a:srgbClr val="000000"/>
                </a:solidFill>
                <a:highlight>
                  <a:srgbClr val="FFFFFF"/>
                </a:highlight>
              </a:rPr>
              <a:t>시각적으로 글</a:t>
            </a:r>
            <a:r>
              <a:rPr lang="ko" sz="1330">
                <a:solidFill>
                  <a:srgbClr val="000000"/>
                </a:solidFill>
                <a:highlight>
                  <a:srgbClr val="FFFFFF"/>
                </a:highlight>
              </a:rPr>
              <a:t>로 표현될 수 있고, </a:t>
            </a:r>
            <a:r>
              <a:rPr lang="ko" sz="1330" b="1">
                <a:solidFill>
                  <a:srgbClr val="000000"/>
                </a:solidFill>
                <a:highlight>
                  <a:srgbClr val="FFFFFF"/>
                </a:highlight>
              </a:rPr>
              <a:t>청각적으로 소리</a:t>
            </a:r>
            <a:r>
              <a:rPr lang="ko" sz="1330">
                <a:solidFill>
                  <a:srgbClr val="000000"/>
                </a:solidFill>
                <a:highlight>
                  <a:srgbClr val="FFFFFF"/>
                </a:highlight>
              </a:rPr>
              <a:t>로 표현될 수 있다. 또한 </a:t>
            </a:r>
            <a:r>
              <a:rPr lang="ko" sz="1330" b="1">
                <a:solidFill>
                  <a:srgbClr val="000000"/>
                </a:solidFill>
                <a:highlight>
                  <a:srgbClr val="FFFFFF"/>
                </a:highlight>
              </a:rPr>
              <a:t>점자는 촉각의 형태</a:t>
            </a:r>
            <a:r>
              <a:rPr lang="ko" sz="1330">
                <a:solidFill>
                  <a:srgbClr val="000000"/>
                </a:solidFill>
                <a:highlight>
                  <a:srgbClr val="FFFFFF"/>
                </a:highlight>
              </a:rPr>
              <a:t>로 언어를 표현한 것이다. 이처럼 </a:t>
            </a:r>
            <a:r>
              <a:rPr lang="ko" sz="1330" b="1">
                <a:solidFill>
                  <a:srgbClr val="000000"/>
                </a:solidFill>
                <a:highlight>
                  <a:srgbClr val="FFFFFF"/>
                </a:highlight>
              </a:rPr>
              <a:t>시각, 촉각, 청각 등을 하나의 모달리티라고 할 수 있다. </a:t>
            </a:r>
            <a:endParaRPr sz="133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652625" y="4566450"/>
            <a:ext cx="4260300" cy="336900"/>
          </a:xfrm>
          <a:prstGeom prst="rect">
            <a:avLst/>
          </a:prstGeom>
          <a:noFill/>
          <a:ln w="9525" cap="flat" cmpd="sng">
            <a:solidFill>
              <a:srgbClr val="1F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결론은, 텍스트와 이미지가 섞여 들어와도 잘 처리할 수 있다!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4627983" y="1349223"/>
            <a:ext cx="4203813" cy="2599903"/>
            <a:chOff x="946898" y="527800"/>
            <a:chExt cx="7018052" cy="3477200"/>
          </a:xfrm>
        </p:grpSpPr>
        <p:pic>
          <p:nvPicPr>
            <p:cNvPr id="116" name="Google Shape;11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46898" y="1917324"/>
              <a:ext cx="850527" cy="85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3625" y="3154475"/>
              <a:ext cx="850525" cy="85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73625" y="527800"/>
              <a:ext cx="850525" cy="85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65375" y="1205750"/>
              <a:ext cx="850525" cy="85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65375" y="2647950"/>
              <a:ext cx="850525" cy="85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222125" y="1955425"/>
              <a:ext cx="774350" cy="77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63038" y="1831038"/>
              <a:ext cx="1023124" cy="1023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957100" y="1338673"/>
              <a:ext cx="2007850" cy="2007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9"/>
          <p:cNvSpPr txBox="1"/>
          <p:nvPr/>
        </p:nvSpPr>
        <p:spPr>
          <a:xfrm>
            <a:off x="326450" y="2452650"/>
            <a:ext cx="39609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30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Lato"/>
              <a:buChar char="-"/>
            </a:pPr>
            <a:r>
              <a:rPr lang="ko" sz="1330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앞서 소개한 기사에 따르면 </a:t>
            </a:r>
            <a:r>
              <a:rPr lang="ko" sz="1330" b="1" dirty="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요즘은 대부분의 텍스트 필터링을 우회하기 위해서 이미지 형식으로 스팸메일을 보내는 경우가 많아지고 있다.               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368200" y="3487050"/>
            <a:ext cx="38430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30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Lato"/>
              <a:buChar char="-"/>
            </a:pPr>
            <a:r>
              <a:rPr lang="ko" sz="133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본 졸업과제에서는 멀티모달을 활용하여 </a:t>
            </a:r>
            <a:r>
              <a:rPr lang="ko" sz="1330" b="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수집한 텍스트 메일</a:t>
            </a:r>
            <a:r>
              <a:rPr lang="ko" sz="133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뿐만 아니라, </a:t>
            </a:r>
            <a:r>
              <a:rPr lang="ko" sz="1330" b="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이미지</a:t>
            </a:r>
            <a:r>
              <a:rPr lang="ko" sz="133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와 </a:t>
            </a:r>
            <a:r>
              <a:rPr lang="ko" sz="1330" b="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Chat-GPT로 생성한 텍스트 메일</a:t>
            </a:r>
            <a:r>
              <a:rPr lang="ko" sz="133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을 각각의 모달리티로 보고 이 3가지 모달을 잘 처리할 수 있는 스팸 필터링 모델을 개발하였다.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과제 목표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74900"/>
            <a:ext cx="85206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-"/>
            </a:pPr>
            <a:r>
              <a:rPr lang="ko" sz="2200" dirty="0">
                <a:solidFill>
                  <a:srgbClr val="000000"/>
                </a:solidFill>
              </a:rPr>
              <a:t>멀티모달리티를 활용하여 멀티미디어 형식으로 전송되는 스팸메일 필터링을 목표로 한다.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22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310300" y="2349225"/>
            <a:ext cx="73782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ko" sz="2200" dirty="0">
                <a:latin typeface="Lato"/>
                <a:ea typeface="Lato"/>
                <a:cs typeface="Lato"/>
                <a:sym typeface="Lato"/>
              </a:rPr>
              <a:t>각 모달리티에 대한 피처를 직접 분석 및 선정해 새로운 유형의 스팸메일에 유연하게 대처할 수 있다.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92650" y="3485900"/>
            <a:ext cx="7164900" cy="1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ko" sz="2200">
                <a:latin typeface="Lato"/>
                <a:ea typeface="Lato"/>
                <a:cs typeface="Lato"/>
                <a:sym typeface="Lato"/>
              </a:rPr>
              <a:t>필터링 결과를 눈으로 확인할 수 있도록 시각화 인터페이스 (스팸메일 여부, 스팸 분류 이유 등 유의미한 정보)를 구현한다.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5000075" y="1528475"/>
            <a:ext cx="3776400" cy="345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70700" y="2654850"/>
            <a:ext cx="4604400" cy="2235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2413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과정 </a:t>
            </a:r>
            <a:r>
              <a:rPr lang="ko" sz="1400"/>
              <a:t>-  </a:t>
            </a:r>
            <a:r>
              <a:rPr lang="ko" sz="1438"/>
              <a:t>이미지 + 텍스트 입력</a:t>
            </a:r>
            <a:endParaRPr sz="140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241900" y="914375"/>
            <a:ext cx="42603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30" b="1">
                <a:solidFill>
                  <a:srgbClr val="000000"/>
                </a:solidFill>
                <a:highlight>
                  <a:srgbClr val="FFFFFF"/>
                </a:highlight>
              </a:rPr>
              <a:t>&lt;주어진 상황&gt;</a:t>
            </a:r>
            <a:endParaRPr sz="133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305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30"/>
              <a:buChar char="-"/>
            </a:pPr>
            <a:r>
              <a:rPr lang="ko" sz="1330">
                <a:solidFill>
                  <a:srgbClr val="000000"/>
                </a:solidFill>
                <a:highlight>
                  <a:schemeClr val="lt1"/>
                </a:highlight>
              </a:rPr>
              <a:t>어떤 스패머가 악의적인 의도를 가지고 스팸 필터링을 우회하려고 한다. </a:t>
            </a:r>
            <a:endParaRPr sz="133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-3130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Char char="-"/>
            </a:pPr>
            <a:r>
              <a:rPr lang="ko" sz="1330">
                <a:solidFill>
                  <a:srgbClr val="000000"/>
                </a:solidFill>
                <a:highlight>
                  <a:schemeClr val="lt1"/>
                </a:highlight>
              </a:rPr>
              <a:t>실제로 네이버와 구글에 정상적인 텍스트와 스팸 이미지를 같이 동봉해서 전송했을 경우 자동 필터링이 되지 않는 것을 확인했다.</a:t>
            </a:r>
            <a:endParaRPr sz="133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714800" y="1033663"/>
            <a:ext cx="41175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30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Lato"/>
              <a:buChar char="-"/>
            </a:pPr>
            <a:r>
              <a:rPr lang="ko" sz="133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본 졸업과제에서 사용하는 5가지 모델(분류기)</a:t>
            </a:r>
            <a:endParaRPr sz="133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4725"/>
            <a:ext cx="1140100" cy="11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400" y="2939550"/>
            <a:ext cx="626100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300" y="3957025"/>
            <a:ext cx="509251" cy="689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>
            <a:stCxn id="135" idx="3"/>
            <a:endCxn id="136" idx="1"/>
          </p:cNvCxnSpPr>
          <p:nvPr/>
        </p:nvCxnSpPr>
        <p:spPr>
          <a:xfrm rot="10800000" flipH="1">
            <a:off x="1451800" y="3252475"/>
            <a:ext cx="397500" cy="4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>
            <a:endCxn id="137" idx="1"/>
          </p:cNvCxnSpPr>
          <p:nvPr/>
        </p:nvCxnSpPr>
        <p:spPr>
          <a:xfrm>
            <a:off x="1462200" y="3939112"/>
            <a:ext cx="434100" cy="3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/>
          <p:nvPr/>
        </p:nvSpPr>
        <p:spPr>
          <a:xfrm>
            <a:off x="1769025" y="2861000"/>
            <a:ext cx="763800" cy="1875600"/>
          </a:xfrm>
          <a:prstGeom prst="rect">
            <a:avLst/>
          </a:prstGeom>
          <a:noFill/>
          <a:ln w="9525" cap="flat" cmpd="sng">
            <a:solidFill>
              <a:srgbClr val="1F23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8825" y="3205262"/>
            <a:ext cx="1187075" cy="118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>
            <a:stCxn id="140" idx="3"/>
            <a:endCxn id="141" idx="1"/>
          </p:cNvCxnSpPr>
          <p:nvPr/>
        </p:nvCxnSpPr>
        <p:spPr>
          <a:xfrm>
            <a:off x="2532825" y="3798800"/>
            <a:ext cx="8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3" name="Google Shape;14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5488" y="1589322"/>
            <a:ext cx="557300" cy="5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5488" y="2279172"/>
            <a:ext cx="557300" cy="5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5488" y="2937197"/>
            <a:ext cx="557300" cy="5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5488" y="3646097"/>
            <a:ext cx="557300" cy="5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5488" y="4331697"/>
            <a:ext cx="557300" cy="5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6061800" y="1686625"/>
            <a:ext cx="2863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ko" sz="1000" b="1">
                <a:latin typeface="Lato"/>
                <a:ea typeface="Lato"/>
                <a:cs typeface="Lato"/>
                <a:sym typeface="Lato"/>
              </a:rPr>
              <a:t>단일 입력 텍스트 메일 분류기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061800" y="3034500"/>
            <a:ext cx="2863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ko" sz="1000" b="1">
                <a:latin typeface="Lato"/>
                <a:ea typeface="Lato"/>
                <a:cs typeface="Lato"/>
                <a:sym typeface="Lato"/>
              </a:rPr>
              <a:t>단일 입력 이미지 메일 분류기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061800" y="2390400"/>
            <a:ext cx="2863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ko" sz="1000" b="1">
                <a:latin typeface="Lato"/>
                <a:ea typeface="Lato"/>
                <a:cs typeface="Lato"/>
                <a:sym typeface="Lato"/>
              </a:rPr>
              <a:t>단일 입력 생성 메일 분류기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061800" y="4452300"/>
            <a:ext cx="2863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ko" sz="1000" b="1">
                <a:latin typeface="Lato"/>
                <a:ea typeface="Lato"/>
                <a:cs typeface="Lato"/>
                <a:sym typeface="Lato"/>
              </a:rPr>
              <a:t>멀티모달 생성+이미지 메일 분류기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061800" y="3743400"/>
            <a:ext cx="28638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-"/>
            </a:pPr>
            <a:r>
              <a:rPr lang="ko" sz="1000" b="1">
                <a:latin typeface="Lato"/>
                <a:ea typeface="Lato"/>
                <a:cs typeface="Lato"/>
                <a:sym typeface="Lato"/>
              </a:rPr>
              <a:t>멀티모달 텍스트+이미지 메일 분류기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5652" y="3616067"/>
            <a:ext cx="290547" cy="29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322925" y="283250"/>
            <a:ext cx="58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과정 </a:t>
            </a:r>
            <a:r>
              <a:rPr lang="ko" sz="1461"/>
              <a:t>-  이미지 + 텍스트 분류</a:t>
            </a:r>
            <a:endParaRPr sz="146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49475" y="1085300"/>
            <a:ext cx="42603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-"/>
            </a:pPr>
            <a:r>
              <a:rPr lang="ko" sz="1300">
                <a:solidFill>
                  <a:srgbClr val="1F2328"/>
                </a:solidFill>
              </a:rPr>
              <a:t>이미지와 텍스트가 동봉되었으므로 서로 분리해주어야 한다.</a:t>
            </a:r>
            <a:endParaRPr sz="1300">
              <a:solidFill>
                <a:srgbClr val="1F2328"/>
              </a:solidFill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4409763" y="283250"/>
            <a:ext cx="4734238" cy="4733850"/>
            <a:chOff x="3553288" y="183800"/>
            <a:chExt cx="4734238" cy="4733850"/>
          </a:xfrm>
        </p:grpSpPr>
        <p:sp>
          <p:nvSpPr>
            <p:cNvPr id="161" name="Google Shape;161;p21"/>
            <p:cNvSpPr/>
            <p:nvPr/>
          </p:nvSpPr>
          <p:spPr>
            <a:xfrm>
              <a:off x="5053850" y="508750"/>
              <a:ext cx="1725600" cy="6612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2" name="Google Shape;16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3100" y="574924"/>
              <a:ext cx="509450" cy="509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40750" y="574952"/>
              <a:ext cx="509475" cy="509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55236" y="644897"/>
              <a:ext cx="322851" cy="40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1"/>
            <p:cNvSpPr txBox="1"/>
            <p:nvPr/>
          </p:nvSpPr>
          <p:spPr>
            <a:xfrm>
              <a:off x="5137875" y="183800"/>
              <a:ext cx="1501500" cy="2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Text+Image mail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6" name="Google Shape;16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05225" y="2269547"/>
              <a:ext cx="557300" cy="557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86050" y="4011975"/>
              <a:ext cx="661199" cy="661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38000" y="2269560"/>
              <a:ext cx="557300" cy="557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69" name="Google Shape;169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85775" y="2269547"/>
              <a:ext cx="557300" cy="557300"/>
            </a:xfrm>
            <a:prstGeom prst="rect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70" name="Google Shape;170;p21"/>
            <p:cNvCxnSpPr>
              <a:stCxn id="161" idx="2"/>
              <a:endCxn id="169" idx="0"/>
            </p:cNvCxnSpPr>
            <p:nvPr/>
          </p:nvCxnSpPr>
          <p:spPr>
            <a:xfrm>
              <a:off x="5916650" y="1169950"/>
              <a:ext cx="1747800" cy="1099500"/>
            </a:xfrm>
            <a:prstGeom prst="straightConnector1">
              <a:avLst/>
            </a:prstGeom>
            <a:noFill/>
            <a:ln w="28575" cap="flat" cmpd="sng">
              <a:solidFill>
                <a:srgbClr val="1F23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71;p21"/>
            <p:cNvCxnSpPr>
              <a:stCxn id="161" idx="2"/>
              <a:endCxn id="168" idx="0"/>
            </p:cNvCxnSpPr>
            <p:nvPr/>
          </p:nvCxnSpPr>
          <p:spPr>
            <a:xfrm>
              <a:off x="5916650" y="1169950"/>
              <a:ext cx="0" cy="1099500"/>
            </a:xfrm>
            <a:prstGeom prst="straightConnector1">
              <a:avLst/>
            </a:prstGeom>
            <a:noFill/>
            <a:ln w="28575" cap="flat" cmpd="sng">
              <a:solidFill>
                <a:srgbClr val="1F23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21"/>
            <p:cNvCxnSpPr>
              <a:stCxn id="161" idx="2"/>
              <a:endCxn id="166" idx="0"/>
            </p:cNvCxnSpPr>
            <p:nvPr/>
          </p:nvCxnSpPr>
          <p:spPr>
            <a:xfrm flipH="1">
              <a:off x="4183850" y="1169950"/>
              <a:ext cx="1732800" cy="1099500"/>
            </a:xfrm>
            <a:prstGeom prst="straightConnector1">
              <a:avLst/>
            </a:prstGeom>
            <a:noFill/>
            <a:ln w="28575" cap="flat" cmpd="sng">
              <a:solidFill>
                <a:srgbClr val="1F23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73" name="Google Shape;17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06250" y="1638274"/>
              <a:ext cx="257700" cy="25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69350" y="1638276"/>
              <a:ext cx="257700" cy="25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" name="Google Shape;175;p21"/>
            <p:cNvGrpSpPr/>
            <p:nvPr/>
          </p:nvGrpSpPr>
          <p:grpSpPr>
            <a:xfrm>
              <a:off x="5518825" y="1595675"/>
              <a:ext cx="948000" cy="342900"/>
              <a:chOff x="6999175" y="3937750"/>
              <a:chExt cx="948000" cy="342900"/>
            </a:xfrm>
          </p:grpSpPr>
          <p:sp>
            <p:nvSpPr>
              <p:cNvPr id="176" name="Google Shape;176;p21"/>
              <p:cNvSpPr/>
              <p:nvPr/>
            </p:nvSpPr>
            <p:spPr>
              <a:xfrm>
                <a:off x="6999175" y="3937750"/>
                <a:ext cx="948000" cy="3429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77" name="Google Shape;177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70192" y="3972073"/>
                <a:ext cx="279918" cy="2642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96375" y="3972087"/>
                <a:ext cx="279931" cy="264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384553" y="4008366"/>
                <a:ext cx="177391" cy="2090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0" name="Google Shape;180;p21"/>
            <p:cNvSpPr txBox="1"/>
            <p:nvPr/>
          </p:nvSpPr>
          <p:spPr>
            <a:xfrm>
              <a:off x="3553288" y="2826950"/>
              <a:ext cx="12612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Collect model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5265500" y="2784600"/>
              <a:ext cx="13173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Collect+Image model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7041325" y="2826950"/>
              <a:ext cx="12462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Image model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83" name="Google Shape;183;p21"/>
            <p:cNvCxnSpPr>
              <a:stCxn id="180" idx="2"/>
              <a:endCxn id="167" idx="0"/>
            </p:cNvCxnSpPr>
            <p:nvPr/>
          </p:nvCxnSpPr>
          <p:spPr>
            <a:xfrm>
              <a:off x="4183888" y="3229850"/>
              <a:ext cx="1732800" cy="782100"/>
            </a:xfrm>
            <a:prstGeom prst="straightConnector1">
              <a:avLst/>
            </a:prstGeom>
            <a:noFill/>
            <a:ln w="28575" cap="flat" cmpd="sng">
              <a:solidFill>
                <a:srgbClr val="1F23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" name="Google Shape;184;p21"/>
            <p:cNvCxnSpPr>
              <a:stCxn id="181" idx="2"/>
              <a:endCxn id="167" idx="0"/>
            </p:cNvCxnSpPr>
            <p:nvPr/>
          </p:nvCxnSpPr>
          <p:spPr>
            <a:xfrm flipH="1">
              <a:off x="5916650" y="3389700"/>
              <a:ext cx="7500" cy="622200"/>
            </a:xfrm>
            <a:prstGeom prst="straightConnector1">
              <a:avLst/>
            </a:prstGeom>
            <a:noFill/>
            <a:ln w="28575" cap="flat" cmpd="sng">
              <a:solidFill>
                <a:srgbClr val="1F23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185;p21"/>
            <p:cNvCxnSpPr>
              <a:stCxn id="182" idx="2"/>
              <a:endCxn id="167" idx="0"/>
            </p:cNvCxnSpPr>
            <p:nvPr/>
          </p:nvCxnSpPr>
          <p:spPr>
            <a:xfrm flipH="1">
              <a:off x="5916625" y="3229850"/>
              <a:ext cx="1747800" cy="782100"/>
            </a:xfrm>
            <a:prstGeom prst="straightConnector1">
              <a:avLst/>
            </a:prstGeom>
            <a:noFill/>
            <a:ln w="28575" cap="flat" cmpd="sng">
              <a:solidFill>
                <a:srgbClr val="1F232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" name="Google Shape;186;p21"/>
            <p:cNvSpPr txBox="1"/>
            <p:nvPr/>
          </p:nvSpPr>
          <p:spPr>
            <a:xfrm>
              <a:off x="5450150" y="4574750"/>
              <a:ext cx="948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최종 분류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4720500" y="3904850"/>
              <a:ext cx="9480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Majority Voting</a:t>
              </a:r>
              <a:endParaRPr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8" name="Google Shape;188;p21"/>
          <p:cNvSpPr txBox="1"/>
          <p:nvPr/>
        </p:nvSpPr>
        <p:spPr>
          <a:xfrm>
            <a:off x="170525" y="1700300"/>
            <a:ext cx="4086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-"/>
            </a:pP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이미지 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텍스트 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이미지 + 텍스트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의 3종류로 구분된다.　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70525" y="2296025"/>
            <a:ext cx="42603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-"/>
            </a:pP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기존의 모델은 이미지+텍스트 유형의 메일을 잘 처리하지 못했는데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 이를 극복하기 위해 멀티모달을 잘 처리하는 분류기를 제작하였다.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70525" y="3106250"/>
            <a:ext cx="4260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-"/>
            </a:pP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이미지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 / </a:t>
            </a: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텍스트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는 </a:t>
            </a: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각각 단일 모달리티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 이므로 단일 입력모델로 들어가서 결과가 나온다.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70525" y="3725800"/>
            <a:ext cx="4086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-"/>
            </a:pP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이미지 + 텍스트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는 </a:t>
            </a: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다중 모달리티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이므로 멀티모달 분류기로 들어가서 결과가 나온다.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06550" y="4431250"/>
            <a:ext cx="4203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-"/>
            </a:pPr>
            <a:r>
              <a:rPr lang="ko" sz="1300" b="1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3개의 결과를 과반수로 종합</a:t>
            </a:r>
            <a:r>
              <a:rPr lang="ko" sz="1300">
                <a:solidFill>
                  <a:srgbClr val="1F2328"/>
                </a:solidFill>
                <a:latin typeface="Lato"/>
                <a:ea typeface="Lato"/>
                <a:cs typeface="Lato"/>
                <a:sym typeface="Lato"/>
              </a:rPr>
              <a:t>하여 최종 결과를 도출해내는 방식이다.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화면 슬라이드 쇼(16:9)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Playfair Display</vt:lpstr>
      <vt:lpstr>Arial</vt:lpstr>
      <vt:lpstr>Lato</vt:lpstr>
      <vt:lpstr>Coral</vt:lpstr>
      <vt:lpstr>멀티모달을 활용한 텍스트 기반 스팸필터링</vt:lpstr>
      <vt:lpstr>목차</vt:lpstr>
      <vt:lpstr>개요 - 전체적인 설명</vt:lpstr>
      <vt:lpstr>과제 소개 - 기존의 문제점 </vt:lpstr>
      <vt:lpstr>과제 소개 - 기존의 문제점</vt:lpstr>
      <vt:lpstr>과제 소개 - 멀티모달이란?</vt:lpstr>
      <vt:lpstr>과제 목표</vt:lpstr>
      <vt:lpstr>동작 과정 -  이미지 + 텍스트 입력</vt:lpstr>
      <vt:lpstr>동작 과정 -  이미지 + 텍스트 분류 </vt:lpstr>
      <vt:lpstr>분석 결과 </vt:lpstr>
      <vt:lpstr>세부 사항 - 피처 후보 선정 방법</vt:lpstr>
      <vt:lpstr>분석 - 피처 분석 방법 </vt:lpstr>
      <vt:lpstr>세부 사항 - 피처 선정 이유 </vt:lpstr>
      <vt:lpstr>결과 -  최종 성능(이미지) </vt:lpstr>
      <vt:lpstr>결론 - 어려웠던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멀티모달을 활용한 텍스트 기반 스팸필터링</dc:title>
  <cp:lastModifiedBy>윤상호</cp:lastModifiedBy>
  <cp:revision>1</cp:revision>
  <dcterms:modified xsi:type="dcterms:W3CDTF">2023-11-01T06:05:39Z</dcterms:modified>
</cp:coreProperties>
</file>