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Open Sans Light"/>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D03D183-913D-4CE4-A4E2-3C5411FC6032}">
  <a:tblStyle styleId="{FD03D183-913D-4CE4-A4E2-3C5411FC60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Light-bold.fntdata"/><Relationship Id="rId30" Type="http://schemas.openxmlformats.org/officeDocument/2006/relationships/font" Target="fonts/OpenSansLight-regular.fntdata"/><Relationship Id="rId11" Type="http://schemas.openxmlformats.org/officeDocument/2006/relationships/slide" Target="slides/slide4.xml"/><Relationship Id="rId33" Type="http://schemas.openxmlformats.org/officeDocument/2006/relationships/font" Target="fonts/OpenSansLight-boldItalic.fntdata"/><Relationship Id="rId10" Type="http://schemas.openxmlformats.org/officeDocument/2006/relationships/slide" Target="slides/slide3.xml"/><Relationship Id="rId32" Type="http://schemas.openxmlformats.org/officeDocument/2006/relationships/font" Target="fonts/OpenSansLight-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81054fb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81054fb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39711a67d_1_12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00" name="Google Shape;200;g639711a67d_1_1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463c6be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463c6be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13" name="Google Shape;213;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39711a67d_1_12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639711a67d_1_1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39711a67d_1_12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639711a67d_1_1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44" name="Google Shape;244;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3c535a6a2_0_38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g63c535a6a2_0_3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45f63b28d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g645f63b28d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c535a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c535a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81054fb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81054fb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81054fb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81054fb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5f63b28d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g645f63b28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c535a6a2_0_5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39" name="Google Shape;139;g63c535a6a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3c535a6a2_0_7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g63c535a6a2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3c535a6a2_0_3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5" name="Google Shape;155;g63c535a6a2_0_3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73e69d8f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g6473e69d8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81054fb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81054fb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3c535a6a2_0_3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g63c535a6a2_0_3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hyperlink" Target="https://drive.google.com/open?id=1mRue3tK8Q-t2FOegoPmnbqkvjyUwA7p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hyperlink" Target="https://drive.google.com/open?id=1mkr4G6pe8LpW2tiN4Wd4Km9BYCNIiNe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s://docs.google.com/spreadsheets/d/10O6y3LM4KkLIEgzMUOxkkukVRY7YOH-u9UHFc47b8dQ/edit?usp=sharing" TargetMode="External"/><Relationship Id="rId4" Type="http://schemas.openxmlformats.org/officeDocument/2006/relationships/hyperlink" Target="https://docs.google.com/spreadsheets/d/10O6y3LM4KkLIEgzMUOxkkukVRY7YOH-u9UHFc47b8dQ/edit?usp=sharing" TargetMode="External"/><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4200"/>
              <a:t>LinkedIn Freshers</a:t>
            </a:r>
            <a:endParaRPr sz="4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Developing the product</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Debdeep Bandyopadhyay</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9"/>
          <p:cNvSpPr txBox="1"/>
          <p:nvPr>
            <p:ph type="title"/>
          </p:nvPr>
        </p:nvSpPr>
        <p:spPr>
          <a:xfrm>
            <a:off x="457200" y="157075"/>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Prototype screenshot 2</a:t>
            </a:r>
            <a:endParaRPr/>
          </a:p>
        </p:txBody>
      </p:sp>
      <p:pic>
        <p:nvPicPr>
          <p:cNvPr id="196" name="Google Shape;196;p39"/>
          <p:cNvPicPr preferRelativeResize="0"/>
          <p:nvPr/>
        </p:nvPicPr>
        <p:blipFill>
          <a:blip r:embed="rId3">
            <a:alphaModFix/>
          </a:blip>
          <a:stretch>
            <a:fillRect/>
          </a:stretch>
        </p:blipFill>
        <p:spPr>
          <a:xfrm>
            <a:off x="1132750" y="900000"/>
            <a:ext cx="2667800" cy="3938700"/>
          </a:xfrm>
          <a:prstGeom prst="rect">
            <a:avLst/>
          </a:prstGeom>
          <a:noFill/>
          <a:ln>
            <a:noFill/>
          </a:ln>
        </p:spPr>
      </p:pic>
      <p:pic>
        <p:nvPicPr>
          <p:cNvPr id="197" name="Google Shape;197;p39"/>
          <p:cNvPicPr preferRelativeResize="0"/>
          <p:nvPr/>
        </p:nvPicPr>
        <p:blipFill>
          <a:blip r:embed="rId4">
            <a:alphaModFix/>
          </a:blip>
          <a:stretch>
            <a:fillRect/>
          </a:stretch>
        </p:blipFill>
        <p:spPr>
          <a:xfrm>
            <a:off x="4987050" y="752275"/>
            <a:ext cx="2761775" cy="4086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457200" y="1066800"/>
            <a:ext cx="8229600" cy="1390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FFFFFF"/>
              </a:buClr>
              <a:buFont typeface="Open Sans"/>
              <a:buNone/>
            </a:pPr>
            <a:r>
              <a:rPr lang="en" sz="4200"/>
              <a:t>Decoding API Documentation</a:t>
            </a:r>
            <a:endParaRPr sz="4200"/>
          </a:p>
        </p:txBody>
      </p:sp>
      <p:sp>
        <p:nvSpPr>
          <p:cNvPr id="203" name="Google Shape;203;p4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04" name="Google Shape;204;p40"/>
          <p:cNvSpPr txBox="1"/>
          <p:nvPr>
            <p:ph idx="1" type="body"/>
          </p:nvPr>
        </p:nvSpPr>
        <p:spPr>
          <a:xfrm>
            <a:off x="457200" y="24050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AFBFC"/>
                </a:solidFill>
              </a:rPr>
              <a:t>As a PM, you will collaborate with the engineering team and provide guidance that </a:t>
            </a:r>
            <a:r>
              <a:rPr lang="en" sz="1200">
                <a:solidFill>
                  <a:srgbClr val="FAFBFC"/>
                </a:solidFill>
              </a:rPr>
              <a:t>heavily</a:t>
            </a:r>
            <a:r>
              <a:rPr lang="en" sz="1200">
                <a:solidFill>
                  <a:srgbClr val="FAFBFC"/>
                </a:solidFill>
              </a:rPr>
              <a:t> influences their </a:t>
            </a:r>
            <a:r>
              <a:rPr lang="en" sz="1200">
                <a:solidFill>
                  <a:srgbClr val="FAFBFC"/>
                </a:solidFill>
              </a:rPr>
              <a:t>development</a:t>
            </a:r>
            <a:r>
              <a:rPr lang="en" sz="1200">
                <a:solidFill>
                  <a:srgbClr val="FAFBFC"/>
                </a:solidFill>
              </a:rPr>
              <a:t> approach. When a product requires an API integration, sometimes PM need to be “technical enough” to understand the following </a:t>
            </a:r>
            <a:r>
              <a:rPr lang="en" sz="1200">
                <a:solidFill>
                  <a:srgbClr val="FAFBFC"/>
                </a:solidFill>
              </a:rPr>
              <a:t> to refine the solution with designer and development team </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3048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LinkedIn </a:t>
            </a:r>
            <a:r>
              <a:rPr lang="en" sz="2800"/>
              <a:t>Project </a:t>
            </a:r>
            <a:endParaRPr sz="2800"/>
          </a:p>
        </p:txBody>
      </p:sp>
      <p:graphicFrame>
        <p:nvGraphicFramePr>
          <p:cNvPr id="210" name="Google Shape;210;p41"/>
          <p:cNvGraphicFramePr/>
          <p:nvPr/>
        </p:nvGraphicFramePr>
        <p:xfrm>
          <a:off x="152400" y="625600"/>
          <a:ext cx="3000000" cy="3000000"/>
        </p:xfrm>
        <a:graphic>
          <a:graphicData uri="http://schemas.openxmlformats.org/drawingml/2006/table">
            <a:tbl>
              <a:tblPr>
                <a:noFill/>
                <a:tableStyleId>{FD03D183-913D-4CE4-A4E2-3C5411FC6032}</a:tableStyleId>
              </a:tblPr>
              <a:tblGrid>
                <a:gridCol w="2264800"/>
                <a:gridCol w="6492050"/>
              </a:tblGrid>
              <a:tr h="1744675">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Based on the API documentation how would you update your solution and design?</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70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We would be using Jobs Lookup API to recommend jobs and company specific interview resources based on the job title attributes.</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We would be using TF-IDF word2vec model for recommending mentors whose profile aligns with user’s  goal and needs.</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1613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70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What are the other APIs that would prove efficient in recommendation and their license and cost implications ?</a:t>
                      </a:r>
                      <a:endParaRPr sz="1200">
                        <a:solidFill>
                          <a:srgbClr val="9E9E9E"/>
                        </a:solidFill>
                        <a:latin typeface="Open Sans"/>
                        <a:ea typeface="Open Sans"/>
                        <a:cs typeface="Open Sans"/>
                        <a:sym typeface="Open Sans"/>
                      </a:endParaRPr>
                    </a:p>
                    <a:p>
                      <a:pPr indent="0" lvl="0" marL="457200" rtl="0" algn="l">
                        <a:lnSpc>
                          <a:spcPct val="115000"/>
                        </a:lnSpc>
                        <a:spcBef>
                          <a:spcPts val="700"/>
                        </a:spcBef>
                        <a:spcAft>
                          <a:spcPts val="0"/>
                        </a:spcAft>
                        <a:buNone/>
                      </a:pPr>
                      <a:r>
                        <a:t/>
                      </a:r>
                      <a:endParaRPr sz="1200">
                        <a:solidFill>
                          <a:srgbClr val="9E9E9E"/>
                        </a:solidFill>
                        <a:latin typeface="Open Sans"/>
                        <a:ea typeface="Open Sans"/>
                        <a:cs typeface="Open Sans"/>
                        <a:sym typeface="Open Sans"/>
                      </a:endParaRPr>
                    </a:p>
                    <a:p>
                      <a:pPr indent="-304800" lvl="0" marL="457200" rtl="0" algn="l">
                        <a:lnSpc>
                          <a:spcPct val="115000"/>
                        </a:lnSpc>
                        <a:spcBef>
                          <a:spcPts val="70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What are the existing recommendation engine that can be extended into our features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sz="4200"/>
              <a:t>Re-prioritize Sprint Backlog</a:t>
            </a:r>
            <a:endParaRPr sz="4200"/>
          </a:p>
        </p:txBody>
      </p:sp>
      <p:sp>
        <p:nvSpPr>
          <p:cNvPr id="216" name="Google Shape;216;p4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17" name="Google Shape;217;p42"/>
          <p:cNvSpPr txBox="1"/>
          <p:nvPr>
            <p:ph idx="1" type="body"/>
          </p:nvPr>
        </p:nvSpPr>
        <p:spPr>
          <a:xfrm>
            <a:off x="457200" y="2642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As a PM, unexpected issues and new feature requests will </a:t>
            </a:r>
            <a:r>
              <a:rPr lang="en" sz="1200"/>
              <a:t>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3"/>
          <p:cNvSpPr txBox="1"/>
          <p:nvPr>
            <p:ph type="title"/>
          </p:nvPr>
        </p:nvSpPr>
        <p:spPr>
          <a:xfrm>
            <a:off x="152400" y="76200"/>
            <a:ext cx="8229600" cy="47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Issue 1: Landing Page loading too slow</a:t>
            </a:r>
            <a:endParaRPr sz="2800"/>
          </a:p>
        </p:txBody>
      </p:sp>
      <p:sp>
        <p:nvSpPr>
          <p:cNvPr id="223" name="Google Shape;223;p4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4" name="Google Shape;224;p4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225" name="Google Shape;225;p43"/>
          <p:cNvGraphicFramePr/>
          <p:nvPr/>
        </p:nvGraphicFramePr>
        <p:xfrm>
          <a:off x="105650" y="564275"/>
          <a:ext cx="3000000" cy="3000000"/>
        </p:xfrm>
        <a:graphic>
          <a:graphicData uri="http://schemas.openxmlformats.org/drawingml/2006/table">
            <a:tbl>
              <a:tblPr>
                <a:noFill/>
                <a:tableStyleId>{FD03D183-913D-4CE4-A4E2-3C5411FC6032}</a:tableStyleId>
              </a:tblPr>
              <a:tblGrid>
                <a:gridCol w="1405875"/>
                <a:gridCol w="7504575"/>
              </a:tblGrid>
              <a:tr h="12691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lnR cap="flat" cmpd="sng" w="9525">
                      <a:solidFill>
                        <a:srgbClr val="D9D9D9"/>
                      </a:solidFill>
                      <a:prstDash val="solid"/>
                      <a:round/>
                      <a:headEnd len="sm" w="sm" type="none"/>
                      <a:tailEnd len="sm" w="sm" type="none"/>
                    </a:lnR>
                  </a:tcPr>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Since the customer team has </a:t>
                      </a:r>
                      <a:r>
                        <a:rPr lang="en" sz="1200">
                          <a:solidFill>
                            <a:srgbClr val="999999"/>
                          </a:solidFill>
                          <a:latin typeface="Open Sans"/>
                          <a:ea typeface="Open Sans"/>
                          <a:cs typeface="Open Sans"/>
                          <a:sym typeface="Open Sans"/>
                        </a:rPr>
                        <a:t>f</a:t>
                      </a:r>
                      <a:r>
                        <a:rPr lang="en" sz="1200">
                          <a:solidFill>
                            <a:srgbClr val="999999"/>
                          </a:solidFill>
                          <a:highlight>
                            <a:srgbClr val="FFFFFF"/>
                          </a:highlight>
                          <a:latin typeface="Open Sans"/>
                          <a:ea typeface="Open Sans"/>
                          <a:cs typeface="Open Sans"/>
                          <a:sym typeface="Open Sans"/>
                        </a:rPr>
                        <a:t>iled a ticket as ‘bug’ [Priority = 1] stating that users are complaining that the landing page upon logging is too slow to load and the same has been assured by Q/A team , the issue should be prioritized as CRITICAL.and needs to be fixed </a:t>
                      </a:r>
                      <a:r>
                        <a:rPr lang="en" sz="1200">
                          <a:solidFill>
                            <a:srgbClr val="999999"/>
                          </a:solidFill>
                          <a:highlight>
                            <a:srgbClr val="FFFFFF"/>
                          </a:highlight>
                          <a:latin typeface="Open Sans"/>
                          <a:ea typeface="Open Sans"/>
                          <a:cs typeface="Open Sans"/>
                          <a:sym typeface="Open Sans"/>
                        </a:rPr>
                        <a:t>immediately</a:t>
                      </a:r>
                      <a:r>
                        <a:rPr lang="en" sz="1200">
                          <a:solidFill>
                            <a:srgbClr val="999999"/>
                          </a:solidFill>
                          <a:highlight>
                            <a:srgbClr val="FFFFFF"/>
                          </a:highlight>
                          <a:latin typeface="Open Sans"/>
                          <a:ea typeface="Open Sans"/>
                          <a:cs typeface="Open Sans"/>
                          <a:sym typeface="Open Sans"/>
                        </a:rPr>
                        <a:t> </a:t>
                      </a:r>
                      <a:r>
                        <a:rPr lang="en" sz="1100">
                          <a:solidFill>
                            <a:srgbClr val="9E9E9E"/>
                          </a:solidFill>
                          <a:latin typeface="Open Sans"/>
                          <a:ea typeface="Open Sans"/>
                          <a:cs typeface="Open Sans"/>
                          <a:sym typeface="Open Sans"/>
                        </a:rPr>
                        <a:t>as it affects one of our metrics heavily and it also leads to our reputational risk.</a:t>
                      </a:r>
                      <a:endParaRPr sz="1200">
                        <a:solidFill>
                          <a:srgbClr val="999999"/>
                        </a:solidFill>
                        <a:highlight>
                          <a:srgbClr val="FFFFFF"/>
                        </a:highlight>
                        <a:latin typeface="Open Sans"/>
                        <a:ea typeface="Open Sans"/>
                        <a:cs typeface="Open Sans"/>
                        <a:sym typeface="Open Sans"/>
                      </a:endParaRPr>
                    </a:p>
                    <a:p>
                      <a:pPr indent="-304800" lvl="0" marL="457200" rtl="0" algn="l">
                        <a:lnSpc>
                          <a:spcPct val="115000"/>
                        </a:lnSpc>
                        <a:spcBef>
                          <a:spcPts val="0"/>
                        </a:spcBef>
                        <a:spcAft>
                          <a:spcPts val="0"/>
                        </a:spcAft>
                        <a:buClr>
                          <a:srgbClr val="999999"/>
                        </a:buClr>
                        <a:buSzPts val="1200"/>
                        <a:buFont typeface="Open Sans"/>
                        <a:buChar char="●"/>
                      </a:pPr>
                      <a:r>
                        <a:rPr lang="en" sz="1100">
                          <a:solidFill>
                            <a:srgbClr val="9E9E9E"/>
                          </a:solidFill>
                          <a:latin typeface="Open Sans"/>
                          <a:ea typeface="Open Sans"/>
                          <a:cs typeface="Open Sans"/>
                          <a:sym typeface="Open Sans"/>
                        </a:rPr>
                        <a:t>I</a:t>
                      </a:r>
                      <a:r>
                        <a:rPr lang="en" sz="1200">
                          <a:solidFill>
                            <a:srgbClr val="9E9E9E"/>
                          </a:solidFill>
                          <a:latin typeface="Open Sans"/>
                          <a:ea typeface="Open Sans"/>
                          <a:cs typeface="Open Sans"/>
                          <a:sym typeface="Open Sans"/>
                        </a:rPr>
                        <a:t>t is  important to collaborate with the stakeholders to find if the bug has a high frequency of occurrence and impacts a lot of users.</a:t>
                      </a:r>
                      <a:endParaRPr sz="1300">
                        <a:solidFill>
                          <a:srgbClr val="9E9E9E"/>
                        </a:solidFill>
                        <a:latin typeface="Open Sans"/>
                        <a:ea typeface="Open Sans"/>
                        <a:cs typeface="Open Sans"/>
                        <a:sym typeface="Open Sans"/>
                      </a:endParaRPr>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11479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tc>
                <a:tc>
                  <a:txBody>
                    <a:bodyPr/>
                    <a:lstStyle/>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Update issue priority to CRITICAL</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Keep stakeholders in loop to inform them of priority upgradation in issue mid-sprint</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Ensure issue is fixed by allocating it in the high priority depending on existing priority of other bugs.</a:t>
                      </a:r>
                      <a:endParaRPr sz="11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i="1" sz="1200">
                        <a:solidFill>
                          <a:srgbClr val="2D3D4A"/>
                        </a:solidFill>
                        <a:latin typeface="Open Sans"/>
                        <a:ea typeface="Open Sans"/>
                        <a:cs typeface="Open Sans"/>
                        <a:sym typeface="Open Sans"/>
                      </a:endParaRPr>
                    </a:p>
                  </a:txBody>
                  <a:tcPr marT="91425" marB="91425" marR="91425" marL="91425">
                    <a:lnT cap="flat" cmpd="sng" w="9525">
                      <a:solidFill>
                        <a:srgbClr val="D9D9D9"/>
                      </a:solidFill>
                      <a:prstDash val="solid"/>
                      <a:round/>
                      <a:headEnd len="sm" w="sm" type="none"/>
                      <a:tailEnd len="sm" w="sm" type="none"/>
                    </a:lnT>
                  </a:tcPr>
                </a:tc>
              </a:tr>
              <a:tr h="12487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Would you take </a:t>
                      </a:r>
                      <a:r>
                        <a:rPr b="1" lang="en" sz="1200">
                          <a:solidFill>
                            <a:srgbClr val="2D3D4A"/>
                          </a:solidFill>
                          <a:latin typeface="Open Sans"/>
                          <a:ea typeface="Open Sans"/>
                          <a:cs typeface="Open Sans"/>
                          <a:sym typeface="Open Sans"/>
                        </a:rPr>
                        <a:t>additional steps ?</a:t>
                      </a:r>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Set up meeting with the </a:t>
                      </a:r>
                      <a:r>
                        <a:rPr lang="en" sz="1200">
                          <a:solidFill>
                            <a:srgbClr val="9E9E9E"/>
                          </a:solidFill>
                          <a:latin typeface="Open Sans"/>
                          <a:ea typeface="Open Sans"/>
                          <a:cs typeface="Open Sans"/>
                          <a:sym typeface="Open Sans"/>
                        </a:rPr>
                        <a:t>development</a:t>
                      </a:r>
                      <a:r>
                        <a:rPr lang="en" sz="1200">
                          <a:solidFill>
                            <a:srgbClr val="9E9E9E"/>
                          </a:solidFill>
                          <a:latin typeface="Open Sans"/>
                          <a:ea typeface="Open Sans"/>
                          <a:cs typeface="Open Sans"/>
                          <a:sym typeface="Open Sans"/>
                        </a:rPr>
                        <a:t> team to document the reasons for bug’s existence.</a:t>
                      </a:r>
                      <a:endParaRPr sz="1200">
                        <a:solidFill>
                          <a:srgbClr val="9E9E9E"/>
                        </a:solidFill>
                        <a:latin typeface="Open Sans"/>
                        <a:ea typeface="Open Sans"/>
                        <a:cs typeface="Open Sans"/>
                        <a:sym typeface="Open Sans"/>
                      </a:endParaRPr>
                    </a:p>
                    <a:p>
                      <a:pPr indent="-311150" lvl="0" marL="457200" rtl="0" algn="l">
                        <a:lnSpc>
                          <a:spcPct val="115000"/>
                        </a:lnSpc>
                        <a:spcBef>
                          <a:spcPts val="0"/>
                        </a:spcBef>
                        <a:spcAft>
                          <a:spcPts val="0"/>
                        </a:spcAft>
                        <a:buClr>
                          <a:srgbClr val="9E9E9E"/>
                        </a:buClr>
                        <a:buSzPts val="1300"/>
                        <a:buFont typeface="Open Sans"/>
                        <a:buChar char="●"/>
                      </a:pPr>
                      <a:r>
                        <a:rPr lang="en" sz="1200">
                          <a:solidFill>
                            <a:srgbClr val="9E9E9E"/>
                          </a:solidFill>
                          <a:latin typeface="Open Sans"/>
                          <a:ea typeface="Open Sans"/>
                          <a:cs typeface="Open Sans"/>
                          <a:sym typeface="Open Sans"/>
                        </a:rPr>
                        <a:t>Schedule hotfix roll out and communicate with end user regarding the fix, while keeping customer service and QA teams in loop to ensure application is restored to work optimally.</a:t>
                      </a:r>
                      <a:endParaRPr sz="13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31" name="Google Shape;231;p4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32" name="Google Shape;232;p44"/>
          <p:cNvSpPr txBox="1"/>
          <p:nvPr/>
        </p:nvSpPr>
        <p:spPr>
          <a:xfrm>
            <a:off x="-3775" y="76200"/>
            <a:ext cx="82878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233" name="Google Shape;233;p44"/>
          <p:cNvGraphicFramePr/>
          <p:nvPr/>
        </p:nvGraphicFramePr>
        <p:xfrm>
          <a:off x="105650" y="666750"/>
          <a:ext cx="3000000" cy="3000000"/>
        </p:xfrm>
        <a:graphic>
          <a:graphicData uri="http://schemas.openxmlformats.org/drawingml/2006/table">
            <a:tbl>
              <a:tblPr>
                <a:noFill/>
                <a:tableStyleId>{FD03D183-913D-4CE4-A4E2-3C5411FC6032}</a:tableStyleId>
              </a:tblPr>
              <a:tblGrid>
                <a:gridCol w="1339350"/>
                <a:gridCol w="7571100"/>
              </a:tblGrid>
              <a:tr h="19050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There is no mismatch in user expectations as users in general are used to normal forms adhering to design standards across apps/previous versions. So, this step can be skipped and one can work with QA to see reproducibility in other platforms outside Android </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 Collaborate with stakeholders to understand reputational risk, frequency and user impact of the issue at hand to assign priority</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The issue can be prioritized to NORMAL, as it doesn’t directly affect any of our metrics and neither the core business value provided by our app. The impacted users are also limited to a small number of users visiting the update profile page (2% of Android users ~ 0.5%).</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r h="1414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txBody>
                  <a:tcPr marT="91425" marB="91425" marR="91425" marL="91425"/>
                </a:tc>
                <a:tc>
                  <a:txBody>
                    <a:bodyPr/>
                    <a:lstStyle/>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Update issue priority to NORMAL</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Keep stakeholders in loop to inform them of priority upgradation in issue mid-sprint</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Ensure issue is fixed by aligning with customers expectation and depending on existing priority of other bugs, deploy  it in next release cycle.</a:t>
                      </a:r>
                      <a:endParaRPr sz="11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39" name="Google Shape;239;p4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240" name="Google Shape;240;p45"/>
          <p:cNvGraphicFramePr/>
          <p:nvPr/>
        </p:nvGraphicFramePr>
        <p:xfrm>
          <a:off x="146200" y="559750"/>
          <a:ext cx="3000000" cy="3000000"/>
        </p:xfrm>
        <a:graphic>
          <a:graphicData uri="http://schemas.openxmlformats.org/drawingml/2006/table">
            <a:tbl>
              <a:tblPr>
                <a:noFill/>
                <a:tableStyleId>{FD03D183-913D-4CE4-A4E2-3C5411FC6032}</a:tableStyleId>
              </a:tblPr>
              <a:tblGrid>
                <a:gridCol w="1815625"/>
                <a:gridCol w="7120950"/>
              </a:tblGrid>
              <a:tr h="1345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the issue</a:t>
                      </a:r>
                      <a:r>
                        <a:rPr b="1" lang="en" sz="1200">
                          <a:solidFill>
                            <a:srgbClr val="2D3D4A"/>
                          </a:solidFill>
                          <a:latin typeface="Open Sans"/>
                          <a:ea typeface="Open Sans"/>
                          <a:cs typeface="Open Sans"/>
                          <a:sym typeface="Open Sans"/>
                        </a:rPr>
                        <a:t>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(1 - Critical; 2 - High; 3 - Normal; 4 - Low)</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100">
                          <a:solidFill>
                            <a:srgbClr val="9E9E9E"/>
                          </a:solidFill>
                          <a:latin typeface="Open Sans"/>
                          <a:ea typeface="Open Sans"/>
                          <a:cs typeface="Open Sans"/>
                          <a:sym typeface="Open Sans"/>
                        </a:rPr>
                        <a:t>Collaborating with QA team to understand why the email is delivered late although the reset link is same.</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Once QA team updates regarding the cause, collaborate with stakeholders to understand what is causing this delay.</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The assigned priority will be HIGH as it impacts only our internal tool users who have forgotten password, which as per data constitutes 7% of the users.</a:t>
                      </a:r>
                      <a:endParaRPr sz="1200">
                        <a:solidFill>
                          <a:srgbClr val="9E9E9E"/>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118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Update issue priority to HIGH</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Keep stakeholders in loop to inform them of priority upgradation in issue mid-sprint</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Ensure issue is fixed by allocating it in the customer delights/stakeholder requests buffer depending on existing priority of other bugs to deploy as hotfix.</a:t>
                      </a:r>
                      <a:endParaRPr sz="11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360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38000"/>
                        </a:lnSpc>
                        <a:spcBef>
                          <a:spcPts val="0"/>
                        </a:spcBef>
                        <a:spcAft>
                          <a:spcPts val="0"/>
                        </a:spcAft>
                        <a:buNone/>
                      </a:pPr>
                      <a:r>
                        <a:rPr lang="en" sz="1100">
                          <a:solidFill>
                            <a:srgbClr val="9E9E9E"/>
                          </a:solidFill>
                          <a:latin typeface="Open Sans"/>
                          <a:ea typeface="Open Sans"/>
                          <a:cs typeface="Open Sans"/>
                          <a:sym typeface="Open Sans"/>
                        </a:rPr>
                        <a:t>Hi &lt;Customer_Service_Mananger_Name&gt;,</a:t>
                      </a:r>
                      <a:endParaRPr sz="1100">
                        <a:solidFill>
                          <a:srgbClr val="9E9E9E"/>
                        </a:solidFill>
                        <a:latin typeface="Open Sans"/>
                        <a:ea typeface="Open Sans"/>
                        <a:cs typeface="Open Sans"/>
                        <a:sym typeface="Open Sans"/>
                      </a:endParaRPr>
                    </a:p>
                    <a:p>
                      <a:pPr indent="0" lvl="0" marL="0" rtl="0" algn="l">
                        <a:lnSpc>
                          <a:spcPct val="138000"/>
                        </a:lnSpc>
                        <a:spcBef>
                          <a:spcPts val="0"/>
                        </a:spcBef>
                        <a:spcAft>
                          <a:spcPts val="0"/>
                        </a:spcAft>
                        <a:buNone/>
                      </a:pPr>
                      <a:r>
                        <a:rPr lang="en" sz="1100">
                          <a:solidFill>
                            <a:srgbClr val="9E9E9E"/>
                          </a:solidFill>
                          <a:latin typeface="Open Sans"/>
                          <a:ea typeface="Open Sans"/>
                          <a:cs typeface="Open Sans"/>
                          <a:sym typeface="Open Sans"/>
                        </a:rPr>
                        <a:t>After reviewing your issue with internal stakeholders, we have assigned a priority HIGH. Our scrum team are looking into fixing the issue by the next sprint and deploy it as a hotfix. Till then, I would request your team to handle internal users via some alternative methods like internal communication channels. Our scrum team will assist you in sending the reset links. Thank you for your patience and have a nice day!</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41" name="Google Shape;241;p45"/>
          <p:cNvSpPr txBox="1"/>
          <p:nvPr/>
        </p:nvSpPr>
        <p:spPr>
          <a:xfrm>
            <a:off x="76200" y="0"/>
            <a:ext cx="9046800" cy="59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6"/>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Handle Potentially Difficult Situations</a:t>
            </a:r>
            <a:endParaRPr sz="500"/>
          </a:p>
        </p:txBody>
      </p:sp>
      <p:sp>
        <p:nvSpPr>
          <p:cNvPr id="247" name="Google Shape;247;p46"/>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8" name="Google Shape;248;p46"/>
          <p:cNvSpPr txBox="1"/>
          <p:nvPr>
            <p:ph idx="1" type="body"/>
          </p:nvPr>
        </p:nvSpPr>
        <p:spPr>
          <a:xfrm>
            <a:off x="457200" y="2633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4" name="Google Shape;254;p47"/>
          <p:cNvSpPr txBox="1"/>
          <p:nvPr>
            <p:ph type="title"/>
          </p:nvPr>
        </p:nvSpPr>
        <p:spPr>
          <a:xfrm>
            <a:off x="4572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Respond to </a:t>
            </a:r>
            <a:r>
              <a:rPr lang="en" sz="2800"/>
              <a:t>CEO or GM’s request via email</a:t>
            </a:r>
            <a:endParaRPr sz="2800"/>
          </a:p>
        </p:txBody>
      </p:sp>
      <p:sp>
        <p:nvSpPr>
          <p:cNvPr id="255" name="Google Shape;255;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56" name="Google Shape;256;p47"/>
          <p:cNvGraphicFramePr/>
          <p:nvPr/>
        </p:nvGraphicFramePr>
        <p:xfrm>
          <a:off x="390075" y="671400"/>
          <a:ext cx="3000000" cy="3000000"/>
        </p:xfrm>
        <a:graphic>
          <a:graphicData uri="http://schemas.openxmlformats.org/drawingml/2006/table">
            <a:tbl>
              <a:tblPr>
                <a:noFill/>
                <a:tableStyleId>{FD03D183-913D-4CE4-A4E2-3C5411FC6032}</a:tableStyleId>
              </a:tblPr>
              <a:tblGrid>
                <a:gridCol w="1847750"/>
                <a:gridCol w="6602300"/>
              </a:tblGrid>
              <a:tr h="16951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Assessment and result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Communicate and listen to the CEO/GM to understand the exact features he is intending to showcase, the stakeholders involved and whether his timeline/needs are flexible (i.e. whether it is possible to present after sprint end, whether a video demo is fine)</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Inform the CEO/GM the current state of the product as untested, unstable, semi-functional code with evolving QA environment which would be available by the sprint end, and accordingly come up with a viable solution based on company guiding principles</a:t>
                      </a:r>
                      <a:endParaRPr sz="11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Based on above inputs, set a meeting with scrum team to update priorities to issues mid-sprint, allocate tasks to stakeholder requests buffer and deploy a demo on time/set a meeting with other stakeholders to deploy an alternative to the demo/negotiate to delay demo till completion </a:t>
                      </a:r>
                      <a:endParaRPr sz="1200">
                        <a:solidFill>
                          <a:srgbClr val="2D3D4A"/>
                        </a:solidFill>
                        <a:latin typeface="Open Sans"/>
                        <a:ea typeface="Open Sans"/>
                        <a:cs typeface="Open Sans"/>
                        <a:sym typeface="Open Sans"/>
                      </a:endParaRPr>
                    </a:p>
                  </a:txBody>
                  <a:tcPr marT="91425" marB="91425" marR="91425" marL="91425"/>
                </a:tc>
              </a:tr>
              <a:tr h="19012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38000"/>
                        </a:lnSpc>
                        <a:spcBef>
                          <a:spcPts val="0"/>
                        </a:spcBef>
                        <a:spcAft>
                          <a:spcPts val="0"/>
                        </a:spcAft>
                        <a:buNone/>
                      </a:pPr>
                      <a:r>
                        <a:rPr lang="en" sz="1100">
                          <a:solidFill>
                            <a:srgbClr val="9E9E9E"/>
                          </a:solidFill>
                          <a:latin typeface="Open Sans"/>
                          <a:ea typeface="Open Sans"/>
                          <a:cs typeface="Open Sans"/>
                          <a:sym typeface="Open Sans"/>
                        </a:rPr>
                        <a:t>Hi &lt;CEO/GM_name&gt;,</a:t>
                      </a:r>
                      <a:endParaRPr sz="1100">
                        <a:solidFill>
                          <a:srgbClr val="9E9E9E"/>
                        </a:solidFill>
                        <a:latin typeface="Open Sans"/>
                        <a:ea typeface="Open Sans"/>
                        <a:cs typeface="Open Sans"/>
                        <a:sym typeface="Open Sans"/>
                      </a:endParaRPr>
                    </a:p>
                    <a:p>
                      <a:pPr indent="0" lvl="0" marL="0" rtl="0" algn="l">
                        <a:lnSpc>
                          <a:spcPct val="138000"/>
                        </a:lnSpc>
                        <a:spcBef>
                          <a:spcPts val="0"/>
                        </a:spcBef>
                        <a:spcAft>
                          <a:spcPts val="0"/>
                        </a:spcAft>
                        <a:buNone/>
                      </a:pPr>
                      <a:r>
                        <a:rPr lang="en" sz="1100">
                          <a:solidFill>
                            <a:srgbClr val="9E9E9E"/>
                          </a:solidFill>
                          <a:latin typeface="Open Sans"/>
                          <a:ea typeface="Open Sans"/>
                          <a:cs typeface="Open Sans"/>
                          <a:sym typeface="Open Sans"/>
                        </a:rPr>
                        <a:t>Based on our previous conversation, I had a meeting with my scrum team to understand feature scope and gathered all the requirements for the demo. Accordingly, we have set up testing and a stable QA environment for the mock interview feature set. I would however point it out to you that some features like audio and chatbot based interview is still an ongoing backlog whose stability is being tested and I would advise you to stick to the prescribed instructions and credentials provided by the QA team for demonstration with stakeholders. Thank you and have a nice day.</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2" name="Google Shape;262;p48"/>
          <p:cNvSpPr txBox="1"/>
          <p:nvPr>
            <p:ph type="title"/>
          </p:nvPr>
        </p:nvSpPr>
        <p:spPr>
          <a:xfrm>
            <a:off x="172350" y="76200"/>
            <a:ext cx="8835300" cy="59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2D3D4A"/>
              </a:buClr>
              <a:buFont typeface="Open Sans"/>
              <a:buNone/>
            </a:pPr>
            <a:r>
              <a:rPr lang="en" sz="2800"/>
              <a:t>Step-in and guide the scrum team at stand up</a:t>
            </a:r>
            <a:endParaRPr sz="2800"/>
          </a:p>
        </p:txBody>
      </p:sp>
      <p:sp>
        <p:nvSpPr>
          <p:cNvPr id="263" name="Google Shape;263;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64" name="Google Shape;264;p48"/>
          <p:cNvGraphicFramePr/>
          <p:nvPr/>
        </p:nvGraphicFramePr>
        <p:xfrm>
          <a:off x="237675" y="671400"/>
          <a:ext cx="3000000" cy="3000000"/>
        </p:xfrm>
        <a:graphic>
          <a:graphicData uri="http://schemas.openxmlformats.org/drawingml/2006/table">
            <a:tbl>
              <a:tblPr>
                <a:noFill/>
                <a:tableStyleId>{FD03D183-913D-4CE4-A4E2-3C5411FC6032}</a:tableStyleId>
              </a:tblPr>
              <a:tblGrid>
                <a:gridCol w="1917700"/>
                <a:gridCol w="6852275"/>
              </a:tblGrid>
              <a:tr h="4042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Share the link to your video here </a:t>
                      </a:r>
                      <a:r>
                        <a:rPr lang="en" sz="1200">
                          <a:solidFill>
                            <a:srgbClr val="0097A7"/>
                          </a:solidFill>
                          <a:latin typeface="Open Sans"/>
                          <a:ea typeface="Open Sans"/>
                          <a:cs typeface="Open Sans"/>
                          <a:sym typeface="Open Sans"/>
                        </a:rPr>
                        <a:t>&lt;i</a:t>
                      </a:r>
                      <a:r>
                        <a:rPr lang="en" sz="1200" u="sng">
                          <a:solidFill>
                            <a:schemeClr val="hlink"/>
                          </a:solidFill>
                          <a:latin typeface="Open Sans"/>
                          <a:ea typeface="Open Sans"/>
                          <a:cs typeface="Open Sans"/>
                          <a:sym typeface="Open Sans"/>
                          <a:hlinkClick r:id="rId3"/>
                        </a:rPr>
                        <a:t>nsert link</a:t>
                      </a:r>
                      <a:r>
                        <a:rPr lang="en" sz="1200">
                          <a:solidFill>
                            <a:srgbClr val="0097A7"/>
                          </a:solidFill>
                          <a:latin typeface="Open Sans"/>
                          <a:ea typeface="Open Sans"/>
                          <a:cs typeface="Open Sans"/>
                          <a:sym typeface="Open Sans"/>
                        </a:rPr>
                        <a:t>&gt;</a:t>
                      </a:r>
                      <a:endParaRPr sz="1200">
                        <a:solidFill>
                          <a:srgbClr val="0097A7"/>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9"/>
          <p:cNvSpPr txBox="1"/>
          <p:nvPr/>
        </p:nvSpPr>
        <p:spPr>
          <a:xfrm>
            <a:off x="228600" y="76200"/>
            <a:ext cx="8229600" cy="45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Handling Resource Constraints</a:t>
            </a:r>
            <a:endParaRPr sz="2800">
              <a:solidFill>
                <a:srgbClr val="2D3D4A"/>
              </a:solidFill>
              <a:latin typeface="Open Sans"/>
              <a:ea typeface="Open Sans"/>
              <a:cs typeface="Open Sans"/>
              <a:sym typeface="Open Sans"/>
            </a:endParaRPr>
          </a:p>
        </p:txBody>
      </p:sp>
      <p:graphicFrame>
        <p:nvGraphicFramePr>
          <p:cNvPr id="270" name="Google Shape;270;p49"/>
          <p:cNvGraphicFramePr/>
          <p:nvPr/>
        </p:nvGraphicFramePr>
        <p:xfrm>
          <a:off x="245200" y="595200"/>
          <a:ext cx="3000000" cy="3000000"/>
        </p:xfrm>
        <a:graphic>
          <a:graphicData uri="http://schemas.openxmlformats.org/drawingml/2006/table">
            <a:tbl>
              <a:tblPr>
                <a:noFill/>
                <a:tableStyleId>{FD03D183-913D-4CE4-A4E2-3C5411FC6032}</a:tableStyleId>
              </a:tblPr>
              <a:tblGrid>
                <a:gridCol w="2520975"/>
                <a:gridCol w="6226350"/>
              </a:tblGrid>
              <a:tr h="1017800">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List 2- 3 activities that you would carry out as a PM to unblock the scrum team immediately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1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2D3D4A"/>
                        </a:buClr>
                        <a:buSzPts val="1200"/>
                        <a:buFont typeface="Open Sans"/>
                        <a:buChar char="●"/>
                      </a:pPr>
                      <a:r>
                        <a:rPr lang="en" sz="1100">
                          <a:solidFill>
                            <a:srgbClr val="2D3D4A"/>
                          </a:solidFill>
                          <a:latin typeface="Open Sans"/>
                          <a:ea typeface="Open Sans"/>
                          <a:cs typeface="Open Sans"/>
                          <a:sym typeface="Open Sans"/>
                        </a:rPr>
                        <a:t>Communicate with other stakeholders,product managers,head of product and head of QA about the problem and asking for extra resource.</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If no extra resource is available, delegate the responsibility to any existing member within the team.</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If the deployment is not immediate, then scrum team can be unblocked by allocating issues related to technical debt/stakeholder requests/emerging bugs during this time.</a:t>
                      </a:r>
                      <a:endParaRPr sz="1100">
                        <a:solidFill>
                          <a:srgbClr val="9E9E9E"/>
                        </a:solidFill>
                        <a:latin typeface="Open Sans"/>
                        <a:ea typeface="Open Sans"/>
                        <a:cs typeface="Open Sans"/>
                        <a:sym typeface="Open Sans"/>
                      </a:endParaRPr>
                    </a:p>
                  </a:txBody>
                  <a:tcPr marT="91425" marB="91425" marR="91425" marL="91425"/>
                </a:tc>
              </a:tr>
              <a:tr h="1124775">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a:solidFill>
                          <a:srgbClr val="2D3D4A"/>
                        </a:solidFill>
                        <a:latin typeface="Open Sans"/>
                        <a:ea typeface="Open Sans"/>
                        <a:cs typeface="Open Sans"/>
                        <a:sym typeface="Open Sans"/>
                      </a:endParaRPr>
                    </a:p>
                  </a:txBody>
                  <a:tcPr marT="91425" marB="91425" marR="91425" marL="91425"/>
                </a:tc>
                <a:tc>
                  <a:txBody>
                    <a:bodyPr/>
                    <a:lstStyle/>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Setup a meeting with impacted PMs/Head of Product to understand project scope and deployment schedules, ensuring everyone is aligned with common goals.</a:t>
                      </a:r>
                      <a:endParaRPr sz="1100">
                        <a:solidFill>
                          <a:srgbClr val="434343"/>
                        </a:solidFill>
                        <a:latin typeface="Open Sans"/>
                        <a:ea typeface="Open Sans"/>
                        <a:cs typeface="Open Sans"/>
                        <a:sym typeface="Open Sans"/>
                      </a:endParaRPr>
                    </a:p>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Depending on above information and company guiding principles, list solutions to unblock projects and achieve specific goals depending on priority.</a:t>
                      </a:r>
                      <a:endParaRPr sz="1100">
                        <a:solidFill>
                          <a:srgbClr val="434343"/>
                        </a:solidFill>
                        <a:latin typeface="Open Sans"/>
                        <a:ea typeface="Open Sans"/>
                        <a:cs typeface="Open Sans"/>
                        <a:sym typeface="Open Sans"/>
                      </a:endParaRPr>
                    </a:p>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Evaluate the solutions against the common guiding principles to come up with an agreed upon solution</a:t>
                      </a:r>
                      <a:endParaRPr sz="1100">
                        <a:solidFill>
                          <a:srgbClr val="434343"/>
                        </a:solidFill>
                        <a:latin typeface="Open Sans"/>
                        <a:ea typeface="Open Sans"/>
                        <a:cs typeface="Open Sans"/>
                        <a:sym typeface="Open Sans"/>
                      </a:endParaRPr>
                    </a:p>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Communicate the solution with scrum team to request/allocate/unblock scrum team members and restructure sprint backlog accordingly </a:t>
                      </a:r>
                      <a:endParaRPr sz="1100">
                        <a:solidFill>
                          <a:srgbClr val="434343"/>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0"/>
          <p:cNvSpPr txBox="1"/>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00">
                <a:solidFill>
                  <a:srgbClr val="7D97AD"/>
                </a:solidFill>
                <a:latin typeface="Open Sans"/>
                <a:ea typeface="Open Sans"/>
                <a:cs typeface="Open Sans"/>
                <a:sym typeface="Open Sans"/>
              </a:rPr>
              <a:t>© 2019 Udacity.  All rights reserved.</a:t>
            </a:r>
            <a:endParaRPr sz="500">
              <a:solidFill>
                <a:srgbClr val="7D97AD"/>
              </a:solidFill>
              <a:latin typeface="Open Sans"/>
              <a:ea typeface="Open Sans"/>
              <a:cs typeface="Open Sans"/>
              <a:sym typeface="Open Sans"/>
            </a:endParaRPr>
          </a:p>
        </p:txBody>
      </p:sp>
      <p:sp>
        <p:nvSpPr>
          <p:cNvPr id="276" name="Google Shape;276;p50"/>
          <p:cNvSpPr txBox="1"/>
          <p:nvPr/>
        </p:nvSpPr>
        <p:spPr>
          <a:xfrm>
            <a:off x="228600" y="76200"/>
            <a:ext cx="8229600" cy="457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Handling Resource Constraints (contd.)</a:t>
            </a:r>
            <a:endParaRPr sz="2800">
              <a:solidFill>
                <a:srgbClr val="2D3D4A"/>
              </a:solidFill>
              <a:latin typeface="Open Sans"/>
              <a:ea typeface="Open Sans"/>
              <a:cs typeface="Open Sans"/>
              <a:sym typeface="Open Sans"/>
            </a:endParaRPr>
          </a:p>
        </p:txBody>
      </p:sp>
      <p:graphicFrame>
        <p:nvGraphicFramePr>
          <p:cNvPr id="277" name="Google Shape;277;p50"/>
          <p:cNvGraphicFramePr/>
          <p:nvPr/>
        </p:nvGraphicFramePr>
        <p:xfrm>
          <a:off x="245200" y="595200"/>
          <a:ext cx="3000000" cy="3000000"/>
        </p:xfrm>
        <a:graphic>
          <a:graphicData uri="http://schemas.openxmlformats.org/drawingml/2006/table">
            <a:tbl>
              <a:tblPr>
                <a:noFill/>
                <a:tableStyleId>{FD03D183-913D-4CE4-A4E2-3C5411FC6032}</a:tableStyleId>
              </a:tblPr>
              <a:tblGrid>
                <a:gridCol w="2520975"/>
                <a:gridCol w="6226350"/>
              </a:tblGrid>
              <a:tr h="591975">
                <a:tc rowSpan="2">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100">
                          <a:solidFill>
                            <a:srgbClr val="434343"/>
                          </a:solidFill>
                          <a:latin typeface="Open Sans"/>
                          <a:ea typeface="Open Sans"/>
                          <a:cs typeface="Open Sans"/>
                          <a:sym typeface="Open Sans"/>
                        </a:rPr>
                        <a:t>Head of Product, Scrum team, impacted PMs, Head of QA and other cross-functional stakeholders</a:t>
                      </a:r>
                      <a:endParaRPr sz="1100">
                        <a:solidFill>
                          <a:srgbClr val="434343"/>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9E9E9E"/>
                        </a:solidFill>
                        <a:latin typeface="Open Sans"/>
                        <a:ea typeface="Open Sans"/>
                        <a:cs typeface="Open Sans"/>
                        <a:sym typeface="Open Sans"/>
                      </a:endParaRPr>
                    </a:p>
                  </a:txBody>
                  <a:tcPr marT="91425" marB="91425" marR="91425" marL="91425"/>
                </a:tc>
              </a:tr>
              <a:tr h="1358175">
                <a:tc vMerge="1"/>
                <a:tc>
                  <a:txBody>
                    <a:bodyPr/>
                    <a:lstStyle/>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If the negotiation was successful, the QA member would be assigned the remaining backlog while mobilizing the rest of the scrum team to unblock/resume new issues created by QA member. Also, in case of time deficit, it would be good to setup a meeting with scrum team to re-prioritize testing so that “must-haves” are separated from “nice-to-haves”.</a:t>
                      </a:r>
                      <a:endParaRPr sz="1100">
                        <a:solidFill>
                          <a:srgbClr val="434343"/>
                        </a:solidFill>
                        <a:latin typeface="Open Sans"/>
                        <a:ea typeface="Open Sans"/>
                        <a:cs typeface="Open Sans"/>
                        <a:sym typeface="Open Sans"/>
                      </a:endParaRPr>
                    </a:p>
                    <a:p>
                      <a:pPr indent="-298450" lvl="0" marL="457200" rtl="0" algn="l">
                        <a:lnSpc>
                          <a:spcPct val="115000"/>
                        </a:lnSpc>
                        <a:spcBef>
                          <a:spcPts val="0"/>
                        </a:spcBef>
                        <a:spcAft>
                          <a:spcPts val="0"/>
                        </a:spcAft>
                        <a:buClr>
                          <a:srgbClr val="434343"/>
                        </a:buClr>
                        <a:buSzPts val="1100"/>
                        <a:buFont typeface="Open Sans"/>
                        <a:buChar char="●"/>
                      </a:pPr>
                      <a:r>
                        <a:rPr lang="en" sz="1100">
                          <a:solidFill>
                            <a:srgbClr val="434343"/>
                          </a:solidFill>
                          <a:latin typeface="Open Sans"/>
                          <a:ea typeface="Open Sans"/>
                          <a:cs typeface="Open Sans"/>
                          <a:sym typeface="Open Sans"/>
                        </a:rPr>
                        <a:t>If the negotiation was unsuccessful but the deployment is immediate, then one would set up meeting with the scrum team to delegate QA tasks to an internal member and re-prioritize sprint backlog to focus on “”must-haves”. However if the deployment is not immediate, then the scrum team can be unblocked by delegating emerging bugs/stakeholder requests /technical debt issues or even allowing read aheads on new technical tools and topics</a:t>
                      </a:r>
                      <a:endParaRPr sz="1100">
                        <a:solidFill>
                          <a:srgbClr val="434343"/>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83" name="Google Shape;283;p51"/>
          <p:cNvSpPr txBox="1"/>
          <p:nvPr>
            <p:ph type="title"/>
          </p:nvPr>
        </p:nvSpPr>
        <p:spPr>
          <a:xfrm>
            <a:off x="145150" y="76200"/>
            <a:ext cx="8735700" cy="47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284" name="Google Shape;284;p5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85" name="Google Shape;285;p51"/>
          <p:cNvGraphicFramePr/>
          <p:nvPr/>
        </p:nvGraphicFramePr>
        <p:xfrm>
          <a:off x="161475" y="595200"/>
          <a:ext cx="3000000" cy="3000000"/>
        </p:xfrm>
        <a:graphic>
          <a:graphicData uri="http://schemas.openxmlformats.org/drawingml/2006/table">
            <a:tbl>
              <a:tblPr>
                <a:noFill/>
                <a:tableStyleId>{FD03D183-913D-4CE4-A4E2-3C5411FC6032}</a:tableStyleId>
              </a:tblPr>
              <a:tblGrid>
                <a:gridCol w="1910200"/>
                <a:gridCol w="6825500"/>
              </a:tblGrid>
              <a:tr h="17295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Feedback Assessment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What are the exact features and triggers that the stakeholder is talking about ?</a:t>
                      </a:r>
                      <a:endParaRPr sz="1200">
                        <a:solidFill>
                          <a:srgbClr val="2D3D4A"/>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Are the entire team and cross-functional stakeholders on the same page regarding sprint goals?</a:t>
                      </a:r>
                      <a:endParaRPr sz="1200">
                        <a:solidFill>
                          <a:srgbClr val="9E9E9E"/>
                        </a:solidFill>
                        <a:latin typeface="Open Sans"/>
                        <a:ea typeface="Open Sans"/>
                        <a:cs typeface="Open Sans"/>
                        <a:sym typeface="Open Sans"/>
                      </a:endParaRPr>
                    </a:p>
                    <a:p>
                      <a:pPr indent="-298450" lvl="0" marL="457200" rtl="0" algn="l">
                        <a:lnSpc>
                          <a:spcPct val="115000"/>
                        </a:lnSpc>
                        <a:spcBef>
                          <a:spcPts val="0"/>
                        </a:spcBef>
                        <a:spcAft>
                          <a:spcPts val="0"/>
                        </a:spcAft>
                        <a:buClr>
                          <a:srgbClr val="9E9E9E"/>
                        </a:buClr>
                        <a:buSzPts val="1100"/>
                        <a:buFont typeface="Open Sans"/>
                        <a:buChar char="●"/>
                      </a:pPr>
                      <a:r>
                        <a:rPr lang="en" sz="1100">
                          <a:solidFill>
                            <a:srgbClr val="9E9E9E"/>
                          </a:solidFill>
                          <a:latin typeface="Open Sans"/>
                          <a:ea typeface="Open Sans"/>
                          <a:cs typeface="Open Sans"/>
                          <a:sym typeface="Open Sans"/>
                        </a:rPr>
                        <a:t>What is the rationale behind imbibing notification feature at the current stage and how would it would help achieve sprint goals?</a:t>
                      </a:r>
                      <a:endParaRPr sz="11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What are the features that can be introduced later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425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 </a:t>
                      </a:r>
                      <a:endParaRPr b="1" sz="1200">
                        <a:solidFill>
                          <a:srgbClr val="2D3D4A"/>
                        </a:solidFill>
                        <a:latin typeface="Open Sans"/>
                        <a:ea typeface="Open Sans"/>
                        <a:cs typeface="Open Sans"/>
                        <a:sym typeface="Open Sans"/>
                      </a:endParaRPr>
                    </a:p>
                    <a:p>
                      <a:pPr indent="0" lvl="0" marL="11430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Share the link to your video here </a:t>
                      </a:r>
                      <a:r>
                        <a:rPr lang="en" sz="1200">
                          <a:solidFill>
                            <a:srgbClr val="0097A7"/>
                          </a:solidFill>
                          <a:latin typeface="Open Sans"/>
                          <a:ea typeface="Open Sans"/>
                          <a:cs typeface="Open Sans"/>
                          <a:sym typeface="Open Sans"/>
                        </a:rPr>
                        <a:t>(</a:t>
                      </a:r>
                      <a:r>
                        <a:rPr lang="en" sz="1200" u="sng">
                          <a:solidFill>
                            <a:schemeClr val="hlink"/>
                          </a:solidFill>
                          <a:latin typeface="Open Sans"/>
                          <a:ea typeface="Open Sans"/>
                          <a:cs typeface="Open Sans"/>
                          <a:sym typeface="Open Sans"/>
                          <a:hlinkClick r:id="rId3"/>
                        </a:rPr>
                        <a:t>insert link</a:t>
                      </a:r>
                      <a:r>
                        <a:rPr lang="en" sz="1200">
                          <a:solidFill>
                            <a:srgbClr val="0097A7"/>
                          </a:solidFill>
                          <a:latin typeface="Open Sans"/>
                          <a:ea typeface="Open Sans"/>
                          <a:cs typeface="Open Sans"/>
                          <a:sym typeface="Open Sans"/>
                        </a:rPr>
                        <a:t>)</a:t>
                      </a:r>
                      <a:endParaRPr sz="1200">
                        <a:solidFill>
                          <a:srgbClr val="0097A7"/>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9E9E9E"/>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457200" y="12192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Create Project Blueprint</a:t>
            </a:r>
            <a:endParaRPr sz="4200"/>
          </a:p>
        </p:txBody>
      </p:sp>
      <p:sp>
        <p:nvSpPr>
          <p:cNvPr id="142" name="Google Shape;142;p32"/>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3" name="Google Shape;143;p32"/>
          <p:cNvSpPr txBox="1"/>
          <p:nvPr>
            <p:ph idx="1" type="body"/>
          </p:nvPr>
        </p:nvSpPr>
        <p:spPr>
          <a:xfrm>
            <a:off x="457200" y="2557475"/>
            <a:ext cx="8421900" cy="7680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49" name="Google Shape;149;p3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150" name="Google Shape;150;p33"/>
          <p:cNvSpPr txBox="1"/>
          <p:nvPr>
            <p:ph idx="1" type="body"/>
          </p:nvPr>
        </p:nvSpPr>
        <p:spPr>
          <a:xfrm>
            <a:off x="475050" y="631275"/>
            <a:ext cx="8440800" cy="283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200">
                <a:highlight>
                  <a:srgbClr val="FFFFFF"/>
                </a:highlight>
                <a:latin typeface="Open Sans Light"/>
                <a:ea typeface="Open Sans Light"/>
                <a:cs typeface="Open Sans Light"/>
                <a:sym typeface="Open Sans Light"/>
              </a:rPr>
              <a:t>Share </a:t>
            </a:r>
            <a:r>
              <a:rPr lang="en" sz="1200">
                <a:solidFill>
                  <a:srgbClr val="02B3E4"/>
                </a:solidFill>
                <a:highlight>
                  <a:srgbClr val="FFFFFF"/>
                </a:highlight>
                <a:latin typeface="Open Sans Light"/>
                <a:ea typeface="Open Sans Light"/>
                <a:cs typeface="Open Sans Light"/>
                <a:sym typeface="Open Sans Light"/>
              </a:rPr>
              <a:t>your project-speci</a:t>
            </a:r>
            <a:r>
              <a:rPr lang="en" sz="1200">
                <a:highlight>
                  <a:srgbClr val="FFFFFF"/>
                </a:highlight>
                <a:latin typeface="Open Sans Light"/>
                <a:ea typeface="Open Sans Light"/>
                <a:cs typeface="Open Sans Light"/>
                <a:sym typeface="Open Sans Light"/>
              </a:rPr>
              <a:t>fic coordination activities map here </a:t>
            </a:r>
            <a:r>
              <a:rPr lang="en" sz="1200" u="sng">
                <a:solidFill>
                  <a:schemeClr val="hlink"/>
                </a:solidFill>
                <a:highlight>
                  <a:srgbClr val="FFFFFF"/>
                </a:highlight>
                <a:latin typeface="Open Sans Light"/>
                <a:ea typeface="Open Sans Light"/>
                <a:cs typeface="Open Sans Light"/>
                <a:sym typeface="Open Sans Light"/>
                <a:hlinkClick r:id="rId3"/>
              </a:rPr>
              <a:t>(Insert Link here)</a:t>
            </a:r>
            <a:r>
              <a:rPr lang="en" sz="1200">
                <a:solidFill>
                  <a:srgbClr val="0097A7"/>
                </a:solidFill>
                <a:highlight>
                  <a:srgbClr val="FFFFFF"/>
                </a:highlight>
                <a:latin typeface="Open Sans Light"/>
                <a:ea typeface="Open Sans Light"/>
                <a:cs typeface="Open Sans Light"/>
                <a:sym typeface="Open Sans Light"/>
              </a:rPr>
              <a:t>. </a:t>
            </a:r>
            <a:r>
              <a:rPr lang="en" sz="1200">
                <a:highlight>
                  <a:srgbClr val="FFFFFF"/>
                </a:highlight>
                <a:latin typeface="Open Sans Light"/>
                <a:ea typeface="Open Sans Light"/>
                <a:cs typeface="Open Sans Light"/>
                <a:sym typeface="Open Sans Light"/>
              </a:rPr>
              <a:t>You can also s</a:t>
            </a:r>
            <a:r>
              <a:rPr lang="en" sz="1200">
                <a:solidFill>
                  <a:srgbClr val="02B3E4"/>
                </a:solidFill>
                <a:highlight>
                  <a:srgbClr val="FFFFFF"/>
                </a:highlight>
                <a:latin typeface="Open Sans Light"/>
                <a:ea typeface="Open Sans Light"/>
                <a:cs typeface="Open Sans Light"/>
                <a:sym typeface="Open Sans Light"/>
              </a:rPr>
              <a:t>hare a screenshot</a:t>
            </a:r>
            <a:r>
              <a:rPr lang="en" sz="1200">
                <a:highlight>
                  <a:srgbClr val="FFFFFF"/>
                </a:highlight>
                <a:latin typeface="Open Sans Light"/>
                <a:ea typeface="Open Sans Light"/>
                <a:cs typeface="Open Sans Light"/>
                <a:sym typeface="Open Sans Light"/>
              </a:rPr>
              <a:t> below.</a:t>
            </a:r>
            <a:endParaRPr sz="1200">
              <a:solidFill>
                <a:srgbClr val="02B3E4"/>
              </a:solidFill>
            </a:endParaRPr>
          </a:p>
        </p:txBody>
      </p:sp>
      <p:sp>
        <p:nvSpPr>
          <p:cNvPr id="151" name="Google Shape;151;p33"/>
          <p:cNvSpPr txBox="1"/>
          <p:nvPr>
            <p:ph type="title"/>
          </p:nvPr>
        </p:nvSpPr>
        <p:spPr>
          <a:xfrm>
            <a:off x="457200" y="76200"/>
            <a:ext cx="8229600" cy="478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Create a coordination activities map</a:t>
            </a:r>
            <a:endParaRPr sz="2800"/>
          </a:p>
        </p:txBody>
      </p:sp>
      <p:pic>
        <p:nvPicPr>
          <p:cNvPr id="152" name="Google Shape;152;p33">
            <a:hlinkClick r:id="rId4"/>
          </p:cNvPr>
          <p:cNvPicPr preferRelativeResize="0"/>
          <p:nvPr/>
        </p:nvPicPr>
        <p:blipFill>
          <a:blip r:embed="rId5">
            <a:alphaModFix/>
          </a:blip>
          <a:stretch>
            <a:fillRect/>
          </a:stretch>
        </p:blipFill>
        <p:spPr>
          <a:xfrm>
            <a:off x="200213" y="990750"/>
            <a:ext cx="8743575" cy="3695626"/>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5334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 Plan for Sprint Meeting</a:t>
            </a:r>
            <a:endParaRPr sz="4200"/>
          </a:p>
        </p:txBody>
      </p:sp>
      <p:sp>
        <p:nvSpPr>
          <p:cNvPr id="158" name="Google Shape;158;p34"/>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59" name="Google Shape;159;p34"/>
          <p:cNvSpPr txBox="1"/>
          <p:nvPr/>
        </p:nvSpPr>
        <p:spPr>
          <a:xfrm>
            <a:off x="685800" y="2644075"/>
            <a:ext cx="7916700" cy="71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a:t>
            </a:r>
            <a:r>
              <a:rPr lang="en" sz="1200">
                <a:solidFill>
                  <a:srgbClr val="FFFFFF"/>
                </a:solidFill>
                <a:latin typeface="Open Sans"/>
                <a:ea typeface="Open Sans"/>
                <a:cs typeface="Open Sans"/>
                <a:sym typeface="Open Sans"/>
              </a:rPr>
              <a:t>prioritized</a:t>
            </a:r>
            <a:r>
              <a:rPr lang="en" sz="1200">
                <a:solidFill>
                  <a:srgbClr val="FFFFFF"/>
                </a:solidFill>
                <a:latin typeface="Open Sans"/>
                <a:ea typeface="Open Sans"/>
                <a:cs typeface="Open Sans"/>
                <a:sym typeface="Open Sans"/>
              </a:rPr>
              <a:t>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5" name="Google Shape;165;p35"/>
          <p:cNvSpPr txBox="1"/>
          <p:nvPr>
            <p:ph type="title"/>
          </p:nvPr>
        </p:nvSpPr>
        <p:spPr>
          <a:xfrm>
            <a:off x="3810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166" name="Google Shape;166;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67" name="Google Shape;167;p35"/>
          <p:cNvGraphicFramePr/>
          <p:nvPr/>
        </p:nvGraphicFramePr>
        <p:xfrm>
          <a:off x="381000" y="577350"/>
          <a:ext cx="3000000" cy="3000000"/>
        </p:xfrm>
        <a:graphic>
          <a:graphicData uri="http://schemas.openxmlformats.org/drawingml/2006/table">
            <a:tbl>
              <a:tblPr>
                <a:noFill/>
                <a:tableStyleId>{FD03D183-913D-4CE4-A4E2-3C5411FC6032}</a:tableStyleId>
              </a:tblPr>
              <a:tblGrid>
                <a:gridCol w="382850"/>
                <a:gridCol w="7846750"/>
              </a:tblGrid>
              <a:tr h="164100">
                <a:tc gridSpan="2">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t>
                      </a:r>
                      <a:r>
                        <a:rPr b="1" lang="en" sz="1200">
                          <a:solidFill>
                            <a:srgbClr val="2D3D4A"/>
                          </a:solidFill>
                          <a:latin typeface="Open Sans"/>
                          <a:ea typeface="Open Sans"/>
                          <a:cs typeface="Open Sans"/>
                          <a:sym typeface="Open Sans"/>
                        </a:rPr>
                        <a:t>print Goal</a:t>
                      </a:r>
                      <a:endParaRPr sz="1200">
                        <a:solidFill>
                          <a:srgbClr val="9E9E9E"/>
                        </a:solidFill>
                        <a:latin typeface="Open Sans"/>
                        <a:ea typeface="Open Sans"/>
                        <a:cs typeface="Open Sans"/>
                        <a:sym typeface="Open Sans"/>
                      </a:endParaRPr>
                    </a:p>
                  </a:txBody>
                  <a:tcPr marT="91425" marB="91425" marR="91425" marL="91425"/>
                </a:tc>
                <a:tc hMerge="1"/>
              </a:tr>
              <a:tr h="158775">
                <a:tc gridSpan="2">
                  <a:txBody>
                    <a:bodyPr/>
                    <a:lstStyle/>
                    <a:p>
                      <a:pPr indent="0" lvl="0" marL="0" rtl="0" algn="l">
                        <a:lnSpc>
                          <a:spcPct val="115000"/>
                        </a:lnSpc>
                        <a:spcBef>
                          <a:spcPts val="0"/>
                        </a:spcBef>
                        <a:spcAft>
                          <a:spcPts val="0"/>
                        </a:spcAft>
                        <a:buNone/>
                      </a:pPr>
                      <a:r>
                        <a:rPr b="1" lang="en" sz="1200">
                          <a:solidFill>
                            <a:srgbClr val="9E9E9E"/>
                          </a:solidFill>
                          <a:latin typeface="Open Sans"/>
                          <a:ea typeface="Open Sans"/>
                          <a:cs typeface="Open Sans"/>
                          <a:sym typeface="Open Sans"/>
                        </a:rPr>
                        <a:t>Enable new graduates to access practise module of LinkedIn to help them prepare for interviews, mock assessments and provide them with feedbacks. </a:t>
                      </a:r>
                      <a:endParaRPr sz="1200">
                        <a:latin typeface="Open Sans"/>
                        <a:ea typeface="Open Sans"/>
                        <a:cs typeface="Open Sans"/>
                        <a:sym typeface="Open Sans"/>
                      </a:endParaRPr>
                    </a:p>
                  </a:txBody>
                  <a:tcPr marT="91425" marB="91425" marR="91425" marL="91425"/>
                </a:tc>
                <a:tc hMerge="1"/>
              </a:tr>
              <a:tr h="12895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Backlog (</a:t>
                      </a:r>
                      <a:r>
                        <a:rPr lang="en" sz="1200">
                          <a:solidFill>
                            <a:srgbClr val="2D3D4A"/>
                          </a:solidFill>
                          <a:latin typeface="Open Sans"/>
                          <a:ea typeface="Open Sans"/>
                          <a:cs typeface="Open Sans"/>
                          <a:sym typeface="Open Sans"/>
                        </a:rPr>
                        <a:t>list the prioritized </a:t>
                      </a:r>
                      <a:r>
                        <a:rPr b="1" lang="en" sz="1200">
                          <a:solidFill>
                            <a:srgbClr val="2D3D4A"/>
                          </a:solidFill>
                          <a:latin typeface="Open Sans"/>
                          <a:ea typeface="Open Sans"/>
                          <a:cs typeface="Open Sans"/>
                          <a:sym typeface="Open Sans"/>
                        </a:rPr>
                        <a:t>user-stories</a:t>
                      </a:r>
                      <a:r>
                        <a:rPr lang="en" sz="1200">
                          <a:solidFill>
                            <a:srgbClr val="2D3D4A"/>
                          </a:solidFill>
                          <a:latin typeface="Open Sans"/>
                          <a:ea typeface="Open Sans"/>
                          <a:cs typeface="Open Sans"/>
                          <a:sym typeface="Open Sans"/>
                        </a:rPr>
                        <a:t> from the product backlog)</a:t>
                      </a:r>
                      <a:endParaRPr sz="1200">
                        <a:latin typeface="Open Sans"/>
                        <a:ea typeface="Open Sans"/>
                        <a:cs typeface="Open Sans"/>
                        <a:sym typeface="Open Sans"/>
                      </a:endParaRPr>
                    </a:p>
                  </a:txBody>
                  <a:tcPr marT="91425" marB="91425" marR="91425" marL="91425"/>
                </a:tc>
                <a:tc hMerge="1"/>
              </a:tr>
              <a:tr h="233275">
                <a:tc>
                  <a:txBody>
                    <a:bodyPr/>
                    <a:lstStyle/>
                    <a:p>
                      <a:pPr indent="0" lvl="0" marL="0" rtl="0" algn="l">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new graduate, i want to practise interviews to raise my confidence.</a:t>
                      </a:r>
                      <a:endParaRPr sz="1200">
                        <a:solidFill>
                          <a:srgbClr val="2D3D4A"/>
                        </a:solidFill>
                        <a:latin typeface="Open Sans"/>
                        <a:ea typeface="Open Sans"/>
                        <a:cs typeface="Open Sans"/>
                        <a:sym typeface="Open Sans"/>
                      </a:endParaRPr>
                    </a:p>
                  </a:txBody>
                  <a:tcPr marT="91425" marB="91425" marR="91425" marL="91425"/>
                </a:tc>
              </a:tr>
              <a:tr h="193000">
                <a:tc>
                  <a:txBody>
                    <a:bodyPr/>
                    <a:lstStyle/>
                    <a:p>
                      <a:pPr indent="0" lvl="0" marL="0" rtl="0" algn="l">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new graduate i want to receive feedbacks to find out my strength and weakness</a:t>
                      </a:r>
                      <a:endParaRPr sz="1200">
                        <a:solidFill>
                          <a:srgbClr val="2D3D4A"/>
                        </a:solidFill>
                        <a:latin typeface="Open Sans"/>
                        <a:ea typeface="Open Sans"/>
                        <a:cs typeface="Open Sans"/>
                        <a:sym typeface="Open Sans"/>
                      </a:endParaRPr>
                    </a:p>
                  </a:txBody>
                  <a:tcPr marT="91425" marB="91425" marR="91425" marL="91425"/>
                </a:tc>
              </a:tr>
              <a:tr h="100000">
                <a:tc>
                  <a:txBody>
                    <a:bodyPr/>
                    <a:lstStyle/>
                    <a:p>
                      <a:pPr indent="0" lvl="0" marL="0" rtl="0" algn="l">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new graduate i want to know the type of questions asked in interview beforehand</a:t>
                      </a:r>
                      <a:endParaRPr sz="1200">
                        <a:solidFill>
                          <a:srgbClr val="2D3D4A"/>
                        </a:solidFill>
                        <a:latin typeface="Open Sans"/>
                        <a:ea typeface="Open Sans"/>
                        <a:cs typeface="Open Sans"/>
                        <a:sym typeface="Open Sans"/>
                      </a:endParaRPr>
                    </a:p>
                  </a:txBody>
                  <a:tcPr marT="91425" marB="91425" marR="91425" marL="91425"/>
                </a:tc>
              </a:tr>
              <a:tr h="100000">
                <a:tc>
                  <a:txBody>
                    <a:bodyPr/>
                    <a:lstStyle/>
                    <a:p>
                      <a:pPr indent="0" lvl="0" marL="0" rtl="0" algn="l">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linkedIn user,  i want to experience the AI based interviewer and provide feedback </a:t>
                      </a:r>
                      <a:endParaRPr sz="1200">
                        <a:solidFill>
                          <a:srgbClr val="2D3D4A"/>
                        </a:solidFill>
                        <a:latin typeface="Open Sans"/>
                        <a:ea typeface="Open Sans"/>
                        <a:cs typeface="Open Sans"/>
                        <a:sym typeface="Open Sans"/>
                      </a:endParaRPr>
                    </a:p>
                  </a:txBody>
                  <a:tcPr marT="91425" marB="91425" marR="91425" marL="91425"/>
                </a:tc>
              </a:tr>
              <a:tr h="100000">
                <a:tc>
                  <a:txBody>
                    <a:bodyPr/>
                    <a:lstStyle/>
                    <a:p>
                      <a:pPr indent="0" lvl="0" marL="0" rtl="0" algn="l">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linkedin user,  i want to recommend the product in my university </a:t>
                      </a:r>
                      <a:endParaRPr sz="1200">
                        <a:solidFill>
                          <a:srgbClr val="2D3D4A"/>
                        </a:solidFill>
                        <a:latin typeface="Open Sans"/>
                        <a:ea typeface="Open Sans"/>
                        <a:cs typeface="Open Sans"/>
                        <a:sym typeface="Open Sans"/>
                      </a:endParaRPr>
                    </a:p>
                  </a:txBody>
                  <a:tcPr marT="91425" marB="91425" marR="91425" marL="91425"/>
                </a:tc>
              </a:tr>
              <a:tr h="100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T="91425" marB="91425" marR="91425" marL="91425"/>
                </a:tc>
                <a:tc hMerge="1"/>
              </a:tr>
              <a:tr h="381000">
                <a:tc gridSpan="2">
                  <a:txBody>
                    <a:bodyPr/>
                    <a:lstStyle/>
                    <a:p>
                      <a:pPr indent="-292100" lvl="0" marL="457200" rtl="0" algn="l">
                        <a:lnSpc>
                          <a:spcPct val="115000"/>
                        </a:lnSpc>
                        <a:spcBef>
                          <a:spcPts val="0"/>
                        </a:spcBef>
                        <a:spcAft>
                          <a:spcPts val="0"/>
                        </a:spcAft>
                        <a:buSzPts val="1000"/>
                        <a:buFont typeface="Open Sans"/>
                        <a:buChar char="●"/>
                      </a:pPr>
                      <a:r>
                        <a:rPr lang="en" sz="1000">
                          <a:latin typeface="Open Sans"/>
                          <a:ea typeface="Open Sans"/>
                          <a:cs typeface="Open Sans"/>
                          <a:sym typeface="Open Sans"/>
                        </a:rPr>
                        <a:t>Having a fully functional deliverable at the end of the sprint where full interview prep module can be accessed.</a:t>
                      </a:r>
                      <a:endParaRPr sz="1000">
                        <a:latin typeface="Open Sans"/>
                        <a:ea typeface="Open Sans"/>
                        <a:cs typeface="Open Sans"/>
                        <a:sym typeface="Open Sans"/>
                      </a:endParaRPr>
                    </a:p>
                    <a:p>
                      <a:pPr indent="-292100" lvl="0" marL="457200" rtl="0" algn="l">
                        <a:lnSpc>
                          <a:spcPct val="115000"/>
                        </a:lnSpc>
                        <a:spcBef>
                          <a:spcPts val="0"/>
                        </a:spcBef>
                        <a:spcAft>
                          <a:spcPts val="0"/>
                        </a:spcAft>
                        <a:buSzPts val="1000"/>
                        <a:buFont typeface="Open Sans"/>
                        <a:buChar char="●"/>
                      </a:pPr>
                      <a:r>
                        <a:rPr lang="en" sz="1000">
                          <a:latin typeface="Open Sans"/>
                          <a:ea typeface="Open Sans"/>
                          <a:cs typeface="Open Sans"/>
                          <a:sym typeface="Open Sans"/>
                        </a:rPr>
                        <a:t>Prioritizing riskier work such as AI model training, data storage and pipelines and API integration</a:t>
                      </a:r>
                      <a:endParaRPr sz="1000">
                        <a:latin typeface="Open Sans"/>
                        <a:ea typeface="Open Sans"/>
                        <a:cs typeface="Open Sans"/>
                        <a:sym typeface="Open Sans"/>
                      </a:endParaRPr>
                    </a:p>
                  </a:txBody>
                  <a:tcPr marT="91425" marB="91425" marR="91425" marL="91425"/>
                </a:tc>
                <a:tc hMerge="1"/>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3" name="Google Shape;173;p36"/>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1</a:t>
            </a:r>
            <a:endParaRPr sz="2800"/>
          </a:p>
        </p:txBody>
      </p:sp>
      <p:sp>
        <p:nvSpPr>
          <p:cNvPr id="174" name="Google Shape;174;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75" name="Google Shape;175;p36"/>
          <p:cNvGraphicFramePr/>
          <p:nvPr/>
        </p:nvGraphicFramePr>
        <p:xfrm>
          <a:off x="287350" y="682675"/>
          <a:ext cx="3000000" cy="3000000"/>
        </p:xfrm>
        <a:graphic>
          <a:graphicData uri="http://schemas.openxmlformats.org/drawingml/2006/table">
            <a:tbl>
              <a:tblPr>
                <a:noFill/>
                <a:tableStyleId>{FD03D183-913D-4CE4-A4E2-3C5411FC6032}</a:tableStyleId>
              </a:tblPr>
              <a:tblGrid>
                <a:gridCol w="1183450"/>
                <a:gridCol w="7419900"/>
              </a:tblGrid>
              <a:tr h="4186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As a new graduate, i want to practise mock interview to boost my confidence for upcoming interviews</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Slide #8</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92100" lvl="0" marL="457200" rtl="0" algn="l">
                        <a:lnSpc>
                          <a:spcPct val="115000"/>
                        </a:lnSpc>
                        <a:spcBef>
                          <a:spcPts val="0"/>
                        </a:spcBef>
                        <a:spcAft>
                          <a:spcPts val="0"/>
                        </a:spcAft>
                        <a:buClr>
                          <a:srgbClr val="2D3D4A"/>
                        </a:buClr>
                        <a:buSzPts val="1000"/>
                        <a:buFont typeface="Open Sans"/>
                        <a:buChar char="●"/>
                      </a:pPr>
                      <a:r>
                        <a:rPr lang="en" sz="1100">
                          <a:solidFill>
                            <a:srgbClr val="2D3D4A"/>
                          </a:solidFill>
                          <a:latin typeface="Open Sans"/>
                          <a:ea typeface="Open Sans"/>
                          <a:cs typeface="Open Sans"/>
                          <a:sym typeface="Open Sans"/>
                        </a:rPr>
                        <a:t>A logged in user should be able to find the feature at the bottom navigation bar.</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A user should be able to find some recommended topic on the interview practise page based on their interests, goals and search pattern.</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A user should be able to gain feedback from his interview and recommended courses , mentors and suggestions.</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The page should be mobile responsive.</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User should be able to look into his historical interview results and feedback.</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The product should be aligned with GDPR protocols</a:t>
                      </a:r>
                      <a:endParaRPr sz="11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User should have an account on our platform.</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Interviews will happen in english only.</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457200" y="14365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Prototype screenshot 1</a:t>
            </a:r>
            <a:endParaRPr/>
          </a:p>
        </p:txBody>
      </p:sp>
      <p:pic>
        <p:nvPicPr>
          <p:cNvPr id="181" name="Google Shape;181;p37"/>
          <p:cNvPicPr preferRelativeResize="0"/>
          <p:nvPr/>
        </p:nvPicPr>
        <p:blipFill>
          <a:blip r:embed="rId3">
            <a:alphaModFix/>
          </a:blip>
          <a:stretch>
            <a:fillRect/>
          </a:stretch>
        </p:blipFill>
        <p:spPr>
          <a:xfrm>
            <a:off x="1302675" y="899775"/>
            <a:ext cx="2363575" cy="3894550"/>
          </a:xfrm>
          <a:prstGeom prst="rect">
            <a:avLst/>
          </a:prstGeom>
          <a:noFill/>
          <a:ln>
            <a:noFill/>
          </a:ln>
        </p:spPr>
      </p:pic>
      <p:pic>
        <p:nvPicPr>
          <p:cNvPr id="182" name="Google Shape;182;p37"/>
          <p:cNvPicPr preferRelativeResize="0"/>
          <p:nvPr/>
        </p:nvPicPr>
        <p:blipFill>
          <a:blip r:embed="rId4">
            <a:alphaModFix/>
          </a:blip>
          <a:stretch>
            <a:fillRect/>
          </a:stretch>
        </p:blipFill>
        <p:spPr>
          <a:xfrm>
            <a:off x="5116650" y="899775"/>
            <a:ext cx="2544825" cy="3894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8" name="Google Shape;188;p38"/>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2</a:t>
            </a:r>
            <a:endParaRPr sz="2800"/>
          </a:p>
        </p:txBody>
      </p:sp>
      <p:sp>
        <p:nvSpPr>
          <p:cNvPr id="189" name="Google Shape;189;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90" name="Google Shape;190;p38"/>
          <p:cNvGraphicFramePr/>
          <p:nvPr/>
        </p:nvGraphicFramePr>
        <p:xfrm>
          <a:off x="134950" y="758875"/>
          <a:ext cx="3000000" cy="3000000"/>
        </p:xfrm>
        <a:graphic>
          <a:graphicData uri="http://schemas.openxmlformats.org/drawingml/2006/table">
            <a:tbl>
              <a:tblPr>
                <a:noFill/>
                <a:tableStyleId>{FD03D183-913D-4CE4-A4E2-3C5411FC6032}</a:tableStyleId>
              </a:tblPr>
              <a:tblGrid>
                <a:gridCol w="1200900"/>
                <a:gridCol w="7402450"/>
              </a:tblGrid>
              <a:tr h="3570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As a new graduate , I want to seek help from mentors for achieving my career goals.</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Slide #10</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92100" lvl="0" marL="457200" rtl="0" algn="l">
                        <a:lnSpc>
                          <a:spcPct val="115000"/>
                        </a:lnSpc>
                        <a:spcBef>
                          <a:spcPts val="0"/>
                        </a:spcBef>
                        <a:spcAft>
                          <a:spcPts val="0"/>
                        </a:spcAft>
                        <a:buClr>
                          <a:srgbClr val="2D3D4A"/>
                        </a:buClr>
                        <a:buSzPts val="1000"/>
                        <a:buFont typeface="Open Sans"/>
                        <a:buChar char="●"/>
                      </a:pPr>
                      <a:r>
                        <a:rPr lang="en" sz="1100">
                          <a:solidFill>
                            <a:srgbClr val="2D3D4A"/>
                          </a:solidFill>
                          <a:latin typeface="Open Sans"/>
                          <a:ea typeface="Open Sans"/>
                          <a:cs typeface="Open Sans"/>
                          <a:sym typeface="Open Sans"/>
                        </a:rPr>
                        <a:t>A logged in user should be able to find the feature at the bottom navigation bar.</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A user should be able to find some recommended mentors based on their interests, goals and search pattern.</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A user should be able to approach the mentor and chat with him.</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A user should also be able to chat with him over video.</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The page should be mobile responsive.</a:t>
                      </a:r>
                      <a:endParaRPr sz="1100">
                        <a:solidFill>
                          <a:srgbClr val="2D3D4A"/>
                        </a:solidFill>
                        <a:latin typeface="Open Sans"/>
                        <a:ea typeface="Open Sans"/>
                        <a:cs typeface="Open Sans"/>
                        <a:sym typeface="Open Sans"/>
                      </a:endParaRPr>
                    </a:p>
                    <a:p>
                      <a:pPr indent="-298450" lvl="0" marL="457200" rtl="0" algn="l">
                        <a:lnSpc>
                          <a:spcPct val="115000"/>
                        </a:lnSpc>
                        <a:spcBef>
                          <a:spcPts val="0"/>
                        </a:spcBef>
                        <a:spcAft>
                          <a:spcPts val="0"/>
                        </a:spcAft>
                        <a:buClr>
                          <a:srgbClr val="2D3D4A"/>
                        </a:buClr>
                        <a:buSzPts val="1100"/>
                        <a:buFont typeface="Open Sans"/>
                        <a:buChar char="●"/>
                      </a:pPr>
                      <a:r>
                        <a:rPr lang="en" sz="1100">
                          <a:solidFill>
                            <a:srgbClr val="2D3D4A"/>
                          </a:solidFill>
                          <a:latin typeface="Open Sans"/>
                          <a:ea typeface="Open Sans"/>
                          <a:cs typeface="Open Sans"/>
                          <a:sym typeface="Open Sans"/>
                        </a:rPr>
                        <a:t>The product should be aligned with GDPR protocols</a:t>
                      </a:r>
                      <a:endParaRPr sz="11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User should have an account on our platform.</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Interviews will happen in english only.</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