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443CA0B-7B1F-449A-95FA-CD98BC3E7933}">
  <a:tblStyle styleId="{8443CA0B-7B1F-449A-95FA-CD98BC3E79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-regular.fntdata"/><Relationship Id="rId25" Type="http://schemas.openxmlformats.org/officeDocument/2006/relationships/slide" Target="slides/slide18.xml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ews.linkedin.com/about-us#statistics" TargetMode="External"/><Relationship Id="rId3" Type="http://schemas.openxmlformats.org/officeDocument/2006/relationships/hyperlink" Target="https://datareportal.com/reports/digital-2019-global-digital-overview" TargetMode="External"/><Relationship Id="rId4" Type="http://schemas.openxmlformats.org/officeDocument/2006/relationships/hyperlink" Target="https://monitor.icef.com/2019/07/oecd-number-of-degree-holders-worldwide-will-reach-300-million-by-2030/" TargetMode="External"/><Relationship Id="rId5" Type="http://schemas.openxmlformats.org/officeDocument/2006/relationships/hyperlink" Target="https://economictimes.indiatimes.com/markets/stocks/earnings/linkedin-india-net-rises-26-in-fy18/articleshow/66408262.cms?from=mdr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onitor.icef.com/2019/07/oecd-number-of-degree-holders-worldwide-will-reach-300-million-by-2030/" TargetMode="External"/><Relationship Id="rId3" Type="http://schemas.openxmlformats.org/officeDocument/2006/relationships/hyperlink" Target="https://www.linkedin.com/premium/products/" TargetMode="External"/><Relationship Id="rId4" Type="http://schemas.openxmlformats.org/officeDocument/2006/relationships/hyperlink" Target="https://economictimes.indiatimes.com/markets/stocks/earnings/linkedin-india-net-rises-26-in-fy18/articleshow/66408262.cms?from=mdr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conomictimes.indiatimes.com/markets/stocks/earnings/linkedin-india-net-rises-26-in-fy18/articleshow/66408262.cms?from=mdr" TargetMode="External"/><Relationship Id="rId3" Type="http://schemas.openxmlformats.org/officeDocument/2006/relationships/hyperlink" Target="https://www.investopedia.com/articles/basics/10/guide-to-calculating-roi.asp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515110cb_1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57515110cb_1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1265ad5f5_0_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61265ad5f5_0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2ab51fd8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62ab51fd8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2a7771621_0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62a7771621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2a7771621_0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43" name="Google Shape;243;g62a7771621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2a7771621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62a7771621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a7771621_0_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62a7771621_0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2ab51fd84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62ab51fd84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2ab51fd84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62ab51fd84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2a7771621_0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62a7771621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7515110cb_1_2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57515110cb_1_2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7515110cb_1_2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143" name="Google Shape;143;g57515110cb_1_2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2a7771621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2"/>
              </a:rPr>
              <a:t>https://news.linkedin.com/about-us#statistics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https://datareportal.com/reports/digital-2019-global-digital-overview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https://monitor.icef.com/2019/07/oecd-number-of-degree-holders-worldwide-will-reach-300-million-by-2030/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https://economictimes.indiatimes.com/markets/stocks/earnings/linkedin-india-net-rises-26-in-fy18/articleshow/66408262.cms?from=mdr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62a7771621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2a777162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 sz="1100" u="sng">
                <a:solidFill>
                  <a:schemeClr val="hlink"/>
                </a:solidFill>
                <a:hlinkClick r:id="rId2"/>
              </a:rPr>
              <a:t>https://monitor.icef.com/2019/07/oecd-number-of-degree-holders-worldwide-will-reach-300-million-by-2030/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https://www.linkedin.com/premium/products/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https://economictimes.indiatimes.com/markets/stocks/earnings/linkedin-india-net-rises-26-in-fy18/articleshow/66408262.cms?from=mdr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62a777162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2a7771621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62a7771621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2a7771621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2"/>
              </a:rPr>
              <a:t>https://economictimes.indiatimes.com/markets/stocks/earnings/linkedin-india-net-rises-26-in-fy18/articleshow/66408262.cms?from=mdr</a:t>
            </a:r>
            <a:endParaRPr/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50"/>
              <a:buFont typeface="Open Sans"/>
              <a:buAutoNum type="arabicPeriod"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https://www.investopedia.com/articles/basics/10/guide-to-calculating-roi.asp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62a7771621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2a7771621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62a7771621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2a7771621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03" name="Google Shape;203;g62a7771621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67" name="Google Shape;67;p16"/>
          <p:cNvSpPr txBox="1"/>
          <p:nvPr>
            <p:ph idx="3" type="body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with Subtitle">
  <p:cSld name="Segue with Sub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with Subtitle Light">
  <p:cSld name="Segue with Subtitle Light">
    <p:bg>
      <p:bgPr>
        <a:solidFill>
          <a:srgbClr val="02B3E4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Light">
  <p:cSld name="Segue Light">
    <p:bg>
      <p:bgPr>
        <a:solidFill>
          <a:srgbClr val="02B3E4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15240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1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Content">
  <p:cSld name="Title with Content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Content &amp; Image">
  <p:cSld name="Title with Content &amp; Image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95" name="Google Shape;95;p22"/>
          <p:cNvSpPr/>
          <p:nvPr>
            <p:ph idx="4" type="pic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">
  <p:cSld name="Image">
    <p:bg>
      <p:bgPr>
        <a:solidFill>
          <a:srgbClr val="2D3D4A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mo">
  <p:cSld name="Dem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4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A Dark">
  <p:cSld name="Logo A Dar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05" name="Google Shape;105;p25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06" name="Google Shape;10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A Light">
  <p:cSld name="Logo A Light">
    <p:bg>
      <p:bgPr>
        <a:solidFill>
          <a:srgbClr val="02B3E4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0" name="Google Shape;110;p26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1" name="Google Shape;1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B Dark">
  <p:cSld name="Logo B Dar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5" name="Google Shape;115;p27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6" name="Google Shape;11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B Light">
  <p:cSld name="Logo B Light">
    <p:bg>
      <p:bgPr>
        <a:solidFill>
          <a:srgbClr val="02B3E4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20" name="Google Shape;120;p28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E3D49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LinkedIn Freshers</a:t>
            </a:r>
            <a:endParaRPr sz="500"/>
          </a:p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457200" y="2195525"/>
            <a:ext cx="59007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Product Strategy</a:t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b="1" lang="en"/>
              <a:t>Product Owner: Debdeep Bandyopadhyay</a:t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 sz="500"/>
          </a:p>
        </p:txBody>
      </p:sp>
      <p:sp>
        <p:nvSpPr>
          <p:cNvPr id="131" name="Google Shape;131;p30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2019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E.G</a:t>
            </a:r>
            <a:r>
              <a:rPr lang="en"/>
              <a:t>. Naukri.com</a:t>
            </a:r>
            <a:endParaRPr sz="500"/>
          </a:p>
        </p:txBody>
      </p:sp>
      <p:sp>
        <p:nvSpPr>
          <p:cNvPr id="212" name="Google Shape;212;p39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Type 1 - Companies similar to LinkedIn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t/>
            </a:r>
            <a:endParaRPr sz="500"/>
          </a:p>
        </p:txBody>
      </p:sp>
      <p:sp>
        <p:nvSpPr>
          <p:cNvPr id="213" name="Google Shape;213;p39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14" name="Google Shape;214;p39"/>
          <p:cNvSpPr txBox="1"/>
          <p:nvPr>
            <p:ph idx="3" type="body"/>
          </p:nvPr>
        </p:nvSpPr>
        <p:spPr>
          <a:xfrm>
            <a:off x="204200" y="1000425"/>
            <a:ext cx="4367700" cy="3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1016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200"/>
              <a:buFont typeface="Open Sans"/>
              <a:buChar char="•"/>
            </a:pPr>
            <a:r>
              <a:rPr lang="en" sz="1600"/>
              <a:t>A job portal site similar to linkedin with main focus on startups, mid tier companies and service based companies.</a:t>
            </a:r>
            <a:endParaRPr sz="1600"/>
          </a:p>
          <a:p>
            <a:pPr indent="-1016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200"/>
              <a:buFont typeface="Open Sans"/>
              <a:buChar char="•"/>
            </a:pPr>
            <a:r>
              <a:rPr lang="en" sz="1600"/>
              <a:t>A strong employee referral system is at place.</a:t>
            </a:r>
            <a:endParaRPr sz="1600"/>
          </a:p>
          <a:p>
            <a:pPr indent="-1016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200"/>
              <a:buFont typeface="Open Sans"/>
              <a:buChar char="•"/>
            </a:pPr>
            <a:r>
              <a:rPr lang="en" sz="1600"/>
              <a:t>A good portion of revenue of about </a:t>
            </a:r>
            <a:r>
              <a:rPr b="1" lang="en" sz="1600"/>
              <a:t>$65M</a:t>
            </a:r>
            <a:r>
              <a:rPr lang="en" sz="1600"/>
              <a:t> comes from corporates and has a good presence of HRs and recruiters on the platform.</a:t>
            </a:r>
            <a:endParaRPr sz="1600"/>
          </a:p>
        </p:txBody>
      </p:sp>
      <p:sp>
        <p:nvSpPr>
          <p:cNvPr id="215" name="Google Shape;215;p3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pic>
        <p:nvPicPr>
          <p:cNvPr id="216" name="Google Shape;2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700" y="906950"/>
            <a:ext cx="3475326" cy="32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E.G. Tophire</a:t>
            </a:r>
            <a:endParaRPr sz="500"/>
          </a:p>
        </p:txBody>
      </p:sp>
      <p:sp>
        <p:nvSpPr>
          <p:cNvPr id="222" name="Google Shape;222;p40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Competitor 2</a:t>
            </a:r>
            <a:endParaRPr sz="500"/>
          </a:p>
        </p:txBody>
      </p:sp>
      <p:sp>
        <p:nvSpPr>
          <p:cNvPr id="223" name="Google Shape;223;p40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24" name="Google Shape;224;p40"/>
          <p:cNvSpPr txBox="1"/>
          <p:nvPr>
            <p:ph idx="3" type="body"/>
          </p:nvPr>
        </p:nvSpPr>
        <p:spPr>
          <a:xfrm>
            <a:off x="204200" y="1376450"/>
            <a:ext cx="51675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1016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200"/>
              <a:buFont typeface="Open Sans"/>
              <a:buChar char="•"/>
            </a:pPr>
            <a:r>
              <a:rPr lang="en" sz="1600"/>
              <a:t>A growing startup focuses mainly on upskilling the job seekers and college passout and paving the way for them to land into their dream job</a:t>
            </a:r>
            <a:endParaRPr sz="1600"/>
          </a:p>
          <a:p>
            <a:pPr indent="-1016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200"/>
              <a:buFont typeface="Open Sans"/>
              <a:buChar char="•"/>
            </a:pPr>
            <a:r>
              <a:rPr lang="en" sz="1600"/>
              <a:t>Make use of AI systems to build resumes, focus on interview etc.</a:t>
            </a:r>
            <a:endParaRPr sz="1600"/>
          </a:p>
          <a:p>
            <a:pPr indent="-1016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200"/>
              <a:buFont typeface="Open Sans"/>
              <a:buChar char="•"/>
            </a:pPr>
            <a:r>
              <a:rPr lang="en" sz="1600"/>
              <a:t>Not having much penetration in market considering they are a medium scale business with less than 160 employees.</a:t>
            </a:r>
            <a:endParaRPr sz="1600"/>
          </a:p>
          <a:p>
            <a:pPr indent="-1016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200"/>
              <a:buFont typeface="Open Sans"/>
              <a:buChar char="•"/>
            </a:pPr>
            <a:r>
              <a:rPr lang="en" sz="1600"/>
              <a:t>Fees charged are generally upfront or on the basis of income share agreement and is much more compared with linkedin premium services and generates a total revenue of around $10M</a:t>
            </a:r>
            <a:endParaRPr sz="1600"/>
          </a:p>
        </p:txBody>
      </p:sp>
      <p:sp>
        <p:nvSpPr>
          <p:cNvPr id="225" name="Google Shape;225;p4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pic>
        <p:nvPicPr>
          <p:cNvPr id="226" name="Google Shape;2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825" y="1047500"/>
            <a:ext cx="3411323" cy="30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Why are we better?</a:t>
            </a:r>
            <a:endParaRPr sz="500"/>
          </a:p>
        </p:txBody>
      </p:sp>
      <p:sp>
        <p:nvSpPr>
          <p:cNvPr id="232" name="Google Shape;232;p4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33" name="Google Shape;233;p4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Our Advantages</a:t>
            </a:r>
            <a:endParaRPr sz="500"/>
          </a:p>
        </p:txBody>
      </p:sp>
      <p:sp>
        <p:nvSpPr>
          <p:cNvPr id="234" name="Google Shape;234;p4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235" name="Google Shape;2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775" y="1525538"/>
            <a:ext cx="2092425" cy="20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1"/>
          <p:cNvPicPr preferRelativeResize="0"/>
          <p:nvPr/>
        </p:nvPicPr>
        <p:blipFill rotWithShape="1">
          <a:blip r:embed="rId4">
            <a:alphaModFix/>
          </a:blip>
          <a:srcRect b="12087" l="0" r="0" t="0"/>
          <a:stretch/>
        </p:blipFill>
        <p:spPr>
          <a:xfrm>
            <a:off x="6647625" y="1926563"/>
            <a:ext cx="1467776" cy="12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4625" y="1750613"/>
            <a:ext cx="1642300" cy="16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1"/>
          <p:cNvSpPr txBox="1"/>
          <p:nvPr/>
        </p:nvSpPr>
        <p:spPr>
          <a:xfrm>
            <a:off x="3437950" y="3537400"/>
            <a:ext cx="30618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Ability to build ones professional network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41"/>
          <p:cNvSpPr txBox="1"/>
          <p:nvPr/>
        </p:nvSpPr>
        <p:spPr>
          <a:xfrm>
            <a:off x="6647625" y="3475250"/>
            <a:ext cx="23769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Huge database of company and employees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41"/>
          <p:cNvSpPr txBox="1"/>
          <p:nvPr/>
        </p:nvSpPr>
        <p:spPr>
          <a:xfrm>
            <a:off x="854050" y="3537400"/>
            <a:ext cx="26571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Diverse and talented employees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Roadmap and Vision</a:t>
            </a:r>
            <a:endParaRPr sz="500"/>
          </a:p>
        </p:txBody>
      </p:sp>
      <p:sp>
        <p:nvSpPr>
          <p:cNvPr id="246" name="Google Shape;246;p42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Where do we go from here?</a:t>
            </a:r>
            <a:endParaRPr sz="500"/>
          </a:p>
        </p:txBody>
      </p:sp>
      <p:sp>
        <p:nvSpPr>
          <p:cNvPr id="252" name="Google Shape;252;p4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53" name="Google Shape;253;p43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Roadmap Pillars</a:t>
            </a:r>
            <a:endParaRPr sz="500"/>
          </a:p>
        </p:txBody>
      </p:sp>
      <p:sp>
        <p:nvSpPr>
          <p:cNvPr id="254" name="Google Shape;254;p43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b="1" lang="en"/>
              <a:t>VISION : Hasslefree career and opputunity platform for new graduates.</a:t>
            </a:r>
            <a:endParaRPr b="1"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Roadmap themes 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      Personalized Products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      Recommendation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      Career enhancement Program.</a:t>
            </a:r>
            <a:endParaRPr/>
          </a:p>
        </p:txBody>
      </p:sp>
      <p:sp>
        <p:nvSpPr>
          <p:cNvPr id="255" name="Google Shape;255;p43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Addressing customer needs</a:t>
            </a:r>
            <a:endParaRPr sz="500"/>
          </a:p>
        </p:txBody>
      </p:sp>
      <p:sp>
        <p:nvSpPr>
          <p:cNvPr id="261" name="Google Shape;261;p4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62" name="Google Shape;262;p44"/>
          <p:cNvSpPr txBox="1"/>
          <p:nvPr>
            <p:ph type="title"/>
          </p:nvPr>
        </p:nvSpPr>
        <p:spPr>
          <a:xfrm>
            <a:off x="457200" y="31905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Personalized Products</a:t>
            </a:r>
            <a:endParaRPr/>
          </a:p>
        </p:txBody>
      </p:sp>
      <p:sp>
        <p:nvSpPr>
          <p:cNvPr id="263" name="Google Shape;263;p44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264" name="Google Shape;264;p44"/>
          <p:cNvGraphicFramePr/>
          <p:nvPr/>
        </p:nvGraphicFramePr>
        <p:xfrm>
          <a:off x="502450" y="139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{8443CA0B-7B1F-449A-95FA-CD98BC3E7933}</a:tableStyleId>
              </a:tblPr>
              <a:tblGrid>
                <a:gridCol w="189785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Core functionality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Resume builder based on forms.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Chatbot for automated resume builder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 Interviewer for grooming candidates for interview process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Extras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Added customizable designs for resume.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 based group discussions.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S</a:t>
            </a:r>
            <a:r>
              <a:rPr lang="en"/>
              <a:t>uggestions based on customer skills and preferences</a:t>
            </a:r>
            <a:endParaRPr sz="500"/>
          </a:p>
        </p:txBody>
      </p:sp>
      <p:sp>
        <p:nvSpPr>
          <p:cNvPr id="270" name="Google Shape;270;p4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71" name="Google Shape;271;p45"/>
          <p:cNvSpPr txBox="1"/>
          <p:nvPr>
            <p:ph type="title"/>
          </p:nvPr>
        </p:nvSpPr>
        <p:spPr>
          <a:xfrm>
            <a:off x="454125" y="31905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Smart Recommendations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t/>
            </a:r>
            <a:endParaRPr/>
          </a:p>
        </p:txBody>
      </p:sp>
      <p:sp>
        <p:nvSpPr>
          <p:cNvPr id="272" name="Google Shape;272;p45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273" name="Google Shape;273;p45"/>
          <p:cNvGraphicFramePr/>
          <p:nvPr/>
        </p:nvGraphicFramePr>
        <p:xfrm>
          <a:off x="502450" y="139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{8443CA0B-7B1F-449A-95FA-CD98BC3E7933}</a:tableStyleId>
              </a:tblPr>
              <a:tblGrid>
                <a:gridCol w="1897850"/>
                <a:gridCol w="1622375"/>
                <a:gridCol w="1582100"/>
                <a:gridCol w="1770100"/>
                <a:gridCol w="1515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Core functionality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Recommendation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System for jobs and connections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Recommedation system for career path based learning through linkedin learning.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Extras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Recommendation system for post and contents.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Enhancements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Bridge the gap between you and your dream.</a:t>
            </a:r>
            <a:endParaRPr sz="500"/>
          </a:p>
        </p:txBody>
      </p:sp>
      <p:sp>
        <p:nvSpPr>
          <p:cNvPr id="279" name="Google Shape;279;p4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80" name="Google Shape;280;p46"/>
          <p:cNvSpPr txBox="1"/>
          <p:nvPr>
            <p:ph type="title"/>
          </p:nvPr>
        </p:nvSpPr>
        <p:spPr>
          <a:xfrm>
            <a:off x="457200" y="31905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Career enhancement program</a:t>
            </a:r>
            <a:endParaRPr sz="500"/>
          </a:p>
        </p:txBody>
      </p:sp>
      <p:sp>
        <p:nvSpPr>
          <p:cNvPr id="281" name="Google Shape;281;p46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282" name="Google Shape;282;p46"/>
          <p:cNvGraphicFramePr/>
          <p:nvPr/>
        </p:nvGraphicFramePr>
        <p:xfrm>
          <a:off x="502450" y="139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{8443CA0B-7B1F-449A-95FA-CD98BC3E7933}</a:tableStyleId>
              </a:tblPr>
              <a:tblGrid>
                <a:gridCol w="1897850"/>
                <a:gridCol w="1447800"/>
                <a:gridCol w="1447800"/>
                <a:gridCol w="1528375"/>
                <a:gridCol w="199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Core functionality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Suggesting courses and certification in linkedin to enhance profile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Career path suggestions for new grads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Mentor recommendation based on career path and goals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1-on-1 interaction with companies based on interest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Extras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Improvement and suggestions based on mock interviews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Widening the scope</a:t>
            </a:r>
            <a:endParaRPr sz="500"/>
          </a:p>
        </p:txBody>
      </p:sp>
      <p:sp>
        <p:nvSpPr>
          <p:cNvPr id="288" name="Google Shape;288;p4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89" name="Google Shape;289;p47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Where do we go from here?</a:t>
            </a:r>
            <a:endParaRPr sz="500"/>
          </a:p>
        </p:txBody>
      </p:sp>
      <p:sp>
        <p:nvSpPr>
          <p:cNvPr id="290" name="Google Shape;290;p47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Future plan includes: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Online career fair and counselling.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College and Academic collaboration for student profile development based on Industry requirements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Video platform for motivational videos, interview experiences at different companies, career topics etc.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7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Why Are We Here?</a:t>
            </a:r>
            <a:endParaRPr sz="500"/>
          </a:p>
        </p:txBody>
      </p:sp>
      <p:sp>
        <p:nvSpPr>
          <p:cNvPr id="137" name="Google Shape;137;p3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38" name="Google Shape;138;p3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Background</a:t>
            </a:r>
            <a:endParaRPr sz="500"/>
          </a:p>
        </p:txBody>
      </p:sp>
      <p:sp>
        <p:nvSpPr>
          <p:cNvPr id="139" name="Google Shape;139;p31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rtl="0" algn="l">
              <a:spcBef>
                <a:spcPts val="7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When people hear about professional networking sites, the first thought in their minds is LinkedIn</a:t>
            </a:r>
            <a:endParaRPr/>
          </a:p>
          <a:p>
            <a:pPr indent="-114300" lvl="0" marL="114300" rtl="0" algn="l">
              <a:spcBef>
                <a:spcPts val="7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However LinkedIn caters well for experienced professionals with knowledge about their skillset, interests and preferences, something which puts recent graduates and to-be graduates into a fix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b="1" lang="en"/>
              <a:t>LinkedIn: New Grads is here to change the status quo</a:t>
            </a:r>
            <a:endParaRPr b="1"/>
          </a:p>
          <a:p>
            <a: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Business Case</a:t>
            </a:r>
            <a:endParaRPr sz="500"/>
          </a:p>
        </p:txBody>
      </p:sp>
      <p:sp>
        <p:nvSpPr>
          <p:cNvPr id="146" name="Google Shape;146;p32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Where are we starting?</a:t>
            </a:r>
            <a:endParaRPr sz="500"/>
          </a:p>
        </p:txBody>
      </p:sp>
      <p:sp>
        <p:nvSpPr>
          <p:cNvPr id="152" name="Google Shape;152;p3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53" name="Google Shape;153;p33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Initial Focus</a:t>
            </a:r>
            <a:endParaRPr sz="500"/>
          </a:p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155" name="Google Shape;155;p33"/>
          <p:cNvPicPr preferRelativeResize="0"/>
          <p:nvPr/>
        </p:nvPicPr>
        <p:blipFill rotWithShape="1">
          <a:blip r:embed="rId3">
            <a:alphaModFix/>
          </a:blip>
          <a:srcRect b="12869" l="0" r="0" t="0"/>
          <a:stretch/>
        </p:blipFill>
        <p:spPr>
          <a:xfrm>
            <a:off x="5680029" y="1327662"/>
            <a:ext cx="3269171" cy="2848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3"/>
          <p:cNvSpPr txBox="1"/>
          <p:nvPr/>
        </p:nvSpPr>
        <p:spPr>
          <a:xfrm>
            <a:off x="405800" y="1478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rtl="0" algn="l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sz="18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We will focus on the </a:t>
            </a:r>
            <a:r>
              <a:rPr b="1" lang="en" sz="18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Indian market</a:t>
            </a:r>
            <a:r>
              <a:rPr lang="en" sz="18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 for now</a:t>
            </a:r>
            <a:endParaRPr sz="18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14300" lvl="0" marL="114300" rtl="0" algn="l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sz="18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Reasons are</a:t>
            </a:r>
            <a:endParaRPr sz="18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0650" lvl="1" marL="228600" rtl="0" algn="l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</a:pPr>
            <a:r>
              <a:rPr b="1" lang="en" sz="16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Second largest market</a:t>
            </a:r>
            <a:r>
              <a:rPr lang="en" sz="16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 for LinkedIn (64M+ or ~10%)</a:t>
            </a:r>
            <a:r>
              <a:rPr baseline="30000" lang="en" sz="16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aseline="30000" sz="16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0650" lvl="1" marL="228600" rtl="0" algn="l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</a:pPr>
            <a:r>
              <a:rPr b="1" lang="en" sz="16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High market growth rate</a:t>
            </a:r>
            <a:r>
              <a:rPr lang="en" sz="16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 @3.8% QOQ</a:t>
            </a:r>
            <a:r>
              <a:rPr baseline="30000" lang="en" sz="16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aseline="30000" sz="16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0650" lvl="1" marL="228600" rtl="0" algn="l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</a:pPr>
            <a:r>
              <a:rPr b="1" lang="en" sz="16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Highest graduate growth rate</a:t>
            </a:r>
            <a:r>
              <a:rPr lang="en" sz="16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 @2.35% YOY</a:t>
            </a:r>
            <a:r>
              <a:rPr baseline="30000" lang="en" sz="16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6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0650" lvl="1" marL="228600" rtl="0" algn="l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</a:pPr>
            <a:r>
              <a:rPr b="1" lang="en" sz="16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&lt;2% revenue</a:t>
            </a:r>
            <a:r>
              <a:rPr lang="en" sz="16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 for &gt;10% LinkedIn’s consumer base</a:t>
            </a:r>
            <a:r>
              <a:rPr baseline="30000" lang="en" sz="16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aseline="30000" sz="16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What’s </a:t>
            </a:r>
            <a:r>
              <a:rPr lang="en"/>
              <a:t>the problem</a:t>
            </a:r>
            <a:r>
              <a:rPr lang="en"/>
              <a:t>?</a:t>
            </a:r>
            <a:endParaRPr sz="500"/>
          </a:p>
        </p:txBody>
      </p:sp>
      <p:sp>
        <p:nvSpPr>
          <p:cNvPr id="162" name="Google Shape;162;p3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63" name="Google Shape;163;p3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Opportunity</a:t>
            </a:r>
            <a:endParaRPr sz="500"/>
          </a:p>
        </p:txBody>
      </p:sp>
      <p:sp>
        <p:nvSpPr>
          <p:cNvPr id="164" name="Google Shape;164;p34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Customer churn by competitive products like naukri.com, amcat, elitmus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Less engagement for recent graduates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4300" lvl="0" marL="114300" rtl="0" algn="l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TAM = Number of new grads in India/year</a:t>
            </a:r>
            <a:r>
              <a:rPr baseline="30000" lang="en"/>
              <a:t>1</a:t>
            </a:r>
            <a:r>
              <a:rPr lang="en"/>
              <a:t>  * Monthly subscription price</a:t>
            </a:r>
            <a:r>
              <a:rPr baseline="30000" lang="en"/>
              <a:t>2</a:t>
            </a:r>
            <a:r>
              <a:rPr lang="en"/>
              <a:t> * 12</a:t>
            </a:r>
            <a:endParaRPr/>
          </a:p>
          <a:p>
            <a:pPr indent="114300" lvl="0" marL="1143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     =  20M * $20 * 12 = </a:t>
            </a:r>
            <a:r>
              <a:rPr b="1" lang="en"/>
              <a:t>$4.8B @2.35% growth rate YOY</a:t>
            </a:r>
            <a:endParaRPr b="1"/>
          </a:p>
          <a:p>
            <a: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What’s Our Solution?</a:t>
            </a:r>
            <a:endParaRPr sz="500"/>
          </a:p>
        </p:txBody>
      </p:sp>
      <p:sp>
        <p:nvSpPr>
          <p:cNvPr id="171" name="Google Shape;171;p3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72" name="Google Shape;172;p3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Proposal</a:t>
            </a:r>
            <a:endParaRPr sz="500"/>
          </a:p>
        </p:txBody>
      </p:sp>
      <p:sp>
        <p:nvSpPr>
          <p:cNvPr id="173" name="Google Shape;173;p35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174" name="Google Shape;1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900" y="1675288"/>
            <a:ext cx="1648800" cy="1431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5"/>
          <p:cNvPicPr preferRelativeResize="0"/>
          <p:nvPr/>
        </p:nvPicPr>
        <p:blipFill rotWithShape="1">
          <a:blip r:embed="rId4">
            <a:alphaModFix/>
          </a:blip>
          <a:srcRect b="13367" l="0" r="0" t="0"/>
          <a:stretch/>
        </p:blipFill>
        <p:spPr>
          <a:xfrm>
            <a:off x="2797649" y="1763511"/>
            <a:ext cx="1571400" cy="136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5"/>
          <p:cNvPicPr preferRelativeResize="0"/>
          <p:nvPr/>
        </p:nvPicPr>
        <p:blipFill rotWithShape="1">
          <a:blip r:embed="rId5">
            <a:alphaModFix/>
          </a:blip>
          <a:srcRect b="14346" l="0" r="0" t="0"/>
          <a:stretch/>
        </p:blipFill>
        <p:spPr>
          <a:xfrm>
            <a:off x="4830000" y="1571754"/>
            <a:ext cx="1752951" cy="150140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5"/>
          <p:cNvSpPr txBox="1"/>
          <p:nvPr/>
        </p:nvSpPr>
        <p:spPr>
          <a:xfrm>
            <a:off x="780425" y="3450750"/>
            <a:ext cx="15714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AI based Mock Interviewer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35"/>
          <p:cNvSpPr txBox="1"/>
          <p:nvPr/>
        </p:nvSpPr>
        <p:spPr>
          <a:xfrm>
            <a:off x="2882975" y="3356738"/>
            <a:ext cx="16488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AI powered Resume Builder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35"/>
          <p:cNvSpPr txBox="1"/>
          <p:nvPr/>
        </p:nvSpPr>
        <p:spPr>
          <a:xfrm>
            <a:off x="5062925" y="3303050"/>
            <a:ext cx="20682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Skill and career enhancement programs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35"/>
          <p:cNvSpPr txBox="1"/>
          <p:nvPr/>
        </p:nvSpPr>
        <p:spPr>
          <a:xfrm>
            <a:off x="7131125" y="3249300"/>
            <a:ext cx="15714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Mentor guidance and meaningful engagement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1" name="Google Shape;181;p35"/>
          <p:cNvPicPr preferRelativeResize="0"/>
          <p:nvPr/>
        </p:nvPicPr>
        <p:blipFill rotWithShape="1">
          <a:blip r:embed="rId6">
            <a:alphaModFix/>
          </a:blip>
          <a:srcRect b="13449" l="0" r="0" t="0"/>
          <a:stretch/>
        </p:blipFill>
        <p:spPr>
          <a:xfrm>
            <a:off x="6956450" y="1810800"/>
            <a:ext cx="1463700" cy="1266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 can we do?</a:t>
            </a:r>
            <a:endParaRPr sz="500"/>
          </a:p>
        </p:txBody>
      </p:sp>
      <p:sp>
        <p:nvSpPr>
          <p:cNvPr id="187" name="Google Shape;187;p3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88" name="Google Shape;188;p3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Return On Investment</a:t>
            </a:r>
            <a:endParaRPr sz="500"/>
          </a:p>
        </p:txBody>
      </p:sp>
      <p:sp>
        <p:nvSpPr>
          <p:cNvPr id="189" name="Google Shape;189;p36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Assuming </a:t>
            </a:r>
            <a:r>
              <a:rPr b="1" lang="en"/>
              <a:t>10%</a:t>
            </a:r>
            <a:r>
              <a:rPr lang="en"/>
              <a:t> of  </a:t>
            </a:r>
            <a:r>
              <a:rPr b="1" lang="en"/>
              <a:t>Number of new grads in India/year</a:t>
            </a:r>
            <a:r>
              <a:rPr lang="en"/>
              <a:t> subscribes, the revenue would be </a:t>
            </a:r>
            <a:r>
              <a:rPr b="1" lang="en"/>
              <a:t>$488M. </a:t>
            </a:r>
            <a:endParaRPr b="1"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Marketing + Product Development + Other costs = </a:t>
            </a:r>
            <a:r>
              <a:rPr b="1" lang="en"/>
              <a:t>$100M (say)</a:t>
            </a:r>
            <a:endParaRPr b="1"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b="1" lang="en"/>
              <a:t>ROI = Profit/Costs ~ 388%</a:t>
            </a:r>
            <a:endParaRPr b="1"/>
          </a:p>
          <a:p>
            <a: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0" name="Google Shape;190;p36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191" name="Google Shape;1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100" y="211750"/>
            <a:ext cx="2998800" cy="15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How will we know if we’re successful?</a:t>
            </a:r>
            <a:endParaRPr sz="500"/>
          </a:p>
        </p:txBody>
      </p:sp>
      <p:sp>
        <p:nvSpPr>
          <p:cNvPr id="197" name="Google Shape;197;p3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98" name="Google Shape;198;p37"/>
          <p:cNvSpPr txBox="1"/>
          <p:nvPr>
            <p:ph type="title"/>
          </p:nvPr>
        </p:nvSpPr>
        <p:spPr>
          <a:xfrm>
            <a:off x="457200" y="31905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Measurement</a:t>
            </a:r>
            <a:endParaRPr sz="500"/>
          </a:p>
        </p:txBody>
      </p:sp>
      <p:sp>
        <p:nvSpPr>
          <p:cNvPr id="199" name="Google Shape;199;p37"/>
          <p:cNvSpPr txBox="1"/>
          <p:nvPr>
            <p:ph idx="3" type="body"/>
          </p:nvPr>
        </p:nvSpPr>
        <p:spPr>
          <a:xfrm>
            <a:off x="457200" y="157085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rtl="0" algn="l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b="1" lang="en"/>
              <a:t>Business KPIs:</a:t>
            </a:r>
            <a:endParaRPr/>
          </a:p>
          <a:p>
            <a:pPr indent="-120650" lvl="1" marL="228600" rtl="0" algn="l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</a:pPr>
            <a:r>
              <a:rPr lang="en"/>
              <a:t>Conversion to subscription ~2%</a:t>
            </a:r>
            <a:endParaRPr baseline="30000"/>
          </a:p>
          <a:p>
            <a:pPr indent="-114300" lvl="0" marL="114300" rtl="0" algn="l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b="1" lang="en"/>
              <a:t>Product KPIs:</a:t>
            </a:r>
            <a:endParaRPr/>
          </a:p>
          <a:p>
            <a:pPr indent="-120650" lvl="1" marL="228600" rtl="0" algn="l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</a:pPr>
            <a:r>
              <a:rPr lang="en"/>
              <a:t>Average time to first job application ~2 days</a:t>
            </a:r>
            <a:endParaRPr baseline="30000"/>
          </a:p>
          <a:p>
            <a:pPr indent="-120650" lvl="1" marL="228600" rtl="0" algn="l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</a:pPr>
            <a:r>
              <a:rPr lang="en"/>
              <a:t>Average time to first job landing ~1 month</a:t>
            </a:r>
            <a:endParaRPr/>
          </a:p>
          <a:p>
            <a:pPr indent="-114300" lvl="0" marL="114300" rtl="0" algn="l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b="1" lang="en"/>
              <a:t>Quality KPIs:</a:t>
            </a:r>
            <a:endParaRPr/>
          </a:p>
          <a:p>
            <a:pPr indent="-120650" lvl="1" marL="228600" rtl="0" algn="l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</a:pPr>
            <a:r>
              <a:rPr lang="en"/>
              <a:t>Play Store rating increase ~4.5/5</a:t>
            </a:r>
            <a:endParaRPr/>
          </a:p>
          <a:p>
            <a:pPr indent="-120650" lvl="1" marL="228600" rtl="0" algn="l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</a:pPr>
            <a:r>
              <a:rPr lang="en"/>
              <a:t>Recommendation quality (evaluated via timely surveys) ~4.5/5</a:t>
            </a:r>
            <a:endParaRPr/>
          </a:p>
          <a:p>
            <a:pPr indent="-120650" lvl="1" marL="228600" rtl="0" algn="l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</a:pPr>
            <a:r>
              <a:rPr lang="en"/>
              <a:t>Sentiment analysis of Play Store comments</a:t>
            </a:r>
            <a:endParaRPr/>
          </a:p>
          <a:p>
            <a:pPr indent="-114300" lvl="0" marL="114300" rtl="0" algn="l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b="1" lang="en"/>
              <a:t>Development KPIs:</a:t>
            </a:r>
            <a:endParaRPr/>
          </a:p>
          <a:p>
            <a:pPr indent="-120650" lvl="1" marL="228600" rtl="0" algn="l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</a:pPr>
            <a:r>
              <a:rPr lang="en"/>
              <a:t>Outages/day reduced by 50% to &lt; 10</a:t>
            </a:r>
            <a:r>
              <a:rPr baseline="30000" lang="en"/>
              <a:t>5</a:t>
            </a:r>
            <a:r>
              <a:rPr lang="en"/>
              <a:t> </a:t>
            </a:r>
            <a:endParaRPr/>
          </a:p>
        </p:txBody>
      </p:sp>
      <p:sp>
        <p:nvSpPr>
          <p:cNvPr id="200" name="Google Shape;200;p37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Competitors</a:t>
            </a:r>
            <a:endParaRPr sz="500"/>
          </a:p>
        </p:txBody>
      </p:sp>
      <p:sp>
        <p:nvSpPr>
          <p:cNvPr id="206" name="Google Shape;206;p38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