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386F6-F883-7FF7-2C25-DDE3719EA1ED}" name="Florian Kampfer" initials="FK" userId="S::fkampfer@think-cell.com::1b1e8d7c-2258-4c4a-8504-7d182935f2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0000"/>
    <a:srgbClr val="C52536"/>
    <a:srgbClr val="A5A5A5"/>
    <a:srgbClr val="444444"/>
    <a:srgbClr val="EAEAEA"/>
    <a:srgbClr val="C0C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32" autoAdjust="0"/>
  </p:normalViewPr>
  <p:slideViewPr>
    <p:cSldViewPr snapToGrid="0">
      <p:cViewPr varScale="1">
        <p:scale>
          <a:sx n="76" d="100"/>
          <a:sy n="76" d="100"/>
        </p:scale>
        <p:origin x="56" y="7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val>
            <c:numRef>
              <c:f>Sheet1!$A$1:$F$1</c:f>
              <c:numCache>
                <c:formatCode>General</c:formatCode>
                <c:ptCount val="6"/>
                <c:pt idx="0">
                  <c:v>53</c:v>
                </c:pt>
                <c:pt idx="1">
                  <c:v>52</c:v>
                </c:pt>
                <c:pt idx="2">
                  <c:v>50</c:v>
                </c:pt>
                <c:pt idx="3">
                  <c:v>53</c:v>
                </c:pt>
                <c:pt idx="4">
                  <c:v>55.000000000000007</c:v>
                </c:pt>
                <c:pt idx="5">
                  <c:v>55.000000000000007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9B-423B-8338-A71D4890AFC1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val>
            <c:numRef>
              <c:f>Sheet1!$A$2:$F$2</c:f>
              <c:numCache>
                <c:formatCode>General</c:formatCode>
                <c:ptCount val="6"/>
                <c:pt idx="0">
                  <c:v>0.50000000000000044</c:v>
                </c:pt>
                <c:pt idx="1">
                  <c:v>1.0000000000000009</c:v>
                </c:pt>
                <c:pt idx="2">
                  <c:v>5.0000000000000044</c:v>
                </c:pt>
                <c:pt idx="3">
                  <c:v>2.0000000000000018</c:v>
                </c:pt>
                <c:pt idx="4">
                  <c:v>4.0000000000000036</c:v>
                </c:pt>
                <c:pt idx="5">
                  <c:v>4.5000000000000036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9B-423B-8338-A71D4890AFC1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val>
            <c:numRef>
              <c:f>Sheet1!$A$3:$F$3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7F9B-423B-8338-A71D4890AFC1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val>
            <c:numRef>
              <c:f>Sheet1!$A$4:$F$4</c:f>
              <c:numCache>
                <c:formatCode>General</c:formatCode>
                <c:ptCount val="6"/>
                <c:pt idx="0">
                  <c:v>46.5</c:v>
                </c:pt>
                <c:pt idx="1">
                  <c:v>47</c:v>
                </c:pt>
                <c:pt idx="2">
                  <c:v>44.999999999999993</c:v>
                </c:pt>
                <c:pt idx="3">
                  <c:v>44.999999999999993</c:v>
                </c:pt>
                <c:pt idx="4">
                  <c:v>40.999999999999993</c:v>
                </c:pt>
                <c:pt idx="5">
                  <c:v>40.499999999999993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9B-423B-8338-A71D4890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401312"/>
        <c:axId val="1"/>
      </c:areaChart>
      <c:catAx>
        <c:axId val="13294013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401312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709</c:v>
                </c:pt>
                <c:pt idx="1">
                  <c:v>712</c:v>
                </c:pt>
                <c:pt idx="2">
                  <c:v>710</c:v>
                </c:pt>
                <c:pt idx="3">
                  <c:v>700</c:v>
                </c:pt>
                <c:pt idx="4">
                  <c:v>760</c:v>
                </c:pt>
                <c:pt idx="5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5-473C-A9B8-3DD793E57835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5-473C-A9B8-3DD793E57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328362448"/>
        <c:axId val="1"/>
      </c:barChart>
      <c:catAx>
        <c:axId val="13283624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6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283624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val>
            <c:numRef>
              <c:f>Sheet1!$A$1:$D$1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35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1C-406C-94EC-1EAF4187D2FA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val>
            <c:numRef>
              <c:f>Sheet1!$A$2:$D$2</c:f>
              <c:numCache>
                <c:formatCode>General</c:formatCode>
                <c:ptCount val="4"/>
                <c:pt idx="0">
                  <c:v>20</c:v>
                </c:pt>
                <c:pt idx="1">
                  <c:v>9.9999999999999982</c:v>
                </c:pt>
                <c:pt idx="2">
                  <c:v>8.9999999999999964</c:v>
                </c:pt>
                <c:pt idx="3">
                  <c:v>7.0000000000000009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1C-406C-94EC-1EAF4187D2FA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val>
            <c:numRef>
              <c:f>Sheet1!$A$3:$D$3</c:f>
              <c:numCache>
                <c:formatCode>General</c:formatCode>
                <c:ptCount val="4"/>
                <c:pt idx="0">
                  <c:v>30.999999999999993</c:v>
                </c:pt>
                <c:pt idx="1">
                  <c:v>17.000000000000004</c:v>
                </c:pt>
                <c:pt idx="2">
                  <c:v>15.000000000000002</c:v>
                </c:pt>
                <c:pt idx="3">
                  <c:v>14.000000000000007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1C-406C-94EC-1EAF4187D2FA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val>
            <c:numRef>
              <c:f>Sheet1!$A$4:$D$4</c:f>
              <c:numCache>
                <c:formatCode>General</c:formatCode>
                <c:ptCount val="4"/>
                <c:pt idx="0">
                  <c:v>34.000000000000007</c:v>
                </c:pt>
                <c:pt idx="1">
                  <c:v>38</c:v>
                </c:pt>
                <c:pt idx="2">
                  <c:v>41</c:v>
                </c:pt>
                <c:pt idx="3">
                  <c:v>41.999999999999993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1C-406C-94EC-1EAF4187D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599136"/>
        <c:axId val="1"/>
      </c:areaChart>
      <c:catAx>
        <c:axId val="13295991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599136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250</c:v>
                </c:pt>
                <c:pt idx="1">
                  <c:v>401</c:v>
                </c:pt>
                <c:pt idx="2">
                  <c:v>481</c:v>
                </c:pt>
                <c:pt idx="3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3-4135-884E-86E9C68A4565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3-4135-884E-86E9C68A4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328722304"/>
        <c:axId val="1"/>
      </c:barChart>
      <c:catAx>
        <c:axId val="13287223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9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2872230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F66BFA0-1F61-4EBB-B1B0-9EBAB581B69A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510C2A9-B7BA-4B07-BD2D-35895E45D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34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50" progId="TCLayout.ActiveDocument.1">
                  <p:embed/>
                </p:oleObj>
              </mc:Choice>
              <mc:Fallback>
                <p:oleObj name="think-cell Slide" r:id="rId3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6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7CE8A06-CDE7-C9B8-41FC-D53CC3A91B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195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CE8A06-CDE7-C9B8-41FC-D53CC3A91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EAD62-5EDF-8B4F-D2F7-FD0F95F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58578"/>
            <a:ext cx="10082412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557338"/>
            <a:ext cx="11412536" cy="45005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F25BEB-32C4-0492-2475-F1C4B17AEAE5}"/>
              </a:ext>
            </a:extLst>
          </p:cNvPr>
          <p:cNvGrpSpPr/>
          <p:nvPr userDrawn="1"/>
        </p:nvGrpSpPr>
        <p:grpSpPr>
          <a:xfrm>
            <a:off x="0" y="6530229"/>
            <a:ext cx="12191999" cy="327771"/>
            <a:chOff x="0" y="6530229"/>
            <a:chExt cx="12191999" cy="3277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C53A8D-FE22-665F-2404-A4CD8E92E2A3}"/>
                </a:ext>
              </a:extLst>
            </p:cNvPr>
            <p:cNvSpPr/>
            <p:nvPr userDrawn="1"/>
          </p:nvSpPr>
          <p:spPr>
            <a:xfrm>
              <a:off x="0" y="6530229"/>
              <a:ext cx="5119084" cy="32777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68E3BD-23D0-BFE8-A6E8-4B7A30A39183}"/>
                </a:ext>
              </a:extLst>
            </p:cNvPr>
            <p:cNvSpPr/>
            <p:nvPr userDrawn="1"/>
          </p:nvSpPr>
          <p:spPr>
            <a:xfrm flipH="1">
              <a:off x="2935679" y="6530400"/>
              <a:ext cx="9256320" cy="327600"/>
            </a:xfrm>
            <a:custGeom>
              <a:avLst/>
              <a:gdLst>
                <a:gd name="connsiteX0" fmla="*/ 8923493 w 9256320"/>
                <a:gd name="connsiteY0" fmla="*/ 0 h 327771"/>
                <a:gd name="connsiteX1" fmla="*/ 0 w 9256320"/>
                <a:gd name="connsiteY1" fmla="*/ 0 h 327771"/>
                <a:gd name="connsiteX2" fmla="*/ 0 w 9256320"/>
                <a:gd name="connsiteY2" fmla="*/ 327770 h 327771"/>
                <a:gd name="connsiteX3" fmla="*/ 6940998 w 9256320"/>
                <a:gd name="connsiteY3" fmla="*/ 327770 h 327771"/>
                <a:gd name="connsiteX4" fmla="*/ 6940998 w 9256320"/>
                <a:gd name="connsiteY4" fmla="*/ 327771 h 327771"/>
                <a:gd name="connsiteX5" fmla="*/ 7199969 w 9256320"/>
                <a:gd name="connsiteY5" fmla="*/ 327771 h 327771"/>
                <a:gd name="connsiteX6" fmla="*/ 7732463 w 9256320"/>
                <a:gd name="connsiteY6" fmla="*/ 327771 h 327771"/>
                <a:gd name="connsiteX7" fmla="*/ 9256320 w 9256320"/>
                <a:gd name="connsiteY7" fmla="*/ 327771 h 32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6320" h="327771">
                  <a:moveTo>
                    <a:pt x="8923493" y="0"/>
                  </a:moveTo>
                  <a:lnTo>
                    <a:pt x="0" y="0"/>
                  </a:lnTo>
                  <a:lnTo>
                    <a:pt x="0" y="327770"/>
                  </a:lnTo>
                  <a:lnTo>
                    <a:pt x="6940998" y="327770"/>
                  </a:lnTo>
                  <a:lnTo>
                    <a:pt x="6940998" y="327771"/>
                  </a:lnTo>
                  <a:lnTo>
                    <a:pt x="7199969" y="327771"/>
                  </a:lnTo>
                  <a:lnTo>
                    <a:pt x="7732463" y="327771"/>
                  </a:lnTo>
                  <a:lnTo>
                    <a:pt x="9256320" y="327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012017-F32E-F3DC-5C0D-99A4844BE5F1}"/>
              </a:ext>
            </a:extLst>
          </p:cNvPr>
          <p:cNvGrpSpPr/>
          <p:nvPr userDrawn="1"/>
        </p:nvGrpSpPr>
        <p:grpSpPr>
          <a:xfrm>
            <a:off x="10641600" y="258578"/>
            <a:ext cx="1177863" cy="429366"/>
            <a:chOff x="10641600" y="258578"/>
            <a:chExt cx="1177863" cy="429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0BEADF-7CC4-9AAE-89D1-B18369F9B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82550" y="352890"/>
              <a:ext cx="1036913" cy="24060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371387-1DE5-15CB-052E-C6056403E1B2}"/>
                </a:ext>
              </a:extLst>
            </p:cNvPr>
            <p:cNvCxnSpPr/>
            <p:nvPr userDrawn="1"/>
          </p:nvCxnSpPr>
          <p:spPr>
            <a:xfrm>
              <a:off x="10641600" y="258578"/>
              <a:ext cx="0" cy="42936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7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27025" indent="-14922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96888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905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71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image" Target="../media/image3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chart" Target="../charts/chart1.xml"/><Relationship Id="rId8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oleObject" Target="../embeddings/oleObject4.bin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chart" Target="../charts/chart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chart" Target="../charts/chart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321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49" imgH="349" progId="TCLayout.ActiveDocument.1">
                  <p:embed/>
                </p:oleObj>
              </mc:Choice>
              <mc:Fallback>
                <p:oleObj name="think-cell Slide" r:id="rId33" imgW="349" imgH="34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39E6140B-3524-46A2-8C8A-C926016FACFB}" type="thinkcell&lt;?xml version=&quot;1.0&quot; encoding=&quot;UTF-16&quot; standalone=&quot;yes&quot;?&gt;&lt;root reqver=&quot;28224&quot;&gt;&lt;version val=&quot;35702&quot;/&gt;&lt;PersistentType&gt;&lt;m_varval type=&quot;5&quot;&gt;Competition: Germany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Competition: Germany</a:t>
            </a:fld>
            <a:endParaRPr lang="en-US" dirty="0">
              <a:latin typeface="+mn-lt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078BA5F-92D8-84F5-A596-543B8179729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000643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B5750C9-E04B-4D80-96FF-EF7DB8522F3E}" type="datetime'''2''0''''''''''''''''''''''''''''''''20'''''''''''''''''">
              <a:rPr lang="en-US" altLang="en-US" sz="1400" smtClean="0">
                <a:solidFill>
                  <a:schemeClr val="tx2"/>
                </a:solidFill>
              </a:rPr>
              <a:pPr/>
              <a:t>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6696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B707E84-AA27-4E48-919B-D7F6F048CFBE}" type="datetime'''''20''''''''''2''''''''''''''''''''1'''''''''''">
              <a:rPr lang="en-US" altLang="en-US" sz="1400" smtClean="0">
                <a:solidFill>
                  <a:schemeClr val="tx2"/>
                </a:solidFill>
              </a:rPr>
              <a:pPr/>
              <a:t>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00672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B20812C6-0AC1-4FE9-A42C-04FDF7CBA1E0}" type="datetime'''''''2''''''''''''''''''''''''''0''''''2''''''''''2''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5EE4-524A-5A58-888E-5181B343178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64807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9990ECE-4508-4C25-829F-37A5CCFEDA2D}" type="datetime'202''''''''''''''''''''''''''''''''3''''''''''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FA7E34-444C-669E-62B5-925C7A1D1D1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28783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60003D1-4622-4366-9DB1-CD97B351CE16}" type="datetime'''''''''''2''''''''''''02''''''''''''''4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28EB0E5-0116-72E5-DB1F-D71BB3C044C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434FC08-2B7F-425F-89BE-06F8E119E84D}" type="datetime'''''''''''2''''''''''''''''0''25''''''''''''''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98663" y="5797550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B32556-AAD9-3E50-465E-E226702486DE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89363" y="5534025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00288" y="5529263"/>
            <a:ext cx="1387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F8C9829D-A8D9-470C-80E2-F5E282520B81}" type="datetime'''''''''''''''''''''Ma''''''r''ket'' head''''r''''oo''m'''''">
              <a:rPr lang="en-US" altLang="en-US" sz="1400" smtClean="0">
                <a:solidFill>
                  <a:schemeClr val="tx2"/>
                </a:solidFill>
              </a:rPr>
              <a:pPr/>
              <a:t>Market headroom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300288" y="5792788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20C6CA63-B323-410C-BA2C-9655D2BD712D}" type="datetime'Co''''''m''pe''''''t''''''''''''''i''''''t''''o''r ''''1'">
              <a:rPr lang="en-US" altLang="en-US" sz="1400" smtClean="0">
                <a:solidFill>
                  <a:schemeClr val="tx2"/>
                </a:solidFill>
              </a:rPr>
              <a:pPr/>
              <a:t>Competitor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8B538D-F4A7-53AB-5EA1-FF73E234F7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90988" y="5529263"/>
            <a:ext cx="796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DAF1C890-CC9E-4624-8BB9-23B4246FEFD9}" type="datetime'''''O''''''u''''''''''''''''''''r b''''r''''''a''''''n''d'">
              <a:rPr lang="en-US" altLang="en-US" sz="1400" smtClean="0">
                <a:solidFill>
                  <a:schemeClr val="tx2"/>
                </a:solidFill>
              </a:rPr>
              <a:pPr/>
              <a:t>Our brand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FCDD98BD-F7BF-F629-82BB-CEFFD9C18B94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619610397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12152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8A47876A-8A87-433E-B67F-BF030C27BD17}" type="datetime'2''''''''02''''''''''''0'''''''''''''''">
              <a:rPr lang="en-US" altLang="en-US" sz="1400" smtClean="0">
                <a:solidFill>
                  <a:schemeClr val="tx2"/>
                </a:solidFill>
              </a:rPr>
              <a:pPr/>
              <a:t>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6565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CF4A6CD-290A-4867-A737-D4E39FEEB8AB}" type="datetime'''''20''''''''''''''''''2''''''''''''''''''1'''''''">
              <a:rPr lang="en-US" altLang="en-US" sz="1400" smtClean="0">
                <a:solidFill>
                  <a:schemeClr val="tx2"/>
                </a:solidFill>
              </a:rPr>
              <a:pPr/>
              <a:t>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1899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1DC13A4-A08D-43CF-86F7-774431E4CD9D}" type="datetime'''2''''0''''''''2''''2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1688" y="19812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46B9342-9D1A-4733-84B6-DE5B44315C94}" type="datetime'''''''''''''''''''''''''7''''''''0''''''9'''''''''''">
              <a:rPr lang="en-US" altLang="en-US" sz="1400" smtClean="0">
                <a:solidFill>
                  <a:schemeClr val="tx2"/>
                </a:solidFill>
              </a:rPr>
              <a:pPr/>
              <a:t>709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686675" y="19685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BE2FB09-1786-4165-9C98-22428EFAFDCD}" type="datetime'''''''''''''7''''''''''''''''''12'''''''''''">
              <a:rPr lang="en-US" altLang="en-US" sz="1400" smtClean="0">
                <a:solidFill>
                  <a:schemeClr val="tx2"/>
                </a:solidFill>
              </a:rPr>
              <a:pPr/>
              <a:t>712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220075" y="19764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DF09E3F-41B7-464C-AF22-3453E9D65C6D}" type="datetime'''''''''''''''''7''''''''''''''''''10'''">
              <a:rPr lang="en-US" altLang="en-US" sz="1400" smtClean="0">
                <a:solidFill>
                  <a:schemeClr val="tx2"/>
                </a:solidFill>
              </a:rPr>
              <a:pPr/>
              <a:t>710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63FBB23-55F2-830A-31DE-EB4E49915EE2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7233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B8E8D9BC-666F-4D6C-9F01-5361C08679AA}" type="datetime'2''''''''''''''''''''''''''0''2''''''''''''''''''''3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9BD978B-7E86-7DED-6FF6-73CCB8C4E48C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2583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D095BDEB-2749-408A-8905-66B6D5D17E05}" type="datetime'''''''''''''''''202''4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CF8AEF7-AD76-6C95-0B15-7285138C769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7917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345AF2A-1A82-43B2-B6CA-A0E6F16CF43C}" type="datetime'2''''''''''''''''02''''''''''''''''''''''''''5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5663152-5A16-9F99-5541-6D53A6F7049B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753475" y="2017713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5FEC324-F6F0-435E-B995-5020F1699035}" type="datetime'7''''''''''''''''''''''''''''0''''''''''''''''''''0'''''''''">
              <a:rPr lang="en-US" altLang="en-US" sz="1400" smtClean="0">
                <a:solidFill>
                  <a:schemeClr val="tx2"/>
                </a:solidFill>
              </a:rPr>
              <a:pPr/>
              <a:t>700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E0554B0-C7E3-70FC-A083-752C7E81A644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288463" y="17780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BF9C0DE-D60C-439E-A6DA-FE9810F55AFF}" type="datetime'''''''7''''''''''''''''''''''''''6''''''0'''''''''''''''''''''">
              <a:rPr lang="en-US" altLang="en-US" sz="1400" smtClean="0">
                <a:solidFill>
                  <a:schemeClr val="tx2"/>
                </a:solidFill>
              </a:rPr>
              <a:pPr/>
              <a:t>760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5D724A8-8C09-2CFA-DDBE-694A12D693D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9821863" y="17732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BA912E3C-40B4-4AAB-BC91-5A28AC4EA12B}" type="datetime'''''''''''''''''''7''6''''''''1'">
              <a:rPr lang="en-US" altLang="en-US" sz="1400" smtClean="0">
                <a:solidFill>
                  <a:schemeClr val="tx2"/>
                </a:solidFill>
              </a:rPr>
              <a:pPr/>
              <a:t>761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C3DDEB98-7952-49B1-995E-CF7B984CA0BD}" type="datetime'''''P''''e''n''''''''''d''''''''''''i''n''''''''g'''''''''''''">
              <a:rPr lang="en-US" altLang="en-US" sz="1400" smtClean="0">
                <a:solidFill>
                  <a:srgbClr val="000000"/>
                </a:solidFill>
              </a:rPr>
              <a:pPr/>
              <a:t>Pending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A1F3FB31-1769-4DF1-91BB-566C4745EEDF}" type="thinkcell&lt;?xml version=&quot;1.0&quot; encoding=&quot;UTF-16&quot; standalone=&quot;yes&quot;?&gt;&lt;root reqver=&quot;28224&quot;&gt;&lt;version val=&quot;35702&quot;/&gt;&lt;PersistentType&gt;&lt;m_varval type=&quot;5&quot;&gt;Market share (2020–2025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Market share (2020–2025)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4C8B83D-78A3-4735-BF6F-AAE78CA36ED0}" type="thinkcell&lt;?xml version=&quot;1.0&quot; encoding=&quot;UTF-16&quot; standalone=&quot;yes&quot;?&gt;&lt;root reqver=&quot;28224&quot;&gt;&lt;version val=&quot;35702&quot;/&gt;&lt;PersistentType&gt;&lt;m_varval type=&quot;5&quot;&gt;Our orders (10K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Our orders (10K)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002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49" imgH="349" progId="TCLayout.ActiveDocument.1">
                  <p:embed/>
                </p:oleObj>
              </mc:Choice>
              <mc:Fallback>
                <p:oleObj name="think-cell Slide" r:id="rId29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418CCA-5FC7-BAA6-C9D7-185BE3E26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E1FD6B46-E4BF-47B7-8D12-6B274053CB28}" type="thinkcell&lt;?xml version=&quot;1.0&quot; encoding=&quot;UTF-16&quot; standalone=&quot;yes&quot;?&gt;&lt;root reqver=&quot;28224&quot;&gt;&lt;version val=&quot;35702&quot;/&gt;&lt;PersistentType&gt;&lt;m_varval type=&quot;5&quot;&gt;Competition: Canada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Competition: Canada</a:t>
            </a:fld>
            <a:endParaRPr lang="en-US" dirty="0">
              <a:latin typeface="+mn-lt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2472235-971F-C221-57A2-5727B8B2135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4103564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6A944DE-7F51-407F-BA89-F17BD5A79B02}" type="datetime'''''''''''''''''''''''''''''2''''''''''''''''02''2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7940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03B9E00-FC56-4E5C-9904-CE8F6DCE5803}" type="datetime'''''''''''''''''''''''''''2''''''0''''2''3''''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8608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9465A7C-D069-4FC8-B6F6-00DCCB2933E9}" type="datetime'2''''''''''''''''0''''''''''''2''''''''4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51C6-F9EA-4DE3-7AB5-E6C964BC049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33F92DA-A8CD-492F-A7C4-08DF38A7AEC0}" type="datetime'2''''''''0''2''''''''''''''''''''''''''''''''5''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77027D-0C0D-3C2A-60CE-1CAE6501C18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998663" y="579755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89363" y="5534025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FF3E58-D58C-9A0F-0A57-C9FFC72905B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89363" y="5797550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00288" y="5529263"/>
            <a:ext cx="1387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E86164F0-C296-49CE-965A-FDA68588D779}" type="datetime'M''''''ark''''et ''''he''''''''''a''dro''''''o''''''m'''''''''">
              <a:rPr lang="en-US" altLang="en-US" sz="1400" smtClean="0">
                <a:solidFill>
                  <a:schemeClr val="tx2"/>
                </a:solidFill>
              </a:rPr>
              <a:pPr/>
              <a:t>Market headroom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00288" y="5792788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C78EFAA7-29D2-460E-AD29-B7B6686BA286}" type="datetime'''Co''''''''''mp''e''''''''t''''''''''''''''it''''''o''r 2'''">
              <a:rPr lang="en-US" altLang="en-US" sz="1400" smtClean="0">
                <a:solidFill>
                  <a:schemeClr val="tx2"/>
                </a:solidFill>
              </a:rPr>
              <a:pPr/>
              <a:t>Competitor 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090988" y="5529263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D737657F-835F-4E4F-9C71-4BB20DD0EBB1}" type="datetime'C''''om''''''''''p''''e''''''t''i''''''t''''''or ''''''1'">
              <a:rPr lang="en-US" altLang="en-US" sz="1400" smtClean="0">
                <a:solidFill>
                  <a:schemeClr val="tx2"/>
                </a:solidFill>
              </a:rPr>
              <a:pPr/>
              <a:t>Competitor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EC214B8-0BA9-AFE6-A77C-E6FC0CC7486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90988" y="5792788"/>
            <a:ext cx="796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B2D1715E-51E7-48B9-83C1-B956120757F1}" type="datetime'Ou''''''''''r b''''''''r''''''''''''''''a''''''''''''n''''d'''">
              <a:rPr lang="en-US" altLang="en-US" sz="1400" smtClean="0">
                <a:solidFill>
                  <a:schemeClr val="tx2"/>
                </a:solidFill>
              </a:rPr>
              <a:pPr/>
              <a:t>Our brand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0640524-3410-0E3A-82CB-80909EA53AC4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231079150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25646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4C3953-7EE9-42D7-8B16-048E0AA3DFF0}" type="datetime'''''2''''''0''''''''2''''''''''''''''2''''''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05815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8EFF53F-771E-439A-A52F-C0D606E58A10}" type="datetime'''''''''''''''''''''''''''2''''0''''''''''''''''''''''2''3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85825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59AE26-FACE-4A94-853B-784C4286B43C}" type="datetime'''''''''''2''0''''''''2''''''''4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286625" y="326548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DDFCCE8F-F104-4733-9EE0-C11FF2A0A1C9}" type="datetime'''''2''''''''''''''''5''''''''''''''0'''''">
              <a:rPr lang="en-US" altLang="en-US" sz="1400" smtClean="0">
                <a:solidFill>
                  <a:schemeClr val="tx2"/>
                </a:solidFill>
              </a:rPr>
              <a:pPr/>
              <a:t>250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088313" y="233045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AF64DBB6-87B8-43D0-B3B6-DBB4C62CA4EB}" type="datetime'''''''''''''''''''''4''''''''0''''''''''''''1'''''">
              <a:rPr lang="en-US" altLang="en-US" sz="1400" smtClean="0">
                <a:solidFill>
                  <a:schemeClr val="tx2"/>
                </a:solidFill>
              </a:rPr>
              <a:pPr/>
              <a:t>401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888413" y="183515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1D90AEC-CF8E-4D0B-B52E-115B26C02539}" type="datetime'''''''4''''''''8''''''''''''1'''''''''''">
              <a:rPr lang="en-US" altLang="en-US" sz="1400" smtClean="0">
                <a:solidFill>
                  <a:schemeClr val="tx2"/>
                </a:solidFill>
              </a:rPr>
              <a:pPr/>
              <a:t>481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6E3F422-A881-A0CB-4F87-587139D6DCF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65993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50E0200-5128-449B-AE48-2D55755DA018}" type="datetime'2''''''''''02''''''''''''''5''''''''''''''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0DBC46F-0ECA-8174-81D1-FEDFB7E46C0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690100" y="17732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D3126B0C-746D-4F03-B129-C436E3011CED}" type="datetime'''''''''''''''4''''''''''9''''''''''1'''''''''">
              <a:rPr lang="en-US" altLang="en-US" sz="1400" smtClean="0">
                <a:solidFill>
                  <a:schemeClr val="tx2"/>
                </a:solidFill>
              </a:rPr>
              <a:pPr/>
              <a:t>491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C91B011F-C093-461F-8A87-21737C7C8C8D}" type="datetime'''''''P''''e''''nd''''''i''n''''g'''''''">
              <a:rPr lang="en-US" altLang="en-US" sz="1400" smtClean="0">
                <a:solidFill>
                  <a:srgbClr val="000000"/>
                </a:solidFill>
              </a:rPr>
              <a:pPr/>
              <a:t>Pending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0E13CD0-D877-4828-AED0-131765366444}" type="thinkcell&lt;?xml version=&quot;1.0&quot; encoding=&quot;UTF-16&quot; standalone=&quot;yes&quot;?&gt;&lt;root reqver=&quot;28224&quot;&gt;&lt;version val=&quot;35702&quot;/&gt;&lt;PersistentType&gt;&lt;m_varval type=&quot;5&quot;&gt;Market share (2022–2025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Market share (2022–2025)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896ABB77-90AD-4EBE-AC40-E26F6EBC4B70}" type="thinkcell&lt;?xml version=&quot;1.0&quot; encoding=&quot;UTF-16&quot; standalone=&quot;yes&quot;?&gt;&lt;root reqver=&quot;28224&quot;&gt;&lt;version val=&quot;35702&quot;/&gt;&lt;PersistentType&gt;&lt;m_varval type=&quot;5&quot;&gt;Our orders (1K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Our orders (1K)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27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THINKCELLUNDODONOTDELETE" val="0"/>
  <p:tag name="THINKCELLPRESENTATIONDONOTDELETE" val="&lt;?xml version=&quot;1.0&quot; encoding=&quot;UTF-16&quot; standalone=&quot;yes&quot;?&gt;&lt;root reqver=&quot;28224&quot;&gt;&lt;version val=&quot;3560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1hBebB_FkUhGSDA0Zab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aVtv9SavnSAFoYc3yKU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MoJb4PV29nmHMoh6Xac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V5zvQj469AWIPLhCYC3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4Gw4WMrJeBzbm2.HRt9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hywUJu05Hccv8iUG5q9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ZMijl4necIVB8RUqrcq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ov7Vjs99SSDqC0F5b_F3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7moWDTdU5LMFYxFNvsz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23xA8D5mc2ENw3cbEJ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e1ZZI0WqbJNw_.hA52y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.dxM5ukYVlrEsZqW0HG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7qqqdptscsq_vIsKPn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70hSFTFFAkUCUPqcy_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mNcRjHDIY0tQPXwj0hC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287n_5wkgBJD4RElYef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vt35ekx.VWS9iv1MFqR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WUlbyTvYCu1j4g4QsLrQ"/>
</p:tagLst>
</file>

<file path=ppt/theme/theme1.xml><?xml version="1.0" encoding="utf-8"?>
<a:theme xmlns:a="http://schemas.openxmlformats.org/drawingml/2006/main" name="think-cell 2024">
  <a:themeElements>
    <a:clrScheme name="Custom 23">
      <a:dk1>
        <a:sysClr val="windowText" lastClr="000000"/>
      </a:dk1>
      <a:lt1>
        <a:sysClr val="window" lastClr="FFFFFF"/>
      </a:lt1>
      <a:dk2>
        <a:srgbClr val="444444"/>
      </a:dk2>
      <a:lt2>
        <a:srgbClr val="EAEAEA"/>
      </a:lt2>
      <a:accent1>
        <a:srgbClr val="6EA600"/>
      </a:accent1>
      <a:accent2>
        <a:srgbClr val="4C7300"/>
      </a:accent2>
      <a:accent3>
        <a:srgbClr val="0070B0"/>
      </a:accent3>
      <a:accent4>
        <a:srgbClr val="00507D"/>
      </a:accent4>
      <a:accent5>
        <a:srgbClr val="C0C0C0"/>
      </a:accent5>
      <a:accent6>
        <a:srgbClr val="777777"/>
      </a:accent6>
      <a:hlink>
        <a:srgbClr val="0070B0"/>
      </a:hlink>
      <a:folHlink>
        <a:srgbClr val="C52536"/>
      </a:folHlink>
    </a:clrScheme>
    <a:fontScheme name="think-ce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777777"/>
          </a:solidFill>
        </a:ln>
      </a:spPr>
      <a:bodyPr lIns="36000" tIns="36000" rIns="36000" bIns="36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77777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c template 2024.pptx" id="{41AF45B7-E58A-4964-942E-E1FD5E627DAB}" vid="{01A9D26A-1A55-414A-AB1C-A8B319AF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a128173-af0f-47db-b59a-3b587c519afd" xsi:nil="true"/>
    <lcf76f155ced4ddcb4097134ff3c332f xmlns="a200cd9b-af9f-4895-915b-682a20ddc27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9D86B7DE503449490ABD2357F36ED" ma:contentTypeVersion="11" ma:contentTypeDescription="Create a new document." ma:contentTypeScope="" ma:versionID="ff3686331224cfeb2f0490fcf60a21f8">
  <xsd:schema xmlns:xsd="http://www.w3.org/2001/XMLSchema" xmlns:xs="http://www.w3.org/2001/XMLSchema" xmlns:p="http://schemas.microsoft.com/office/2006/metadata/properties" xmlns:ns2="a200cd9b-af9f-4895-915b-682a20ddc275" xmlns:ns3="3a128173-af0f-47db-b59a-3b587c519afd" targetNamespace="http://schemas.microsoft.com/office/2006/metadata/properties" ma:root="true" ma:fieldsID="90e01fc446f41e860326a4dd628c68e6" ns2:_="" ns3:_="">
    <xsd:import namespace="a200cd9b-af9f-4895-915b-682a20ddc275"/>
    <xsd:import namespace="3a128173-af0f-47db-b59a-3b587c519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0cd9b-af9f-4895-915b-682a20ddc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28173-af0f-47db-b59a-3b587c519af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eb193d8-7aa1-4da9-83b8-5dd33688a9d3}" ma:internalName="TaxCatchAll" ma:showField="CatchAllData" ma:web="3a128173-af0f-47db-b59a-3b587c519a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9F5EF-3BC7-4D8D-A836-281F968EEBA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864686ff-c528-4121-8c14-dfe2dfe54fd3"/>
    <ds:schemaRef ds:uri="6dd700bd-da09-4649-9444-0dda6d878ea0"/>
    <ds:schemaRef ds:uri="3a128173-af0f-47db-b59a-3b587c519afd"/>
    <ds:schemaRef ds:uri="a200cd9b-af9f-4895-915b-682a20ddc275"/>
  </ds:schemaRefs>
</ds:datastoreItem>
</file>

<file path=customXml/itemProps2.xml><?xml version="1.0" encoding="utf-8"?>
<ds:datastoreItem xmlns:ds="http://schemas.openxmlformats.org/officeDocument/2006/customXml" ds:itemID="{57D8999C-1797-48CC-9209-81F5AFDDA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0cd9b-af9f-4895-915b-682a20ddc275"/>
    <ds:schemaRef ds:uri="3a128173-af0f-47db-b59a-3b587c519a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00B150-5000-4C50-84F4-C0ADDCA858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think-cell corporate template</Template>
  <TotalTime>47</TotalTime>
  <Words>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think-cell 2024</vt:lpstr>
      <vt:lpstr>think-cell Slide</vt:lpstr>
      <vt:lpstr>Competition: Germany</vt:lpstr>
      <vt:lpstr>Competition: Canada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Bronwyn Frey</dc:creator>
  <cp:lastModifiedBy>Doan, Danny B</cp:lastModifiedBy>
  <cp:revision>10</cp:revision>
  <dcterms:created xsi:type="dcterms:W3CDTF">2024-11-22T16:33:01Z</dcterms:created>
  <dcterms:modified xsi:type="dcterms:W3CDTF">2025-05-02T22:28:45Z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0x0101004559D86B7DE503449490ABD2357F36ED</vt:lpwstr>
  </property>
  <property fmtid="{D5CDD505-2E9C-101B-9397-08002B2CF9AE}" pid="3" name="MediaServiceImageTags">
    <vt:lpwstr/>
  </property>
</Properties>
</file>