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Proxima Nova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267" d="100"/>
          <a:sy n="267" d="100"/>
        </p:scale>
        <p:origin x="173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 – Title">
  <p:cSld name="Divider">
    <p:bg>
      <p:bgPr>
        <a:solidFill>
          <a:schemeClr val="lt2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7" descr="IMG_0276.jpg"/>
          <p:cNvPicPr preferRelativeResize="0"/>
          <p:nvPr/>
        </p:nvPicPr>
        <p:blipFill rotWithShape="1">
          <a:blip r:embed="rId2">
            <a:alphaModFix/>
          </a:blip>
          <a:srcRect l="-1871" t="8284" r="9671" b="8284"/>
          <a:stretch/>
        </p:blipFill>
        <p:spPr>
          <a:xfrm>
            <a:off x="614426" y="0"/>
            <a:ext cx="85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0" y="-25"/>
            <a:ext cx="9144000" cy="5143500"/>
          </a:xfrm>
          <a:prstGeom prst="rect">
            <a:avLst/>
          </a:prstGeom>
          <a:gradFill>
            <a:gsLst>
              <a:gs pos="0">
                <a:srgbClr val="1AB9A5"/>
              </a:gs>
              <a:gs pos="10000">
                <a:srgbClr val="1AB9A5"/>
              </a:gs>
              <a:gs pos="100000">
                <a:srgbClr val="1AB9A5">
                  <a:alpha val="74509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A9DB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Shape 9"/>
          <p:cNvCxnSpPr/>
          <p:nvPr/>
        </p:nvCxnSpPr>
        <p:spPr>
          <a:xfrm>
            <a:off x="633275" y="3110100"/>
            <a:ext cx="7389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523203" y="1737025"/>
            <a:ext cx="6158400" cy="11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5133546" y="4782050"/>
            <a:ext cx="39261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© Copyright 2017 Pivotal Software, Inc. All rights Reserved. Version 1.0</a:t>
            </a:r>
            <a:endParaRPr sz="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2" name="Shape 12"/>
          <p:cNvGrpSpPr/>
          <p:nvPr/>
        </p:nvGrpSpPr>
        <p:grpSpPr>
          <a:xfrm>
            <a:off x="634507" y="819388"/>
            <a:ext cx="1337013" cy="313170"/>
            <a:chOff x="1841475" y="2392725"/>
            <a:chExt cx="3928925" cy="920275"/>
          </a:xfrm>
        </p:grpSpPr>
        <p:sp>
          <p:nvSpPr>
            <p:cNvPr id="13" name="Shape 13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523200" y="3306700"/>
            <a:ext cx="4173600" cy="1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– Split">
  <p:cSld name="CUSTOM_8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hape 119"/>
          <p:cNvCxnSpPr/>
          <p:nvPr/>
        </p:nvCxnSpPr>
        <p:spPr>
          <a:xfrm>
            <a:off x="4572000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" name="Shape 120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121" name="Shape 121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30" name="Shape 130"/>
          <p:cNvCxnSpPr/>
          <p:nvPr/>
        </p:nvCxnSpPr>
        <p:spPr>
          <a:xfrm rot="10800000">
            <a:off x="4572000" y="905700"/>
            <a:ext cx="0" cy="37644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92475" y="900400"/>
            <a:ext cx="41121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115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2"/>
          </p:nvPr>
        </p:nvSpPr>
        <p:spPr>
          <a:xfrm>
            <a:off x="4750000" y="900400"/>
            <a:ext cx="41121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115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– Split w/ Image">
  <p:cSld name="CUSTOM_8_2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Cover w/ Image</a:t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5" name="Shape 135"/>
          <p:cNvCxnSpPr/>
          <p:nvPr/>
        </p:nvCxnSpPr>
        <p:spPr>
          <a:xfrm>
            <a:off x="4572000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" name="Shape 136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137" name="Shape 137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4281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192475" y="900400"/>
            <a:ext cx="42546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■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■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3020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Proxima Nova"/>
              <a:buChar char="■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– Columns">
  <p:cSld name="CUSTOM_8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Shape 148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149" name="Shape 149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58" name="Shape 158"/>
          <p:cNvCxnSpPr/>
          <p:nvPr/>
        </p:nvCxnSpPr>
        <p:spPr>
          <a:xfrm rot="10800000">
            <a:off x="6081375" y="905700"/>
            <a:ext cx="0" cy="37644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Shape 159"/>
          <p:cNvCxnSpPr/>
          <p:nvPr/>
        </p:nvCxnSpPr>
        <p:spPr>
          <a:xfrm>
            <a:off x="6078286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Shape 160"/>
          <p:cNvCxnSpPr/>
          <p:nvPr/>
        </p:nvCxnSpPr>
        <p:spPr>
          <a:xfrm rot="10800000">
            <a:off x="3067875" y="905700"/>
            <a:ext cx="0" cy="37644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1" name="Shape 161"/>
          <p:cNvCxnSpPr/>
          <p:nvPr/>
        </p:nvCxnSpPr>
        <p:spPr>
          <a:xfrm>
            <a:off x="3067886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Shape 162"/>
          <p:cNvSpPr txBox="1"/>
          <p:nvPr/>
        </p:nvSpPr>
        <p:spPr>
          <a:xfrm>
            <a:off x="192475" y="900400"/>
            <a:ext cx="27294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92475" y="900400"/>
            <a:ext cx="27294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3207300" y="900400"/>
            <a:ext cx="27294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3"/>
          </p:nvPr>
        </p:nvSpPr>
        <p:spPr>
          <a:xfrm>
            <a:off x="6222125" y="900400"/>
            <a:ext cx="27294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– Divider">
  <p:cSld name="Divider_1">
    <p:bg>
      <p:bgPr>
        <a:solidFill>
          <a:schemeClr val="lt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668800" y="2365150"/>
            <a:ext cx="7796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  <a:defRPr sz="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4" name="Shape 24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25" name="Shape 25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" name="Shape 33"/>
          <p:cNvCxnSpPr/>
          <p:nvPr/>
        </p:nvCxnSpPr>
        <p:spPr>
          <a:xfrm rot="10800000">
            <a:off x="4309650" y="2255484"/>
            <a:ext cx="5247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1740900" y="1801250"/>
            <a:ext cx="56622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– Intro">
  <p:cSld name="Intr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0"/>
            <a:ext cx="3066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93350" y="549625"/>
            <a:ext cx="2751300" cy="14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3066005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9" name="Shape 39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40" name="Shape 40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" name="Shape 48"/>
          <p:cNvCxnSpPr/>
          <p:nvPr/>
        </p:nvCxnSpPr>
        <p:spPr>
          <a:xfrm rot="10800000">
            <a:off x="295728" y="2131916"/>
            <a:ext cx="524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193350" y="2274300"/>
            <a:ext cx="2751300" cy="1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15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3810675" y="549625"/>
            <a:ext cx="5047200" cy="4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3020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3020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■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3020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3020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3020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■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3020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3020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30200" rtl="0">
              <a:lnSpc>
                <a:spcPct val="110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600"/>
              <a:buFont typeface="Proxima Nova"/>
              <a:buChar char="■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 – 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– Standard">
  <p:cSld name="Title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4" name="Shape 54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55" name="Shape 55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15400" y="900400"/>
            <a:ext cx="73332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– Diagram Box">
  <p:cSld name="Title Slide_4">
    <p:bg>
      <p:bgPr>
        <a:solidFill>
          <a:srgbClr val="F3F3F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6" name="Shape 66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67" name="Shape 67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Shape 75"/>
          <p:cNvSpPr/>
          <p:nvPr/>
        </p:nvSpPr>
        <p:spPr>
          <a:xfrm>
            <a:off x="285750" y="907200"/>
            <a:ext cx="8569800" cy="376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6" name="Shape 76"/>
          <p:cNvCxnSpPr/>
          <p:nvPr/>
        </p:nvCxnSpPr>
        <p:spPr>
          <a:xfrm>
            <a:off x="8855561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Shape 77"/>
          <p:cNvCxnSpPr/>
          <p:nvPr/>
        </p:nvCxnSpPr>
        <p:spPr>
          <a:xfrm>
            <a:off x="287536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Shape 78"/>
          <p:cNvCxnSpPr/>
          <p:nvPr/>
        </p:nvCxnSpPr>
        <p:spPr>
          <a:xfrm rot="10800000">
            <a:off x="-228600" y="923925"/>
            <a:ext cx="114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Shape 79"/>
          <p:cNvCxnSpPr/>
          <p:nvPr/>
        </p:nvCxnSpPr>
        <p:spPr>
          <a:xfrm rot="10800000">
            <a:off x="-228600" y="4669500"/>
            <a:ext cx="114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 – Design Grid">
  <p:cSld name="Title Slide_3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3" name="Shape 83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84" name="Shape 84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 – Night Mode">
  <p:cSld name="Title Slide_2"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94" name="Shape 94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95" name="Shape 95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– Sidebar">
  <p:cSld name="CUSTOM_5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hape 104"/>
          <p:cNvCxnSpPr/>
          <p:nvPr/>
        </p:nvCxnSpPr>
        <p:spPr>
          <a:xfrm rot="10800000">
            <a:off x="6081375" y="905700"/>
            <a:ext cx="0" cy="37644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6" name="Shape 106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107" name="Shape 107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" name="Shape 115"/>
          <p:cNvCxnSpPr/>
          <p:nvPr/>
        </p:nvCxnSpPr>
        <p:spPr>
          <a:xfrm>
            <a:off x="6078286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92475" y="900400"/>
            <a:ext cx="56187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2"/>
          </p:nvPr>
        </p:nvSpPr>
        <p:spPr>
          <a:xfrm>
            <a:off x="6222125" y="900400"/>
            <a:ext cx="27294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●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○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■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●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○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■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●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○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1150" rtl="0">
              <a:lnSpc>
                <a:spcPct val="110000"/>
              </a:lnSpc>
              <a:spcBef>
                <a:spcPts val="2000"/>
              </a:spcBef>
              <a:spcAft>
                <a:spcPts val="2000"/>
              </a:spcAft>
              <a:buClr>
                <a:schemeClr val="lt2"/>
              </a:buClr>
              <a:buSzPts val="1300"/>
              <a:buFont typeface="Proxima Nova"/>
              <a:buChar char="■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54C70-67FE-421A-8D73-E574A93B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FED86-ACEB-42A2-B1AA-DF3CC7540C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Platform Architecture Team</a:t>
            </a:r>
          </a:p>
          <a:p>
            <a:r>
              <a:rPr lang="en-US" dirty="0"/>
              <a:t>March 2019</a:t>
            </a:r>
          </a:p>
        </p:txBody>
      </p:sp>
      <p:pic>
        <p:nvPicPr>
          <p:cNvPr id="5" name="Google Shape;1613;p198">
            <a:extLst>
              <a:ext uri="{FF2B5EF4-FFF2-40B4-BE49-F238E27FC236}">
                <a16:creationId xmlns:a16="http://schemas.microsoft.com/office/drawing/2014/main" id="{65CB59CF-A365-40B7-B453-0FAC289A4E8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6633" y="700275"/>
            <a:ext cx="2834125" cy="771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223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2F1EED-2F65-4A41-8165-50CFE1BF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CE3E5-3989-4BE4-99AD-144862224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On-Demand Infrastructure</a:t>
            </a:r>
          </a:p>
          <a:p>
            <a:pPr lvl="2"/>
            <a:r>
              <a:rPr lang="en-US" dirty="0"/>
              <a:t>Containers</a:t>
            </a:r>
          </a:p>
          <a:p>
            <a:pPr lvl="2"/>
            <a:r>
              <a:rPr lang="en-US" dirty="0"/>
              <a:t>VMs</a:t>
            </a:r>
          </a:p>
          <a:p>
            <a:endParaRPr lang="en-US" dirty="0"/>
          </a:p>
          <a:p>
            <a:r>
              <a:rPr lang="en-US" dirty="0"/>
              <a:t>Ephemeral Infrastructure</a:t>
            </a:r>
          </a:p>
          <a:p>
            <a:pPr lvl="1"/>
            <a:r>
              <a:rPr lang="en-US" dirty="0"/>
              <a:t>Short lived</a:t>
            </a:r>
          </a:p>
          <a:p>
            <a:pPr lvl="2"/>
            <a:r>
              <a:rPr lang="en-US" dirty="0"/>
              <a:t>Cloud Infrastructure</a:t>
            </a:r>
          </a:p>
          <a:p>
            <a:pPr lvl="2"/>
            <a:r>
              <a:rPr lang="en-US" dirty="0"/>
              <a:t>Servers, Instances go down</a:t>
            </a:r>
          </a:p>
          <a:p>
            <a:pPr lvl="1"/>
            <a:r>
              <a:rPr lang="en-US" dirty="0"/>
              <a:t>Scalability</a:t>
            </a:r>
          </a:p>
          <a:p>
            <a:pPr lvl="2"/>
            <a:r>
              <a:rPr lang="en-US" dirty="0"/>
              <a:t>Meet short term demand</a:t>
            </a:r>
          </a:p>
          <a:p>
            <a:pPr lvl="2"/>
            <a:r>
              <a:rPr lang="en-US" dirty="0"/>
              <a:t>Scale out vs up</a:t>
            </a:r>
          </a:p>
          <a:p>
            <a:pPr marL="1397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3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9D70-7800-4F30-86D2-5C18E493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A4C1C-409D-4836-A2AE-A36D2CE4B9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  <a:p>
            <a:pPr lvl="1"/>
            <a:r>
              <a:rPr lang="en-US" dirty="0"/>
              <a:t>Trying to hand configure each client or use some form of convention can be very difficult to do and can be very brittle.</a:t>
            </a:r>
          </a:p>
          <a:p>
            <a:r>
              <a:rPr lang="en-US" dirty="0"/>
              <a:t>How have we discovered services in the past?</a:t>
            </a:r>
          </a:p>
          <a:p>
            <a:pPr lvl="1"/>
            <a:r>
              <a:rPr lang="en-US" dirty="0"/>
              <a:t>Service Locators</a:t>
            </a:r>
          </a:p>
          <a:p>
            <a:pPr lvl="1"/>
            <a:r>
              <a:rPr lang="en-US" dirty="0"/>
              <a:t>Dependency Injection</a:t>
            </a:r>
          </a:p>
          <a:p>
            <a:pPr lvl="1"/>
            <a:r>
              <a:rPr lang="en-US" dirty="0"/>
              <a:t>Service Registries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4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8266-A874-4BC1-8A58-AE0E26D6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EC76B-CDAB-42D3-ABC4-9B10441AA8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 Side Service Discovery</a:t>
            </a:r>
          </a:p>
          <a:p>
            <a:pPr lvl="1"/>
            <a:r>
              <a:rPr lang="en-US" dirty="0"/>
              <a:t>Client request through load balancer</a:t>
            </a:r>
          </a:p>
          <a:p>
            <a:pPr lvl="1"/>
            <a:r>
              <a:rPr lang="en-US" dirty="0"/>
              <a:t>Load balancer queries service registry</a:t>
            </a:r>
          </a:p>
          <a:p>
            <a:pPr lvl="1"/>
            <a:r>
              <a:rPr lang="en-US" dirty="0"/>
              <a:t>Service registry abstracted away from clients</a:t>
            </a:r>
          </a:p>
          <a:p>
            <a:pPr lvl="1"/>
            <a:r>
              <a:rPr lang="en-US" dirty="0"/>
              <a:t>Failure in service registry brings down entire system.</a:t>
            </a:r>
          </a:p>
          <a:p>
            <a:r>
              <a:rPr lang="en-US" dirty="0"/>
              <a:t>Client Side Service Discovery</a:t>
            </a:r>
          </a:p>
          <a:p>
            <a:pPr lvl="1"/>
            <a:r>
              <a:rPr lang="en-US" dirty="0"/>
              <a:t>Client responsible for determining service location and load balancing</a:t>
            </a:r>
          </a:p>
          <a:p>
            <a:pPr lvl="1"/>
            <a:r>
              <a:rPr lang="en-US" dirty="0"/>
              <a:t>Registry is typically replicated in each client.</a:t>
            </a:r>
          </a:p>
          <a:p>
            <a:pPr lvl="1"/>
            <a:r>
              <a:rPr lang="en-US" dirty="0"/>
              <a:t>No single point of failure</a:t>
            </a:r>
          </a:p>
          <a:p>
            <a:pPr lvl="1"/>
            <a:r>
              <a:rPr lang="en-US" dirty="0"/>
              <a:t>Service registry coupled to (logic in each) client</a:t>
            </a:r>
          </a:p>
        </p:txBody>
      </p:sp>
    </p:spTree>
    <p:extLst>
      <p:ext uri="{BB962C8B-B14F-4D97-AF65-F5344CB8AC3E}">
        <p14:creationId xmlns:p14="http://schemas.microsoft.com/office/powerpoint/2010/main" val="352584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ureka High level Architecture">
            <a:extLst>
              <a:ext uri="{FF2B5EF4-FFF2-40B4-BE49-F238E27FC236}">
                <a16:creationId xmlns:a16="http://schemas.microsoft.com/office/drawing/2014/main" id="{3AA1F05E-4CB1-4C0C-AEAD-92E583345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0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469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33CD-CA26-494F-8B80-87896ADF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Eureka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102A8-D519-488C-A5C7-1A2DE49EC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475" y="798800"/>
            <a:ext cx="7333200" cy="3769500"/>
          </a:xfrm>
        </p:spPr>
        <p:txBody>
          <a:bodyPr/>
          <a:lstStyle/>
          <a:p>
            <a:r>
              <a:rPr lang="en-US" dirty="0"/>
              <a:t>Server for registering and discovering services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Exposes a REST based API http://localhost:8761/eureka</a:t>
            </a:r>
          </a:p>
          <a:p>
            <a:r>
              <a:rPr lang="en-US" dirty="0"/>
              <a:t>Applications register addresses by name with Eureka Server</a:t>
            </a:r>
          </a:p>
          <a:p>
            <a:pPr lvl="1">
              <a:spcBef>
                <a:spcPts val="0"/>
              </a:spcBef>
            </a:pPr>
            <a:r>
              <a:rPr lang="en-US" dirty="0"/>
              <a:t>Heartbeats renew leases (30 seconds)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Three strikes, you’re out (90 seconds)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Registrations optionally replicated to peers</a:t>
            </a:r>
          </a:p>
          <a:p>
            <a:r>
              <a:rPr lang="en-US" dirty="0"/>
              <a:t>Eureka Client pulls entire service registry</a:t>
            </a:r>
          </a:p>
          <a:p>
            <a:pPr lvl="1">
              <a:spcBef>
                <a:spcPts val="0"/>
              </a:spcBef>
            </a:pPr>
            <a:r>
              <a:rPr lang="en-US" dirty="0"/>
              <a:t>Cached, used to lookup services by name</a:t>
            </a:r>
          </a:p>
          <a:p>
            <a:r>
              <a:rPr lang="en-US" dirty="0"/>
              <a:t>Resilience</a:t>
            </a:r>
          </a:p>
          <a:p>
            <a:pPr lvl="1">
              <a:spcBef>
                <a:spcPts val="0"/>
              </a:spcBef>
            </a:pPr>
            <a:r>
              <a:rPr lang="en-US" dirty="0"/>
              <a:t>Multiple Eureka Servers</a:t>
            </a:r>
          </a:p>
          <a:p>
            <a:pPr lvl="1">
              <a:spcBef>
                <a:spcPts val="0"/>
              </a:spcBef>
            </a:pPr>
            <a:r>
              <a:rPr lang="en-US" dirty="0"/>
              <a:t>Clients cache copy of registry</a:t>
            </a:r>
          </a:p>
          <a:p>
            <a:r>
              <a:rPr lang="en-US" dirty="0"/>
              <a:t>Cloud Foundry version of Eureka server installed with Spring Cloud Services (SCS)</a:t>
            </a:r>
          </a:p>
          <a:p>
            <a:pPr lvl="1">
              <a:spcBef>
                <a:spcPts val="0"/>
              </a:spcBef>
            </a:pPr>
            <a:r>
              <a:rPr lang="en-US" dirty="0"/>
              <a:t>Version is protected by OAuth 2.0 tokens</a:t>
            </a:r>
          </a:p>
          <a:p>
            <a:pPr lvl="1">
              <a:spcBef>
                <a:spcPts val="0"/>
              </a:spcBef>
            </a:pPr>
            <a:r>
              <a:rPr lang="en-US" dirty="0"/>
              <a:t>Uses TLS/SSL connections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69415E2-919E-4F40-87EF-7DE136DDDC36}"/>
              </a:ext>
            </a:extLst>
          </p:cNvPr>
          <p:cNvSpPr/>
          <p:nvPr/>
        </p:nvSpPr>
        <p:spPr>
          <a:xfrm>
            <a:off x="4797379" y="1571222"/>
            <a:ext cx="4058196" cy="1852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159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2519-4CFE-4DF2-B24D-13114F05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Eureka Server – Service Registration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1C4C8-BB4C-4F1F-8D15-D3E0295AF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instances register with Eureka Server providing</a:t>
            </a:r>
          </a:p>
          <a:p>
            <a:pPr lvl="1"/>
            <a:r>
              <a:rPr lang="en-US" dirty="0"/>
              <a:t>Application Name</a:t>
            </a:r>
          </a:p>
          <a:p>
            <a:pPr lvl="1"/>
            <a:r>
              <a:rPr lang="en-US" dirty="0"/>
              <a:t>Host Name</a:t>
            </a:r>
          </a:p>
          <a:p>
            <a:pPr lvl="1"/>
            <a:r>
              <a:rPr lang="en-US" dirty="0"/>
              <a:t>Port</a:t>
            </a:r>
          </a:p>
          <a:p>
            <a:pPr lvl="1"/>
            <a:r>
              <a:rPr lang="en-US" dirty="0"/>
              <a:t>Instance ID</a:t>
            </a:r>
          </a:p>
          <a:p>
            <a:pPr lvl="1"/>
            <a:r>
              <a:rPr lang="en-US" dirty="0"/>
              <a:t>IP Address</a:t>
            </a:r>
          </a:p>
          <a:p>
            <a:pPr lvl="1"/>
            <a:r>
              <a:rPr lang="en-US" dirty="0"/>
              <a:t>Other metadata</a:t>
            </a:r>
          </a:p>
          <a:p>
            <a:pPr marL="596900" lvl="1" indent="0">
              <a:buNone/>
            </a:pPr>
            <a:endParaRPr lang="en-US" dirty="0"/>
          </a:p>
          <a:p>
            <a:r>
              <a:rPr lang="en-US" dirty="0"/>
              <a:t>Default is to register by Host Name</a:t>
            </a:r>
          </a:p>
          <a:p>
            <a:pPr lvl="1"/>
            <a:r>
              <a:rPr lang="en-US" dirty="0"/>
              <a:t>Optionally register by IP Address</a:t>
            </a:r>
          </a:p>
          <a:p>
            <a:endParaRPr 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D2214FB-406F-4973-B5B7-2DA0D21FBEBD}"/>
              </a:ext>
            </a:extLst>
          </p:cNvPr>
          <p:cNvSpPr/>
          <p:nvPr/>
        </p:nvSpPr>
        <p:spPr>
          <a:xfrm>
            <a:off x="3479800" y="1406652"/>
            <a:ext cx="5181600" cy="23301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915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DEEBCFF3-5884-4E0A-8C8F-EABF4EB49280}"/>
              </a:ext>
            </a:extLst>
          </p:cNvPr>
          <p:cNvSpPr/>
          <p:nvPr/>
        </p:nvSpPr>
        <p:spPr>
          <a:xfrm>
            <a:off x="4406900" y="857900"/>
            <a:ext cx="3910090" cy="342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F9FCA-990F-4008-900B-F8BB9ED3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Eureka Server – Service Discovery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90C57-6E2E-48E5-BC1A-1FA0A256D7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instances periodically fetch the registry</a:t>
            </a:r>
          </a:p>
          <a:p>
            <a:pPr lvl="1"/>
            <a:r>
              <a:rPr lang="en-US" dirty="0"/>
              <a:t>Default every 30 second</a:t>
            </a:r>
          </a:p>
          <a:p>
            <a:pPr lvl="1"/>
            <a:r>
              <a:rPr lang="en-US" dirty="0"/>
              <a:t>Cached locally</a:t>
            </a:r>
          </a:p>
          <a:p>
            <a:pPr lvl="1"/>
            <a:r>
              <a:rPr lang="en-US" dirty="0"/>
              <a:t>Deltas retrieved after full fetch</a:t>
            </a:r>
          </a:p>
          <a:p>
            <a:r>
              <a:rPr lang="en-US" dirty="0"/>
              <a:t>Application uses cache to lookup </a:t>
            </a:r>
          </a:p>
          <a:p>
            <a:pPr marL="139700" indent="0">
              <a:buNone/>
            </a:pPr>
            <a:r>
              <a:rPr lang="en-US" dirty="0"/>
              <a:t>       instances of other applications</a:t>
            </a:r>
          </a:p>
          <a:p>
            <a:pPr lvl="1"/>
            <a:r>
              <a:rPr lang="en-US" dirty="0"/>
              <a:t>Client load balancing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5ECE-A44A-4B6F-8555-D236BFE7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Steeltoe</a:t>
            </a:r>
            <a:r>
              <a:rPr lang="en-US" dirty="0"/>
              <a:t> Discovery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F544C-182C-4995-824E-8B71E9235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Provides configurable generalized interface for Service Registry interaction</a:t>
            </a:r>
          </a:p>
          <a:p>
            <a:pPr lvl="1"/>
            <a:r>
              <a:rPr lang="en-US" dirty="0" err="1"/>
              <a:t>Steeltoe.Common.Discovery.IDiscoveryClient</a:t>
            </a:r>
            <a:endParaRPr lang="en-US" dirty="0"/>
          </a:p>
          <a:p>
            <a:r>
              <a:rPr lang="en-US" dirty="0"/>
              <a:t>Single provider</a:t>
            </a:r>
          </a:p>
          <a:p>
            <a:pPr lvl="1"/>
            <a:r>
              <a:rPr lang="en-US" dirty="0"/>
              <a:t>Eureka – client for Netflix / Spring Cloud Services Eureka Server</a:t>
            </a:r>
          </a:p>
          <a:p>
            <a:r>
              <a:rPr lang="en-US" dirty="0"/>
              <a:t>Application type support</a:t>
            </a:r>
          </a:p>
          <a:p>
            <a:pPr lvl="1"/>
            <a:r>
              <a:rPr lang="en-US" dirty="0"/>
              <a:t>ASP.NET - MVC, </a:t>
            </a:r>
            <a:r>
              <a:rPr lang="en-US" dirty="0" err="1"/>
              <a:t>WebForm</a:t>
            </a:r>
            <a:r>
              <a:rPr lang="en-US" dirty="0"/>
              <a:t>, </a:t>
            </a:r>
            <a:r>
              <a:rPr lang="en-US" dirty="0" err="1"/>
              <a:t>WebAPI</a:t>
            </a:r>
            <a:r>
              <a:rPr lang="en-US" dirty="0"/>
              <a:t>, WCF</a:t>
            </a:r>
          </a:p>
          <a:p>
            <a:pPr lvl="1"/>
            <a:r>
              <a:rPr lang="en-US" dirty="0"/>
              <a:t>ASP.NET Core (.NET Framework and .NET Core)</a:t>
            </a:r>
          </a:p>
          <a:p>
            <a:pPr lvl="1"/>
            <a:r>
              <a:rPr lang="en-US" dirty="0"/>
              <a:t>Console apps (.NET Framework and .NET Core)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62930"/>
      </p:ext>
    </p:extLst>
  </p:cSld>
  <p:clrMapOvr>
    <a:masterClrMapping/>
  </p:clrMapOvr>
</p:sld>
</file>

<file path=ppt/theme/theme1.xml><?xml version="1.0" encoding="utf-8"?>
<a:theme xmlns:a="http://schemas.openxmlformats.org/drawingml/2006/main" name="PivotalDayMode">
  <a:themeElements>
    <a:clrScheme name="Custom 8">
      <a:dk1>
        <a:srgbClr val="00253E"/>
      </a:dk1>
      <a:lt1>
        <a:srgbClr val="434343"/>
      </a:lt1>
      <a:dk2>
        <a:srgbClr val="999999"/>
      </a:dk2>
      <a:lt2>
        <a:srgbClr val="1AB9A5"/>
      </a:lt2>
      <a:accent1>
        <a:srgbClr val="D5EDEA"/>
      </a:accent1>
      <a:accent2>
        <a:srgbClr val="009FDF"/>
      </a:accent2>
      <a:accent3>
        <a:srgbClr val="0066AB"/>
      </a:accent3>
      <a:accent4>
        <a:srgbClr val="2E3092"/>
      </a:accent4>
      <a:accent5>
        <a:srgbClr val="F27062"/>
      </a:accent5>
      <a:accent6>
        <a:srgbClr val="F7DC5F"/>
      </a:accent6>
      <a:hlink>
        <a:srgbClr val="009FD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votalDayMode" id="{0D3231BE-80A0-4630-BC5D-6B3381C9A68F}" vid="{AD5FFEB6-94DD-49A3-9053-4978D697702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1351</TotalTime>
  <Words>383</Words>
  <Application>Microsoft Office PowerPoint</Application>
  <PresentationFormat>On-screen Show (16:9)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Proxima Nova</vt:lpstr>
      <vt:lpstr>PivotalDayMode</vt:lpstr>
      <vt:lpstr>Service Discovery</vt:lpstr>
      <vt:lpstr>Background</vt:lpstr>
      <vt:lpstr>Distributed Service</vt:lpstr>
      <vt:lpstr>Service Discovery</vt:lpstr>
      <vt:lpstr>PowerPoint Presentation</vt:lpstr>
      <vt:lpstr>Spring Cloud Eureka Server</vt:lpstr>
      <vt:lpstr>Spring Cloud Eureka Server – Service Registration</vt:lpstr>
      <vt:lpstr>Spring Cloud Eureka Server – Service Discovery</vt:lpstr>
      <vt:lpstr>Steeltoe Discovery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Discovery</dc:title>
  <dc:creator>Martez Killens</dc:creator>
  <cp:lastModifiedBy>Martez Killens</cp:lastModifiedBy>
  <cp:revision>15</cp:revision>
  <dcterms:created xsi:type="dcterms:W3CDTF">2018-08-08T18:56:29Z</dcterms:created>
  <dcterms:modified xsi:type="dcterms:W3CDTF">2019-03-18T10:27:23Z</dcterms:modified>
</cp:coreProperties>
</file>