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4" r:id="rId7"/>
    <p:sldId id="265" r:id="rId8"/>
    <p:sldId id="266" r:id="rId9"/>
    <p:sldId id="267" r:id="rId10"/>
    <p:sldId id="268" r:id="rId11"/>
    <p:sldId id="269" r:id="rId12"/>
    <p:sldId id="271" r:id="rId13"/>
    <p:sldId id="270" r:id="rId14"/>
    <p:sldId id="262" r:id="rId15"/>
    <p:sldId id="263" r:id="rId16"/>
    <p:sldId id="272" r:id="rId17"/>
    <p:sldId id="275" r:id="rId18"/>
    <p:sldId id="274" r:id="rId19"/>
    <p:sldId id="276" r:id="rId20"/>
    <p:sldId id="273"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2D6ABA-0601-4279-8B7E-2895EA38CAA8}">
          <p14:sldIdLst>
            <p14:sldId id="258"/>
            <p14:sldId id="257"/>
            <p14:sldId id="259"/>
            <p14:sldId id="260"/>
            <p14:sldId id="261"/>
            <p14:sldId id="264"/>
            <p14:sldId id="265"/>
            <p14:sldId id="266"/>
            <p14:sldId id="267"/>
            <p14:sldId id="268"/>
            <p14:sldId id="269"/>
            <p14:sldId id="271"/>
            <p14:sldId id="270"/>
            <p14:sldId id="262"/>
            <p14:sldId id="263"/>
          </p14:sldIdLst>
        </p14:section>
        <p14:section name="6/18" id="{DC4865D4-9290-4AED-8DC9-5958D379879B}">
          <p14:sldIdLst>
            <p14:sldId id="272"/>
            <p14:sldId id="275"/>
            <p14:sldId id="274"/>
            <p14:sldId id="276"/>
            <p14:sldId id="273"/>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A398-600C-41FA-93FC-85313016D5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409129-0C11-4EC9-B884-1AD7B53E7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305340-17CF-4C1E-BBF5-3CA1D4EF7872}"/>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5" name="Footer Placeholder 4">
            <a:extLst>
              <a:ext uri="{FF2B5EF4-FFF2-40B4-BE49-F238E27FC236}">
                <a16:creationId xmlns:a16="http://schemas.microsoft.com/office/drawing/2014/main" id="{BE73F5AC-B3FD-4061-A680-4E035A68A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0BFD9-6E2D-4F0E-8798-459894E8B50F}"/>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8165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3781-A446-431F-B4F3-A0A111270E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D4920F-FF58-41B3-8758-CE6B96CCA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72FE9-FCCE-4F91-A718-4AE508467C28}"/>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5" name="Footer Placeholder 4">
            <a:extLst>
              <a:ext uri="{FF2B5EF4-FFF2-40B4-BE49-F238E27FC236}">
                <a16:creationId xmlns:a16="http://schemas.microsoft.com/office/drawing/2014/main" id="{8E925F6D-31C7-439A-8764-BB0C04D1A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DA2CD-96BD-474A-9C1A-BFE5BD520A6E}"/>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304493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8C440-506D-4AB3-A075-8A4FD20E4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1874A8-8C6F-4FBE-B2FE-E9F442DD7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7ADAE-7924-42FD-9A80-7BCDD88A9AE5}"/>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5" name="Footer Placeholder 4">
            <a:extLst>
              <a:ext uri="{FF2B5EF4-FFF2-40B4-BE49-F238E27FC236}">
                <a16:creationId xmlns:a16="http://schemas.microsoft.com/office/drawing/2014/main" id="{1620DE58-053C-490D-8AFE-84A8E7A55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33E1B-7766-4EB7-94CC-8C93379C4DCB}"/>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9900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93FA-1CBD-48E1-8FA0-91F788E0E6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A1738-53E9-4867-BE56-6C9FEAA76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FA066-3EC5-493E-AD63-51B5DEAB5CB8}"/>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5" name="Footer Placeholder 4">
            <a:extLst>
              <a:ext uri="{FF2B5EF4-FFF2-40B4-BE49-F238E27FC236}">
                <a16:creationId xmlns:a16="http://schemas.microsoft.com/office/drawing/2014/main" id="{49B67FE9-238D-4D95-9165-881A98397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D679-5447-4E29-8565-1DAF1E95F174}"/>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75713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FD4A-DED5-41D9-A362-2C5A60DC0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8CC8C-86CC-4BEA-BB7E-B5BD99E56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146E1-0A3B-42A5-AB48-5FFE19772061}"/>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5" name="Footer Placeholder 4">
            <a:extLst>
              <a:ext uri="{FF2B5EF4-FFF2-40B4-BE49-F238E27FC236}">
                <a16:creationId xmlns:a16="http://schemas.microsoft.com/office/drawing/2014/main" id="{8081E8C6-848E-4A98-A894-2E6B4C11B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E39C0-09FC-4C51-8EF3-331F3C9B62D9}"/>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36933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044E-B390-4968-9108-973B9E42C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9D8E2-ED31-42EB-B831-526406701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1698C-28B2-42A1-AC9C-056532AE2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574680-04CE-434E-BF1B-4E9E4C04DD6C}"/>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6" name="Footer Placeholder 5">
            <a:extLst>
              <a:ext uri="{FF2B5EF4-FFF2-40B4-BE49-F238E27FC236}">
                <a16:creationId xmlns:a16="http://schemas.microsoft.com/office/drawing/2014/main" id="{79025AE9-AF5C-4051-9D90-A90A6B38A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A06C5-12DF-4CA0-9E49-7DA792A42E75}"/>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68693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F54A-1569-461C-96DC-5B33DE2EC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CE11BB-3B0C-4F91-A07B-0FF69AB4F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61C156-F1EC-43FD-A750-53A891CE0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060BB6-EC27-4889-A9AB-61A1799A5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6DA76-DF78-4BBE-B772-F8C358690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B5B8F-4790-4D6D-8AD3-821A92FAE96D}"/>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8" name="Footer Placeholder 7">
            <a:extLst>
              <a:ext uri="{FF2B5EF4-FFF2-40B4-BE49-F238E27FC236}">
                <a16:creationId xmlns:a16="http://schemas.microsoft.com/office/drawing/2014/main" id="{2776D5BD-5806-48B4-853C-444740B17E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4B22C0-F996-4D33-91AD-DBAAFF6143B2}"/>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113302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63C4-B3ED-42FD-A72E-C927C781CD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7848C-327E-4D08-8F71-94F65C89296A}"/>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4" name="Footer Placeholder 3">
            <a:extLst>
              <a:ext uri="{FF2B5EF4-FFF2-40B4-BE49-F238E27FC236}">
                <a16:creationId xmlns:a16="http://schemas.microsoft.com/office/drawing/2014/main" id="{CAFC7E63-9C2F-42CD-B48A-EFA97DAD82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784943-17C0-491A-A3F9-FA571B38E8E9}"/>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395584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01233-1E65-42EF-A5BA-F6B30513E648}"/>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3" name="Footer Placeholder 2">
            <a:extLst>
              <a:ext uri="{FF2B5EF4-FFF2-40B4-BE49-F238E27FC236}">
                <a16:creationId xmlns:a16="http://schemas.microsoft.com/office/drawing/2014/main" id="{463DD64B-2408-4345-B909-EE187723C6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AC87BF-42BA-41D5-8C7B-9C2363C9F757}"/>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72870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3E58-9DA3-4AA4-90D5-9CC1FAA4B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215A7F-7B68-4BAF-A687-872B7D55A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63CA3-CE52-48C5-8F29-18B57AAD2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EB715-42EF-450A-A75D-32616842AE8D}"/>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6" name="Footer Placeholder 5">
            <a:extLst>
              <a:ext uri="{FF2B5EF4-FFF2-40B4-BE49-F238E27FC236}">
                <a16:creationId xmlns:a16="http://schemas.microsoft.com/office/drawing/2014/main" id="{29BD9EC7-2188-490E-8544-409910B14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C23B6-6EFC-49E8-BCFF-FA096A5C6668}"/>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419456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8660-02C1-4F15-A5F0-80A39C39F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10080-C9FB-4FEE-819D-73BB3A706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FA135-D93E-4621-9ED1-5A2DA6265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AFDF2-B805-435C-9585-A55F3E167609}"/>
              </a:ext>
            </a:extLst>
          </p:cNvPr>
          <p:cNvSpPr>
            <a:spLocks noGrp="1"/>
          </p:cNvSpPr>
          <p:nvPr>
            <p:ph type="dt" sz="half" idx="10"/>
          </p:nvPr>
        </p:nvSpPr>
        <p:spPr/>
        <p:txBody>
          <a:bodyPr/>
          <a:lstStyle/>
          <a:p>
            <a:fld id="{930CCBCE-08E7-4F1C-A321-5117605E3B68}" type="datetimeFigureOut">
              <a:rPr lang="en-US" smtClean="0"/>
              <a:t>9/17/2020</a:t>
            </a:fld>
            <a:endParaRPr lang="en-US"/>
          </a:p>
        </p:txBody>
      </p:sp>
      <p:sp>
        <p:nvSpPr>
          <p:cNvPr id="6" name="Footer Placeholder 5">
            <a:extLst>
              <a:ext uri="{FF2B5EF4-FFF2-40B4-BE49-F238E27FC236}">
                <a16:creationId xmlns:a16="http://schemas.microsoft.com/office/drawing/2014/main" id="{318F5A05-D804-4913-9A66-DBFB3DE56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50ED1-A5C7-441F-ABD9-BC6C5233555C}"/>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75868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37D97-BE40-4142-86B1-6F4924719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B318F-6FA7-4F32-B79E-003D0818D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2F13A-37A4-406B-9966-CCE4D7A36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CCBCE-08E7-4F1C-A321-5117605E3B68}" type="datetimeFigureOut">
              <a:rPr lang="en-US" smtClean="0"/>
              <a:t>9/17/2020</a:t>
            </a:fld>
            <a:endParaRPr lang="en-US"/>
          </a:p>
        </p:txBody>
      </p:sp>
      <p:sp>
        <p:nvSpPr>
          <p:cNvPr id="5" name="Footer Placeholder 4">
            <a:extLst>
              <a:ext uri="{FF2B5EF4-FFF2-40B4-BE49-F238E27FC236}">
                <a16:creationId xmlns:a16="http://schemas.microsoft.com/office/drawing/2014/main" id="{616D0AB9-E352-4BDE-AB2E-4CAEFD338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5EBDEC-ADFA-4E00-AD0D-F8A4BE325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EE0DC-7EF5-447C-B695-41030BE4963B}" type="slidenum">
              <a:rPr lang="en-US" smtClean="0"/>
              <a:t>‹#›</a:t>
            </a:fld>
            <a:endParaRPr lang="en-US"/>
          </a:p>
        </p:txBody>
      </p:sp>
    </p:spTree>
    <p:extLst>
      <p:ext uri="{BB962C8B-B14F-4D97-AF65-F5344CB8AC3E}">
        <p14:creationId xmlns:p14="http://schemas.microsoft.com/office/powerpoint/2010/main" val="335045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2EE9-67EE-4D64-B31C-DBD1D3A31C56}"/>
              </a:ext>
            </a:extLst>
          </p:cNvPr>
          <p:cNvSpPr>
            <a:spLocks noGrp="1"/>
          </p:cNvSpPr>
          <p:nvPr>
            <p:ph type="title"/>
          </p:nvPr>
        </p:nvSpPr>
        <p:spPr/>
        <p:txBody>
          <a:bodyPr/>
          <a:lstStyle/>
          <a:p>
            <a:r>
              <a:rPr lang="en-US" dirty="0"/>
              <a:t>Look at sources of variability identifiable from the data</a:t>
            </a:r>
          </a:p>
        </p:txBody>
      </p:sp>
      <p:sp>
        <p:nvSpPr>
          <p:cNvPr id="3" name="Content Placeholder 2">
            <a:extLst>
              <a:ext uri="{FF2B5EF4-FFF2-40B4-BE49-F238E27FC236}">
                <a16:creationId xmlns:a16="http://schemas.microsoft.com/office/drawing/2014/main" id="{AE74175B-A2FA-4F5D-8C84-9E53CC1C3C90}"/>
              </a:ext>
            </a:extLst>
          </p:cNvPr>
          <p:cNvSpPr>
            <a:spLocks noGrp="1"/>
          </p:cNvSpPr>
          <p:nvPr>
            <p:ph idx="1"/>
          </p:nvPr>
        </p:nvSpPr>
        <p:spPr/>
        <p:txBody>
          <a:bodyPr/>
          <a:lstStyle/>
          <a:p>
            <a:r>
              <a:rPr lang="en-US" dirty="0"/>
              <a:t>Statistical models incl flexible things like random forest to identify most important variables recorded empirically</a:t>
            </a:r>
          </a:p>
          <a:p>
            <a:r>
              <a:rPr lang="en-US" dirty="0"/>
              <a:t>Limited by what is actually recorded and the quality of measurement for the data</a:t>
            </a:r>
          </a:p>
        </p:txBody>
      </p:sp>
    </p:spTree>
    <p:extLst>
      <p:ext uri="{BB962C8B-B14F-4D97-AF65-F5344CB8AC3E}">
        <p14:creationId xmlns:p14="http://schemas.microsoft.com/office/powerpoint/2010/main" val="192380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5" name="Picture 4">
            <a:extLst>
              <a:ext uri="{FF2B5EF4-FFF2-40B4-BE49-F238E27FC236}">
                <a16:creationId xmlns:a16="http://schemas.microsoft.com/office/drawing/2014/main" id="{A92593E2-D8C9-4A29-806E-DCDC7EC04E80}"/>
              </a:ext>
            </a:extLst>
          </p:cNvPr>
          <p:cNvPicPr>
            <a:picLocks noChangeAspect="1"/>
          </p:cNvPicPr>
          <p:nvPr/>
        </p:nvPicPr>
        <p:blipFill>
          <a:blip r:embed="rId2"/>
          <a:stretch>
            <a:fillRect/>
          </a:stretch>
        </p:blipFill>
        <p:spPr>
          <a:xfrm>
            <a:off x="590857" y="2206560"/>
            <a:ext cx="4914286" cy="4485714"/>
          </a:xfrm>
          <a:prstGeom prst="rect">
            <a:avLst/>
          </a:prstGeom>
        </p:spPr>
      </p:pic>
      <p:pic>
        <p:nvPicPr>
          <p:cNvPr id="6" name="Picture 5">
            <a:extLst>
              <a:ext uri="{FF2B5EF4-FFF2-40B4-BE49-F238E27FC236}">
                <a16:creationId xmlns:a16="http://schemas.microsoft.com/office/drawing/2014/main" id="{E48E5198-876A-45B8-89D7-3E1780532A64}"/>
              </a:ext>
            </a:extLst>
          </p:cNvPr>
          <p:cNvPicPr>
            <a:picLocks noChangeAspect="1"/>
          </p:cNvPicPr>
          <p:nvPr/>
        </p:nvPicPr>
        <p:blipFill>
          <a:blip r:embed="rId3"/>
          <a:stretch>
            <a:fillRect/>
          </a:stretch>
        </p:blipFill>
        <p:spPr>
          <a:xfrm>
            <a:off x="5505143" y="2007161"/>
            <a:ext cx="4914286" cy="4485714"/>
          </a:xfrm>
          <a:prstGeom prst="rect">
            <a:avLst/>
          </a:prstGeom>
        </p:spPr>
      </p:pic>
    </p:spTree>
    <p:extLst>
      <p:ext uri="{BB962C8B-B14F-4D97-AF65-F5344CB8AC3E}">
        <p14:creationId xmlns:p14="http://schemas.microsoft.com/office/powerpoint/2010/main" val="187504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3" name="Picture 2">
            <a:extLst>
              <a:ext uri="{FF2B5EF4-FFF2-40B4-BE49-F238E27FC236}">
                <a16:creationId xmlns:a16="http://schemas.microsoft.com/office/drawing/2014/main" id="{94343446-ED31-441A-A447-9599F43806E8}"/>
              </a:ext>
            </a:extLst>
          </p:cNvPr>
          <p:cNvPicPr>
            <a:picLocks noChangeAspect="1"/>
          </p:cNvPicPr>
          <p:nvPr/>
        </p:nvPicPr>
        <p:blipFill>
          <a:blip r:embed="rId2"/>
          <a:stretch>
            <a:fillRect/>
          </a:stretch>
        </p:blipFill>
        <p:spPr>
          <a:xfrm>
            <a:off x="420849" y="2007161"/>
            <a:ext cx="4914286" cy="4485714"/>
          </a:xfrm>
          <a:prstGeom prst="rect">
            <a:avLst/>
          </a:prstGeom>
        </p:spPr>
      </p:pic>
      <p:pic>
        <p:nvPicPr>
          <p:cNvPr id="4" name="Picture 3">
            <a:extLst>
              <a:ext uri="{FF2B5EF4-FFF2-40B4-BE49-F238E27FC236}">
                <a16:creationId xmlns:a16="http://schemas.microsoft.com/office/drawing/2014/main" id="{5DD6AB36-1FF4-4E70-85E8-B55E2B8177DE}"/>
              </a:ext>
            </a:extLst>
          </p:cNvPr>
          <p:cNvPicPr>
            <a:picLocks noChangeAspect="1"/>
          </p:cNvPicPr>
          <p:nvPr/>
        </p:nvPicPr>
        <p:blipFill>
          <a:blip r:embed="rId3"/>
          <a:stretch>
            <a:fillRect/>
          </a:stretch>
        </p:blipFill>
        <p:spPr>
          <a:xfrm>
            <a:off x="5335135" y="1875257"/>
            <a:ext cx="4914286" cy="4485714"/>
          </a:xfrm>
          <a:prstGeom prst="rect">
            <a:avLst/>
          </a:prstGeom>
        </p:spPr>
      </p:pic>
    </p:spTree>
    <p:extLst>
      <p:ext uri="{BB962C8B-B14F-4D97-AF65-F5344CB8AC3E}">
        <p14:creationId xmlns:p14="http://schemas.microsoft.com/office/powerpoint/2010/main" val="260181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3" name="Picture 2">
            <a:extLst>
              <a:ext uri="{FF2B5EF4-FFF2-40B4-BE49-F238E27FC236}">
                <a16:creationId xmlns:a16="http://schemas.microsoft.com/office/drawing/2014/main" id="{ECF7AE19-6197-4C3A-A2E7-C9A8CFE6A9D7}"/>
              </a:ext>
            </a:extLst>
          </p:cNvPr>
          <p:cNvPicPr>
            <a:picLocks noChangeAspect="1"/>
          </p:cNvPicPr>
          <p:nvPr/>
        </p:nvPicPr>
        <p:blipFill>
          <a:blip r:embed="rId2"/>
          <a:stretch>
            <a:fillRect/>
          </a:stretch>
        </p:blipFill>
        <p:spPr>
          <a:xfrm>
            <a:off x="537849" y="2140300"/>
            <a:ext cx="4914286" cy="4485714"/>
          </a:xfrm>
          <a:prstGeom prst="rect">
            <a:avLst/>
          </a:prstGeom>
        </p:spPr>
      </p:pic>
      <p:pic>
        <p:nvPicPr>
          <p:cNvPr id="4" name="Picture 3">
            <a:extLst>
              <a:ext uri="{FF2B5EF4-FFF2-40B4-BE49-F238E27FC236}">
                <a16:creationId xmlns:a16="http://schemas.microsoft.com/office/drawing/2014/main" id="{CC26DC4D-6B9B-4B90-9679-F208D17834EC}"/>
              </a:ext>
            </a:extLst>
          </p:cNvPr>
          <p:cNvPicPr>
            <a:picLocks noChangeAspect="1"/>
          </p:cNvPicPr>
          <p:nvPr/>
        </p:nvPicPr>
        <p:blipFill>
          <a:blip r:embed="rId3"/>
          <a:stretch>
            <a:fillRect/>
          </a:stretch>
        </p:blipFill>
        <p:spPr>
          <a:xfrm>
            <a:off x="6096000" y="2007161"/>
            <a:ext cx="4914286" cy="4485714"/>
          </a:xfrm>
          <a:prstGeom prst="rect">
            <a:avLst/>
          </a:prstGeom>
        </p:spPr>
      </p:pic>
    </p:spTree>
    <p:extLst>
      <p:ext uri="{BB962C8B-B14F-4D97-AF65-F5344CB8AC3E}">
        <p14:creationId xmlns:p14="http://schemas.microsoft.com/office/powerpoint/2010/main" val="224213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5" name="Picture 4">
            <a:extLst>
              <a:ext uri="{FF2B5EF4-FFF2-40B4-BE49-F238E27FC236}">
                <a16:creationId xmlns:a16="http://schemas.microsoft.com/office/drawing/2014/main" id="{FEAD522E-41BD-44C8-B092-E788BFA641DA}"/>
              </a:ext>
            </a:extLst>
          </p:cNvPr>
          <p:cNvPicPr>
            <a:picLocks noChangeAspect="1"/>
          </p:cNvPicPr>
          <p:nvPr/>
        </p:nvPicPr>
        <p:blipFill>
          <a:blip r:embed="rId2"/>
          <a:stretch>
            <a:fillRect/>
          </a:stretch>
        </p:blipFill>
        <p:spPr>
          <a:xfrm>
            <a:off x="445084" y="2007161"/>
            <a:ext cx="4914286" cy="4485714"/>
          </a:xfrm>
          <a:prstGeom prst="rect">
            <a:avLst/>
          </a:prstGeom>
        </p:spPr>
      </p:pic>
      <p:pic>
        <p:nvPicPr>
          <p:cNvPr id="6" name="Picture 5">
            <a:extLst>
              <a:ext uri="{FF2B5EF4-FFF2-40B4-BE49-F238E27FC236}">
                <a16:creationId xmlns:a16="http://schemas.microsoft.com/office/drawing/2014/main" id="{4C98878A-E876-48F5-9AE3-324707C13ED0}"/>
              </a:ext>
            </a:extLst>
          </p:cNvPr>
          <p:cNvPicPr>
            <a:picLocks noChangeAspect="1"/>
          </p:cNvPicPr>
          <p:nvPr/>
        </p:nvPicPr>
        <p:blipFill>
          <a:blip r:embed="rId3"/>
          <a:stretch>
            <a:fillRect/>
          </a:stretch>
        </p:blipFill>
        <p:spPr>
          <a:xfrm>
            <a:off x="6096000" y="1901761"/>
            <a:ext cx="4914286" cy="4485714"/>
          </a:xfrm>
          <a:prstGeom prst="rect">
            <a:avLst/>
          </a:prstGeom>
        </p:spPr>
      </p:pic>
    </p:spTree>
    <p:extLst>
      <p:ext uri="{BB962C8B-B14F-4D97-AF65-F5344CB8AC3E}">
        <p14:creationId xmlns:p14="http://schemas.microsoft.com/office/powerpoint/2010/main" val="249104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a:xfrm>
            <a:off x="838200" y="45085"/>
            <a:ext cx="10515600" cy="1325563"/>
          </a:xfrm>
        </p:spPr>
        <p:txBody>
          <a:bodyPr>
            <a:normAutofit fontScale="90000"/>
          </a:bodyPr>
          <a:lstStyle/>
          <a:p>
            <a:r>
              <a:rPr lang="en-US" dirty="0"/>
              <a:t>RF among all data, all data with 100% municipal water, data with &lt;100% municipal water</a:t>
            </a:r>
          </a:p>
        </p:txBody>
      </p:sp>
      <p:graphicFrame>
        <p:nvGraphicFramePr>
          <p:cNvPr id="4" name="Table 4">
            <a:extLst>
              <a:ext uri="{FF2B5EF4-FFF2-40B4-BE49-F238E27FC236}">
                <a16:creationId xmlns:a16="http://schemas.microsoft.com/office/drawing/2014/main" id="{2928C6AC-F293-42DC-8A0F-1F289DDD9B0A}"/>
              </a:ext>
            </a:extLst>
          </p:cNvPr>
          <p:cNvGraphicFramePr>
            <a:graphicFrameLocks noGrp="1"/>
          </p:cNvGraphicFramePr>
          <p:nvPr>
            <p:extLst>
              <p:ext uri="{D42A27DB-BD31-4B8C-83A1-F6EECF244321}">
                <p14:modId xmlns:p14="http://schemas.microsoft.com/office/powerpoint/2010/main" val="779033784"/>
              </p:ext>
            </p:extLst>
          </p:nvPr>
        </p:nvGraphicFramePr>
        <p:xfrm>
          <a:off x="616226" y="1310640"/>
          <a:ext cx="8788399" cy="1483360"/>
        </p:xfrm>
        <a:graphic>
          <a:graphicData uri="http://schemas.openxmlformats.org/drawingml/2006/table">
            <a:tbl>
              <a:tblPr firstRow="1" bandRow="1">
                <a:tableStyleId>{5940675A-B579-460E-94D1-54222C63F5DA}</a:tableStyleId>
              </a:tblPr>
              <a:tblGrid>
                <a:gridCol w="2929466">
                  <a:extLst>
                    <a:ext uri="{9D8B030D-6E8A-4147-A177-3AD203B41FA5}">
                      <a16:colId xmlns:a16="http://schemas.microsoft.com/office/drawing/2014/main" val="1074945237"/>
                    </a:ext>
                  </a:extLst>
                </a:gridCol>
                <a:gridCol w="2413308">
                  <a:extLst>
                    <a:ext uri="{9D8B030D-6E8A-4147-A177-3AD203B41FA5}">
                      <a16:colId xmlns:a16="http://schemas.microsoft.com/office/drawing/2014/main" val="1722941465"/>
                    </a:ext>
                  </a:extLst>
                </a:gridCol>
                <a:gridCol w="3445625">
                  <a:extLst>
                    <a:ext uri="{9D8B030D-6E8A-4147-A177-3AD203B41FA5}">
                      <a16:colId xmlns:a16="http://schemas.microsoft.com/office/drawing/2014/main" val="701873409"/>
                    </a:ext>
                  </a:extLst>
                </a:gridCol>
              </a:tblGrid>
              <a:tr h="370840">
                <a:tc>
                  <a:txBody>
                    <a:bodyPr/>
                    <a:lstStyle/>
                    <a:p>
                      <a:r>
                        <a:rPr lang="en-US" dirty="0"/>
                        <a:t>Data subset</a:t>
                      </a:r>
                    </a:p>
                  </a:txBody>
                  <a:tcPr/>
                </a:tc>
                <a:tc>
                  <a:txBody>
                    <a:bodyPr/>
                    <a:lstStyle/>
                    <a:p>
                      <a:r>
                        <a:rPr lang="en-US" dirty="0"/>
                        <a:t>MSE (log scale)</a:t>
                      </a:r>
                    </a:p>
                  </a:txBody>
                  <a:tcPr/>
                </a:tc>
                <a:tc>
                  <a:txBody>
                    <a:bodyPr/>
                    <a:lstStyle/>
                    <a:p>
                      <a:r>
                        <a:rPr lang="en-US" dirty="0"/>
                        <a:t>Variance explained (log scale)</a:t>
                      </a:r>
                    </a:p>
                  </a:txBody>
                  <a:tcPr/>
                </a:tc>
                <a:extLst>
                  <a:ext uri="{0D108BD9-81ED-4DB2-BD59-A6C34878D82A}">
                    <a16:rowId xmlns:a16="http://schemas.microsoft.com/office/drawing/2014/main" val="3321454573"/>
                  </a:ext>
                </a:extLst>
              </a:tr>
              <a:tr h="370840">
                <a:tc>
                  <a:txBody>
                    <a:bodyPr/>
                    <a:lstStyle/>
                    <a:p>
                      <a:r>
                        <a:rPr lang="en-US" dirty="0"/>
                        <a:t>All (558)</a:t>
                      </a:r>
                    </a:p>
                  </a:txBody>
                  <a:tcPr/>
                </a:tc>
                <a:tc>
                  <a:txBody>
                    <a:bodyPr/>
                    <a:lstStyle/>
                    <a:p>
                      <a:r>
                        <a:rPr lang="en-US" dirty="0"/>
                        <a:t>0.79</a:t>
                      </a:r>
                    </a:p>
                  </a:txBody>
                  <a:tcPr/>
                </a:tc>
                <a:tc>
                  <a:txBody>
                    <a:bodyPr/>
                    <a:lstStyle/>
                    <a:p>
                      <a:r>
                        <a:rPr lang="en-US" dirty="0"/>
                        <a:t>4.97%</a:t>
                      </a:r>
                    </a:p>
                  </a:txBody>
                  <a:tcPr/>
                </a:tc>
                <a:extLst>
                  <a:ext uri="{0D108BD9-81ED-4DB2-BD59-A6C34878D82A}">
                    <a16:rowId xmlns:a16="http://schemas.microsoft.com/office/drawing/2014/main" val="801929862"/>
                  </a:ext>
                </a:extLst>
              </a:tr>
              <a:tr h="370840">
                <a:tc>
                  <a:txBody>
                    <a:bodyPr/>
                    <a:lstStyle/>
                    <a:p>
                      <a:r>
                        <a:rPr lang="en-US" dirty="0"/>
                        <a:t>100% municipal water (413)</a:t>
                      </a:r>
                    </a:p>
                  </a:txBody>
                  <a:tcPr/>
                </a:tc>
                <a:tc>
                  <a:txBody>
                    <a:bodyPr/>
                    <a:lstStyle/>
                    <a:p>
                      <a:r>
                        <a:rPr lang="en-US" dirty="0"/>
                        <a:t>0.79</a:t>
                      </a:r>
                    </a:p>
                  </a:txBody>
                  <a:tcPr/>
                </a:tc>
                <a:tc>
                  <a:txBody>
                    <a:bodyPr/>
                    <a:lstStyle/>
                    <a:p>
                      <a:r>
                        <a:rPr lang="en-US" dirty="0"/>
                        <a:t>6.32%</a:t>
                      </a:r>
                    </a:p>
                  </a:txBody>
                  <a:tcPr/>
                </a:tc>
                <a:extLst>
                  <a:ext uri="{0D108BD9-81ED-4DB2-BD59-A6C34878D82A}">
                    <a16:rowId xmlns:a16="http://schemas.microsoft.com/office/drawing/2014/main" val="2616535652"/>
                  </a:ext>
                </a:extLst>
              </a:tr>
              <a:tr h="370840">
                <a:tc>
                  <a:txBody>
                    <a:bodyPr/>
                    <a:lstStyle/>
                    <a:p>
                      <a:r>
                        <a:rPr lang="en-US" dirty="0"/>
                        <a:t>&lt;100% municipal water (145)</a:t>
                      </a:r>
                    </a:p>
                  </a:txBody>
                  <a:tcPr/>
                </a:tc>
                <a:tc>
                  <a:txBody>
                    <a:bodyPr/>
                    <a:lstStyle/>
                    <a:p>
                      <a:r>
                        <a:rPr lang="en-US" dirty="0"/>
                        <a:t>0.84</a:t>
                      </a:r>
                    </a:p>
                  </a:txBody>
                  <a:tcPr/>
                </a:tc>
                <a:tc>
                  <a:txBody>
                    <a:bodyPr/>
                    <a:lstStyle/>
                    <a:p>
                      <a:r>
                        <a:rPr lang="en-US" dirty="0"/>
                        <a:t>-4.32%</a:t>
                      </a:r>
                    </a:p>
                  </a:txBody>
                  <a:tcPr/>
                </a:tc>
                <a:extLst>
                  <a:ext uri="{0D108BD9-81ED-4DB2-BD59-A6C34878D82A}">
                    <a16:rowId xmlns:a16="http://schemas.microsoft.com/office/drawing/2014/main" val="1407826775"/>
                  </a:ext>
                </a:extLst>
              </a:tr>
            </a:tbl>
          </a:graphicData>
        </a:graphic>
      </p:graphicFrame>
      <p:pic>
        <p:nvPicPr>
          <p:cNvPr id="9" name="Picture 8">
            <a:extLst>
              <a:ext uri="{FF2B5EF4-FFF2-40B4-BE49-F238E27FC236}">
                <a16:creationId xmlns:a16="http://schemas.microsoft.com/office/drawing/2014/main" id="{41067CCD-5D2B-40F9-9E56-0699E280EE62}"/>
              </a:ext>
            </a:extLst>
          </p:cNvPr>
          <p:cNvPicPr>
            <a:picLocks noChangeAspect="1"/>
          </p:cNvPicPr>
          <p:nvPr/>
        </p:nvPicPr>
        <p:blipFill rotWithShape="1">
          <a:blip r:embed="rId2"/>
          <a:srcRect l="4822"/>
          <a:stretch/>
        </p:blipFill>
        <p:spPr>
          <a:xfrm>
            <a:off x="68580" y="3876382"/>
            <a:ext cx="3909217" cy="2918951"/>
          </a:xfrm>
          <a:prstGeom prst="rect">
            <a:avLst/>
          </a:prstGeom>
        </p:spPr>
      </p:pic>
      <p:pic>
        <p:nvPicPr>
          <p:cNvPr id="11" name="Picture 10">
            <a:extLst>
              <a:ext uri="{FF2B5EF4-FFF2-40B4-BE49-F238E27FC236}">
                <a16:creationId xmlns:a16="http://schemas.microsoft.com/office/drawing/2014/main" id="{7D630ECA-C34F-48D5-BB61-66C7B4E81AFA}"/>
              </a:ext>
            </a:extLst>
          </p:cNvPr>
          <p:cNvPicPr>
            <a:picLocks noChangeAspect="1"/>
          </p:cNvPicPr>
          <p:nvPr/>
        </p:nvPicPr>
        <p:blipFill rotWithShape="1">
          <a:blip r:embed="rId3"/>
          <a:srcRect l="6597"/>
          <a:stretch/>
        </p:blipFill>
        <p:spPr>
          <a:xfrm>
            <a:off x="4313581" y="3618756"/>
            <a:ext cx="3702240" cy="3214037"/>
          </a:xfrm>
          <a:prstGeom prst="rect">
            <a:avLst/>
          </a:prstGeom>
        </p:spPr>
      </p:pic>
      <p:pic>
        <p:nvPicPr>
          <p:cNvPr id="12" name="Picture 11">
            <a:extLst>
              <a:ext uri="{FF2B5EF4-FFF2-40B4-BE49-F238E27FC236}">
                <a16:creationId xmlns:a16="http://schemas.microsoft.com/office/drawing/2014/main" id="{FD3180F8-226C-4432-8BA5-20DF976F9E30}"/>
              </a:ext>
            </a:extLst>
          </p:cNvPr>
          <p:cNvPicPr>
            <a:picLocks noChangeAspect="1"/>
          </p:cNvPicPr>
          <p:nvPr/>
        </p:nvPicPr>
        <p:blipFill>
          <a:blip r:embed="rId4"/>
          <a:stretch>
            <a:fillRect/>
          </a:stretch>
        </p:blipFill>
        <p:spPr>
          <a:xfrm>
            <a:off x="8165337" y="3567956"/>
            <a:ext cx="3963713" cy="3214037"/>
          </a:xfrm>
          <a:prstGeom prst="rect">
            <a:avLst/>
          </a:prstGeom>
        </p:spPr>
      </p:pic>
    </p:spTree>
    <p:extLst>
      <p:ext uri="{BB962C8B-B14F-4D97-AF65-F5344CB8AC3E}">
        <p14:creationId xmlns:p14="http://schemas.microsoft.com/office/powerpoint/2010/main" val="303470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a:xfrm>
            <a:off x="838199" y="45085"/>
            <a:ext cx="11290851" cy="1325563"/>
          </a:xfrm>
        </p:spPr>
        <p:txBody>
          <a:bodyPr>
            <a:normAutofit fontScale="90000"/>
          </a:bodyPr>
          <a:lstStyle/>
          <a:p>
            <a:r>
              <a:rPr lang="en-US" dirty="0"/>
              <a:t>RF among all data, all data with 100% municipal water, data with &lt;100% municipal water, </a:t>
            </a:r>
            <a:r>
              <a:rPr lang="en-US" dirty="0" err="1"/>
              <a:t>InAS</a:t>
            </a:r>
            <a:r>
              <a:rPr lang="en-US" dirty="0"/>
              <a:t> as outcome</a:t>
            </a:r>
          </a:p>
        </p:txBody>
      </p:sp>
      <p:graphicFrame>
        <p:nvGraphicFramePr>
          <p:cNvPr id="4" name="Table 4">
            <a:extLst>
              <a:ext uri="{FF2B5EF4-FFF2-40B4-BE49-F238E27FC236}">
                <a16:creationId xmlns:a16="http://schemas.microsoft.com/office/drawing/2014/main" id="{2928C6AC-F293-42DC-8A0F-1F289DDD9B0A}"/>
              </a:ext>
            </a:extLst>
          </p:cNvPr>
          <p:cNvGraphicFramePr>
            <a:graphicFrameLocks noGrp="1"/>
          </p:cNvGraphicFramePr>
          <p:nvPr>
            <p:extLst>
              <p:ext uri="{D42A27DB-BD31-4B8C-83A1-F6EECF244321}">
                <p14:modId xmlns:p14="http://schemas.microsoft.com/office/powerpoint/2010/main" val="4116716165"/>
              </p:ext>
            </p:extLst>
          </p:nvPr>
        </p:nvGraphicFramePr>
        <p:xfrm>
          <a:off x="556591" y="1310640"/>
          <a:ext cx="8848035" cy="1483360"/>
        </p:xfrm>
        <a:graphic>
          <a:graphicData uri="http://schemas.openxmlformats.org/drawingml/2006/table">
            <a:tbl>
              <a:tblPr firstRow="1" bandRow="1">
                <a:tableStyleId>{5940675A-B579-460E-94D1-54222C63F5DA}</a:tableStyleId>
              </a:tblPr>
              <a:tblGrid>
                <a:gridCol w="2949345">
                  <a:extLst>
                    <a:ext uri="{9D8B030D-6E8A-4147-A177-3AD203B41FA5}">
                      <a16:colId xmlns:a16="http://schemas.microsoft.com/office/drawing/2014/main" val="1074945237"/>
                    </a:ext>
                  </a:extLst>
                </a:gridCol>
                <a:gridCol w="2429684">
                  <a:extLst>
                    <a:ext uri="{9D8B030D-6E8A-4147-A177-3AD203B41FA5}">
                      <a16:colId xmlns:a16="http://schemas.microsoft.com/office/drawing/2014/main" val="1722941465"/>
                    </a:ext>
                  </a:extLst>
                </a:gridCol>
                <a:gridCol w="3469006">
                  <a:extLst>
                    <a:ext uri="{9D8B030D-6E8A-4147-A177-3AD203B41FA5}">
                      <a16:colId xmlns:a16="http://schemas.microsoft.com/office/drawing/2014/main" val="701873409"/>
                    </a:ext>
                  </a:extLst>
                </a:gridCol>
              </a:tblGrid>
              <a:tr h="370840">
                <a:tc>
                  <a:txBody>
                    <a:bodyPr/>
                    <a:lstStyle/>
                    <a:p>
                      <a:r>
                        <a:rPr lang="en-US" dirty="0"/>
                        <a:t>Data subset</a:t>
                      </a:r>
                    </a:p>
                  </a:txBody>
                  <a:tcPr/>
                </a:tc>
                <a:tc>
                  <a:txBody>
                    <a:bodyPr/>
                    <a:lstStyle/>
                    <a:p>
                      <a:r>
                        <a:rPr lang="en-US" dirty="0"/>
                        <a:t>MSE (log scale)</a:t>
                      </a:r>
                    </a:p>
                  </a:txBody>
                  <a:tcPr/>
                </a:tc>
                <a:tc>
                  <a:txBody>
                    <a:bodyPr/>
                    <a:lstStyle/>
                    <a:p>
                      <a:r>
                        <a:rPr lang="en-US" dirty="0"/>
                        <a:t>Variance explained (log scale)</a:t>
                      </a:r>
                    </a:p>
                  </a:txBody>
                  <a:tcPr/>
                </a:tc>
                <a:extLst>
                  <a:ext uri="{0D108BD9-81ED-4DB2-BD59-A6C34878D82A}">
                    <a16:rowId xmlns:a16="http://schemas.microsoft.com/office/drawing/2014/main" val="3321454573"/>
                  </a:ext>
                </a:extLst>
              </a:tr>
              <a:tr h="370840">
                <a:tc>
                  <a:txBody>
                    <a:bodyPr/>
                    <a:lstStyle/>
                    <a:p>
                      <a:r>
                        <a:rPr lang="en-US" dirty="0"/>
                        <a:t>All (558)</a:t>
                      </a:r>
                    </a:p>
                  </a:txBody>
                  <a:tcPr/>
                </a:tc>
                <a:tc>
                  <a:txBody>
                    <a:bodyPr/>
                    <a:lstStyle/>
                    <a:p>
                      <a:r>
                        <a:rPr lang="en-US" dirty="0"/>
                        <a:t>0.63</a:t>
                      </a:r>
                    </a:p>
                  </a:txBody>
                  <a:tcPr/>
                </a:tc>
                <a:tc>
                  <a:txBody>
                    <a:bodyPr/>
                    <a:lstStyle/>
                    <a:p>
                      <a:r>
                        <a:rPr lang="en-US" dirty="0"/>
                        <a:t>4.71%</a:t>
                      </a:r>
                    </a:p>
                  </a:txBody>
                  <a:tcPr/>
                </a:tc>
                <a:extLst>
                  <a:ext uri="{0D108BD9-81ED-4DB2-BD59-A6C34878D82A}">
                    <a16:rowId xmlns:a16="http://schemas.microsoft.com/office/drawing/2014/main" val="801929862"/>
                  </a:ext>
                </a:extLst>
              </a:tr>
              <a:tr h="370840">
                <a:tc>
                  <a:txBody>
                    <a:bodyPr/>
                    <a:lstStyle/>
                    <a:p>
                      <a:r>
                        <a:rPr lang="en-US" dirty="0"/>
                        <a:t>100% municipal water (413)</a:t>
                      </a:r>
                    </a:p>
                  </a:txBody>
                  <a:tcPr/>
                </a:tc>
                <a:tc>
                  <a:txBody>
                    <a:bodyPr/>
                    <a:lstStyle/>
                    <a:p>
                      <a:r>
                        <a:rPr lang="en-US" dirty="0"/>
                        <a:t>0.64</a:t>
                      </a:r>
                    </a:p>
                  </a:txBody>
                  <a:tcPr/>
                </a:tc>
                <a:tc>
                  <a:txBody>
                    <a:bodyPr/>
                    <a:lstStyle/>
                    <a:p>
                      <a:r>
                        <a:rPr lang="en-US" dirty="0"/>
                        <a:t>3.67%</a:t>
                      </a:r>
                    </a:p>
                  </a:txBody>
                  <a:tcPr/>
                </a:tc>
                <a:extLst>
                  <a:ext uri="{0D108BD9-81ED-4DB2-BD59-A6C34878D82A}">
                    <a16:rowId xmlns:a16="http://schemas.microsoft.com/office/drawing/2014/main" val="2616535652"/>
                  </a:ext>
                </a:extLst>
              </a:tr>
              <a:tr h="370840">
                <a:tc>
                  <a:txBody>
                    <a:bodyPr/>
                    <a:lstStyle/>
                    <a:p>
                      <a:r>
                        <a:rPr lang="en-US" dirty="0"/>
                        <a:t>&lt;100% municipal water (145)</a:t>
                      </a:r>
                    </a:p>
                  </a:txBody>
                  <a:tcPr/>
                </a:tc>
                <a:tc>
                  <a:txBody>
                    <a:bodyPr/>
                    <a:lstStyle/>
                    <a:p>
                      <a:r>
                        <a:rPr lang="en-US" dirty="0"/>
                        <a:t>0.69</a:t>
                      </a:r>
                    </a:p>
                  </a:txBody>
                  <a:tcPr/>
                </a:tc>
                <a:tc>
                  <a:txBody>
                    <a:bodyPr/>
                    <a:lstStyle/>
                    <a:p>
                      <a:r>
                        <a:rPr lang="en-US" dirty="0"/>
                        <a:t>-3.61%</a:t>
                      </a:r>
                    </a:p>
                  </a:txBody>
                  <a:tcPr/>
                </a:tc>
                <a:extLst>
                  <a:ext uri="{0D108BD9-81ED-4DB2-BD59-A6C34878D82A}">
                    <a16:rowId xmlns:a16="http://schemas.microsoft.com/office/drawing/2014/main" val="1407826775"/>
                  </a:ext>
                </a:extLst>
              </a:tr>
            </a:tbl>
          </a:graphicData>
        </a:graphic>
      </p:graphicFrame>
      <p:pic>
        <p:nvPicPr>
          <p:cNvPr id="3" name="Picture 2">
            <a:extLst>
              <a:ext uri="{FF2B5EF4-FFF2-40B4-BE49-F238E27FC236}">
                <a16:creationId xmlns:a16="http://schemas.microsoft.com/office/drawing/2014/main" id="{3C14B478-E1C0-4BC1-A9EF-191B671E9E49}"/>
              </a:ext>
            </a:extLst>
          </p:cNvPr>
          <p:cNvPicPr>
            <a:picLocks noChangeAspect="1"/>
          </p:cNvPicPr>
          <p:nvPr/>
        </p:nvPicPr>
        <p:blipFill>
          <a:blip r:embed="rId2"/>
          <a:stretch>
            <a:fillRect/>
          </a:stretch>
        </p:blipFill>
        <p:spPr>
          <a:xfrm>
            <a:off x="35576" y="3405233"/>
            <a:ext cx="4258127" cy="3452767"/>
          </a:xfrm>
          <a:prstGeom prst="rect">
            <a:avLst/>
          </a:prstGeom>
        </p:spPr>
      </p:pic>
      <p:pic>
        <p:nvPicPr>
          <p:cNvPr id="6" name="Picture 5">
            <a:extLst>
              <a:ext uri="{FF2B5EF4-FFF2-40B4-BE49-F238E27FC236}">
                <a16:creationId xmlns:a16="http://schemas.microsoft.com/office/drawing/2014/main" id="{B7F103C9-62DD-4B01-A930-A5E3EF4E1DC0}"/>
              </a:ext>
            </a:extLst>
          </p:cNvPr>
          <p:cNvPicPr>
            <a:picLocks noChangeAspect="1"/>
          </p:cNvPicPr>
          <p:nvPr/>
        </p:nvPicPr>
        <p:blipFill rotWithShape="1">
          <a:blip r:embed="rId3"/>
          <a:srcRect l="5459"/>
          <a:stretch/>
        </p:blipFill>
        <p:spPr>
          <a:xfrm>
            <a:off x="4285767" y="3436684"/>
            <a:ext cx="4025650" cy="3452767"/>
          </a:xfrm>
          <a:prstGeom prst="rect">
            <a:avLst/>
          </a:prstGeom>
        </p:spPr>
      </p:pic>
      <p:pic>
        <p:nvPicPr>
          <p:cNvPr id="7" name="Picture 6">
            <a:extLst>
              <a:ext uri="{FF2B5EF4-FFF2-40B4-BE49-F238E27FC236}">
                <a16:creationId xmlns:a16="http://schemas.microsoft.com/office/drawing/2014/main" id="{BF425F25-52CA-4819-A0F6-41964C7DE388}"/>
              </a:ext>
            </a:extLst>
          </p:cNvPr>
          <p:cNvPicPr>
            <a:picLocks noChangeAspect="1"/>
          </p:cNvPicPr>
          <p:nvPr/>
        </p:nvPicPr>
        <p:blipFill rotWithShape="1">
          <a:blip r:embed="rId4"/>
          <a:srcRect l="5459"/>
          <a:stretch/>
        </p:blipFill>
        <p:spPr>
          <a:xfrm>
            <a:off x="8304247" y="3429000"/>
            <a:ext cx="3945374" cy="3383915"/>
          </a:xfrm>
          <a:prstGeom prst="rect">
            <a:avLst/>
          </a:prstGeom>
        </p:spPr>
      </p:pic>
    </p:spTree>
    <p:extLst>
      <p:ext uri="{BB962C8B-B14F-4D97-AF65-F5344CB8AC3E}">
        <p14:creationId xmlns:p14="http://schemas.microsoft.com/office/powerpoint/2010/main" val="3193746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FB4FC1-5B21-4521-894D-43266F30CCB9}"/>
              </a:ext>
            </a:extLst>
          </p:cNvPr>
          <p:cNvSpPr txBox="1"/>
          <p:nvPr/>
        </p:nvSpPr>
        <p:spPr>
          <a:xfrm>
            <a:off x="1285461" y="86838"/>
            <a:ext cx="3577005" cy="369332"/>
          </a:xfrm>
          <a:prstGeom prst="rect">
            <a:avLst/>
          </a:prstGeom>
          <a:noFill/>
        </p:spPr>
        <p:txBody>
          <a:bodyPr wrap="none" rtlCol="0">
            <a:spAutoFit/>
          </a:bodyPr>
          <a:lstStyle/>
          <a:p>
            <a:r>
              <a:rPr lang="en-US" dirty="0"/>
              <a:t>Seafood vs. arsenic linear regression</a:t>
            </a:r>
          </a:p>
        </p:txBody>
      </p:sp>
      <p:pic>
        <p:nvPicPr>
          <p:cNvPr id="6" name="Picture 5">
            <a:extLst>
              <a:ext uri="{FF2B5EF4-FFF2-40B4-BE49-F238E27FC236}">
                <a16:creationId xmlns:a16="http://schemas.microsoft.com/office/drawing/2014/main" id="{91B6005F-4852-4C83-A254-516861715368}"/>
              </a:ext>
            </a:extLst>
          </p:cNvPr>
          <p:cNvPicPr>
            <a:picLocks noChangeAspect="1"/>
          </p:cNvPicPr>
          <p:nvPr/>
        </p:nvPicPr>
        <p:blipFill>
          <a:blip r:embed="rId2"/>
          <a:stretch>
            <a:fillRect/>
          </a:stretch>
        </p:blipFill>
        <p:spPr>
          <a:xfrm>
            <a:off x="0" y="955393"/>
            <a:ext cx="6896430" cy="5815769"/>
          </a:xfrm>
          <a:prstGeom prst="rect">
            <a:avLst/>
          </a:prstGeom>
        </p:spPr>
      </p:pic>
      <p:pic>
        <p:nvPicPr>
          <p:cNvPr id="7" name="Picture 6">
            <a:extLst>
              <a:ext uri="{FF2B5EF4-FFF2-40B4-BE49-F238E27FC236}">
                <a16:creationId xmlns:a16="http://schemas.microsoft.com/office/drawing/2014/main" id="{118675D7-89EC-4E34-ACBB-DBD62A572AF5}"/>
              </a:ext>
            </a:extLst>
          </p:cNvPr>
          <p:cNvPicPr>
            <a:picLocks noChangeAspect="1"/>
          </p:cNvPicPr>
          <p:nvPr/>
        </p:nvPicPr>
        <p:blipFill>
          <a:blip r:embed="rId3"/>
          <a:stretch>
            <a:fillRect/>
          </a:stretch>
        </p:blipFill>
        <p:spPr>
          <a:xfrm>
            <a:off x="7329536" y="86838"/>
            <a:ext cx="3980953" cy="3357143"/>
          </a:xfrm>
          <a:prstGeom prst="rect">
            <a:avLst/>
          </a:prstGeom>
        </p:spPr>
      </p:pic>
      <p:pic>
        <p:nvPicPr>
          <p:cNvPr id="8" name="Picture 7">
            <a:extLst>
              <a:ext uri="{FF2B5EF4-FFF2-40B4-BE49-F238E27FC236}">
                <a16:creationId xmlns:a16="http://schemas.microsoft.com/office/drawing/2014/main" id="{2F53F516-20D1-4072-BC5E-30EF07BE22EE}"/>
              </a:ext>
            </a:extLst>
          </p:cNvPr>
          <p:cNvPicPr>
            <a:picLocks noChangeAspect="1"/>
          </p:cNvPicPr>
          <p:nvPr/>
        </p:nvPicPr>
        <p:blipFill>
          <a:blip r:embed="rId4"/>
          <a:stretch>
            <a:fillRect/>
          </a:stretch>
        </p:blipFill>
        <p:spPr>
          <a:xfrm>
            <a:off x="7427898" y="3443981"/>
            <a:ext cx="3963188" cy="3342162"/>
          </a:xfrm>
          <a:prstGeom prst="rect">
            <a:avLst/>
          </a:prstGeom>
        </p:spPr>
      </p:pic>
    </p:spTree>
    <p:extLst>
      <p:ext uri="{BB962C8B-B14F-4D97-AF65-F5344CB8AC3E}">
        <p14:creationId xmlns:p14="http://schemas.microsoft.com/office/powerpoint/2010/main" val="259970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FB4FC1-5B21-4521-894D-43266F30CCB9}"/>
              </a:ext>
            </a:extLst>
          </p:cNvPr>
          <p:cNvSpPr txBox="1"/>
          <p:nvPr/>
        </p:nvSpPr>
        <p:spPr>
          <a:xfrm>
            <a:off x="1285461" y="86838"/>
            <a:ext cx="4454746" cy="369332"/>
          </a:xfrm>
          <a:prstGeom prst="rect">
            <a:avLst/>
          </a:prstGeom>
          <a:noFill/>
        </p:spPr>
        <p:txBody>
          <a:bodyPr wrap="none" rtlCol="0">
            <a:spAutoFit/>
          </a:bodyPr>
          <a:lstStyle/>
          <a:p>
            <a:r>
              <a:rPr lang="en-US" dirty="0"/>
              <a:t>Seafood vs. dimethyl arsenic linear regression</a:t>
            </a:r>
          </a:p>
        </p:txBody>
      </p:sp>
      <p:pic>
        <p:nvPicPr>
          <p:cNvPr id="2" name="Picture 1">
            <a:extLst>
              <a:ext uri="{FF2B5EF4-FFF2-40B4-BE49-F238E27FC236}">
                <a16:creationId xmlns:a16="http://schemas.microsoft.com/office/drawing/2014/main" id="{9F657A21-68F0-467F-B795-E0B9A4F58783}"/>
              </a:ext>
            </a:extLst>
          </p:cNvPr>
          <p:cNvPicPr>
            <a:picLocks noChangeAspect="1"/>
          </p:cNvPicPr>
          <p:nvPr/>
        </p:nvPicPr>
        <p:blipFill>
          <a:blip r:embed="rId2"/>
          <a:stretch>
            <a:fillRect/>
          </a:stretch>
        </p:blipFill>
        <p:spPr>
          <a:xfrm>
            <a:off x="0" y="1113183"/>
            <a:ext cx="6727084" cy="5672960"/>
          </a:xfrm>
          <a:prstGeom prst="rect">
            <a:avLst/>
          </a:prstGeom>
        </p:spPr>
      </p:pic>
      <p:pic>
        <p:nvPicPr>
          <p:cNvPr id="3" name="Picture 2">
            <a:extLst>
              <a:ext uri="{FF2B5EF4-FFF2-40B4-BE49-F238E27FC236}">
                <a16:creationId xmlns:a16="http://schemas.microsoft.com/office/drawing/2014/main" id="{3D14C130-3037-47F7-868A-3578E9BA34BE}"/>
              </a:ext>
            </a:extLst>
          </p:cNvPr>
          <p:cNvPicPr>
            <a:picLocks noChangeAspect="1"/>
          </p:cNvPicPr>
          <p:nvPr/>
        </p:nvPicPr>
        <p:blipFill>
          <a:blip r:embed="rId3"/>
          <a:stretch>
            <a:fillRect/>
          </a:stretch>
        </p:blipFill>
        <p:spPr>
          <a:xfrm>
            <a:off x="7724089" y="3998314"/>
            <a:ext cx="3391060" cy="2859686"/>
          </a:xfrm>
          <a:prstGeom prst="rect">
            <a:avLst/>
          </a:prstGeom>
        </p:spPr>
      </p:pic>
      <p:pic>
        <p:nvPicPr>
          <p:cNvPr id="4" name="Picture 3">
            <a:extLst>
              <a:ext uri="{FF2B5EF4-FFF2-40B4-BE49-F238E27FC236}">
                <a16:creationId xmlns:a16="http://schemas.microsoft.com/office/drawing/2014/main" id="{206AE807-557D-40A0-83D0-0BF4846927F4}"/>
              </a:ext>
            </a:extLst>
          </p:cNvPr>
          <p:cNvPicPr>
            <a:picLocks noChangeAspect="1"/>
          </p:cNvPicPr>
          <p:nvPr/>
        </p:nvPicPr>
        <p:blipFill>
          <a:blip r:embed="rId4"/>
          <a:stretch>
            <a:fillRect/>
          </a:stretch>
        </p:blipFill>
        <p:spPr>
          <a:xfrm>
            <a:off x="7015684" y="86838"/>
            <a:ext cx="4807870" cy="4054484"/>
          </a:xfrm>
          <a:prstGeom prst="rect">
            <a:avLst/>
          </a:prstGeom>
        </p:spPr>
      </p:pic>
    </p:spTree>
    <p:extLst>
      <p:ext uri="{BB962C8B-B14F-4D97-AF65-F5344CB8AC3E}">
        <p14:creationId xmlns:p14="http://schemas.microsoft.com/office/powerpoint/2010/main" val="3477642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FB4FC1-5B21-4521-894D-43266F30CCB9}"/>
              </a:ext>
            </a:extLst>
          </p:cNvPr>
          <p:cNvSpPr txBox="1"/>
          <p:nvPr/>
        </p:nvSpPr>
        <p:spPr>
          <a:xfrm>
            <a:off x="1285461" y="86838"/>
            <a:ext cx="2675732" cy="369332"/>
          </a:xfrm>
          <a:prstGeom prst="rect">
            <a:avLst/>
          </a:prstGeom>
          <a:noFill/>
        </p:spPr>
        <p:txBody>
          <a:bodyPr wrap="none" rtlCol="0">
            <a:spAutoFit/>
          </a:bodyPr>
          <a:lstStyle/>
          <a:p>
            <a:r>
              <a:rPr lang="en-US" dirty="0"/>
              <a:t>Seafood vs. arsenic binned</a:t>
            </a:r>
          </a:p>
        </p:txBody>
      </p:sp>
      <p:pic>
        <p:nvPicPr>
          <p:cNvPr id="2" name="Picture 1">
            <a:extLst>
              <a:ext uri="{FF2B5EF4-FFF2-40B4-BE49-F238E27FC236}">
                <a16:creationId xmlns:a16="http://schemas.microsoft.com/office/drawing/2014/main" id="{BECA6434-384C-4B1C-AA54-5E6417336896}"/>
              </a:ext>
            </a:extLst>
          </p:cNvPr>
          <p:cNvPicPr>
            <a:picLocks noChangeAspect="1"/>
          </p:cNvPicPr>
          <p:nvPr/>
        </p:nvPicPr>
        <p:blipFill>
          <a:blip r:embed="rId2"/>
          <a:stretch>
            <a:fillRect/>
          </a:stretch>
        </p:blipFill>
        <p:spPr>
          <a:xfrm>
            <a:off x="477078" y="736351"/>
            <a:ext cx="7156174" cy="6034811"/>
          </a:xfrm>
          <a:prstGeom prst="rect">
            <a:avLst/>
          </a:prstGeom>
        </p:spPr>
      </p:pic>
    </p:spTree>
    <p:extLst>
      <p:ext uri="{BB962C8B-B14F-4D97-AF65-F5344CB8AC3E}">
        <p14:creationId xmlns:p14="http://schemas.microsoft.com/office/powerpoint/2010/main" val="207781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FB4FC1-5B21-4521-894D-43266F30CCB9}"/>
              </a:ext>
            </a:extLst>
          </p:cNvPr>
          <p:cNvSpPr txBox="1"/>
          <p:nvPr/>
        </p:nvSpPr>
        <p:spPr>
          <a:xfrm>
            <a:off x="1285461" y="86838"/>
            <a:ext cx="3553473" cy="369332"/>
          </a:xfrm>
          <a:prstGeom prst="rect">
            <a:avLst/>
          </a:prstGeom>
          <a:noFill/>
        </p:spPr>
        <p:txBody>
          <a:bodyPr wrap="none" rtlCol="0">
            <a:spAutoFit/>
          </a:bodyPr>
          <a:lstStyle/>
          <a:p>
            <a:r>
              <a:rPr lang="en-US" dirty="0"/>
              <a:t>Seafood vs. dimethyl arsenic binned</a:t>
            </a:r>
          </a:p>
        </p:txBody>
      </p:sp>
      <p:pic>
        <p:nvPicPr>
          <p:cNvPr id="3" name="Picture 2">
            <a:extLst>
              <a:ext uri="{FF2B5EF4-FFF2-40B4-BE49-F238E27FC236}">
                <a16:creationId xmlns:a16="http://schemas.microsoft.com/office/drawing/2014/main" id="{9DDF8D19-6294-44C3-B07B-18B28DFF252D}"/>
              </a:ext>
            </a:extLst>
          </p:cNvPr>
          <p:cNvPicPr>
            <a:picLocks noChangeAspect="1"/>
          </p:cNvPicPr>
          <p:nvPr/>
        </p:nvPicPr>
        <p:blipFill>
          <a:blip r:embed="rId2"/>
          <a:stretch>
            <a:fillRect/>
          </a:stretch>
        </p:blipFill>
        <p:spPr>
          <a:xfrm>
            <a:off x="695739" y="1106263"/>
            <a:ext cx="6717526" cy="5664899"/>
          </a:xfrm>
          <a:prstGeom prst="rect">
            <a:avLst/>
          </a:prstGeom>
        </p:spPr>
      </p:pic>
    </p:spTree>
    <p:extLst>
      <p:ext uri="{BB962C8B-B14F-4D97-AF65-F5344CB8AC3E}">
        <p14:creationId xmlns:p14="http://schemas.microsoft.com/office/powerpoint/2010/main" val="369381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E292-3FBC-4366-AB1B-5240233516AD}"/>
              </a:ext>
            </a:extLst>
          </p:cNvPr>
          <p:cNvSpPr>
            <a:spLocks noGrp="1"/>
          </p:cNvSpPr>
          <p:nvPr>
            <p:ph type="title"/>
          </p:nvPr>
        </p:nvSpPr>
        <p:spPr/>
        <p:txBody>
          <a:bodyPr/>
          <a:lstStyle/>
          <a:p>
            <a:r>
              <a:rPr lang="en-US" dirty="0"/>
              <a:t>Look at plausible sources of variability including both data and unrecorded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FE6389-54A3-4C96-B9F0-F4149649CD8F}"/>
                  </a:ext>
                </a:extLst>
              </p:cNvPr>
              <p:cNvSpPr>
                <a:spLocks noGrp="1"/>
              </p:cNvSpPr>
              <p:nvPr>
                <p:ph idx="1"/>
              </p:nvPr>
            </p:nvSpPr>
            <p:spPr/>
            <p:txBody>
              <a:bodyPr/>
              <a:lstStyle/>
              <a:p>
                <a:r>
                  <a:rPr lang="en-US" dirty="0"/>
                  <a:t>Daily arsenic intake = </a:t>
                </a:r>
                <a14:m>
                  <m:oMath xmlns:m="http://schemas.openxmlformats.org/officeDocument/2006/math">
                    <m:nary>
                      <m:naryPr>
                        <m:chr m:val="∑"/>
                        <m:supHide m:val="on"/>
                        <m:ctrlPr>
                          <a:rPr lang="en-US" b="0" i="1" smtClean="0">
                            <a:latin typeface="Cambria Math" panose="02040503050406030204" pitchFamily="18" charset="0"/>
                          </a:rPr>
                        </m:ctrlPr>
                      </m:naryPr>
                      <m:sub>
                        <m:r>
                          <m:rPr>
                            <m:sty m:val="p"/>
                          </m:rPr>
                          <a:rPr lang="en-US" b="0" i="0" smtClean="0">
                            <a:latin typeface="Cambria Math" panose="02040503050406030204" pitchFamily="18" charset="0"/>
                          </a:rPr>
                          <m:t>S</m:t>
                        </m:r>
                      </m:sub>
                      <m:sup/>
                      <m:e>
                        <m:r>
                          <a:rPr lang="en-US" b="0" i="1" smtClean="0">
                            <a:latin typeface="Cambria Math" panose="02040503050406030204" pitchFamily="18" charset="0"/>
                          </a:rPr>
                          <m:t>𝑐𝑜𝑛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𝑆</m:t>
                            </m:r>
                          </m:sub>
                        </m:sSub>
                        <m:r>
                          <a:rPr lang="en-US" b="0" i="1" smtClean="0">
                            <a:latin typeface="Cambria Math" panose="02040503050406030204" pitchFamily="18" charset="0"/>
                          </a:rPr>
                          <m:t>×</m:t>
                        </m:r>
                        <m:r>
                          <a:rPr lang="en-US" b="0" i="1" smtClean="0">
                            <a:latin typeface="Cambria Math" panose="02040503050406030204" pitchFamily="18" charset="0"/>
                          </a:rPr>
                          <m:t>𝑖𝑛𝑡𝑎𝑘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e>
                    </m:nary>
                  </m:oMath>
                </a14:m>
                <a:endParaRPr lang="en-US" dirty="0"/>
              </a:p>
              <a:p>
                <a:pPr lvl="1"/>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𝐹𝑜𝑜𝑑</m:t>
                        </m:r>
                        <m:r>
                          <a:rPr lang="en-US" b="0" i="1" smtClean="0">
                            <a:latin typeface="Cambria Math" panose="02040503050406030204" pitchFamily="18" charset="0"/>
                          </a:rPr>
                          <m:t>, </m:t>
                        </m:r>
                        <m:r>
                          <a:rPr lang="en-US" b="0" i="1" smtClean="0">
                            <a:latin typeface="Cambria Math" panose="02040503050406030204" pitchFamily="18" charset="0"/>
                          </a:rPr>
                          <m:t>𝑊𝑎𝑡𝑒𝑟</m:t>
                        </m:r>
                        <m:r>
                          <a:rPr lang="en-US" b="0" i="1" smtClean="0">
                            <a:latin typeface="Cambria Math" panose="02040503050406030204" pitchFamily="18" charset="0"/>
                          </a:rPr>
                          <m:t>, </m:t>
                        </m:r>
                        <m:r>
                          <a:rPr lang="en-US" b="0" i="1" smtClean="0">
                            <a:latin typeface="Cambria Math" panose="02040503050406030204" pitchFamily="18" charset="0"/>
                          </a:rPr>
                          <m:t>𝐷𝑢𝑠𝑡</m:t>
                        </m:r>
                      </m:e>
                    </m:d>
                  </m:oMath>
                </a14:m>
                <a:endParaRPr lang="en-US" dirty="0"/>
              </a:p>
              <a:p>
                <a:pPr lvl="1"/>
                <a14:m>
                  <m:oMath xmlns:m="http://schemas.openxmlformats.org/officeDocument/2006/math">
                    <m:r>
                      <a:rPr lang="en-US" b="0" i="1" smtClean="0">
                        <a:latin typeface="Cambria Math" panose="02040503050406030204" pitchFamily="18" charset="0"/>
                      </a:rPr>
                      <m:t>𝑐𝑜𝑛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𝑐𝑠</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𝑐𝑠</m:t>
                            </m:r>
                          </m:sub>
                        </m:sSub>
                      </m:e>
                    </m:d>
                    <m:r>
                      <a:rPr lang="en-US" b="0" i="1" smtClean="0">
                        <a:latin typeface="Cambria Math" panose="02040503050406030204" pitchFamily="18" charset="0"/>
                      </a:rPr>
                      <m:t>, </m:t>
                    </m:r>
                    <m:r>
                      <a:rPr lang="en-US" b="0" i="1" smtClean="0">
                        <a:latin typeface="Cambria Math" panose="02040503050406030204" pitchFamily="18" charset="0"/>
                      </a:rPr>
                      <m:t>𝑖𝑛𝑡𝑎𝑘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𝑖𝑠</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𝑖𝑠</m:t>
                            </m:r>
                          </m:sub>
                        </m:sSub>
                      </m:e>
                    </m:d>
                  </m:oMath>
                </a14:m>
                <a:endParaRPr lang="en-US" dirty="0"/>
              </a:p>
              <a:p>
                <a:pPr lvl="1"/>
                <a:r>
                  <a:rPr lang="en-US" dirty="0"/>
                  <a:t>Distributions for concentration and intake could be empirical based on local data or parametric based on literature sources / domain knowledge</a:t>
                </a:r>
              </a:p>
              <a:p>
                <a:pPr lvl="1"/>
                <a:r>
                  <a:rPr lang="en-US" dirty="0"/>
                  <a:t>Could add simulation of other sources of urinary arsenic variability, such as measurement error, variable water loss by other means, differences in As metabolism</a:t>
                </a:r>
              </a:p>
              <a:p>
                <a:pPr lvl="1"/>
                <a:r>
                  <a:rPr lang="en-US" dirty="0"/>
                  <a:t>Could add simulated measurement error to empirical concentration and intake distributions</a:t>
                </a:r>
              </a:p>
              <a:p>
                <a:pPr lvl="2"/>
                <a:endParaRPr lang="en-US" dirty="0"/>
              </a:p>
              <a:p>
                <a:endParaRPr lang="en-US" dirty="0"/>
              </a:p>
            </p:txBody>
          </p:sp>
        </mc:Choice>
        <mc:Fallback xmlns="">
          <p:sp>
            <p:nvSpPr>
              <p:cNvPr id="3" name="Content Placeholder 2">
                <a:extLst>
                  <a:ext uri="{FF2B5EF4-FFF2-40B4-BE49-F238E27FC236}">
                    <a16:creationId xmlns:a16="http://schemas.microsoft.com/office/drawing/2014/main" id="{7EFE6389-54A3-4C96-B9F0-F4149649CD8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56272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35F596-06D7-4525-9E79-37408A580237}"/>
              </a:ext>
            </a:extLst>
          </p:cNvPr>
          <p:cNvPicPr>
            <a:picLocks noChangeAspect="1"/>
          </p:cNvPicPr>
          <p:nvPr/>
        </p:nvPicPr>
        <p:blipFill>
          <a:blip r:embed="rId2"/>
          <a:stretch>
            <a:fillRect/>
          </a:stretch>
        </p:blipFill>
        <p:spPr>
          <a:xfrm>
            <a:off x="2115047" y="456170"/>
            <a:ext cx="7961905" cy="6714286"/>
          </a:xfrm>
          <a:prstGeom prst="rect">
            <a:avLst/>
          </a:prstGeom>
        </p:spPr>
      </p:pic>
      <p:sp>
        <p:nvSpPr>
          <p:cNvPr id="5" name="TextBox 4">
            <a:extLst>
              <a:ext uri="{FF2B5EF4-FFF2-40B4-BE49-F238E27FC236}">
                <a16:creationId xmlns:a16="http://schemas.microsoft.com/office/drawing/2014/main" id="{E7FB4FC1-5B21-4521-894D-43266F30CCB9}"/>
              </a:ext>
            </a:extLst>
          </p:cNvPr>
          <p:cNvSpPr txBox="1"/>
          <p:nvPr/>
        </p:nvSpPr>
        <p:spPr>
          <a:xfrm>
            <a:off x="1285461" y="86838"/>
            <a:ext cx="10593990" cy="369332"/>
          </a:xfrm>
          <a:prstGeom prst="rect">
            <a:avLst/>
          </a:prstGeom>
          <a:noFill/>
        </p:spPr>
        <p:txBody>
          <a:bodyPr wrap="none" rtlCol="0">
            <a:spAutoFit/>
          </a:bodyPr>
          <a:lstStyle/>
          <a:p>
            <a:r>
              <a:rPr lang="en-US" dirty="0"/>
              <a:t>Not much in the way of correlation between most dietary vars, esp. ones associated with urinary arsenic species</a:t>
            </a:r>
          </a:p>
        </p:txBody>
      </p:sp>
    </p:spTree>
    <p:extLst>
      <p:ext uri="{BB962C8B-B14F-4D97-AF65-F5344CB8AC3E}">
        <p14:creationId xmlns:p14="http://schemas.microsoft.com/office/powerpoint/2010/main" val="2123456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a:bodyPr>
              <a:lstStyle/>
              <a:p>
                <a:r>
                  <a:rPr lang="en-US" dirty="0"/>
                  <a:t>The mass balance framework leads us to expect that if all sources of arsenic are accounted for, </a:t>
                </a:r>
                <a14:m>
                  <m:oMath xmlns:m="http://schemas.openxmlformats.org/officeDocument/2006/math">
                    <m:r>
                      <a:rPr lang="en-US" b="0" i="1" smtClean="0">
                        <a:latin typeface="Cambria Math" panose="02040503050406030204" pitchFamily="18" charset="0"/>
                      </a:rPr>
                      <m:t>ℰ</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𝒟</m:t>
                    </m:r>
                  </m:oMath>
                </a14:m>
                <a:r>
                  <a:rPr lang="en-US" dirty="0"/>
                  <a:t>, where </a:t>
                </a:r>
                <a14:m>
                  <m:oMath xmlns:m="http://schemas.openxmlformats.org/officeDocument/2006/math">
                    <m:r>
                      <a:rPr lang="en-US" b="0" i="1" smtClean="0">
                        <a:latin typeface="Cambria Math" panose="02040503050406030204" pitchFamily="18" charset="0"/>
                      </a:rPr>
                      <m:t>ℰ</m:t>
                    </m:r>
                  </m:oMath>
                </a14:m>
                <a:r>
                  <a:rPr lang="en-US" dirty="0"/>
                  <a:t> is a measure of arsenic excretion and </a:t>
                </a:r>
                <a14:m>
                  <m:oMath xmlns:m="http://schemas.openxmlformats.org/officeDocument/2006/math">
                    <m:r>
                      <a:rPr lang="en-US" b="0" i="1" smtClean="0">
                        <a:latin typeface="Cambria Math" panose="02040503050406030204" pitchFamily="18" charset="0"/>
                      </a:rPr>
                      <m:t>𝒟</m:t>
                    </m:r>
                  </m:oMath>
                </a14:m>
                <a:r>
                  <a:rPr lang="en-US" dirty="0"/>
                  <a:t> is a measure of recent arsenic intake</a:t>
                </a:r>
              </a:p>
              <a:p>
                <a:r>
                  <a:rPr lang="en-US" dirty="0"/>
                  <a:t> Therefore, regressing a measure of </a:t>
                </a:r>
                <a14:m>
                  <m:oMath xmlns:m="http://schemas.openxmlformats.org/officeDocument/2006/math">
                    <m:r>
                      <a:rPr lang="en-US" b="0" i="1" smtClean="0">
                        <a:latin typeface="Cambria Math" panose="02040503050406030204" pitchFamily="18" charset="0"/>
                      </a:rPr>
                      <m:t>ℰ</m:t>
                    </m:r>
                  </m:oMath>
                </a14:m>
                <a:r>
                  <a:rPr lang="en-US" dirty="0"/>
                  <a:t> on a measure</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r>
                      <a:rPr lang="en-US" b="0" i="0" smtClean="0">
                        <a:latin typeface="Cambria Math" panose="02040503050406030204" pitchFamily="18" charset="0"/>
                      </a:rPr>
                      <m:t> </m:t>
                    </m:r>
                  </m:oMath>
                </a14:m>
                <a:r>
                  <a:rPr lang="en-US" dirty="0"/>
                  <a:t>may be used to infer whether sources of arsenic are adequately accounted for in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endParaRPr lang="en-US" dirty="0"/>
              </a:p>
            </p:txBody>
          </p:sp>
        </mc:Choice>
        <mc:Fallback xmlns="">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p:spTree>
    <p:extLst>
      <p:ext uri="{BB962C8B-B14F-4D97-AF65-F5344CB8AC3E}">
        <p14:creationId xmlns:p14="http://schemas.microsoft.com/office/powerpoint/2010/main" val="18367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lnSpcReduction="10000"/>
              </a:bodyPr>
              <a:lstStyle/>
              <a:p>
                <a:r>
                  <a:rPr lang="en-US" dirty="0"/>
                  <a:t>For sources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𝑆</m:t>
                        </m:r>
                      </m:e>
                    </m:d>
                  </m:oMath>
                </a14:m>
                <a:r>
                  <a:rPr lang="en-US" dirty="0"/>
                  <a:t> and individuals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𝐼</m:t>
                        </m:r>
                      </m:e>
                    </m:d>
                  </m:oMath>
                </a14:m>
                <a:r>
                  <a:rPr lang="en-US" dirty="0"/>
                  <a:t>, the following numbers may be measured or estimated to assess arsenic mass balance: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r>
                      <a:rPr lang="en-US" b="0" i="0" smtClean="0">
                        <a:latin typeface="Cambria Math" panose="02040503050406030204" pitchFamily="18" charset="0"/>
                      </a:rPr>
                      <m:t>:</m:t>
                    </m:r>
                  </m:oMath>
                </a14:m>
                <a:r>
                  <a:rPr lang="en-US" dirty="0"/>
                  <a:t> arsenic concentration in source </a:t>
                </a:r>
                <a:r>
                  <a:rPr lang="en-US" i="1" dirty="0"/>
                  <a:t>s</a:t>
                </a:r>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recent individual intake of source </a:t>
                </a:r>
                <a:r>
                  <a:rPr lang="en-US" i="1" dirty="0"/>
                  <a: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individual intake of arsenic from source </a:t>
                </a:r>
                <a:r>
                  <a:rPr lang="en-US" i="1" dirty="0"/>
                  <a:t>s</a:t>
                </a:r>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𝒟</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𝑠</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𝑠</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e>
                        </m:nary>
                      </m:e>
                    </m:nary>
                  </m:oMath>
                </a14:m>
                <a:r>
                  <a:rPr lang="en-US" dirty="0"/>
                  <a:t>: total recent individual intake of arsenic from all sources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oMath>
                </a14:m>
                <a:r>
                  <a:rPr lang="en-US" dirty="0"/>
                  <a:t>: individual arsenic excretion</a:t>
                </a:r>
              </a:p>
              <a:p>
                <a:r>
                  <a:rPr lang="en-US" dirty="0"/>
                  <a:t>We then regress </a:t>
                </a:r>
                <a14:m>
                  <m:oMath xmlns:m="http://schemas.openxmlformats.org/officeDocument/2006/math">
                    <m:r>
                      <a:rPr lang="en-US" b="0" i="1" smtClean="0">
                        <a:latin typeface="Cambria Math" panose="02040503050406030204" pitchFamily="18" charset="0"/>
                      </a:rPr>
                      <m:t>ℰ</m:t>
                    </m:r>
                    <m:r>
                      <a:rPr lang="en-US" b="0" i="1" smtClean="0">
                        <a:latin typeface="Cambria Math" panose="02040503050406030204" pitchFamily="18" charset="0"/>
                      </a:rPr>
                      <m:t>~</m:t>
                    </m:r>
                    <m:r>
                      <a:rPr lang="en-US" b="0" i="1" smtClean="0">
                        <a:latin typeface="Cambria Math" panose="02040503050406030204" pitchFamily="18" charset="0"/>
                      </a:rPr>
                      <m:t>𝒟</m:t>
                    </m:r>
                  </m:oMath>
                </a14:m>
                <a:r>
                  <a:rPr lang="en-US" dirty="0"/>
                  <a:t> across individuals {1, …, </a:t>
                </a:r>
                <a:r>
                  <a:rPr lang="en-US" i="1" dirty="0" err="1"/>
                  <a:t>i</a:t>
                </a:r>
                <a:r>
                  <a:rPr lang="en-US" dirty="0"/>
                  <a:t>} to assess mass balance</a:t>
                </a:r>
              </a:p>
            </p:txBody>
          </p:sp>
        </mc:Choice>
        <mc:Fallback xmlns="">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95924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fontScale="85000" lnSpcReduction="20000"/>
              </a:bodyPr>
              <a:lstStyle/>
              <a:p>
                <a:r>
                  <a:rPr lang="en-US" dirty="0"/>
                  <a:t>Depending on how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oMath>
                </a14:m>
                <a:r>
                  <a:rPr lang="en-US" dirty="0"/>
                  <a:t> are measured or estimated, sources of uncertainty due to random variation in the underlying quantity or measurement error</a:t>
                </a:r>
              </a:p>
              <a:p>
                <a:r>
                  <a:rPr lang="en-US" dirty="0"/>
                  <a:t>We may therefore regard a dataset as containing</a:t>
                </a:r>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e>
                        </m:d>
                      </m:e>
                    </m:d>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e>
                        </m:d>
                      </m:e>
                    </m:d>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e>
                        </m:d>
                      </m:e>
                    </m:d>
                  </m:oMath>
                </a14:m>
                <a:endParaRPr lang="en-US" dirty="0"/>
              </a:p>
              <a:p>
                <a:r>
                  <a:rPr lang="en-US" dirty="0"/>
                  <a:t>Where </a:t>
                </a:r>
                <a14:m>
                  <m:oMath xmlns:m="http://schemas.openxmlformats.org/officeDocument/2006/math">
                    <m:r>
                      <a:rPr lang="en-US" b="0" i="1" smtClean="0">
                        <a:latin typeface="Cambria Math" panose="02040503050406030204" pitchFamily="18" charset="0"/>
                      </a:rPr>
                      <m:t>𝜖</m:t>
                    </m:r>
                  </m:oMath>
                </a14:m>
                <a:r>
                  <a:rPr lang="en-US" dirty="0"/>
                  <a:t> and </a:t>
                </a:r>
                <a14:m>
                  <m:oMath xmlns:m="http://schemas.openxmlformats.org/officeDocument/2006/math">
                    <m:r>
                      <a:rPr lang="en-US" b="0" i="1" smtClean="0">
                        <a:latin typeface="Cambria Math" panose="02040503050406030204" pitchFamily="18" charset="0"/>
                      </a:rPr>
                      <m:t>𝜂</m:t>
                    </m:r>
                  </m:oMath>
                </a14:m>
                <a:r>
                  <a:rPr lang="en-US" dirty="0"/>
                  <a:t> distributions correspond to unmeasured variability and measurement error of the recorded quantity around its true value</a:t>
                </a:r>
              </a:p>
              <a:p>
                <a:r>
                  <a:rPr lang="en-US" dirty="0"/>
                  <a:t>Using Monte Carlo simulation, we can assess the mass balance relationship across the probability space of true values of </a:t>
                </a:r>
                <a14:m>
                  <m:oMath xmlns:m="http://schemas.openxmlformats.org/officeDocument/2006/math">
                    <m:r>
                      <a:rPr lang="en-US" b="0" i="1" smtClean="0">
                        <a:latin typeface="Cambria Math" panose="02040503050406030204" pitchFamily="18" charset="0"/>
                      </a:rPr>
                      <m:t>𝒟</m:t>
                    </m:r>
                  </m:oMath>
                </a14:m>
                <a:r>
                  <a:rPr lang="en-US" dirty="0"/>
                  <a:t> and </a:t>
                </a:r>
                <a14:m>
                  <m:oMath xmlns:m="http://schemas.openxmlformats.org/officeDocument/2006/math">
                    <m:r>
                      <a:rPr lang="en-US" b="0" i="1" smtClean="0">
                        <a:latin typeface="Cambria Math" panose="02040503050406030204" pitchFamily="18" charset="0"/>
                      </a:rPr>
                      <m:t>ℰ</m:t>
                    </m:r>
                  </m:oMath>
                </a14:m>
                <a:r>
                  <a:rPr lang="en-US" dirty="0"/>
                  <a:t> given measured values</a:t>
                </a:r>
              </a:p>
            </p:txBody>
          </p:sp>
        </mc:Choice>
        <mc:Fallback xmlns="">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812" t="-3081" b="-2521"/>
                </a:stretch>
              </a:blipFill>
            </p:spPr>
            <p:txBody>
              <a:bodyPr/>
              <a:lstStyle/>
              <a:p>
                <a:r>
                  <a:rPr lang="en-US">
                    <a:noFill/>
                  </a:rPr>
                  <a:t> </a:t>
                </a:r>
              </a:p>
            </p:txBody>
          </p:sp>
        </mc:Fallback>
      </mc:AlternateContent>
    </p:spTree>
    <p:extLst>
      <p:ext uri="{BB962C8B-B14F-4D97-AF65-F5344CB8AC3E}">
        <p14:creationId xmlns:p14="http://schemas.microsoft.com/office/powerpoint/2010/main" val="1837512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fontScale="92500"/>
              </a:bodyPr>
              <a:lstStyle/>
              <a:p>
                <a:r>
                  <a:rPr lang="en-US" dirty="0"/>
                  <a:t>Interpreting error terms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oMath>
                </a14:m>
                <a:r>
                  <a:rPr lang="en-US" dirty="0"/>
                  <a:t> may account for temporal variation if there is a gap between measurement of exposure and outcome, or individual variation if the measure is aggregated in some way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oMath>
                </a14:m>
                <a:r>
                  <a:rPr lang="en-US" dirty="0"/>
                  <a:t>may account for variation in the measure around the target quantity (e.g. urine arsenic concentration varying in its relationship with arsenic excreted due to unknown urine volume; instrumental measurement error)</a:t>
                </a:r>
              </a:p>
              <a:p>
                <a:pPr lvl="1"/>
                <a:r>
                  <a:rPr lang="en-US" dirty="0"/>
                  <a:t>If variables are populated from external sources, e.g. concentrations from studies conducted in other sites, then an additional error component may be introduced. However, we are usually unable to estimate this error component.</a:t>
                </a:r>
              </a:p>
              <a:p>
                <a:r>
                  <a:rPr lang="en-US" dirty="0"/>
                  <a:t>We may start from simplifying assumptions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r>
                      <a:rPr lang="en-US" b="0" i="1" smtClean="0">
                        <a:latin typeface="Cambria Math" panose="02040503050406030204" pitchFamily="18" charset="0"/>
                      </a:rPr>
                      <m:t> </m:t>
                    </m:r>
                  </m:oMath>
                </a14:m>
                <a:r>
                  <a:rPr lang="en-US" dirty="0"/>
                  <a:t>for a quantity are degenerate distributions, i.e.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and/or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𝐶</m:t>
                    </m:r>
                  </m:oMath>
                </a14:m>
                <a:endParaRPr lang="en-US" dirty="0"/>
              </a:p>
            </p:txBody>
          </p:sp>
        </mc:Choice>
        <mc:Fallback xmlns="">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928" t="-2101" r="-1507" b="-1681"/>
                </a:stretch>
              </a:blipFill>
            </p:spPr>
            <p:txBody>
              <a:bodyPr/>
              <a:lstStyle/>
              <a:p>
                <a:r>
                  <a:rPr lang="en-US">
                    <a:noFill/>
                  </a:rPr>
                  <a:t> </a:t>
                </a:r>
              </a:p>
            </p:txBody>
          </p:sp>
        </mc:Fallback>
      </mc:AlternateContent>
    </p:spTree>
    <p:extLst>
      <p:ext uri="{BB962C8B-B14F-4D97-AF65-F5344CB8AC3E}">
        <p14:creationId xmlns:p14="http://schemas.microsoft.com/office/powerpoint/2010/main" val="411283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193-4B3B-4925-8822-2427510D319E}"/>
              </a:ext>
            </a:extLst>
          </p:cNvPr>
          <p:cNvSpPr>
            <a:spLocks noGrp="1"/>
          </p:cNvSpPr>
          <p:nvPr>
            <p:ph type="title"/>
          </p:nvPr>
        </p:nvSpPr>
        <p:spPr/>
        <p:txBody>
          <a:bodyPr/>
          <a:lstStyle/>
          <a:p>
            <a:r>
              <a:rPr lang="en-US" dirty="0"/>
              <a:t>Proposed workflow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EE1579-ACA6-4E54-8D36-5BD152750E9E}"/>
                  </a:ext>
                </a:extLst>
              </p:cNvPr>
              <p:cNvSpPr>
                <a:spLocks noGrp="1"/>
              </p:cNvSpPr>
              <p:nvPr>
                <p:ph idx="1"/>
              </p:nvPr>
            </p:nvSpPr>
            <p:spPr/>
            <p:txBody>
              <a:bodyPr/>
              <a:lstStyle/>
              <a:p>
                <a:r>
                  <a:rPr lang="en-US" dirty="0"/>
                  <a:t>For sources of interest: </a:t>
                </a:r>
              </a:p>
              <a:p>
                <a:pPr marL="914400" lvl="1" indent="-457200">
                  <a:buFont typeface="+mj-lt"/>
                  <a:buAutoNum type="arabicPeriod"/>
                </a:pPr>
                <a:r>
                  <a:rPr lang="en-US" dirty="0"/>
                  <a:t>Identify measures of </a:t>
                </a:r>
                <a14:m>
                  <m:oMath xmlns:m="http://schemas.openxmlformats.org/officeDocument/2006/math">
                    <m:r>
                      <a:rPr lang="en-US" b="0" i="1" smtClean="0">
                        <a:latin typeface="Cambria Math" panose="02040503050406030204" pitchFamily="18" charset="0"/>
                      </a:rPr>
                      <m:t>𝐶</m:t>
                    </m:r>
                  </m:oMath>
                </a14:m>
                <a:r>
                  <a:rPr lang="en-US" dirty="0"/>
                  <a:t> and </a:t>
                </a:r>
                <a14:m>
                  <m:oMath xmlns:m="http://schemas.openxmlformats.org/officeDocument/2006/math">
                    <m:r>
                      <a:rPr lang="en-US" b="0" i="1" smtClean="0">
                        <a:latin typeface="Cambria Math" panose="02040503050406030204" pitchFamily="18" charset="0"/>
                      </a:rPr>
                      <m:t>𝑋</m:t>
                    </m:r>
                  </m:oMath>
                </a14:m>
                <a:r>
                  <a:rPr lang="en-US" dirty="0"/>
                  <a:t> from data or literature</a:t>
                </a:r>
              </a:p>
              <a:p>
                <a:pPr marL="914400" lvl="1" indent="-457200">
                  <a:buFont typeface="+mj-lt"/>
                  <a:buAutoNum type="arabicPeriod"/>
                </a:pPr>
                <a:r>
                  <a:rPr lang="en-US" dirty="0"/>
                  <a:t>Calculate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r>
                  <a:rPr lang="en-US" dirty="0"/>
                  <a:t> and regress a measure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oMath>
                </a14:m>
                <a:r>
                  <a:rPr lang="en-US" dirty="0"/>
                  <a:t> 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endParaRPr lang="en-US" dirty="0"/>
              </a:p>
              <a:p>
                <a:pPr marL="1371600" lvl="2" indent="-457200">
                  <a:buFont typeface="+mj-lt"/>
                  <a:buAutoNum type="arabicPeriod"/>
                </a:pPr>
                <a:r>
                  <a:rPr lang="en-US" dirty="0"/>
                  <a:t>E.g. use a single estimate of urine volume for each subject to get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oMath>
                </a14:m>
                <a:endParaRPr lang="en-US" dirty="0"/>
              </a:p>
              <a:p>
                <a:pPr marL="914400" lvl="1" indent="-457200">
                  <a:buFont typeface="+mj-lt"/>
                  <a:buAutoNum type="arabicPeriod"/>
                </a:pPr>
                <a:r>
                  <a:rPr lang="en-US" dirty="0"/>
                  <a:t>Identify and incorporate distributional information relating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𝑋</m:t>
                        </m:r>
                      </m:e>
                    </m:acc>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oMath>
                </a14:m>
                <a:r>
                  <a:rPr lang="en-US" dirty="0"/>
                  <a:t> to </a:t>
                </a:r>
                <a14:m>
                  <m:oMath xmlns:m="http://schemas.openxmlformats.org/officeDocument/2006/math">
                    <m:r>
                      <a:rPr lang="en-US" b="0" i="1"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𝑋</m:t>
                    </m:r>
                  </m:oMath>
                </a14:m>
                <a:r>
                  <a:rPr lang="en-US" dirty="0"/>
                  <a:t>, </a:t>
                </a:r>
                <a14:m>
                  <m:oMath xmlns:m="http://schemas.openxmlformats.org/officeDocument/2006/math">
                    <m:r>
                      <a:rPr lang="en-US" b="0" i="1" smtClean="0">
                        <a:latin typeface="Cambria Math" panose="02040503050406030204" pitchFamily="18" charset="0"/>
                      </a:rPr>
                      <m:t>ℰ</m:t>
                    </m:r>
                  </m:oMath>
                </a14:m>
                <a:r>
                  <a:rPr lang="en-US" dirty="0"/>
                  <a:t>, then simulate the underlying values of interest and repeat the regression for a large number of iterations</a:t>
                </a:r>
              </a:p>
              <a:p>
                <a:pPr marL="914400" lvl="1" indent="-457200">
                  <a:buFont typeface="+mj-lt"/>
                  <a:buAutoNum type="arabicPeriod"/>
                </a:pPr>
                <a:r>
                  <a:rPr lang="en-US" dirty="0"/>
                  <a:t>Analyze the simulated distributions of slope, intercept,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of the mass balance estimates</a:t>
                </a:r>
              </a:p>
              <a:p>
                <a:pPr marL="914400" lvl="1" indent="-457200">
                  <a:buFont typeface="+mj-lt"/>
                  <a:buAutoNum type="arabicPeriod"/>
                </a:pPr>
                <a:r>
                  <a:rPr lang="en-US" dirty="0"/>
                  <a:t>Add or remove sources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r>
                  <a:rPr lang="en-US" dirty="0"/>
                  <a:t>, repeat simulations and compare results</a:t>
                </a:r>
              </a:p>
            </p:txBody>
          </p:sp>
        </mc:Choice>
        <mc:Fallback xmlns="">
          <p:sp>
            <p:nvSpPr>
              <p:cNvPr id="3" name="Content Placeholder 2">
                <a:extLst>
                  <a:ext uri="{FF2B5EF4-FFF2-40B4-BE49-F238E27FC236}">
                    <a16:creationId xmlns:a16="http://schemas.microsoft.com/office/drawing/2014/main" id="{F5EE1579-ACA6-4E54-8D36-5BD152750E9E}"/>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US">
                    <a:noFill/>
                  </a:rPr>
                  <a:t> </a:t>
                </a:r>
              </a:p>
            </p:txBody>
          </p:sp>
        </mc:Fallback>
      </mc:AlternateContent>
    </p:spTree>
    <p:extLst>
      <p:ext uri="{BB962C8B-B14F-4D97-AF65-F5344CB8AC3E}">
        <p14:creationId xmlns:p14="http://schemas.microsoft.com/office/powerpoint/2010/main" val="3183306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B072ECB-CA8B-46E0-8D7F-64B805C85DC0}"/>
              </a:ext>
            </a:extLst>
          </p:cNvPr>
          <p:cNvGrpSpPr/>
          <p:nvPr/>
        </p:nvGrpSpPr>
        <p:grpSpPr>
          <a:xfrm>
            <a:off x="385984" y="80285"/>
            <a:ext cx="11528928" cy="3508037"/>
            <a:chOff x="455254" y="1742836"/>
            <a:chExt cx="10444149" cy="3095238"/>
          </a:xfrm>
        </p:grpSpPr>
        <p:pic>
          <p:nvPicPr>
            <p:cNvPr id="8" name="Picture 7">
              <a:extLst>
                <a:ext uri="{FF2B5EF4-FFF2-40B4-BE49-F238E27FC236}">
                  <a16:creationId xmlns:a16="http://schemas.microsoft.com/office/drawing/2014/main" id="{D0FEB409-4580-4F0C-837A-5EF159FCA8FD}"/>
                </a:ext>
              </a:extLst>
            </p:cNvPr>
            <p:cNvPicPr>
              <a:picLocks noChangeAspect="1"/>
            </p:cNvPicPr>
            <p:nvPr/>
          </p:nvPicPr>
          <p:blipFill>
            <a:blip r:embed="rId2"/>
            <a:stretch>
              <a:fillRect/>
            </a:stretch>
          </p:blipFill>
          <p:spPr>
            <a:xfrm>
              <a:off x="455254" y="1742836"/>
              <a:ext cx="3495238" cy="3095238"/>
            </a:xfrm>
            <a:prstGeom prst="rect">
              <a:avLst/>
            </a:prstGeom>
          </p:spPr>
        </p:pic>
        <p:pic>
          <p:nvPicPr>
            <p:cNvPr id="9" name="Picture 8">
              <a:extLst>
                <a:ext uri="{FF2B5EF4-FFF2-40B4-BE49-F238E27FC236}">
                  <a16:creationId xmlns:a16="http://schemas.microsoft.com/office/drawing/2014/main" id="{ED2D7FEF-1864-46CC-86EC-A7961C370DE6}"/>
                </a:ext>
              </a:extLst>
            </p:cNvPr>
            <p:cNvPicPr>
              <a:picLocks noChangeAspect="1"/>
            </p:cNvPicPr>
            <p:nvPr/>
          </p:nvPicPr>
          <p:blipFill>
            <a:blip r:embed="rId3"/>
            <a:stretch>
              <a:fillRect/>
            </a:stretch>
          </p:blipFill>
          <p:spPr>
            <a:xfrm>
              <a:off x="3950492" y="1742836"/>
              <a:ext cx="3495238" cy="3095238"/>
            </a:xfrm>
            <a:prstGeom prst="rect">
              <a:avLst/>
            </a:prstGeom>
          </p:spPr>
        </p:pic>
        <p:pic>
          <p:nvPicPr>
            <p:cNvPr id="10" name="Picture 9">
              <a:extLst>
                <a:ext uri="{FF2B5EF4-FFF2-40B4-BE49-F238E27FC236}">
                  <a16:creationId xmlns:a16="http://schemas.microsoft.com/office/drawing/2014/main" id="{51918CA0-12D4-45AA-A856-49B723159C8F}"/>
                </a:ext>
              </a:extLst>
            </p:cNvPr>
            <p:cNvPicPr>
              <a:picLocks noChangeAspect="1"/>
            </p:cNvPicPr>
            <p:nvPr/>
          </p:nvPicPr>
          <p:blipFill>
            <a:blip r:embed="rId4"/>
            <a:stretch>
              <a:fillRect/>
            </a:stretch>
          </p:blipFill>
          <p:spPr>
            <a:xfrm>
              <a:off x="7404165" y="1742836"/>
              <a:ext cx="3495238" cy="3095238"/>
            </a:xfrm>
            <a:prstGeom prst="rect">
              <a:avLst/>
            </a:prstGeom>
          </p:spPr>
        </p:pic>
      </p:grpSp>
      <p:pic>
        <p:nvPicPr>
          <p:cNvPr id="12" name="Picture 11">
            <a:extLst>
              <a:ext uri="{FF2B5EF4-FFF2-40B4-BE49-F238E27FC236}">
                <a16:creationId xmlns:a16="http://schemas.microsoft.com/office/drawing/2014/main" id="{8511DA70-D9C7-46CB-8785-44839322CCD3}"/>
              </a:ext>
            </a:extLst>
          </p:cNvPr>
          <p:cNvPicPr>
            <a:picLocks noChangeAspect="1"/>
          </p:cNvPicPr>
          <p:nvPr/>
        </p:nvPicPr>
        <p:blipFill>
          <a:blip r:embed="rId5"/>
          <a:stretch>
            <a:fillRect/>
          </a:stretch>
        </p:blipFill>
        <p:spPr>
          <a:xfrm>
            <a:off x="4223689" y="3363824"/>
            <a:ext cx="3945731" cy="3494176"/>
          </a:xfrm>
          <a:prstGeom prst="rect">
            <a:avLst/>
          </a:prstGeom>
        </p:spPr>
      </p:pic>
    </p:spTree>
    <p:extLst>
      <p:ext uri="{BB962C8B-B14F-4D97-AF65-F5344CB8AC3E}">
        <p14:creationId xmlns:p14="http://schemas.microsoft.com/office/powerpoint/2010/main" val="1149140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8E7AB4E-6CC7-43CE-83FA-7AC51376125F}"/>
              </a:ext>
            </a:extLst>
          </p:cNvPr>
          <p:cNvGrpSpPr/>
          <p:nvPr/>
        </p:nvGrpSpPr>
        <p:grpSpPr>
          <a:xfrm>
            <a:off x="886687" y="1091667"/>
            <a:ext cx="10016837" cy="4602546"/>
            <a:chOff x="1814945" y="1881381"/>
            <a:chExt cx="6990476" cy="3095238"/>
          </a:xfrm>
        </p:grpSpPr>
        <p:pic>
          <p:nvPicPr>
            <p:cNvPr id="3" name="Picture 2">
              <a:extLst>
                <a:ext uri="{FF2B5EF4-FFF2-40B4-BE49-F238E27FC236}">
                  <a16:creationId xmlns:a16="http://schemas.microsoft.com/office/drawing/2014/main" id="{6E255F47-44D2-41F6-9813-2D4034854AF8}"/>
                </a:ext>
              </a:extLst>
            </p:cNvPr>
            <p:cNvPicPr>
              <a:picLocks noChangeAspect="1"/>
            </p:cNvPicPr>
            <p:nvPr/>
          </p:nvPicPr>
          <p:blipFill>
            <a:blip r:embed="rId2"/>
            <a:stretch>
              <a:fillRect/>
            </a:stretch>
          </p:blipFill>
          <p:spPr>
            <a:xfrm>
              <a:off x="1814945" y="1881381"/>
              <a:ext cx="3495238" cy="3095238"/>
            </a:xfrm>
            <a:prstGeom prst="rect">
              <a:avLst/>
            </a:prstGeom>
          </p:spPr>
        </p:pic>
        <p:pic>
          <p:nvPicPr>
            <p:cNvPr id="7" name="Picture 6">
              <a:extLst>
                <a:ext uri="{FF2B5EF4-FFF2-40B4-BE49-F238E27FC236}">
                  <a16:creationId xmlns:a16="http://schemas.microsoft.com/office/drawing/2014/main" id="{1762EBA4-94AE-4823-9CC8-9084ED410C3B}"/>
                </a:ext>
              </a:extLst>
            </p:cNvPr>
            <p:cNvPicPr>
              <a:picLocks noChangeAspect="1"/>
            </p:cNvPicPr>
            <p:nvPr/>
          </p:nvPicPr>
          <p:blipFill>
            <a:blip r:embed="rId3"/>
            <a:stretch>
              <a:fillRect/>
            </a:stretch>
          </p:blipFill>
          <p:spPr>
            <a:xfrm>
              <a:off x="5310183" y="1881381"/>
              <a:ext cx="3495238" cy="3095238"/>
            </a:xfrm>
            <a:prstGeom prst="rect">
              <a:avLst/>
            </a:prstGeom>
          </p:spPr>
        </p:pic>
      </p:grpSp>
    </p:spTree>
    <p:extLst>
      <p:ext uri="{BB962C8B-B14F-4D97-AF65-F5344CB8AC3E}">
        <p14:creationId xmlns:p14="http://schemas.microsoft.com/office/powerpoint/2010/main" val="110853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AB61-E6FF-44B7-AB85-12A10D83D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DECB75-5BB5-4691-B4D2-3D1733CFB55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342102-AA9D-453F-8948-7933AFA574F4}"/>
              </a:ext>
            </a:extLst>
          </p:cNvPr>
          <p:cNvPicPr>
            <a:picLocks noChangeAspect="1"/>
          </p:cNvPicPr>
          <p:nvPr/>
        </p:nvPicPr>
        <p:blipFill rotWithShape="1">
          <a:blip r:embed="rId2"/>
          <a:srcRect t="22342" r="9937" b="5042"/>
          <a:stretch/>
        </p:blipFill>
        <p:spPr>
          <a:xfrm>
            <a:off x="2666611" y="2261496"/>
            <a:ext cx="5467870" cy="4147931"/>
          </a:xfrm>
          <a:prstGeom prst="rect">
            <a:avLst/>
          </a:prstGeom>
        </p:spPr>
      </p:pic>
    </p:spTree>
    <p:extLst>
      <p:ext uri="{BB962C8B-B14F-4D97-AF65-F5344CB8AC3E}">
        <p14:creationId xmlns:p14="http://schemas.microsoft.com/office/powerpoint/2010/main" val="270382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Linear regressions among all data, all data with 100% municipal water, data with &lt;100% municipal water</a:t>
            </a:r>
          </a:p>
        </p:txBody>
      </p:sp>
      <p:pic>
        <p:nvPicPr>
          <p:cNvPr id="9" name="Picture 8">
            <a:extLst>
              <a:ext uri="{FF2B5EF4-FFF2-40B4-BE49-F238E27FC236}">
                <a16:creationId xmlns:a16="http://schemas.microsoft.com/office/drawing/2014/main" id="{CF8A3DFD-8D11-48B0-8A05-D5CA83D618A3}"/>
              </a:ext>
            </a:extLst>
          </p:cNvPr>
          <p:cNvPicPr>
            <a:picLocks noChangeAspect="1"/>
          </p:cNvPicPr>
          <p:nvPr/>
        </p:nvPicPr>
        <p:blipFill>
          <a:blip r:embed="rId2"/>
          <a:stretch>
            <a:fillRect/>
          </a:stretch>
        </p:blipFill>
        <p:spPr>
          <a:xfrm>
            <a:off x="191003" y="2185813"/>
            <a:ext cx="4733333" cy="3838095"/>
          </a:xfrm>
          <a:prstGeom prst="rect">
            <a:avLst/>
          </a:prstGeom>
        </p:spPr>
      </p:pic>
      <p:pic>
        <p:nvPicPr>
          <p:cNvPr id="10" name="Picture 9">
            <a:extLst>
              <a:ext uri="{FF2B5EF4-FFF2-40B4-BE49-F238E27FC236}">
                <a16:creationId xmlns:a16="http://schemas.microsoft.com/office/drawing/2014/main" id="{060342CA-F264-42C0-AD0F-70E553C9D33E}"/>
              </a:ext>
            </a:extLst>
          </p:cNvPr>
          <p:cNvPicPr>
            <a:picLocks noChangeAspect="1"/>
          </p:cNvPicPr>
          <p:nvPr/>
        </p:nvPicPr>
        <p:blipFill>
          <a:blip r:embed="rId3"/>
          <a:stretch>
            <a:fillRect/>
          </a:stretch>
        </p:blipFill>
        <p:spPr>
          <a:xfrm>
            <a:off x="4896762" y="2222256"/>
            <a:ext cx="7295238" cy="3838095"/>
          </a:xfrm>
          <a:prstGeom prst="rect">
            <a:avLst/>
          </a:prstGeom>
        </p:spPr>
      </p:pic>
    </p:spTree>
    <p:extLst>
      <p:ext uri="{BB962C8B-B14F-4D97-AF65-F5344CB8AC3E}">
        <p14:creationId xmlns:p14="http://schemas.microsoft.com/office/powerpoint/2010/main" val="178089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Linear regressions among all data, all data with 100% municipal water, data with &lt;100% municipal water, inorganic arsenic</a:t>
            </a:r>
          </a:p>
        </p:txBody>
      </p:sp>
      <p:pic>
        <p:nvPicPr>
          <p:cNvPr id="9" name="Picture 8">
            <a:extLst>
              <a:ext uri="{FF2B5EF4-FFF2-40B4-BE49-F238E27FC236}">
                <a16:creationId xmlns:a16="http://schemas.microsoft.com/office/drawing/2014/main" id="{19AA89D2-FFE3-4BA6-AEA4-9763434F1599}"/>
              </a:ext>
            </a:extLst>
          </p:cNvPr>
          <p:cNvPicPr>
            <a:picLocks noChangeAspect="1"/>
          </p:cNvPicPr>
          <p:nvPr/>
        </p:nvPicPr>
        <p:blipFill>
          <a:blip r:embed="rId2"/>
          <a:stretch>
            <a:fillRect/>
          </a:stretch>
        </p:blipFill>
        <p:spPr>
          <a:xfrm>
            <a:off x="378825" y="2189725"/>
            <a:ext cx="4628571" cy="3838095"/>
          </a:xfrm>
          <a:prstGeom prst="rect">
            <a:avLst/>
          </a:prstGeom>
        </p:spPr>
      </p:pic>
      <p:pic>
        <p:nvPicPr>
          <p:cNvPr id="10" name="Picture 9">
            <a:extLst>
              <a:ext uri="{FF2B5EF4-FFF2-40B4-BE49-F238E27FC236}">
                <a16:creationId xmlns:a16="http://schemas.microsoft.com/office/drawing/2014/main" id="{D8FFD276-F6A0-49EA-8C5E-9F570CF96AE7}"/>
              </a:ext>
            </a:extLst>
          </p:cNvPr>
          <p:cNvPicPr>
            <a:picLocks noChangeAspect="1"/>
          </p:cNvPicPr>
          <p:nvPr/>
        </p:nvPicPr>
        <p:blipFill>
          <a:blip r:embed="rId3"/>
          <a:stretch>
            <a:fillRect/>
          </a:stretch>
        </p:blipFill>
        <p:spPr>
          <a:xfrm>
            <a:off x="5007396" y="2189725"/>
            <a:ext cx="7007987" cy="3838095"/>
          </a:xfrm>
          <a:prstGeom prst="rect">
            <a:avLst/>
          </a:prstGeom>
        </p:spPr>
      </p:pic>
    </p:spTree>
    <p:extLst>
      <p:ext uri="{BB962C8B-B14F-4D97-AF65-F5344CB8AC3E}">
        <p14:creationId xmlns:p14="http://schemas.microsoft.com/office/powerpoint/2010/main" val="122371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3" name="Picture 2">
            <a:extLst>
              <a:ext uri="{FF2B5EF4-FFF2-40B4-BE49-F238E27FC236}">
                <a16:creationId xmlns:a16="http://schemas.microsoft.com/office/drawing/2014/main" id="{25B62C4F-CD1B-4675-9CC1-5C4B38054876}"/>
              </a:ext>
            </a:extLst>
          </p:cNvPr>
          <p:cNvPicPr>
            <a:picLocks noChangeAspect="1"/>
          </p:cNvPicPr>
          <p:nvPr/>
        </p:nvPicPr>
        <p:blipFill>
          <a:blip r:embed="rId2"/>
          <a:stretch>
            <a:fillRect/>
          </a:stretch>
        </p:blipFill>
        <p:spPr>
          <a:xfrm>
            <a:off x="233049" y="1888509"/>
            <a:ext cx="4914286" cy="4485714"/>
          </a:xfrm>
          <a:prstGeom prst="rect">
            <a:avLst/>
          </a:prstGeom>
        </p:spPr>
      </p:pic>
      <p:pic>
        <p:nvPicPr>
          <p:cNvPr id="4" name="Picture 3">
            <a:extLst>
              <a:ext uri="{FF2B5EF4-FFF2-40B4-BE49-F238E27FC236}">
                <a16:creationId xmlns:a16="http://schemas.microsoft.com/office/drawing/2014/main" id="{B5C3540D-3409-423E-ADB5-D86347D7C2AB}"/>
              </a:ext>
            </a:extLst>
          </p:cNvPr>
          <p:cNvPicPr>
            <a:picLocks noChangeAspect="1"/>
          </p:cNvPicPr>
          <p:nvPr/>
        </p:nvPicPr>
        <p:blipFill>
          <a:blip r:embed="rId3"/>
          <a:stretch>
            <a:fillRect/>
          </a:stretch>
        </p:blipFill>
        <p:spPr>
          <a:xfrm>
            <a:off x="5147335" y="1885196"/>
            <a:ext cx="4914286" cy="4485714"/>
          </a:xfrm>
          <a:prstGeom prst="rect">
            <a:avLst/>
          </a:prstGeom>
        </p:spPr>
      </p:pic>
    </p:spTree>
    <p:extLst>
      <p:ext uri="{BB962C8B-B14F-4D97-AF65-F5344CB8AC3E}">
        <p14:creationId xmlns:p14="http://schemas.microsoft.com/office/powerpoint/2010/main" val="181667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5" name="Picture 4">
            <a:extLst>
              <a:ext uri="{FF2B5EF4-FFF2-40B4-BE49-F238E27FC236}">
                <a16:creationId xmlns:a16="http://schemas.microsoft.com/office/drawing/2014/main" id="{613E37D6-A462-4ACF-8182-345EC4574B46}"/>
              </a:ext>
            </a:extLst>
          </p:cNvPr>
          <p:cNvPicPr>
            <a:picLocks noChangeAspect="1"/>
          </p:cNvPicPr>
          <p:nvPr/>
        </p:nvPicPr>
        <p:blipFill>
          <a:blip r:embed="rId2"/>
          <a:stretch>
            <a:fillRect/>
          </a:stretch>
        </p:blipFill>
        <p:spPr>
          <a:xfrm>
            <a:off x="233049" y="2193308"/>
            <a:ext cx="4914286" cy="4485714"/>
          </a:xfrm>
          <a:prstGeom prst="rect">
            <a:avLst/>
          </a:prstGeom>
        </p:spPr>
      </p:pic>
      <p:pic>
        <p:nvPicPr>
          <p:cNvPr id="6" name="Picture 5">
            <a:extLst>
              <a:ext uri="{FF2B5EF4-FFF2-40B4-BE49-F238E27FC236}">
                <a16:creationId xmlns:a16="http://schemas.microsoft.com/office/drawing/2014/main" id="{6492B727-0E9E-4F95-8D23-5A460BD24297}"/>
              </a:ext>
            </a:extLst>
          </p:cNvPr>
          <p:cNvPicPr>
            <a:picLocks noChangeAspect="1"/>
          </p:cNvPicPr>
          <p:nvPr/>
        </p:nvPicPr>
        <p:blipFill>
          <a:blip r:embed="rId3"/>
          <a:stretch>
            <a:fillRect/>
          </a:stretch>
        </p:blipFill>
        <p:spPr>
          <a:xfrm>
            <a:off x="5335135" y="2007161"/>
            <a:ext cx="4914286" cy="4485714"/>
          </a:xfrm>
          <a:prstGeom prst="rect">
            <a:avLst/>
          </a:prstGeom>
        </p:spPr>
      </p:pic>
    </p:spTree>
    <p:extLst>
      <p:ext uri="{BB962C8B-B14F-4D97-AF65-F5344CB8AC3E}">
        <p14:creationId xmlns:p14="http://schemas.microsoft.com/office/powerpoint/2010/main" val="48003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3" name="Picture 2">
            <a:extLst>
              <a:ext uri="{FF2B5EF4-FFF2-40B4-BE49-F238E27FC236}">
                <a16:creationId xmlns:a16="http://schemas.microsoft.com/office/drawing/2014/main" id="{8B7E99DB-F495-4196-A476-BED1594F201E}"/>
              </a:ext>
            </a:extLst>
          </p:cNvPr>
          <p:cNvPicPr>
            <a:picLocks noChangeAspect="1"/>
          </p:cNvPicPr>
          <p:nvPr/>
        </p:nvPicPr>
        <p:blipFill>
          <a:blip r:embed="rId2"/>
          <a:stretch>
            <a:fillRect/>
          </a:stretch>
        </p:blipFill>
        <p:spPr>
          <a:xfrm>
            <a:off x="259552" y="2272822"/>
            <a:ext cx="4914286" cy="4485714"/>
          </a:xfrm>
          <a:prstGeom prst="rect">
            <a:avLst/>
          </a:prstGeom>
        </p:spPr>
      </p:pic>
      <p:pic>
        <p:nvPicPr>
          <p:cNvPr id="4" name="Picture 3">
            <a:extLst>
              <a:ext uri="{FF2B5EF4-FFF2-40B4-BE49-F238E27FC236}">
                <a16:creationId xmlns:a16="http://schemas.microsoft.com/office/drawing/2014/main" id="{C14B8883-3C1E-452E-82D5-0922EFED02D8}"/>
              </a:ext>
            </a:extLst>
          </p:cNvPr>
          <p:cNvPicPr>
            <a:picLocks noChangeAspect="1"/>
          </p:cNvPicPr>
          <p:nvPr/>
        </p:nvPicPr>
        <p:blipFill>
          <a:blip r:embed="rId3"/>
          <a:stretch>
            <a:fillRect/>
          </a:stretch>
        </p:blipFill>
        <p:spPr>
          <a:xfrm>
            <a:off x="6096000" y="2140300"/>
            <a:ext cx="4914286" cy="4485714"/>
          </a:xfrm>
          <a:prstGeom prst="rect">
            <a:avLst/>
          </a:prstGeom>
        </p:spPr>
      </p:pic>
    </p:spTree>
    <p:extLst>
      <p:ext uri="{BB962C8B-B14F-4D97-AF65-F5344CB8AC3E}">
        <p14:creationId xmlns:p14="http://schemas.microsoft.com/office/powerpoint/2010/main" val="140443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5" name="Picture 4">
            <a:extLst>
              <a:ext uri="{FF2B5EF4-FFF2-40B4-BE49-F238E27FC236}">
                <a16:creationId xmlns:a16="http://schemas.microsoft.com/office/drawing/2014/main" id="{EB0D8D72-D566-420B-A279-8C3F19F2077B}"/>
              </a:ext>
            </a:extLst>
          </p:cNvPr>
          <p:cNvPicPr>
            <a:picLocks noChangeAspect="1"/>
          </p:cNvPicPr>
          <p:nvPr/>
        </p:nvPicPr>
        <p:blipFill>
          <a:blip r:embed="rId2"/>
          <a:stretch>
            <a:fillRect/>
          </a:stretch>
        </p:blipFill>
        <p:spPr>
          <a:xfrm>
            <a:off x="272804" y="2140300"/>
            <a:ext cx="4914286" cy="4485714"/>
          </a:xfrm>
          <a:prstGeom prst="rect">
            <a:avLst/>
          </a:prstGeom>
        </p:spPr>
      </p:pic>
      <p:pic>
        <p:nvPicPr>
          <p:cNvPr id="6" name="Picture 5">
            <a:extLst>
              <a:ext uri="{FF2B5EF4-FFF2-40B4-BE49-F238E27FC236}">
                <a16:creationId xmlns:a16="http://schemas.microsoft.com/office/drawing/2014/main" id="{7A16F652-9AFC-474E-A847-7D7B0B7E6639}"/>
              </a:ext>
            </a:extLst>
          </p:cNvPr>
          <p:cNvPicPr>
            <a:picLocks noChangeAspect="1"/>
          </p:cNvPicPr>
          <p:nvPr/>
        </p:nvPicPr>
        <p:blipFill>
          <a:blip r:embed="rId3"/>
          <a:stretch>
            <a:fillRect/>
          </a:stretch>
        </p:blipFill>
        <p:spPr>
          <a:xfrm>
            <a:off x="5560422" y="2140300"/>
            <a:ext cx="4914286" cy="4485714"/>
          </a:xfrm>
          <a:prstGeom prst="rect">
            <a:avLst/>
          </a:prstGeom>
        </p:spPr>
      </p:pic>
    </p:spTree>
    <p:extLst>
      <p:ext uri="{BB962C8B-B14F-4D97-AF65-F5344CB8AC3E}">
        <p14:creationId xmlns:p14="http://schemas.microsoft.com/office/powerpoint/2010/main" val="225539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20308</TotalTime>
  <Words>1005</Words>
  <Application>Microsoft Office PowerPoint</Application>
  <PresentationFormat>Widescreen</PresentationFormat>
  <Paragraphs>84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Look at sources of variability identifiable from the data</vt:lpstr>
      <vt:lpstr>Look at plausible sources of variability including both data and unrecorded variables</vt:lpstr>
      <vt:lpstr>PowerPoint Presentation</vt:lpstr>
      <vt:lpstr>Linear regressions among all data, all data with 100% municipal water, data with &lt;100% municipal water</vt:lpstr>
      <vt:lpstr>Linear regressions among all data, all data with 100% municipal water, data with &lt;100% municipal water, inorganic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RF among all data, all data with 100% municipal water, data with &lt;100% municipal water</vt:lpstr>
      <vt:lpstr>RF among all data, all data with 100% municipal water, data with &lt;100% municipal water, InAS as outcome</vt:lpstr>
      <vt:lpstr>PowerPoint Presentation</vt:lpstr>
      <vt:lpstr>PowerPoint Presentation</vt:lpstr>
      <vt:lpstr>PowerPoint Presentation</vt:lpstr>
      <vt:lpstr>PowerPoint Presentation</vt:lpstr>
      <vt:lpstr>PowerPoint Presentation</vt:lpstr>
      <vt:lpstr>Monte Carlo Simulation framework</vt:lpstr>
      <vt:lpstr>Monte Carlo Simulation framework</vt:lpstr>
      <vt:lpstr>Monte Carlo Simulation framework</vt:lpstr>
      <vt:lpstr>Monte Carlo Simulation framework</vt:lpstr>
      <vt:lpstr>Proposed workflow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Collender</dc:creator>
  <cp:lastModifiedBy>Phil Collender</cp:lastModifiedBy>
  <cp:revision>26</cp:revision>
  <dcterms:created xsi:type="dcterms:W3CDTF">2020-06-04T18:35:15Z</dcterms:created>
  <dcterms:modified xsi:type="dcterms:W3CDTF">2020-09-17T21:33:56Z</dcterms:modified>
</cp:coreProperties>
</file>