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1" r:id="rId3"/>
    <p:sldId id="277" r:id="rId4"/>
    <p:sldId id="272" r:id="rId5"/>
    <p:sldId id="273" r:id="rId6"/>
    <p:sldId id="274" r:id="rId7"/>
    <p:sldId id="275" r:id="rId8"/>
    <p:sldId id="276" r:id="rId9"/>
    <p:sldId id="264" r:id="rId10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8" d="100"/>
          <a:sy n="78" d="100"/>
        </p:scale>
        <p:origin x="65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2F96C-7A40-4AC3-A906-69824D3157E2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5AD19-8F1B-4095-9264-1764A5349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019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95AD19-8F1B-4095-9264-1764A534991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310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95AD19-8F1B-4095-9264-1764A534991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090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8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-2147483648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 rot="-5400000">
            <a:off x="10109200" y="279400"/>
            <a:ext cx="5727700" cy="2628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12979400" y="6134100"/>
            <a:ext cx="5676900" cy="2628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4503400" y="1828800"/>
            <a:ext cx="2628900" cy="2628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6700" y="4610100"/>
            <a:ext cx="2628900" cy="26289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8100" y="8712200"/>
            <a:ext cx="18288000" cy="15748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193800" y="2857500"/>
            <a:ext cx="5334000" cy="762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3600" b="0" i="0" u="none" strike="noStrike" spc="-100" dirty="0">
                <a:solidFill>
                  <a:srgbClr val="595959"/>
                </a:solidFill>
                <a:latin typeface="S-Core Dream 5 Medium"/>
              </a:rPr>
              <a:t>인공지능</a:t>
            </a:r>
            <a:endParaRPr lang="en-US" sz="3600" b="0" i="0" u="none" strike="noStrike" spc="-100" dirty="0">
              <a:solidFill>
                <a:srgbClr val="595959"/>
              </a:solidFill>
              <a:latin typeface="S-Core Dream 5 Medium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55700" y="3340100"/>
            <a:ext cx="9182100" cy="184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7200" b="0" i="0" u="none" strike="noStrike" spc="-400" dirty="0">
                <a:solidFill>
                  <a:srgbClr val="164F36"/>
                </a:solidFill>
                <a:latin typeface="S-Core Dream 7 ExtraBold"/>
              </a:rPr>
              <a:t>3</a:t>
            </a:r>
            <a:r>
              <a:rPr lang="ko-KR" altLang="en-US" sz="7200" b="0" i="0" u="none" strike="noStrike" spc="-400" dirty="0">
                <a:solidFill>
                  <a:srgbClr val="164F36"/>
                </a:solidFill>
                <a:latin typeface="S-Core Dream 7 ExtraBold"/>
              </a:rPr>
              <a:t>장 예제 풀이</a:t>
            </a:r>
            <a:endParaRPr lang="en-US" sz="7200" b="0" i="0" u="none" strike="noStrike" spc="-400" dirty="0">
              <a:solidFill>
                <a:srgbClr val="164F36"/>
              </a:solidFill>
              <a:latin typeface="S-Core Dream 7 Extra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31506" y="8782050"/>
            <a:ext cx="3970594" cy="1308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altLang="en-US" sz="2000" i="0" u="none" strike="noStrike" spc="500" dirty="0">
                <a:solidFill>
                  <a:srgbClr val="FFFFFF"/>
                </a:solidFill>
                <a:ea typeface="S-Core Dream 3 Light"/>
              </a:rPr>
              <a:t>학과</a:t>
            </a:r>
            <a:r>
              <a:rPr lang="en-US" altLang="ko-KR" sz="2000" i="0" u="none" strike="noStrike" spc="500" dirty="0">
                <a:solidFill>
                  <a:srgbClr val="FFFFFF"/>
                </a:solidFill>
                <a:ea typeface="S-Core Dream 3 Light"/>
              </a:rPr>
              <a:t>: </a:t>
            </a:r>
            <a:r>
              <a:rPr lang="ko-KR" altLang="en-US" sz="2000" i="0" u="none" strike="noStrike" spc="500" dirty="0">
                <a:solidFill>
                  <a:srgbClr val="FFFFFF"/>
                </a:solidFill>
                <a:ea typeface="S-Core Dream 3 Light"/>
              </a:rPr>
              <a:t>컴퓨터공학과</a:t>
            </a:r>
            <a:endParaRPr lang="en-US" altLang="ko-KR" sz="2000" i="0" u="none" strike="noStrike" spc="500" dirty="0">
              <a:solidFill>
                <a:srgbClr val="FFFFFF"/>
              </a:solidFill>
              <a:ea typeface="S-Core Dream 3 Light"/>
            </a:endParaRPr>
          </a:p>
          <a:p>
            <a:pPr lvl="0" algn="l">
              <a:lnSpc>
                <a:spcPct val="124499"/>
              </a:lnSpc>
            </a:pPr>
            <a:r>
              <a:rPr lang="ko-KR" altLang="en-US" sz="2000" spc="500" dirty="0">
                <a:solidFill>
                  <a:srgbClr val="FFFFFF"/>
                </a:solidFill>
                <a:ea typeface="S-Core Dream 3 Light"/>
              </a:rPr>
              <a:t>학년</a:t>
            </a:r>
            <a:r>
              <a:rPr lang="en-US" altLang="ko-KR" sz="2000" spc="500" dirty="0">
                <a:solidFill>
                  <a:srgbClr val="FFFFFF"/>
                </a:solidFill>
                <a:ea typeface="S-Core Dream 3 Light"/>
              </a:rPr>
              <a:t>: 3</a:t>
            </a:r>
            <a:r>
              <a:rPr lang="ko-KR" altLang="en-US" sz="2000" spc="500" dirty="0">
                <a:solidFill>
                  <a:srgbClr val="FFFFFF"/>
                </a:solidFill>
                <a:ea typeface="S-Core Dream 3 Light"/>
              </a:rPr>
              <a:t>학년</a:t>
            </a:r>
            <a:endParaRPr lang="en-US" altLang="ko-KR" sz="2000" spc="500" dirty="0">
              <a:solidFill>
                <a:srgbClr val="FFFFFF"/>
              </a:solidFill>
              <a:ea typeface="S-Core Dream 3 Light"/>
            </a:endParaRPr>
          </a:p>
          <a:p>
            <a:pPr lvl="0" algn="l">
              <a:lnSpc>
                <a:spcPct val="124499"/>
              </a:lnSpc>
            </a:pPr>
            <a:r>
              <a:rPr lang="ko-KR" altLang="en-US" sz="2000" i="0" u="none" strike="noStrike" spc="500" dirty="0">
                <a:solidFill>
                  <a:srgbClr val="FFFFFF"/>
                </a:solidFill>
                <a:ea typeface="S-Core Dream 5 Medium"/>
              </a:rPr>
              <a:t>학번</a:t>
            </a:r>
            <a:r>
              <a:rPr lang="en-US" altLang="ko-KR" sz="2000" i="0" u="none" strike="noStrike" spc="500" dirty="0">
                <a:solidFill>
                  <a:srgbClr val="FFFFFF"/>
                </a:solidFill>
                <a:ea typeface="S-Core Dream 5 Medium"/>
              </a:rPr>
              <a:t>: 20204077</a:t>
            </a:r>
          </a:p>
          <a:p>
            <a:pPr lvl="0" algn="l">
              <a:lnSpc>
                <a:spcPct val="124499"/>
              </a:lnSpc>
            </a:pPr>
            <a:r>
              <a:rPr lang="ko-KR" altLang="en-US" sz="2000" spc="500" dirty="0">
                <a:solidFill>
                  <a:srgbClr val="FFFFFF"/>
                </a:solidFill>
                <a:ea typeface="S-Core Dream 5 Medium"/>
              </a:rPr>
              <a:t>이름</a:t>
            </a:r>
            <a:r>
              <a:rPr lang="en-US" altLang="ko-KR" sz="2000" spc="500" dirty="0">
                <a:solidFill>
                  <a:srgbClr val="FFFFFF"/>
                </a:solidFill>
                <a:ea typeface="S-Core Dream 5 Medium"/>
              </a:rPr>
              <a:t>: </a:t>
            </a:r>
            <a:r>
              <a:rPr lang="ko-KR" altLang="en-US" sz="2000" spc="500" dirty="0">
                <a:solidFill>
                  <a:srgbClr val="FFFFFF"/>
                </a:solidFill>
                <a:ea typeface="S-Core Dream 5 Medium"/>
              </a:rPr>
              <a:t>유동균</a:t>
            </a:r>
            <a:endParaRPr lang="ko-KR" sz="2000" i="0" u="none" strike="noStrike" spc="500" dirty="0">
              <a:solidFill>
                <a:srgbClr val="FFFFFF"/>
              </a:solidFill>
              <a:ea typeface="S-Core Dream 5 Medium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5041900" y="9525000"/>
            <a:ext cx="7239000" cy="25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5219700"/>
            <a:ext cx="10045700" cy="10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9600" y="0"/>
            <a:ext cx="1168400" cy="10287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66800" y="1016000"/>
            <a:ext cx="7366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4800" b="0" i="0" u="none" strike="noStrike" spc="-100" dirty="0">
                <a:solidFill>
                  <a:srgbClr val="164F36"/>
                </a:solidFill>
                <a:latin typeface="S-Core Dream 3 Light"/>
              </a:rPr>
              <a:t>01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1803400"/>
            <a:ext cx="6438900" cy="25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62000" y="1854200"/>
            <a:ext cx="14249400" cy="783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endParaRPr lang="en-US" altLang="ko-KR" sz="3200" dirty="0"/>
          </a:p>
        </p:txBody>
      </p:sp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4" name="TextBox 24"/>
          <p:cNvSpPr txBox="1"/>
          <p:nvPr/>
        </p:nvSpPr>
        <p:spPr>
          <a:xfrm>
            <a:off x="1816100" y="889000"/>
            <a:ext cx="75565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altLang="ko-KR" sz="6000" b="0" i="0" u="none" strike="noStrike" spc="-200" dirty="0">
                <a:solidFill>
                  <a:srgbClr val="164F36"/>
                </a:solidFill>
                <a:ea typeface="S-Core Dream 7 ExtraBold"/>
              </a:rPr>
              <a:t>84</a:t>
            </a:r>
            <a:r>
              <a:rPr lang="en-US" altLang="ko-KR" sz="6000" spc="-200" dirty="0">
                <a:solidFill>
                  <a:srgbClr val="164F36"/>
                </a:solidFill>
                <a:ea typeface="S-Core Dream 7 ExtraBold"/>
              </a:rPr>
              <a:t>page</a:t>
            </a:r>
            <a:r>
              <a:rPr lang="ko-KR" altLang="en-US" sz="6000" spc="-200" dirty="0">
                <a:solidFill>
                  <a:srgbClr val="164F36"/>
                </a:solidFill>
                <a:ea typeface="S-Core Dream 7 ExtraBold"/>
              </a:rPr>
              <a:t> </a:t>
            </a:r>
            <a:r>
              <a:rPr lang="en-US" altLang="ko-KR" sz="6000" spc="-200" dirty="0">
                <a:solidFill>
                  <a:srgbClr val="164F36"/>
                </a:solidFill>
                <a:ea typeface="S-Core Dream 7 ExtraBold"/>
              </a:rPr>
              <a:t>eg4 code</a:t>
            </a:r>
            <a:endParaRPr lang="ko-KR" sz="6000" b="0" i="0" u="none" strike="noStrike" spc="-200" dirty="0">
              <a:solidFill>
                <a:srgbClr val="164F36"/>
              </a:solidFill>
              <a:ea typeface="S-Core Dream 7 ExtraBold"/>
            </a:endParaRP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5041900" y="9525000"/>
            <a:ext cx="7239000" cy="254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7399000" y="9105900"/>
            <a:ext cx="609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pc="-200" dirty="0">
                <a:solidFill>
                  <a:srgbClr val="FFFFFF">
                    <a:alpha val="70196"/>
                  </a:srgbClr>
                </a:solidFill>
                <a:latin typeface="S-Core Dream 3 Light"/>
              </a:rPr>
              <a:t>1</a:t>
            </a:r>
            <a:endParaRPr lang="en-US" b="0" i="0" u="none" strike="noStrike" spc="-200" dirty="0">
              <a:solidFill>
                <a:srgbClr val="FFFFFF">
                  <a:alpha val="70196"/>
                </a:srgbClr>
              </a:solidFill>
              <a:latin typeface="S-Core Dream 3 Ligh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47DE3A-8DC0-B96A-5975-50A5EE44136E}"/>
              </a:ext>
            </a:extLst>
          </p:cNvPr>
          <p:cNvSpPr txBox="1"/>
          <p:nvPr/>
        </p:nvSpPr>
        <p:spPr>
          <a:xfrm>
            <a:off x="17449800" y="495300"/>
            <a:ext cx="457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컴퓨터공학과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유동균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pic>
        <p:nvPicPr>
          <p:cNvPr id="12" name="그림 11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006B9E8E-DE45-3A26-23F6-2DADFEA7DD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32"/>
          <a:stretch/>
        </p:blipFill>
        <p:spPr>
          <a:xfrm>
            <a:off x="47845" y="1816100"/>
            <a:ext cx="8029355" cy="8430096"/>
          </a:xfrm>
          <a:prstGeom prst="rect">
            <a:avLst/>
          </a:prstGeom>
        </p:spPr>
      </p:pic>
      <p:pic>
        <p:nvPicPr>
          <p:cNvPr id="14" name="그림 13" descr="텍스트, 스크린샷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95536634-E5B7-60F9-0AFF-FD5392336E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96"/>
          <a:stretch/>
        </p:blipFill>
        <p:spPr>
          <a:xfrm>
            <a:off x="8077200" y="1816100"/>
            <a:ext cx="8427616" cy="2850127"/>
          </a:xfrm>
          <a:prstGeom prst="rect">
            <a:avLst/>
          </a:prstGeom>
        </p:spPr>
      </p:pic>
      <p:pic>
        <p:nvPicPr>
          <p:cNvPr id="25" name="그림 2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EECA3BE-B635-129E-B868-420B481A94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693" y="7238418"/>
            <a:ext cx="8337002" cy="1655771"/>
          </a:xfrm>
          <a:prstGeom prst="rect">
            <a:avLst/>
          </a:prstGeom>
        </p:spPr>
      </p:pic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086E2550-E9D0-896B-46B0-5D0B9554E8AE}"/>
              </a:ext>
            </a:extLst>
          </p:cNvPr>
          <p:cNvSpPr/>
          <p:nvPr/>
        </p:nvSpPr>
        <p:spPr>
          <a:xfrm>
            <a:off x="11887200" y="4933950"/>
            <a:ext cx="1143000" cy="16764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40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9600" y="0"/>
            <a:ext cx="1168400" cy="10287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66800" y="1016000"/>
            <a:ext cx="7366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4800" b="0" i="0" u="none" strike="noStrike" spc="-100" dirty="0">
                <a:solidFill>
                  <a:srgbClr val="164F36"/>
                </a:solidFill>
                <a:latin typeface="S-Core Dream 3 Light"/>
              </a:rPr>
              <a:t>0</a:t>
            </a:r>
            <a:r>
              <a:rPr lang="en-US" sz="4800" spc="-100" dirty="0">
                <a:solidFill>
                  <a:srgbClr val="164F36"/>
                </a:solidFill>
                <a:latin typeface="S-Core Dream 3 Light"/>
              </a:rPr>
              <a:t>1</a:t>
            </a:r>
            <a:endParaRPr lang="en-US" sz="4800" b="0" i="0" u="none" strike="noStrike" spc="-100" dirty="0">
              <a:solidFill>
                <a:srgbClr val="164F36"/>
              </a:solidFill>
              <a:latin typeface="S-Core Dream 3 Light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1803400"/>
            <a:ext cx="6438900" cy="25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62000" y="1854200"/>
            <a:ext cx="14249400" cy="783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endParaRPr lang="en-US" altLang="ko-KR" sz="3200" dirty="0"/>
          </a:p>
        </p:txBody>
      </p:sp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4" name="TextBox 24"/>
          <p:cNvSpPr txBox="1"/>
          <p:nvPr/>
        </p:nvSpPr>
        <p:spPr>
          <a:xfrm>
            <a:off x="1816100" y="889000"/>
            <a:ext cx="75565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altLang="ko-KR" sz="6000" b="0" i="0" u="none" strike="noStrike" spc="-200" dirty="0">
                <a:solidFill>
                  <a:srgbClr val="164F36"/>
                </a:solidFill>
                <a:ea typeface="S-Core Dream 7 ExtraBold"/>
              </a:rPr>
              <a:t>84</a:t>
            </a:r>
            <a:r>
              <a:rPr lang="en-US" altLang="ko-KR" sz="6000" spc="-200" dirty="0">
                <a:solidFill>
                  <a:srgbClr val="164F36"/>
                </a:solidFill>
                <a:ea typeface="S-Core Dream 7 ExtraBold"/>
              </a:rPr>
              <a:t>page</a:t>
            </a:r>
            <a:r>
              <a:rPr lang="ko-KR" altLang="en-US" sz="6000" spc="-200" dirty="0">
                <a:solidFill>
                  <a:srgbClr val="164F36"/>
                </a:solidFill>
                <a:ea typeface="S-Core Dream 7 ExtraBold"/>
              </a:rPr>
              <a:t> </a:t>
            </a:r>
            <a:r>
              <a:rPr lang="en-US" altLang="ko-KR" sz="6000" spc="-200" dirty="0">
                <a:solidFill>
                  <a:srgbClr val="164F36"/>
                </a:solidFill>
                <a:ea typeface="S-Core Dream 7 ExtraBold"/>
              </a:rPr>
              <a:t>eg4 result</a:t>
            </a:r>
            <a:endParaRPr lang="ko-KR" sz="6000" b="0" i="0" u="none" strike="noStrike" spc="-200" dirty="0">
              <a:solidFill>
                <a:srgbClr val="164F36"/>
              </a:solidFill>
              <a:ea typeface="S-Core Dream 7 ExtraBold"/>
            </a:endParaRP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5041900" y="9525000"/>
            <a:ext cx="7239000" cy="254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7399000" y="9105900"/>
            <a:ext cx="609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b="0" i="0" u="none" strike="noStrike" spc="-200" dirty="0">
                <a:solidFill>
                  <a:srgbClr val="FFFFFF">
                    <a:alpha val="70196"/>
                  </a:srgbClr>
                </a:solidFill>
                <a:latin typeface="S-Core Dream 3 Light"/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47DE3A-8DC0-B96A-5975-50A5EE44136E}"/>
              </a:ext>
            </a:extLst>
          </p:cNvPr>
          <p:cNvSpPr txBox="1"/>
          <p:nvPr/>
        </p:nvSpPr>
        <p:spPr>
          <a:xfrm>
            <a:off x="17449800" y="495300"/>
            <a:ext cx="457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컴퓨터공학과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유동균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pic>
        <p:nvPicPr>
          <p:cNvPr id="17" name="그림 16" descr="라인, 텍스트, 그래프, 도표이(가) 표시된 사진&#10;&#10;자동 생성된 설명">
            <a:extLst>
              <a:ext uri="{FF2B5EF4-FFF2-40B4-BE49-F238E27FC236}">
                <a16:creationId xmlns:a16="http://schemas.microsoft.com/office/drawing/2014/main" id="{10908F77-8DCE-0940-E4BD-2CBB2F97B2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6"/>
          <a:stretch/>
        </p:blipFill>
        <p:spPr>
          <a:xfrm>
            <a:off x="11363483" y="1637951"/>
            <a:ext cx="5134584" cy="4267550"/>
          </a:xfrm>
          <a:prstGeom prst="rect">
            <a:avLst/>
          </a:prstGeom>
        </p:spPr>
      </p:pic>
      <p:pic>
        <p:nvPicPr>
          <p:cNvPr id="19" name="그림 18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06FCF00B-D603-0EA7-92C9-44A3AE6BAE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114" y="1835765"/>
            <a:ext cx="4952315" cy="3860851"/>
          </a:xfrm>
          <a:prstGeom prst="rect">
            <a:avLst/>
          </a:prstGeom>
        </p:spPr>
      </p:pic>
      <p:pic>
        <p:nvPicPr>
          <p:cNvPr id="22" name="그림 21" descr="라인, 텍스트, 그래프, 도표이(가) 표시된 사진&#10;&#10;자동 생성된 설명">
            <a:extLst>
              <a:ext uri="{FF2B5EF4-FFF2-40B4-BE49-F238E27FC236}">
                <a16:creationId xmlns:a16="http://schemas.microsoft.com/office/drawing/2014/main" id="{1684F648-96D7-1718-638D-308239C001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91655"/>
            <a:ext cx="4952315" cy="37344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88EB63-CE78-A2EC-47B7-C69DDF6D41B1}"/>
              </a:ext>
            </a:extLst>
          </p:cNvPr>
          <p:cNvSpPr txBox="1"/>
          <p:nvPr/>
        </p:nvSpPr>
        <p:spPr>
          <a:xfrm>
            <a:off x="216667" y="5602689"/>
            <a:ext cx="162814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data</a:t>
            </a:r>
            <a:r>
              <a:rPr lang="ko-KR" altLang="en-US" sz="2400" dirty="0"/>
              <a:t> 셋은</a:t>
            </a:r>
            <a:r>
              <a:rPr lang="en-US" altLang="ko-KR" sz="2400" dirty="0"/>
              <a:t> (1, 1), (2, 2), (3, 3), (4, 4) </a:t>
            </a:r>
            <a:r>
              <a:rPr lang="ko-KR" altLang="en-US" sz="2400" dirty="0"/>
              <a:t>을 사용함</a:t>
            </a:r>
            <a:endParaRPr lang="en-US" altLang="ko-KR" sz="2400" dirty="0"/>
          </a:p>
          <a:p>
            <a:r>
              <a:rPr lang="ko-KR" altLang="en-US" sz="2400" dirty="0"/>
              <a:t>또한 </a:t>
            </a:r>
            <a:r>
              <a:rPr lang="en-US" altLang="ko-KR" sz="2400" dirty="0"/>
              <a:t>w0, w1 </a:t>
            </a:r>
            <a:r>
              <a:rPr lang="ko-KR" altLang="en-US" sz="2400" dirty="0"/>
              <a:t>가중치와 기울기는 랜덤으로 가져오도록 설정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>
                <a:solidFill>
                  <a:srgbClr val="FF0000"/>
                </a:solidFill>
              </a:rPr>
              <a:t>linear_regressor</a:t>
            </a:r>
            <a:r>
              <a:rPr lang="en-US" altLang="ko-KR" sz="2400" dirty="0">
                <a:solidFill>
                  <a:srgbClr val="FF0000"/>
                </a:solidFill>
              </a:rPr>
              <a:t>()                    </a:t>
            </a:r>
            <a:r>
              <a:rPr lang="en-US" altLang="ko-KR" sz="2400" dirty="0"/>
              <a:t>// </a:t>
            </a:r>
            <a:r>
              <a:rPr lang="ko-KR" altLang="en-US" sz="2400" dirty="0"/>
              <a:t>선형회귀 함수로 </a:t>
            </a:r>
            <a:r>
              <a:rPr lang="en-US" altLang="ko-KR" sz="2400" dirty="0"/>
              <a:t>y = w1 * x + w0 </a:t>
            </a:r>
          </a:p>
          <a:p>
            <a:r>
              <a:rPr lang="en-US" altLang="ko-KR" sz="2400" dirty="0" err="1">
                <a:solidFill>
                  <a:srgbClr val="FF0000"/>
                </a:solidFill>
              </a:rPr>
              <a:t>mean_squared_error_loss</a:t>
            </a:r>
            <a:r>
              <a:rPr lang="en-US" altLang="ko-KR" sz="2400" dirty="0">
                <a:solidFill>
                  <a:srgbClr val="FF0000"/>
                </a:solidFill>
              </a:rPr>
              <a:t>()  </a:t>
            </a:r>
            <a:r>
              <a:rPr lang="en-US" altLang="ko-KR" sz="2400" dirty="0"/>
              <a:t>// </a:t>
            </a:r>
            <a:r>
              <a:rPr lang="ko-KR" altLang="en-US" sz="2400" dirty="0"/>
              <a:t>손실 함수로 선형회귀의 결과와 실제 결과값과의 차를 제곱해 나눔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>
                <a:solidFill>
                  <a:srgbClr val="FF0000"/>
                </a:solidFill>
              </a:rPr>
              <a:t>gradient_descent</a:t>
            </a:r>
            <a:r>
              <a:rPr lang="en-US" altLang="ko-KR" sz="2400" dirty="0">
                <a:solidFill>
                  <a:srgbClr val="FF0000"/>
                </a:solidFill>
              </a:rPr>
              <a:t>()        </a:t>
            </a:r>
            <a:r>
              <a:rPr lang="en-US" altLang="ko-KR" sz="2400" dirty="0"/>
              <a:t>// </a:t>
            </a:r>
            <a:r>
              <a:rPr lang="ko-KR" altLang="en-US" sz="2400" dirty="0" err="1"/>
              <a:t>경사하강법</a:t>
            </a:r>
            <a:r>
              <a:rPr lang="ko-KR" altLang="en-US" sz="2400" dirty="0"/>
              <a:t> 함수 </a:t>
            </a:r>
            <a:r>
              <a:rPr lang="en-US" altLang="ko-KR" sz="2400" dirty="0"/>
              <a:t>=&gt; </a:t>
            </a:r>
            <a:r>
              <a:rPr lang="ko-KR" altLang="en-US" sz="2400" dirty="0"/>
              <a:t> 손실함수를 </a:t>
            </a:r>
            <a:r>
              <a:rPr lang="ko-KR" altLang="en-US" sz="2400" dirty="0" err="1"/>
              <a:t>최소하하는</a:t>
            </a:r>
            <a:r>
              <a:rPr lang="ko-KR" altLang="en-US" sz="2400" dirty="0"/>
              <a:t> 기울기를 이용하는 함수</a:t>
            </a:r>
            <a:endParaRPr lang="en-US" altLang="ko-KR" sz="2400" dirty="0"/>
          </a:p>
          <a:p>
            <a:r>
              <a:rPr lang="en-US" altLang="ko-KR" sz="2400" dirty="0">
                <a:highlight>
                  <a:srgbClr val="FFFF00"/>
                </a:highlight>
              </a:rPr>
              <a:t>Parameter: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00B0F0"/>
                </a:solidFill>
              </a:rPr>
              <a:t>x, y, w0_init(w0</a:t>
            </a:r>
            <a:r>
              <a:rPr lang="ko-KR" altLang="en-US" sz="2400" dirty="0">
                <a:solidFill>
                  <a:srgbClr val="00B0F0"/>
                </a:solidFill>
              </a:rPr>
              <a:t>의 초기값</a:t>
            </a:r>
            <a:r>
              <a:rPr lang="en-US" altLang="ko-KR" sz="2400" dirty="0">
                <a:solidFill>
                  <a:srgbClr val="00B0F0"/>
                </a:solidFill>
              </a:rPr>
              <a:t>), w1_init(w1</a:t>
            </a:r>
            <a:r>
              <a:rPr lang="ko-KR" altLang="en-US" sz="2400" dirty="0">
                <a:solidFill>
                  <a:srgbClr val="00B0F0"/>
                </a:solidFill>
              </a:rPr>
              <a:t>의 초기값</a:t>
            </a:r>
            <a:r>
              <a:rPr lang="en-US" altLang="ko-KR" sz="2400" dirty="0">
                <a:solidFill>
                  <a:srgbClr val="00B0F0"/>
                </a:solidFill>
              </a:rPr>
              <a:t>), </a:t>
            </a:r>
            <a:r>
              <a:rPr lang="en-US" altLang="ko-KR" sz="2400" dirty="0" err="1">
                <a:solidFill>
                  <a:srgbClr val="00B0F0"/>
                </a:solidFill>
              </a:rPr>
              <a:t>lr</a:t>
            </a:r>
            <a:r>
              <a:rPr lang="en-US" altLang="ko-KR" sz="2400" dirty="0">
                <a:solidFill>
                  <a:srgbClr val="00B0F0"/>
                </a:solidFill>
              </a:rPr>
              <a:t>(</a:t>
            </a:r>
            <a:r>
              <a:rPr lang="ko-KR" altLang="en-US" sz="2400" dirty="0" err="1">
                <a:solidFill>
                  <a:srgbClr val="00B0F0"/>
                </a:solidFill>
              </a:rPr>
              <a:t>학습률</a:t>
            </a:r>
            <a:r>
              <a:rPr lang="en-US" altLang="ko-KR" sz="2400" dirty="0">
                <a:solidFill>
                  <a:srgbClr val="00B0F0"/>
                </a:solidFill>
              </a:rPr>
              <a:t>), tolerance(</a:t>
            </a:r>
            <a:r>
              <a:rPr lang="ko-KR" altLang="en-US" sz="2400" dirty="0">
                <a:solidFill>
                  <a:srgbClr val="00B0F0"/>
                </a:solidFill>
              </a:rPr>
              <a:t>손실함수 </a:t>
            </a:r>
            <a:r>
              <a:rPr lang="en-US" altLang="ko-KR" sz="2400" dirty="0">
                <a:solidFill>
                  <a:srgbClr val="00B0F0"/>
                </a:solidFill>
              </a:rPr>
              <a:t>0</a:t>
            </a:r>
            <a:r>
              <a:rPr lang="ko-KR" altLang="en-US" sz="2400" dirty="0">
                <a:solidFill>
                  <a:srgbClr val="00B0F0"/>
                </a:solidFill>
              </a:rPr>
              <a:t>을 위한 최솟값</a:t>
            </a:r>
            <a:r>
              <a:rPr lang="en-US" altLang="ko-KR" sz="2400" dirty="0">
                <a:solidFill>
                  <a:srgbClr val="00B0F0"/>
                </a:solidFill>
              </a:rPr>
              <a:t>)</a:t>
            </a:r>
          </a:p>
          <a:p>
            <a:endParaRPr lang="en-US" altLang="ko-KR" sz="2400" dirty="0">
              <a:solidFill>
                <a:srgbClr val="00B0F0"/>
              </a:solidFill>
            </a:endParaRPr>
          </a:p>
          <a:p>
            <a:r>
              <a:rPr lang="ko-KR" altLang="en-US" sz="2400" dirty="0"/>
              <a:t>손실에 대한 기울기를 계산하여  </a:t>
            </a:r>
            <a:r>
              <a:rPr lang="en-US" altLang="ko-KR" sz="2400" dirty="0"/>
              <a:t>tolerance</a:t>
            </a:r>
            <a:r>
              <a:rPr lang="ko-KR" altLang="en-US" sz="2400" dirty="0"/>
              <a:t>보다 작아질 때 까지 반복을 진행</a:t>
            </a:r>
            <a:r>
              <a:rPr lang="en-US" altLang="ko-KR" sz="2400" dirty="0"/>
              <a:t>. </a:t>
            </a:r>
            <a:r>
              <a:rPr lang="ko-KR" altLang="en-US" sz="2400" dirty="0"/>
              <a:t>기울기 값을 가지고 가중치를 계속해서 업데이트하며 반복횟수의 출력을 위해 </a:t>
            </a:r>
            <a:r>
              <a:rPr lang="en-US" altLang="ko-KR" sz="2400" dirty="0"/>
              <a:t>1</a:t>
            </a:r>
            <a:r>
              <a:rPr lang="ko-KR" altLang="en-US" sz="2400" dirty="0"/>
              <a:t>씩 증가시킴</a:t>
            </a:r>
            <a:endParaRPr lang="en-US" altLang="ko-KR" sz="2400" dirty="0"/>
          </a:p>
          <a:p>
            <a:endParaRPr lang="en-US" altLang="ko-KR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710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9600" y="0"/>
            <a:ext cx="1168400" cy="10287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66800" y="1016000"/>
            <a:ext cx="7366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4800" b="0" i="0" u="none" strike="noStrike" spc="-100" dirty="0">
                <a:solidFill>
                  <a:srgbClr val="164F36"/>
                </a:solidFill>
                <a:latin typeface="S-Core Dream 3 Light"/>
              </a:rPr>
              <a:t>02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1803400"/>
            <a:ext cx="6438900" cy="25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62000" y="1854200"/>
            <a:ext cx="14249400" cy="783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endParaRPr lang="en-US" altLang="ko-KR" sz="3200" dirty="0"/>
          </a:p>
        </p:txBody>
      </p:sp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4" name="TextBox 24"/>
          <p:cNvSpPr txBox="1"/>
          <p:nvPr/>
        </p:nvSpPr>
        <p:spPr>
          <a:xfrm>
            <a:off x="1816100" y="889000"/>
            <a:ext cx="75565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altLang="ko-KR" sz="6000" spc="-200" dirty="0">
                <a:solidFill>
                  <a:srgbClr val="164F36"/>
                </a:solidFill>
                <a:ea typeface="S-Core Dream 7 ExtraBold"/>
              </a:rPr>
              <a:t>91page</a:t>
            </a:r>
            <a:r>
              <a:rPr lang="ko-KR" altLang="en-US" sz="6000" spc="-200" dirty="0">
                <a:solidFill>
                  <a:srgbClr val="164F36"/>
                </a:solidFill>
                <a:ea typeface="S-Core Dream 7 ExtraBold"/>
              </a:rPr>
              <a:t> </a:t>
            </a:r>
            <a:r>
              <a:rPr lang="en-US" altLang="ko-KR" sz="6000" spc="-200" dirty="0">
                <a:solidFill>
                  <a:srgbClr val="164F36"/>
                </a:solidFill>
                <a:ea typeface="S-Core Dream 7 ExtraBold"/>
              </a:rPr>
              <a:t>eg6 code, result</a:t>
            </a:r>
            <a:endParaRPr lang="ko-KR" sz="6000" b="0" i="0" u="none" strike="noStrike" spc="-200" dirty="0">
              <a:solidFill>
                <a:srgbClr val="164F36"/>
              </a:solidFill>
              <a:ea typeface="S-Core Dream 7 ExtraBold"/>
            </a:endParaRP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5041900" y="9525000"/>
            <a:ext cx="7239000" cy="254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7399000" y="9105900"/>
            <a:ext cx="609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b="0" i="0" u="none" strike="noStrike" spc="-200" dirty="0">
                <a:solidFill>
                  <a:srgbClr val="FFFFFF">
                    <a:alpha val="70196"/>
                  </a:srgbClr>
                </a:solidFill>
                <a:latin typeface="S-Core Dream 3 Light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47DE3A-8DC0-B96A-5975-50A5EE44136E}"/>
              </a:ext>
            </a:extLst>
          </p:cNvPr>
          <p:cNvSpPr txBox="1"/>
          <p:nvPr/>
        </p:nvSpPr>
        <p:spPr>
          <a:xfrm>
            <a:off x="17449800" y="495300"/>
            <a:ext cx="457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컴퓨터공학과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유동균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pic>
        <p:nvPicPr>
          <p:cNvPr id="5" name="그림 4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199C38E7-A4DF-F475-54EE-C263EA287B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77"/>
          <a:stretch/>
        </p:blipFill>
        <p:spPr>
          <a:xfrm>
            <a:off x="-12700" y="1816100"/>
            <a:ext cx="6870700" cy="5509737"/>
          </a:xfrm>
          <a:prstGeom prst="rect">
            <a:avLst/>
          </a:prstGeom>
        </p:spPr>
      </p:pic>
      <p:pic>
        <p:nvPicPr>
          <p:cNvPr id="10" name="그림 9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BBEB9F11-169D-E9FF-FB42-7CAC707FEE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458" y="6743700"/>
            <a:ext cx="4115157" cy="381033"/>
          </a:xfrm>
          <a:prstGeom prst="rect">
            <a:avLst/>
          </a:prstGeom>
        </p:spPr>
      </p:pic>
      <p:pic>
        <p:nvPicPr>
          <p:cNvPr id="12" name="그림 11" descr="라인, 텍스트, 그래프, 도표이(가) 표시된 사진&#10;&#10;자동 생성된 설명">
            <a:extLst>
              <a:ext uri="{FF2B5EF4-FFF2-40B4-BE49-F238E27FC236}">
                <a16:creationId xmlns:a16="http://schemas.microsoft.com/office/drawing/2014/main" id="{BCE809E4-9544-C334-2583-DCEA4EA469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1695834"/>
            <a:ext cx="6184900" cy="4755531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BF2A8DF2-8C80-812E-62CD-5B7D62C7A28F}"/>
              </a:ext>
            </a:extLst>
          </p:cNvPr>
          <p:cNvSpPr/>
          <p:nvPr/>
        </p:nvSpPr>
        <p:spPr>
          <a:xfrm>
            <a:off x="7406968" y="3390900"/>
            <a:ext cx="1559232" cy="12575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A913C6-4DB3-65D1-6B05-2AA9BEE8C3C6}"/>
              </a:ext>
            </a:extLst>
          </p:cNvPr>
          <p:cNvSpPr txBox="1"/>
          <p:nvPr/>
        </p:nvSpPr>
        <p:spPr>
          <a:xfrm>
            <a:off x="133350" y="7571863"/>
            <a:ext cx="16281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data</a:t>
            </a:r>
            <a:r>
              <a:rPr lang="ko-KR" altLang="en-US" sz="2800" dirty="0"/>
              <a:t> 셋 </a:t>
            </a:r>
            <a:r>
              <a:rPr lang="en-US" altLang="ko-KR" sz="2800" dirty="0"/>
              <a:t>(1.0, 1.6), (3.0, 3.4)</a:t>
            </a:r>
          </a:p>
          <a:p>
            <a:endParaRPr lang="en-US" altLang="ko-KR" sz="2800" dirty="0"/>
          </a:p>
          <a:p>
            <a:r>
              <a:rPr lang="ko-KR" altLang="en-US" sz="2800" dirty="0"/>
              <a:t>손실함수</a:t>
            </a:r>
            <a:r>
              <a:rPr lang="en-US" altLang="ko-KR" sz="2800" dirty="0"/>
              <a:t>: (f(x) – y)^2 / n</a:t>
            </a:r>
          </a:p>
          <a:p>
            <a:r>
              <a:rPr lang="en-US" altLang="ko-KR" sz="2800" dirty="0"/>
              <a:t>w0: 0.5 w1: 1.0 </a:t>
            </a:r>
            <a:r>
              <a:rPr lang="ko-KR" altLang="en-US" sz="2800" dirty="0"/>
              <a:t>값을 가지고 선형회귀 함수와 손실함수를 계산하여 </a:t>
            </a:r>
            <a:r>
              <a:rPr lang="ko-KR" altLang="en-US" sz="2800" dirty="0">
                <a:solidFill>
                  <a:srgbClr val="00B0F0"/>
                </a:solidFill>
              </a:rPr>
              <a:t>평균 제곱 오차</a:t>
            </a:r>
            <a:r>
              <a:rPr lang="ko-KR" altLang="en-US" sz="2800" dirty="0"/>
              <a:t>를 구함</a:t>
            </a:r>
            <a:endParaRPr lang="en-US" altLang="ko-KR" sz="2800" dirty="0"/>
          </a:p>
          <a:p>
            <a:r>
              <a:rPr lang="en-US" altLang="ko-KR" sz="2800" dirty="0"/>
              <a:t>Y = x + 0.5</a:t>
            </a:r>
          </a:p>
          <a:p>
            <a:r>
              <a:rPr lang="en-US" altLang="ko-KR" sz="2800" dirty="0"/>
              <a:t>(1.5 – 1.6) ^ 2 + (3.5 – 3.4) ^ 2 / 2 = </a:t>
            </a:r>
            <a:r>
              <a:rPr lang="en-US" altLang="ko-KR" sz="2800" dirty="0">
                <a:highlight>
                  <a:srgbClr val="FFFF00"/>
                </a:highlight>
              </a:rPr>
              <a:t>0.01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0829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9600" y="0"/>
            <a:ext cx="1168400" cy="10287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66800" y="1016000"/>
            <a:ext cx="7366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4800" b="0" i="0" u="none" strike="noStrike" spc="-100" dirty="0">
                <a:solidFill>
                  <a:srgbClr val="164F36"/>
                </a:solidFill>
                <a:latin typeface="S-Core Dream 3 Light"/>
              </a:rPr>
              <a:t>03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1803400"/>
            <a:ext cx="6438900" cy="254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4" name="TextBox 24"/>
          <p:cNvSpPr txBox="1"/>
          <p:nvPr/>
        </p:nvSpPr>
        <p:spPr>
          <a:xfrm>
            <a:off x="1816100" y="889000"/>
            <a:ext cx="75565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1300"/>
              </a:lnSpc>
            </a:pPr>
            <a:r>
              <a:rPr lang="en-US" altLang="ko-KR" sz="6000" spc="-200" dirty="0">
                <a:solidFill>
                  <a:srgbClr val="164F36"/>
                </a:solidFill>
                <a:ea typeface="S-Core Dream 7 ExtraBold"/>
              </a:rPr>
              <a:t>91page</a:t>
            </a:r>
            <a:r>
              <a:rPr lang="ko-KR" altLang="en-US" sz="6000" spc="-200" dirty="0">
                <a:solidFill>
                  <a:srgbClr val="164F36"/>
                </a:solidFill>
                <a:ea typeface="S-Core Dream 7 ExtraBold"/>
              </a:rPr>
              <a:t> </a:t>
            </a:r>
            <a:r>
              <a:rPr lang="en-US" altLang="ko-KR" sz="6000" spc="-200" dirty="0">
                <a:solidFill>
                  <a:srgbClr val="164F36"/>
                </a:solidFill>
                <a:ea typeface="S-Core Dream 7 ExtraBold"/>
              </a:rPr>
              <a:t>eg7 code, result</a:t>
            </a:r>
            <a:endParaRPr lang="ko-KR" altLang="ko-KR" sz="6000" b="0" i="0" u="none" strike="noStrike" spc="-200" dirty="0">
              <a:solidFill>
                <a:srgbClr val="164F36"/>
              </a:solidFill>
              <a:ea typeface="S-Core Dream 7 ExtraBold"/>
            </a:endParaRP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5041900" y="9525000"/>
            <a:ext cx="7239000" cy="254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7399000" y="9105900"/>
            <a:ext cx="609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pc="-200" dirty="0">
                <a:solidFill>
                  <a:srgbClr val="FFFFFF">
                    <a:alpha val="70196"/>
                  </a:srgbClr>
                </a:solidFill>
                <a:latin typeface="S-Core Dream 3 Light"/>
              </a:rPr>
              <a:t>4</a:t>
            </a:r>
            <a:endParaRPr lang="en-US" b="0" i="0" u="none" strike="noStrike" spc="-200" dirty="0">
              <a:solidFill>
                <a:srgbClr val="FFFFFF">
                  <a:alpha val="70196"/>
                </a:srgbClr>
              </a:solidFill>
              <a:latin typeface="S-Core Dream 3 Ligh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47DE3A-8DC0-B96A-5975-50A5EE44136E}"/>
              </a:ext>
            </a:extLst>
          </p:cNvPr>
          <p:cNvSpPr txBox="1"/>
          <p:nvPr/>
        </p:nvSpPr>
        <p:spPr>
          <a:xfrm>
            <a:off x="17449800" y="495300"/>
            <a:ext cx="457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컴퓨터공학과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유동균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pic>
        <p:nvPicPr>
          <p:cNvPr id="4" name="그림 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862664D5-12A4-039C-2910-3E1E783446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906" y="1828800"/>
            <a:ext cx="7376799" cy="5425910"/>
          </a:xfrm>
          <a:prstGeom prst="rect">
            <a:avLst/>
          </a:prstGeom>
        </p:spPr>
      </p:pic>
      <p:pic>
        <p:nvPicPr>
          <p:cNvPr id="6" name="그림 5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A276F83A-77F6-8983-BA13-33EBB104E1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946" y="1977086"/>
            <a:ext cx="5853051" cy="4452157"/>
          </a:xfrm>
          <a:prstGeom prst="rect">
            <a:avLst/>
          </a:prstGeom>
        </p:spPr>
      </p:pic>
      <p:pic>
        <p:nvPicPr>
          <p:cNvPr id="11" name="그림 10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E76EC558-7559-0E8C-97EB-2E71DB12A7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946" y="6866056"/>
            <a:ext cx="4496190" cy="388654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E97B487-E887-4623-866D-5654FBB5D045}"/>
              </a:ext>
            </a:extLst>
          </p:cNvPr>
          <p:cNvSpPr/>
          <p:nvPr/>
        </p:nvSpPr>
        <p:spPr>
          <a:xfrm>
            <a:off x="7677093" y="3368722"/>
            <a:ext cx="1559232" cy="12575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304017-3A04-4BE5-393A-AE98ECEAD376}"/>
              </a:ext>
            </a:extLst>
          </p:cNvPr>
          <p:cNvSpPr txBox="1"/>
          <p:nvPr/>
        </p:nvSpPr>
        <p:spPr>
          <a:xfrm>
            <a:off x="228600" y="7529493"/>
            <a:ext cx="16281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data</a:t>
            </a:r>
            <a:r>
              <a:rPr lang="ko-KR" altLang="en-US" sz="2800" dirty="0"/>
              <a:t> 셋 </a:t>
            </a:r>
            <a:r>
              <a:rPr lang="en-US" altLang="ko-KR" sz="2800" dirty="0"/>
              <a:t>(1.0, 1.6), (3.0, 3.4)</a:t>
            </a:r>
          </a:p>
          <a:p>
            <a:endParaRPr lang="en-US" altLang="ko-KR" sz="2800" dirty="0"/>
          </a:p>
          <a:p>
            <a:r>
              <a:rPr lang="ko-KR" altLang="en-US" sz="2800" dirty="0"/>
              <a:t>손실함수</a:t>
            </a:r>
            <a:r>
              <a:rPr lang="en-US" altLang="ko-KR" sz="2800" dirty="0"/>
              <a:t>: (f(x) – y)^2 / n</a:t>
            </a:r>
          </a:p>
          <a:p>
            <a:r>
              <a:rPr lang="en-US" altLang="ko-KR" sz="2800" dirty="0"/>
              <a:t>w0: 1 w1: 1.0 </a:t>
            </a:r>
            <a:r>
              <a:rPr lang="ko-KR" altLang="en-US" sz="2800" dirty="0"/>
              <a:t>값을 가지고 선형회귀 함수와 손실함수를 계산하여 </a:t>
            </a:r>
            <a:r>
              <a:rPr lang="ko-KR" altLang="en-US" sz="2800" dirty="0">
                <a:solidFill>
                  <a:srgbClr val="00B0F0"/>
                </a:solidFill>
              </a:rPr>
              <a:t>평균 제곱 오차</a:t>
            </a:r>
            <a:r>
              <a:rPr lang="ko-KR" altLang="en-US" sz="2800" dirty="0"/>
              <a:t>를 구함</a:t>
            </a:r>
            <a:endParaRPr lang="en-US" altLang="ko-KR" sz="2800" dirty="0"/>
          </a:p>
          <a:p>
            <a:r>
              <a:rPr lang="en-US" altLang="ko-KR" sz="2800" dirty="0"/>
              <a:t>Y = x + 1</a:t>
            </a:r>
          </a:p>
          <a:p>
            <a:r>
              <a:rPr lang="en-US" altLang="ko-KR" sz="2800" dirty="0"/>
              <a:t>(2 – 1.6) ^ 2 + (4 – 3.4) ^ 2 / 2 = </a:t>
            </a:r>
            <a:r>
              <a:rPr lang="en-US" altLang="ko-KR" sz="2800" dirty="0">
                <a:highlight>
                  <a:srgbClr val="FFFF00"/>
                </a:highlight>
              </a:rPr>
              <a:t>0.26</a:t>
            </a:r>
            <a:endParaRPr lang="ko-KR" altLang="en-US" sz="2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23447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9600" y="0"/>
            <a:ext cx="1168400" cy="10287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66800" y="1016000"/>
            <a:ext cx="7366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4800" b="0" i="0" u="none" strike="noStrike" spc="-100" dirty="0">
                <a:solidFill>
                  <a:srgbClr val="164F36"/>
                </a:solidFill>
                <a:latin typeface="S-Core Dream 3 Light"/>
              </a:rPr>
              <a:t>0</a:t>
            </a:r>
            <a:r>
              <a:rPr lang="en-US" sz="4800" spc="-100" dirty="0">
                <a:solidFill>
                  <a:srgbClr val="164F36"/>
                </a:solidFill>
                <a:latin typeface="S-Core Dream 3 Light"/>
              </a:rPr>
              <a:t>4</a:t>
            </a:r>
            <a:endParaRPr lang="en-US" sz="4800" b="0" i="0" u="none" strike="noStrike" spc="-100" dirty="0">
              <a:solidFill>
                <a:srgbClr val="164F36"/>
              </a:solidFill>
              <a:latin typeface="S-Core Dream 3 Light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1803400"/>
            <a:ext cx="6438900" cy="254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4" name="TextBox 24"/>
          <p:cNvSpPr txBox="1"/>
          <p:nvPr/>
        </p:nvSpPr>
        <p:spPr>
          <a:xfrm>
            <a:off x="1816100" y="889000"/>
            <a:ext cx="75565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1300"/>
              </a:lnSpc>
            </a:pPr>
            <a:r>
              <a:rPr lang="en-US" altLang="ko-KR" sz="6000" spc="-200" dirty="0">
                <a:solidFill>
                  <a:srgbClr val="164F36"/>
                </a:solidFill>
                <a:ea typeface="S-Core Dream 7 ExtraBold"/>
              </a:rPr>
              <a:t>91page</a:t>
            </a:r>
            <a:r>
              <a:rPr lang="ko-KR" altLang="en-US" sz="6000" spc="-200" dirty="0">
                <a:solidFill>
                  <a:srgbClr val="164F36"/>
                </a:solidFill>
                <a:ea typeface="S-Core Dream 7 ExtraBold"/>
              </a:rPr>
              <a:t> </a:t>
            </a:r>
            <a:r>
              <a:rPr lang="en-US" altLang="ko-KR" sz="6000" spc="-200" dirty="0">
                <a:solidFill>
                  <a:srgbClr val="164F36"/>
                </a:solidFill>
                <a:ea typeface="S-Core Dream 7 ExtraBold"/>
              </a:rPr>
              <a:t>eg8 code, result</a:t>
            </a:r>
            <a:endParaRPr lang="ko-KR" altLang="ko-KR" sz="6000" b="0" i="0" u="none" strike="noStrike" spc="-200" dirty="0">
              <a:solidFill>
                <a:srgbClr val="164F36"/>
              </a:solidFill>
              <a:ea typeface="S-Core Dream 7 ExtraBold"/>
            </a:endParaRP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5041900" y="9525000"/>
            <a:ext cx="7239000" cy="254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7399000" y="9105900"/>
            <a:ext cx="609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b="0" i="0" u="none" strike="noStrike" spc="-200" dirty="0">
                <a:solidFill>
                  <a:srgbClr val="FFFFFF">
                    <a:alpha val="70196"/>
                  </a:srgbClr>
                </a:solidFill>
                <a:latin typeface="S-Core Dream 3 Light"/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47DE3A-8DC0-B96A-5975-50A5EE44136E}"/>
              </a:ext>
            </a:extLst>
          </p:cNvPr>
          <p:cNvSpPr txBox="1"/>
          <p:nvPr/>
        </p:nvSpPr>
        <p:spPr>
          <a:xfrm>
            <a:off x="17449800" y="495300"/>
            <a:ext cx="457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컴퓨터공학과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유동균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pic>
        <p:nvPicPr>
          <p:cNvPr id="4" name="그림 3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D1A35712-F7F9-7CAA-11DC-DEF01B0471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57" y="1873044"/>
            <a:ext cx="7628281" cy="5509737"/>
          </a:xfrm>
          <a:prstGeom prst="rect">
            <a:avLst/>
          </a:prstGeom>
        </p:spPr>
      </p:pic>
      <p:pic>
        <p:nvPicPr>
          <p:cNvPr id="6" name="그림 5" descr="라인, 그래프, 도표, 텍스트이(가) 표시된 사진&#10;&#10;자동 생성된 설명">
            <a:extLst>
              <a:ext uri="{FF2B5EF4-FFF2-40B4-BE49-F238E27FC236}">
                <a16:creationId xmlns:a16="http://schemas.microsoft.com/office/drawing/2014/main" id="{05CB3547-326A-8A14-67D8-E4145B8692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1827571"/>
            <a:ext cx="5689228" cy="4281129"/>
          </a:xfrm>
          <a:prstGeom prst="rect">
            <a:avLst/>
          </a:prstGeom>
        </p:spPr>
      </p:pic>
      <p:pic>
        <p:nvPicPr>
          <p:cNvPr id="11" name="그림 10" descr="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981ED969-40B1-7CFF-3CCF-62E3EF78D3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615" y="6931937"/>
            <a:ext cx="5121084" cy="411516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EB81249-457F-6EF5-6793-430447E90930}"/>
              </a:ext>
            </a:extLst>
          </p:cNvPr>
          <p:cNvSpPr/>
          <p:nvPr/>
        </p:nvSpPr>
        <p:spPr>
          <a:xfrm>
            <a:off x="7952522" y="3370378"/>
            <a:ext cx="1559232" cy="12575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483291-1137-C2DB-3DEF-1F3ED8E030C3}"/>
              </a:ext>
            </a:extLst>
          </p:cNvPr>
          <p:cNvSpPr txBox="1"/>
          <p:nvPr/>
        </p:nvSpPr>
        <p:spPr>
          <a:xfrm>
            <a:off x="306439" y="7471687"/>
            <a:ext cx="16281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data</a:t>
            </a:r>
            <a:r>
              <a:rPr lang="ko-KR" altLang="en-US" sz="2800" dirty="0"/>
              <a:t> 셋 </a:t>
            </a:r>
            <a:r>
              <a:rPr lang="en-US" altLang="ko-KR" sz="2800" dirty="0"/>
              <a:t>(1.0, 1.6), (3.0, 3.4)</a:t>
            </a:r>
          </a:p>
          <a:p>
            <a:endParaRPr lang="en-US" altLang="ko-KR" sz="2800" dirty="0"/>
          </a:p>
          <a:p>
            <a:r>
              <a:rPr lang="ko-KR" altLang="en-US" sz="2800" dirty="0"/>
              <a:t>손실함수</a:t>
            </a:r>
            <a:r>
              <a:rPr lang="en-US" altLang="ko-KR" sz="2800" dirty="0"/>
              <a:t>: (f(x) – y)^2 / n</a:t>
            </a:r>
          </a:p>
          <a:p>
            <a:r>
              <a:rPr lang="en-US" altLang="ko-KR" sz="2800" dirty="0"/>
              <a:t>w0: 0.5 w1: 1.0 </a:t>
            </a:r>
            <a:r>
              <a:rPr lang="ko-KR" altLang="en-US" sz="2800" dirty="0"/>
              <a:t>값을 가지고 선형회귀 함수와 손실함수를 계산하여 </a:t>
            </a:r>
            <a:r>
              <a:rPr lang="ko-KR" altLang="en-US" sz="2800" dirty="0">
                <a:solidFill>
                  <a:srgbClr val="00B0F0"/>
                </a:solidFill>
              </a:rPr>
              <a:t>평균 제곱 오차</a:t>
            </a:r>
            <a:r>
              <a:rPr lang="ko-KR" altLang="en-US" sz="2800" dirty="0"/>
              <a:t>를 구함</a:t>
            </a:r>
            <a:endParaRPr lang="en-US" altLang="ko-KR" sz="2800" dirty="0"/>
          </a:p>
          <a:p>
            <a:r>
              <a:rPr lang="en-US" altLang="ko-KR" sz="2800" dirty="0"/>
              <a:t>Y = 0.5x + 0.5</a:t>
            </a:r>
          </a:p>
          <a:p>
            <a:r>
              <a:rPr lang="en-US" altLang="ko-KR" sz="2800" dirty="0"/>
              <a:t>(1 – 1.6) ^ 2 + (2 – 3.4) ^ 2 / 2 = </a:t>
            </a:r>
            <a:r>
              <a:rPr lang="en-US" altLang="ko-KR" sz="2800" dirty="0">
                <a:highlight>
                  <a:srgbClr val="FFFF00"/>
                </a:highlight>
              </a:rPr>
              <a:t>1.16</a:t>
            </a:r>
            <a:endParaRPr lang="ko-KR" altLang="en-US" sz="2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16461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9600" y="0"/>
            <a:ext cx="1168400" cy="10287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66800" y="1016000"/>
            <a:ext cx="7366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4800" b="0" i="0" u="none" strike="noStrike" spc="-100" dirty="0">
                <a:solidFill>
                  <a:srgbClr val="164F36"/>
                </a:solidFill>
                <a:latin typeface="S-Core Dream 3 Light"/>
              </a:rPr>
              <a:t>0</a:t>
            </a:r>
            <a:r>
              <a:rPr lang="en-US" sz="4800" spc="-100" dirty="0">
                <a:solidFill>
                  <a:srgbClr val="164F36"/>
                </a:solidFill>
                <a:latin typeface="S-Core Dream 3 Light"/>
              </a:rPr>
              <a:t>5</a:t>
            </a:r>
            <a:endParaRPr lang="en-US" sz="4800" b="0" i="0" u="none" strike="noStrike" spc="-100" dirty="0">
              <a:solidFill>
                <a:srgbClr val="164F36"/>
              </a:solidFill>
              <a:latin typeface="S-Core Dream 3 Light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700" y="1803400"/>
            <a:ext cx="6438900" cy="254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4" name="TextBox 24"/>
          <p:cNvSpPr txBox="1"/>
          <p:nvPr/>
        </p:nvSpPr>
        <p:spPr>
          <a:xfrm>
            <a:off x="1816100" y="889000"/>
            <a:ext cx="75565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1300"/>
              </a:lnSpc>
            </a:pPr>
            <a:r>
              <a:rPr lang="en-US" altLang="ko-KR" sz="6000" spc="-200" dirty="0">
                <a:solidFill>
                  <a:srgbClr val="164F36"/>
                </a:solidFill>
                <a:ea typeface="S-Core Dream 7 ExtraBold"/>
              </a:rPr>
              <a:t>91page</a:t>
            </a:r>
            <a:r>
              <a:rPr lang="ko-KR" altLang="en-US" sz="6000" spc="-200" dirty="0">
                <a:solidFill>
                  <a:srgbClr val="164F36"/>
                </a:solidFill>
                <a:ea typeface="S-Core Dream 7 ExtraBold"/>
              </a:rPr>
              <a:t> </a:t>
            </a:r>
            <a:r>
              <a:rPr lang="en-US" altLang="ko-KR" sz="6000" spc="-200" dirty="0">
                <a:solidFill>
                  <a:srgbClr val="164F36"/>
                </a:solidFill>
                <a:ea typeface="S-Core Dream 7 ExtraBold"/>
              </a:rPr>
              <a:t>eg9 code, result</a:t>
            </a:r>
            <a:endParaRPr lang="ko-KR" altLang="ko-KR" sz="6000" b="0" i="0" u="none" strike="noStrike" spc="-200" dirty="0">
              <a:solidFill>
                <a:srgbClr val="164F36"/>
              </a:solidFill>
              <a:ea typeface="S-Core Dream 7 ExtraBold"/>
            </a:endParaRP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5">
            <a:alphaModFix amt="30000"/>
          </a:blip>
          <a:stretch>
            <a:fillRect/>
          </a:stretch>
        </p:blipFill>
        <p:spPr>
          <a:xfrm>
            <a:off x="5041900" y="9525000"/>
            <a:ext cx="7239000" cy="254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7399000" y="9105900"/>
            <a:ext cx="609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b="0" i="0" u="none" strike="noStrike" spc="-200" dirty="0">
                <a:solidFill>
                  <a:srgbClr val="FFFFFF">
                    <a:alpha val="70196"/>
                  </a:srgbClr>
                </a:solidFill>
                <a:latin typeface="S-Core Dream 3 Light"/>
              </a:rPr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47DE3A-8DC0-B96A-5975-50A5EE44136E}"/>
              </a:ext>
            </a:extLst>
          </p:cNvPr>
          <p:cNvSpPr txBox="1"/>
          <p:nvPr/>
        </p:nvSpPr>
        <p:spPr>
          <a:xfrm>
            <a:off x="17449800" y="495300"/>
            <a:ext cx="457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컴퓨터공학과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유동균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pic>
        <p:nvPicPr>
          <p:cNvPr id="6" name="그림 5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07E7338F-EB13-3BE9-89D2-E78FD98D44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8755626" cy="8419732"/>
          </a:xfrm>
          <a:prstGeom prst="rect">
            <a:avLst/>
          </a:prstGeom>
        </p:spPr>
      </p:pic>
      <p:pic>
        <p:nvPicPr>
          <p:cNvPr id="15" name="그림 14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3FF2295E-F6D0-4E31-490F-79A11F3B99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144" y="0"/>
            <a:ext cx="6881456" cy="5357324"/>
          </a:xfrm>
          <a:prstGeom prst="rect">
            <a:avLst/>
          </a:prstGeom>
        </p:spPr>
      </p:pic>
      <p:pic>
        <p:nvPicPr>
          <p:cNvPr id="18" name="그림 17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C19F69B7-BA51-F539-31A4-DDC4971580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965" y="5324140"/>
            <a:ext cx="6355835" cy="595860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C5670E66-2A52-4F2C-40BA-94962BFD77B3}"/>
              </a:ext>
            </a:extLst>
          </p:cNvPr>
          <p:cNvSpPr/>
          <p:nvPr/>
        </p:nvSpPr>
        <p:spPr>
          <a:xfrm>
            <a:off x="7965770" y="4229100"/>
            <a:ext cx="1559232" cy="12575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371C4F-FE5A-60EB-231F-99920A28DC20}"/>
              </a:ext>
            </a:extLst>
          </p:cNvPr>
          <p:cNvSpPr txBox="1"/>
          <p:nvPr/>
        </p:nvSpPr>
        <p:spPr>
          <a:xfrm>
            <a:off x="8915400" y="5951156"/>
            <a:ext cx="8204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rgbClr val="FF0000"/>
                </a:solidFill>
              </a:rPr>
              <a:t>linear_regressor</a:t>
            </a:r>
            <a:r>
              <a:rPr lang="en-US" altLang="ko-KR" sz="2800" dirty="0">
                <a:solidFill>
                  <a:srgbClr val="FF0000"/>
                </a:solidFill>
              </a:rPr>
              <a:t>()</a:t>
            </a:r>
            <a:r>
              <a:rPr lang="ko-KR" altLang="en-US" sz="2800" dirty="0"/>
              <a:t>를 통해 </a:t>
            </a:r>
            <a:r>
              <a:rPr lang="ko-KR" altLang="en-US" sz="2800" dirty="0" err="1"/>
              <a:t>예측값을</a:t>
            </a:r>
            <a:r>
              <a:rPr lang="ko-KR" altLang="en-US" sz="2800" dirty="0"/>
              <a:t> 계산함 이후 </a:t>
            </a:r>
            <a:r>
              <a:rPr lang="ko-KR" altLang="en-US" sz="2800" dirty="0" err="1"/>
              <a:t>경사하강법을</a:t>
            </a:r>
            <a:r>
              <a:rPr lang="ko-KR" altLang="en-US" sz="2800" dirty="0"/>
              <a:t> </a:t>
            </a:r>
            <a:r>
              <a:rPr lang="en-US" altLang="ko-KR" sz="2800" dirty="0"/>
              <a:t>1</a:t>
            </a:r>
            <a:r>
              <a:rPr lang="ko-KR" altLang="en-US" sz="2800" dirty="0"/>
              <a:t>번 반복하는데 먼저 </a:t>
            </a:r>
            <a:r>
              <a:rPr lang="ko-KR" altLang="en-US" sz="2800" dirty="0">
                <a:solidFill>
                  <a:srgbClr val="00B0F0"/>
                </a:solidFill>
              </a:rPr>
              <a:t>손실함수를 미분해 계산함</a:t>
            </a:r>
            <a:endParaRPr lang="en-US" altLang="ko-KR" sz="2800" dirty="0">
              <a:solidFill>
                <a:srgbClr val="00B0F0"/>
              </a:solidFill>
            </a:endParaRPr>
          </a:p>
          <a:p>
            <a:r>
              <a:rPr lang="ko-KR" altLang="en-US" sz="2800" dirty="0"/>
              <a:t>기울기에서 </a:t>
            </a:r>
            <a:r>
              <a:rPr lang="ko-KR" altLang="en-US" sz="2800" dirty="0">
                <a:solidFill>
                  <a:srgbClr val="00B0F0"/>
                </a:solidFill>
              </a:rPr>
              <a:t>차를 </a:t>
            </a:r>
            <a:r>
              <a:rPr lang="en-US" altLang="ko-KR" sz="2800" dirty="0">
                <a:solidFill>
                  <a:srgbClr val="00B0F0"/>
                </a:solidFill>
              </a:rPr>
              <a:t>2</a:t>
            </a:r>
            <a:r>
              <a:rPr lang="ko-KR" altLang="en-US" sz="2800" dirty="0" err="1">
                <a:solidFill>
                  <a:srgbClr val="00B0F0"/>
                </a:solidFill>
              </a:rPr>
              <a:t>배하여</a:t>
            </a:r>
            <a:r>
              <a:rPr lang="ko-KR" altLang="en-US" sz="2800" dirty="0">
                <a:solidFill>
                  <a:srgbClr val="00B0F0"/>
                </a:solidFill>
              </a:rPr>
              <a:t> </a:t>
            </a:r>
            <a:r>
              <a:rPr lang="ko-KR" altLang="en-US" sz="2800" dirty="0"/>
              <a:t>손실의 기울기를 구함</a:t>
            </a:r>
            <a:endParaRPr lang="en-US" altLang="ko-KR" sz="2800" dirty="0"/>
          </a:p>
          <a:p>
            <a:r>
              <a:rPr lang="ko-KR" altLang="en-US" sz="2800" dirty="0"/>
              <a:t>이후 </a:t>
            </a:r>
            <a:r>
              <a:rPr lang="ko-KR" altLang="en-US" sz="2800" dirty="0" err="1">
                <a:solidFill>
                  <a:srgbClr val="00B0F0"/>
                </a:solidFill>
              </a:rPr>
              <a:t>학습률</a:t>
            </a:r>
            <a:r>
              <a:rPr lang="ko-KR" altLang="en-US" sz="2800" dirty="0">
                <a:solidFill>
                  <a:srgbClr val="00B0F0"/>
                </a:solidFill>
              </a:rPr>
              <a:t> </a:t>
            </a:r>
            <a:r>
              <a:rPr lang="en-US" altLang="ko-KR" sz="2800" dirty="0" err="1">
                <a:solidFill>
                  <a:srgbClr val="00B0F0"/>
                </a:solidFill>
              </a:rPr>
              <a:t>lr</a:t>
            </a:r>
            <a:r>
              <a:rPr lang="ko-KR" altLang="en-US" sz="2800" dirty="0">
                <a:solidFill>
                  <a:srgbClr val="00B0F0"/>
                </a:solidFill>
              </a:rPr>
              <a:t>를 곱하여 </a:t>
            </a:r>
            <a:r>
              <a:rPr lang="ko-KR" altLang="en-US" sz="2800" dirty="0"/>
              <a:t>가중치를 조절함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Y</a:t>
            </a:r>
            <a:r>
              <a:rPr lang="ko-KR" altLang="en-US" sz="2800" dirty="0"/>
              <a:t> </a:t>
            </a:r>
            <a:r>
              <a:rPr lang="en-US" altLang="ko-KR" sz="2800" dirty="0"/>
              <a:t>=</a:t>
            </a:r>
            <a:r>
              <a:rPr lang="ko-KR" altLang="en-US" sz="2800" dirty="0"/>
              <a:t> </a:t>
            </a:r>
            <a:r>
              <a:rPr lang="en-US" altLang="ko-KR" sz="2800" dirty="0"/>
              <a:t>0.5x</a:t>
            </a:r>
            <a:r>
              <a:rPr lang="ko-KR" altLang="en-US" sz="2800" dirty="0"/>
              <a:t> </a:t>
            </a:r>
            <a:r>
              <a:rPr lang="en-US" altLang="ko-KR" sz="2800" dirty="0"/>
              <a:t>+</a:t>
            </a:r>
            <a:r>
              <a:rPr lang="ko-KR" altLang="en-US" sz="2800" dirty="0"/>
              <a:t> </a:t>
            </a:r>
            <a:r>
              <a:rPr lang="en-US" altLang="ko-KR" sz="2800" dirty="0"/>
              <a:t>1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r>
              <a:rPr lang="en-US" altLang="ko-KR" sz="2800" dirty="0"/>
              <a:t>(1.5 – 1.6) * 2 = grad_w0</a:t>
            </a:r>
            <a:r>
              <a:rPr lang="ko-KR" altLang="en-US" sz="2800" dirty="0"/>
              <a:t>   </a:t>
            </a:r>
            <a:r>
              <a:rPr lang="en-US" altLang="ko-KR" sz="2800" dirty="0"/>
              <a:t>/</a:t>
            </a:r>
            <a:r>
              <a:rPr lang="ko-KR" altLang="en-US" sz="2800" dirty="0"/>
              <a:t>   </a:t>
            </a:r>
            <a:r>
              <a:rPr lang="en-US" altLang="ko-KR" sz="2800" dirty="0"/>
              <a:t>w0</a:t>
            </a:r>
            <a:r>
              <a:rPr lang="ko-KR" altLang="en-US" sz="2800" dirty="0"/>
              <a:t> </a:t>
            </a:r>
            <a:r>
              <a:rPr lang="en-US" altLang="ko-KR" sz="2800" dirty="0"/>
              <a:t>=</a:t>
            </a:r>
            <a:r>
              <a:rPr lang="ko-KR" altLang="en-US" sz="2800" dirty="0"/>
              <a:t> </a:t>
            </a:r>
            <a:r>
              <a:rPr lang="en-US" altLang="ko-KR" sz="2800" dirty="0"/>
              <a:t>1.0</a:t>
            </a:r>
            <a:r>
              <a:rPr lang="ko-KR" altLang="en-US" sz="2800" dirty="0"/>
              <a:t> </a:t>
            </a:r>
            <a:r>
              <a:rPr lang="en-US" altLang="ko-KR" sz="2800" dirty="0"/>
              <a:t>–</a:t>
            </a:r>
            <a:r>
              <a:rPr lang="ko-KR" altLang="en-US" sz="2800" dirty="0"/>
              <a:t> </a:t>
            </a:r>
            <a:r>
              <a:rPr lang="en-US" altLang="ko-KR" sz="2800" dirty="0"/>
              <a:t>(0.1)</a:t>
            </a:r>
            <a:r>
              <a:rPr lang="ko-KR" altLang="en-US" sz="2800" dirty="0"/>
              <a:t> </a:t>
            </a:r>
            <a:r>
              <a:rPr lang="en-US" altLang="ko-KR" sz="2800" dirty="0"/>
              <a:t>*</a:t>
            </a:r>
            <a:r>
              <a:rPr lang="ko-KR" altLang="en-US" sz="2800" dirty="0"/>
              <a:t> </a:t>
            </a:r>
            <a:r>
              <a:rPr lang="en-US" altLang="ko-KR" sz="2800" dirty="0"/>
              <a:t>- 0.2</a:t>
            </a:r>
          </a:p>
          <a:p>
            <a:r>
              <a:rPr lang="en-US" altLang="ko-KR" sz="2800" dirty="0"/>
              <a:t>((1.5 – 1.6) *x) * 2 = grad_w1 / w1 = 0.5 – (0.1) * - 0.2</a:t>
            </a:r>
          </a:p>
          <a:p>
            <a:r>
              <a:rPr lang="en-US" altLang="ko-KR" sz="2800" dirty="0">
                <a:highlight>
                  <a:srgbClr val="FFFF00"/>
                </a:highlight>
              </a:rPr>
              <a:t>w0 = 1.02   </a:t>
            </a:r>
            <a:r>
              <a:rPr lang="en-US" altLang="ko-KR" sz="2800" dirty="0"/>
              <a:t>/   </a:t>
            </a:r>
            <a:r>
              <a:rPr lang="en-US" altLang="ko-KR" sz="2800" dirty="0">
                <a:highlight>
                  <a:srgbClr val="FFFF00"/>
                </a:highlight>
              </a:rPr>
              <a:t>w1 = 0.52</a:t>
            </a:r>
          </a:p>
        </p:txBody>
      </p:sp>
    </p:spTree>
    <p:extLst>
      <p:ext uri="{BB962C8B-B14F-4D97-AF65-F5344CB8AC3E}">
        <p14:creationId xmlns:p14="http://schemas.microsoft.com/office/powerpoint/2010/main" val="207020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9600" y="0"/>
            <a:ext cx="1168400" cy="10287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66800" y="1016000"/>
            <a:ext cx="7366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4800" b="0" i="0" u="none" strike="noStrike" spc="-100" dirty="0">
                <a:solidFill>
                  <a:srgbClr val="164F36"/>
                </a:solidFill>
                <a:latin typeface="S-Core Dream 3 Light"/>
              </a:rPr>
              <a:t>0</a:t>
            </a:r>
            <a:r>
              <a:rPr lang="en-US" sz="4800" spc="-100" dirty="0">
                <a:solidFill>
                  <a:srgbClr val="164F36"/>
                </a:solidFill>
                <a:latin typeface="S-Core Dream 3 Light"/>
              </a:rPr>
              <a:t>6</a:t>
            </a:r>
            <a:endParaRPr lang="en-US" sz="4800" b="0" i="0" u="none" strike="noStrike" spc="-100" dirty="0">
              <a:solidFill>
                <a:srgbClr val="164F36"/>
              </a:solidFill>
              <a:latin typeface="S-Core Dream 3 Light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700" y="1803400"/>
            <a:ext cx="6438900" cy="254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4" name="TextBox 24"/>
          <p:cNvSpPr txBox="1"/>
          <p:nvPr/>
        </p:nvSpPr>
        <p:spPr>
          <a:xfrm>
            <a:off x="1816100" y="889000"/>
            <a:ext cx="75565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1300"/>
              </a:lnSpc>
            </a:pPr>
            <a:r>
              <a:rPr lang="en-US" altLang="ko-KR" sz="6000" spc="-200" dirty="0">
                <a:solidFill>
                  <a:srgbClr val="164F36"/>
                </a:solidFill>
                <a:ea typeface="S-Core Dream 7 ExtraBold"/>
              </a:rPr>
              <a:t>91page</a:t>
            </a:r>
            <a:r>
              <a:rPr lang="ko-KR" altLang="en-US" sz="6000" spc="-200" dirty="0">
                <a:solidFill>
                  <a:srgbClr val="164F36"/>
                </a:solidFill>
                <a:ea typeface="S-Core Dream 7 ExtraBold"/>
              </a:rPr>
              <a:t> </a:t>
            </a:r>
            <a:r>
              <a:rPr lang="en-US" altLang="ko-KR" sz="6000" spc="-200" dirty="0">
                <a:solidFill>
                  <a:srgbClr val="164F36"/>
                </a:solidFill>
                <a:ea typeface="S-Core Dream 7 ExtraBold"/>
              </a:rPr>
              <a:t>eg10 code, result</a:t>
            </a:r>
            <a:endParaRPr lang="ko-KR" altLang="ko-KR" sz="6000" b="0" i="0" u="none" strike="noStrike" spc="-200" dirty="0">
              <a:solidFill>
                <a:srgbClr val="164F36"/>
              </a:solidFill>
              <a:ea typeface="S-Core Dream 7 ExtraBold"/>
            </a:endParaRP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5">
            <a:alphaModFix amt="30000"/>
          </a:blip>
          <a:stretch>
            <a:fillRect/>
          </a:stretch>
        </p:blipFill>
        <p:spPr>
          <a:xfrm>
            <a:off x="5041900" y="9525000"/>
            <a:ext cx="7239000" cy="254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7399000" y="9105900"/>
            <a:ext cx="609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b="0" i="0" u="none" strike="noStrike" spc="-200" dirty="0">
                <a:solidFill>
                  <a:srgbClr val="FFFFFF">
                    <a:alpha val="70196"/>
                  </a:srgbClr>
                </a:solidFill>
                <a:latin typeface="S-Core Dream 3 Light"/>
              </a:rPr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47DE3A-8DC0-B96A-5975-50A5EE44136E}"/>
              </a:ext>
            </a:extLst>
          </p:cNvPr>
          <p:cNvSpPr txBox="1"/>
          <p:nvPr/>
        </p:nvSpPr>
        <p:spPr>
          <a:xfrm>
            <a:off x="17449800" y="495300"/>
            <a:ext cx="457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컴퓨터공학과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유동균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pic>
        <p:nvPicPr>
          <p:cNvPr id="6" name="그림 5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C0FAA7C8-7B2A-E1E3-2A6C-E22ED2C3B2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2319"/>
            <a:ext cx="8930850" cy="8393881"/>
          </a:xfrm>
          <a:prstGeom prst="rect">
            <a:avLst/>
          </a:prstGeom>
        </p:spPr>
      </p:pic>
      <p:pic>
        <p:nvPicPr>
          <p:cNvPr id="11" name="그림 10" descr="라인, 그래프, 텍스트, 도표이(가) 표시된 사진&#10;&#10;자동 생성된 설명">
            <a:extLst>
              <a:ext uri="{FF2B5EF4-FFF2-40B4-BE49-F238E27FC236}">
                <a16:creationId xmlns:a16="http://schemas.microsoft.com/office/drawing/2014/main" id="{BA169EDD-0A60-E4A2-9D02-C60193BE88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597" y="0"/>
            <a:ext cx="6942422" cy="5410669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9633904-9534-437B-BBC3-0ED57EE8DE50}"/>
              </a:ext>
            </a:extLst>
          </p:cNvPr>
          <p:cNvSpPr/>
          <p:nvPr/>
        </p:nvSpPr>
        <p:spPr>
          <a:xfrm>
            <a:off x="8099424" y="2222029"/>
            <a:ext cx="1559232" cy="12575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F17616F0-C5E1-ACF5-1057-D358B5CB40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217" y="5110801"/>
            <a:ext cx="6785181" cy="62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5B89E-4F6C-9A4C-891D-DC66D94ADBD5}"/>
              </a:ext>
            </a:extLst>
          </p:cNvPr>
          <p:cNvSpPr txBox="1"/>
          <p:nvPr/>
        </p:nvSpPr>
        <p:spPr>
          <a:xfrm>
            <a:off x="9034052" y="5711885"/>
            <a:ext cx="8051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rgbClr val="FF0000"/>
                </a:solidFill>
              </a:rPr>
              <a:t>linear_regressor</a:t>
            </a:r>
            <a:r>
              <a:rPr lang="en-US" altLang="ko-KR" sz="2800" dirty="0">
                <a:solidFill>
                  <a:srgbClr val="FF0000"/>
                </a:solidFill>
              </a:rPr>
              <a:t>()</a:t>
            </a:r>
            <a:r>
              <a:rPr lang="ko-KR" altLang="en-US" sz="2800" dirty="0"/>
              <a:t>를 통해 </a:t>
            </a:r>
            <a:r>
              <a:rPr lang="ko-KR" altLang="en-US" sz="2800" dirty="0" err="1"/>
              <a:t>예측값을</a:t>
            </a:r>
            <a:r>
              <a:rPr lang="ko-KR" altLang="en-US" sz="2800" dirty="0"/>
              <a:t> 계산함 이후 </a:t>
            </a:r>
            <a:r>
              <a:rPr lang="ko-KR" altLang="en-US" sz="2800" dirty="0" err="1"/>
              <a:t>경사하강법을</a:t>
            </a:r>
            <a:r>
              <a:rPr lang="ko-KR" altLang="en-US" sz="2800" dirty="0"/>
              <a:t> </a:t>
            </a:r>
            <a:r>
              <a:rPr lang="en-US" altLang="ko-KR" sz="2800" dirty="0"/>
              <a:t>1</a:t>
            </a:r>
            <a:r>
              <a:rPr lang="ko-KR" altLang="en-US" sz="2800" dirty="0"/>
              <a:t>번 반복하는데 먼저 </a:t>
            </a:r>
            <a:r>
              <a:rPr lang="ko-KR" altLang="en-US" sz="2800" dirty="0">
                <a:solidFill>
                  <a:srgbClr val="00B0F0"/>
                </a:solidFill>
              </a:rPr>
              <a:t>손실함수를 미분해 계산함</a:t>
            </a:r>
            <a:endParaRPr lang="en-US" altLang="ko-KR" sz="2800" dirty="0">
              <a:solidFill>
                <a:srgbClr val="00B0F0"/>
              </a:solidFill>
            </a:endParaRPr>
          </a:p>
          <a:p>
            <a:r>
              <a:rPr lang="ko-KR" altLang="en-US" sz="2800" dirty="0"/>
              <a:t>기울기에서 </a:t>
            </a:r>
            <a:r>
              <a:rPr lang="ko-KR" altLang="en-US" sz="2800" dirty="0">
                <a:solidFill>
                  <a:srgbClr val="00B0F0"/>
                </a:solidFill>
              </a:rPr>
              <a:t>차를 </a:t>
            </a:r>
            <a:r>
              <a:rPr lang="en-US" altLang="ko-KR" sz="2800" dirty="0">
                <a:solidFill>
                  <a:srgbClr val="00B0F0"/>
                </a:solidFill>
              </a:rPr>
              <a:t>2</a:t>
            </a:r>
            <a:r>
              <a:rPr lang="ko-KR" altLang="en-US" sz="2800" dirty="0" err="1">
                <a:solidFill>
                  <a:srgbClr val="00B0F0"/>
                </a:solidFill>
              </a:rPr>
              <a:t>배하여</a:t>
            </a:r>
            <a:r>
              <a:rPr lang="ko-KR" altLang="en-US" sz="2800" dirty="0">
                <a:solidFill>
                  <a:srgbClr val="00B0F0"/>
                </a:solidFill>
              </a:rPr>
              <a:t> </a:t>
            </a:r>
            <a:r>
              <a:rPr lang="ko-KR" altLang="en-US" sz="2800" dirty="0"/>
              <a:t>손실의 기울기를 구함</a:t>
            </a:r>
            <a:endParaRPr lang="en-US" altLang="ko-KR" sz="2800" dirty="0"/>
          </a:p>
          <a:p>
            <a:r>
              <a:rPr lang="ko-KR" altLang="en-US" sz="2800" dirty="0"/>
              <a:t>이후 </a:t>
            </a:r>
            <a:r>
              <a:rPr lang="ko-KR" altLang="en-US" sz="2800" dirty="0" err="1">
                <a:solidFill>
                  <a:srgbClr val="00B0F0"/>
                </a:solidFill>
              </a:rPr>
              <a:t>학습률</a:t>
            </a:r>
            <a:r>
              <a:rPr lang="ko-KR" altLang="en-US" sz="2800" dirty="0">
                <a:solidFill>
                  <a:srgbClr val="00B0F0"/>
                </a:solidFill>
              </a:rPr>
              <a:t> </a:t>
            </a:r>
            <a:r>
              <a:rPr lang="en-US" altLang="ko-KR" sz="2800" dirty="0" err="1">
                <a:solidFill>
                  <a:srgbClr val="00B0F0"/>
                </a:solidFill>
              </a:rPr>
              <a:t>lr</a:t>
            </a:r>
            <a:r>
              <a:rPr lang="ko-KR" altLang="en-US" sz="2800" dirty="0">
                <a:solidFill>
                  <a:srgbClr val="00B0F0"/>
                </a:solidFill>
              </a:rPr>
              <a:t>를 곱하여 </a:t>
            </a:r>
            <a:r>
              <a:rPr lang="ko-KR" altLang="en-US" sz="2800" dirty="0"/>
              <a:t>가중치를 조절함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Y</a:t>
            </a:r>
            <a:r>
              <a:rPr lang="ko-KR" altLang="en-US" sz="2800" dirty="0"/>
              <a:t> </a:t>
            </a:r>
            <a:r>
              <a:rPr lang="en-US" altLang="ko-KR" sz="2800" dirty="0"/>
              <a:t>=</a:t>
            </a:r>
            <a:r>
              <a:rPr lang="ko-KR" altLang="en-US" sz="2800" dirty="0"/>
              <a:t> </a:t>
            </a:r>
            <a:r>
              <a:rPr lang="en-US" altLang="ko-KR" sz="2800" dirty="0"/>
              <a:t>x</a:t>
            </a:r>
            <a:r>
              <a:rPr lang="ko-KR" altLang="en-US" sz="2800" dirty="0"/>
              <a:t> </a:t>
            </a:r>
            <a:r>
              <a:rPr lang="en-US" altLang="ko-KR" sz="2800" dirty="0"/>
              <a:t>+</a:t>
            </a:r>
            <a:r>
              <a:rPr lang="ko-KR" altLang="en-US" sz="2800" dirty="0"/>
              <a:t> </a:t>
            </a:r>
            <a:r>
              <a:rPr lang="en-US" altLang="ko-KR" sz="2800" dirty="0"/>
              <a:t>1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r>
              <a:rPr lang="en-US" altLang="ko-KR" sz="2800" dirty="0"/>
              <a:t>(2 – 1.6) * 2 = grad_w0</a:t>
            </a:r>
            <a:r>
              <a:rPr lang="ko-KR" altLang="en-US" sz="2800" dirty="0"/>
              <a:t>   </a:t>
            </a:r>
            <a:r>
              <a:rPr lang="en-US" altLang="ko-KR" sz="2800" dirty="0"/>
              <a:t>/</a:t>
            </a:r>
            <a:r>
              <a:rPr lang="ko-KR" altLang="en-US" sz="2800" dirty="0"/>
              <a:t>   </a:t>
            </a:r>
            <a:r>
              <a:rPr lang="en-US" altLang="ko-KR" sz="2800" dirty="0"/>
              <a:t>w0</a:t>
            </a:r>
            <a:r>
              <a:rPr lang="ko-KR" altLang="en-US" sz="2800" dirty="0"/>
              <a:t> </a:t>
            </a:r>
            <a:r>
              <a:rPr lang="en-US" altLang="ko-KR" sz="2800" dirty="0"/>
              <a:t>=</a:t>
            </a:r>
            <a:r>
              <a:rPr lang="ko-KR" altLang="en-US" sz="2800" dirty="0"/>
              <a:t> </a:t>
            </a:r>
            <a:r>
              <a:rPr lang="en-US" altLang="ko-KR" sz="2800" dirty="0"/>
              <a:t>1.0</a:t>
            </a:r>
            <a:r>
              <a:rPr lang="ko-KR" altLang="en-US" sz="2800" dirty="0"/>
              <a:t> </a:t>
            </a:r>
            <a:r>
              <a:rPr lang="en-US" altLang="ko-KR" sz="2800" dirty="0"/>
              <a:t>–</a:t>
            </a:r>
            <a:r>
              <a:rPr lang="ko-KR" altLang="en-US" sz="2800" dirty="0"/>
              <a:t> </a:t>
            </a:r>
            <a:r>
              <a:rPr lang="en-US" altLang="ko-KR" sz="2800" dirty="0"/>
              <a:t>(0.2)</a:t>
            </a:r>
            <a:r>
              <a:rPr lang="ko-KR" altLang="en-US" sz="2800" dirty="0"/>
              <a:t> </a:t>
            </a:r>
            <a:r>
              <a:rPr lang="en-US" altLang="ko-KR" sz="2800" dirty="0"/>
              <a:t>*</a:t>
            </a:r>
            <a:r>
              <a:rPr lang="ko-KR" altLang="en-US" sz="2800" dirty="0"/>
              <a:t> </a:t>
            </a:r>
            <a:r>
              <a:rPr lang="en-US" altLang="ko-KR" sz="2800" dirty="0"/>
              <a:t>0.08</a:t>
            </a:r>
          </a:p>
          <a:p>
            <a:r>
              <a:rPr lang="en-US" altLang="ko-KR" sz="2800" dirty="0"/>
              <a:t>((2 – 1.6) *x) * 2 = grad_w1 / w1 = 1.0 – (0.2) * 0.08</a:t>
            </a:r>
          </a:p>
          <a:p>
            <a:r>
              <a:rPr lang="en-US" altLang="ko-KR" sz="2800" dirty="0">
                <a:highlight>
                  <a:srgbClr val="FFFF00"/>
                </a:highlight>
              </a:rPr>
              <a:t>w0 = 0.84   </a:t>
            </a:r>
            <a:r>
              <a:rPr lang="en-US" altLang="ko-KR" sz="2800" dirty="0"/>
              <a:t>/   </a:t>
            </a:r>
            <a:r>
              <a:rPr lang="en-US" altLang="ko-KR" sz="2800" dirty="0">
                <a:highlight>
                  <a:srgbClr val="FFFF00"/>
                </a:highlight>
              </a:rPr>
              <a:t>w1 = 0.84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97462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12200"/>
            <a:ext cx="18288000" cy="15748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241800" y="3441700"/>
            <a:ext cx="9817100" cy="1816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5500" b="0" i="0" u="none" strike="noStrike" spc="-300" dirty="0">
                <a:solidFill>
                  <a:srgbClr val="595959"/>
                </a:solidFill>
                <a:ea typeface="S-Core Dream 5 Medium"/>
              </a:rPr>
              <a:t>감사합니다</a:t>
            </a:r>
            <a:endParaRPr lang="ko-KR" sz="5500" b="0" i="0" u="none" strike="noStrike" spc="-300" dirty="0">
              <a:solidFill>
                <a:srgbClr val="595959"/>
              </a:solidFill>
              <a:ea typeface="S-Core Dream 5 Medium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5041900" y="9525000"/>
            <a:ext cx="7239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261100" y="5905500"/>
            <a:ext cx="5765800" cy="1219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4000" spc="-100" dirty="0">
                <a:solidFill>
                  <a:srgbClr val="9E9E9E"/>
                </a:solidFill>
                <a:latin typeface="S-Core Dream 3 Light"/>
              </a:rPr>
              <a:t>20204077</a:t>
            </a:r>
          </a:p>
          <a:p>
            <a:pPr lvl="0" algn="ctr">
              <a:lnSpc>
                <a:spcPct val="107899"/>
              </a:lnSpc>
            </a:pPr>
            <a:r>
              <a:rPr lang="ko-KR" altLang="en-US" sz="4000" b="0" i="0" u="none" strike="noStrike" spc="-100" dirty="0">
                <a:solidFill>
                  <a:srgbClr val="9E9E9E"/>
                </a:solidFill>
                <a:latin typeface="S-Core Dream 3 Light"/>
              </a:rPr>
              <a:t>유동균</a:t>
            </a:r>
            <a:endParaRPr lang="en-US" sz="4000" b="0" i="0" u="none" strike="noStrike" spc="-100" dirty="0">
              <a:solidFill>
                <a:srgbClr val="9E9E9E"/>
              </a:solidFill>
              <a:latin typeface="S-Core Dream 3 Light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300" y="5588000"/>
            <a:ext cx="96774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6500" y="2781300"/>
            <a:ext cx="482600" cy="482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647</Words>
  <Application>Microsoft Office PowerPoint</Application>
  <PresentationFormat>사용자 지정</PresentationFormat>
  <Paragraphs>160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S-Core Dream 3 Light</vt:lpstr>
      <vt:lpstr>S-Core Dream 5 Medium</vt:lpstr>
      <vt:lpstr>S-Core Dream 7 ExtraBold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유동균</cp:lastModifiedBy>
  <cp:revision>6</cp:revision>
  <dcterms:created xsi:type="dcterms:W3CDTF">2006-08-16T00:00:00Z</dcterms:created>
  <dcterms:modified xsi:type="dcterms:W3CDTF">2024-10-05T13:33:33Z</dcterms:modified>
</cp:coreProperties>
</file>