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4" r:id="rId8"/>
    <p:sldId id="275" r:id="rId9"/>
    <p:sldId id="273" r:id="rId10"/>
    <p:sldId id="276" r:id="rId11"/>
    <p:sldId id="277" r:id="rId12"/>
    <p:sldId id="271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8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5400000">
            <a:off x="10109200" y="279400"/>
            <a:ext cx="57277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2979400" y="6134100"/>
            <a:ext cx="56769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4503400" y="1828800"/>
            <a:ext cx="26289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0" y="4610100"/>
            <a:ext cx="2628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712200"/>
            <a:ext cx="18288000" cy="157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93800" y="2857500"/>
            <a:ext cx="5334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spc="-100" dirty="0">
                <a:solidFill>
                  <a:srgbClr val="595959"/>
                </a:solidFill>
                <a:latin typeface="S-Core Dream 5 Medium"/>
              </a:rPr>
              <a:t>컴퓨터 네트워크</a:t>
            </a:r>
            <a:endParaRPr lang="en-US" sz="3600" b="0" i="0" u="none" strike="noStrike" spc="-100" dirty="0">
              <a:solidFill>
                <a:srgbClr val="595959"/>
              </a:solidFill>
              <a:latin typeface="S-Core Dream 5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3340100"/>
            <a:ext cx="91821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7200" spc="-400" dirty="0">
                <a:solidFill>
                  <a:srgbClr val="164F36"/>
                </a:solidFill>
                <a:latin typeface="S-Core Dream 7 ExtraBold"/>
              </a:rPr>
              <a:t>실습과제 </a:t>
            </a:r>
            <a:r>
              <a:rPr lang="en-US" altLang="ko-KR" sz="7200" spc="-400" dirty="0">
                <a:solidFill>
                  <a:srgbClr val="164F36"/>
                </a:solidFill>
                <a:latin typeface="S-Core Dream 7 ExtraBold"/>
              </a:rPr>
              <a:t>1-1 Traceroute</a:t>
            </a:r>
            <a:endParaRPr lang="en-US" sz="7200" b="0" i="0" u="none" strike="noStrike" spc="-4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506" y="8782050"/>
            <a:ext cx="3970594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학과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3 Light"/>
              </a:rPr>
              <a:t>: </a:t>
            </a: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컴퓨터공학과</a:t>
            </a:r>
            <a:endParaRPr lang="en-US" altLang="ko-KR" sz="2000" i="0" u="none" strike="noStrike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r>
              <a:rPr lang="en-US" altLang="ko-KR" sz="2000" spc="500" dirty="0">
                <a:solidFill>
                  <a:srgbClr val="FFFFFF"/>
                </a:solidFill>
                <a:ea typeface="S-Core Dream 3 Light"/>
              </a:rPr>
              <a:t>: 3</a:t>
            </a: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endParaRPr lang="en-US" altLang="ko-KR" sz="2000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5 Medium"/>
              </a:rPr>
              <a:t>학번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5 Medium"/>
              </a:rPr>
              <a:t>: 20204077</a:t>
            </a: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이름</a:t>
            </a:r>
            <a:r>
              <a:rPr lang="en-US" altLang="ko-KR" sz="2000" spc="500" dirty="0">
                <a:solidFill>
                  <a:srgbClr val="FFFFFF"/>
                </a:solidFill>
                <a:ea typeface="S-Core Dream 5 Medium"/>
              </a:rPr>
              <a:t>: </a:t>
            </a: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유동균</a:t>
            </a:r>
            <a:endParaRPr lang="ko-KR" sz="2000" i="0" u="none" strike="noStrike" spc="500" dirty="0">
              <a:solidFill>
                <a:srgbClr val="FFFFFF"/>
              </a:solidFill>
              <a:ea typeface="S-Core Dream 5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219700"/>
            <a:ext cx="10045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8851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spc="-200" dirty="0" err="1">
                <a:solidFill>
                  <a:srgbClr val="164F36"/>
                </a:solidFill>
                <a:ea typeface="S-Core Dream 7 ExtraBold"/>
              </a:rPr>
              <a:t>Openvisual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traceroute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사용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536C1-2AB6-D2FD-23BB-BAD38A36A495}"/>
              </a:ext>
            </a:extLst>
          </p:cNvPr>
          <p:cNvSpPr txBox="1"/>
          <p:nvPr/>
        </p:nvSpPr>
        <p:spPr>
          <a:xfrm>
            <a:off x="158750" y="256469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Google.com12:00 </a:t>
            </a:r>
            <a:endParaRPr lang="ko-KR" alt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507BD-56B9-EB27-572A-FF8F4CF9CA92}"/>
              </a:ext>
            </a:extLst>
          </p:cNvPr>
          <p:cNvSpPr txBox="1"/>
          <p:nvPr/>
        </p:nvSpPr>
        <p:spPr>
          <a:xfrm>
            <a:off x="6350000" y="2019299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Google.com18:00 </a:t>
            </a:r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CFA1A-6DE1-DCC0-57C7-B2DC3FD128E2}"/>
              </a:ext>
            </a:extLst>
          </p:cNvPr>
          <p:cNvSpPr txBox="1"/>
          <p:nvPr/>
        </p:nvSpPr>
        <p:spPr>
          <a:xfrm>
            <a:off x="6397953" y="5387429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Google.com 22:00 </a:t>
            </a:r>
            <a:endParaRPr lang="ko-KR" altLang="en-US" sz="4400" dirty="0"/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F442D91-855E-DD5B-477B-3545DC7EA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438932"/>
            <a:ext cx="6463267" cy="6425918"/>
          </a:xfrm>
          <a:prstGeom prst="rect">
            <a:avLst/>
          </a:prstGeom>
        </p:spPr>
      </p:pic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BC99889-3306-54DD-01BC-F975D89EE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56" y="8603"/>
            <a:ext cx="6093044" cy="5465097"/>
          </a:xfrm>
          <a:prstGeom prst="rect">
            <a:avLst/>
          </a:prstGeom>
        </p:spPr>
      </p:pic>
      <p:pic>
        <p:nvPicPr>
          <p:cNvPr id="18" name="그림 1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3185CD2-247B-E0D4-A183-330C62F4A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71" y="5116462"/>
            <a:ext cx="6093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06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55626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평균</a:t>
            </a:r>
            <a:r>
              <a:rPr lang="en-US" altLang="ko-KR" sz="3200" dirty="0"/>
              <a:t>, </a:t>
            </a:r>
            <a:r>
              <a:rPr lang="ko-KR" altLang="en-US" sz="3200" dirty="0"/>
              <a:t>표준편차 분석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비교 및 분석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C1255-2E28-FCA6-9B0E-0B429F717627}"/>
              </a:ext>
            </a:extLst>
          </p:cNvPr>
          <p:cNvSpPr txBox="1"/>
          <p:nvPr/>
        </p:nvSpPr>
        <p:spPr>
          <a:xfrm>
            <a:off x="381000" y="2776915"/>
            <a:ext cx="8001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www.daum.net</a:t>
            </a:r>
          </a:p>
          <a:p>
            <a:endParaRPr lang="en-US" altLang="ko-KR" sz="3200" dirty="0"/>
          </a:p>
          <a:p>
            <a:r>
              <a:rPr lang="en-US" altLang="ko-KR" sz="3200" dirty="0"/>
              <a:t>1</a:t>
            </a:r>
            <a:r>
              <a:rPr lang="ko-KR" altLang="en-US" sz="3200" dirty="0"/>
              <a:t>차 </a:t>
            </a:r>
            <a:r>
              <a:rPr lang="en-US" altLang="ko-KR" sz="3200" dirty="0"/>
              <a:t>- 12:00</a:t>
            </a:r>
            <a:r>
              <a:rPr lang="ko-KR" altLang="en-US" sz="3200" dirty="0"/>
              <a:t> </a:t>
            </a:r>
            <a:r>
              <a:rPr lang="en-US" altLang="ko-KR" sz="3200" dirty="0"/>
              <a:t>7ms 8ms </a:t>
            </a:r>
            <a:r>
              <a:rPr lang="en-US" altLang="ko-KR" sz="3200" dirty="0" err="1"/>
              <a:t>8ms</a:t>
            </a:r>
            <a:r>
              <a:rPr lang="ko-KR" altLang="en-US" sz="3200" dirty="0"/>
              <a:t> </a:t>
            </a:r>
            <a:r>
              <a:rPr lang="en-US" altLang="ko-KR" sz="3200" dirty="0"/>
              <a:t> / </a:t>
            </a:r>
            <a:r>
              <a:rPr lang="ko-KR" altLang="en-US" sz="3200" dirty="0"/>
              <a:t>라우터</a:t>
            </a:r>
            <a:r>
              <a:rPr lang="en-US" altLang="ko-KR" sz="3200" dirty="0"/>
              <a:t>(</a:t>
            </a:r>
            <a:r>
              <a:rPr lang="ko-KR" altLang="en-US" sz="3200" dirty="0"/>
              <a:t>홉</a:t>
            </a:r>
            <a:r>
              <a:rPr lang="en-US" altLang="ko-KR" sz="3200" dirty="0"/>
              <a:t>) 11</a:t>
            </a:r>
          </a:p>
          <a:p>
            <a:endParaRPr lang="en-US" altLang="ko-KR" sz="3200" dirty="0"/>
          </a:p>
          <a:p>
            <a:r>
              <a:rPr lang="en-US" altLang="ko-KR" sz="3200" dirty="0"/>
              <a:t>2</a:t>
            </a:r>
            <a:r>
              <a:rPr lang="ko-KR" altLang="en-US" sz="3200" dirty="0"/>
              <a:t>차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/>
              <a:t>18:00 9ms </a:t>
            </a:r>
            <a:r>
              <a:rPr lang="en-US" altLang="ko-KR" sz="3200" dirty="0" err="1"/>
              <a:t>9ms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9ms</a:t>
            </a:r>
            <a:r>
              <a:rPr lang="en-US" altLang="ko-KR" sz="3200" dirty="0"/>
              <a:t> / </a:t>
            </a:r>
            <a:r>
              <a:rPr lang="ko-KR" altLang="en-US" sz="3200" dirty="0"/>
              <a:t>라우터</a:t>
            </a:r>
            <a:r>
              <a:rPr lang="en-US" altLang="ko-KR" sz="3200" dirty="0"/>
              <a:t>(</a:t>
            </a:r>
            <a:r>
              <a:rPr lang="ko-KR" altLang="en-US" sz="3200" dirty="0"/>
              <a:t>홉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12</a:t>
            </a:r>
          </a:p>
          <a:p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차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/>
              <a:t>22:00 8ms </a:t>
            </a:r>
            <a:r>
              <a:rPr lang="en-US" altLang="ko-KR" sz="3200" dirty="0" err="1"/>
              <a:t>8ms</a:t>
            </a:r>
            <a:r>
              <a:rPr lang="en-US" altLang="ko-KR" sz="3200" dirty="0"/>
              <a:t> 9ms / </a:t>
            </a:r>
            <a:r>
              <a:rPr lang="ko-KR" altLang="en-US" sz="3200" dirty="0"/>
              <a:t>라우터</a:t>
            </a:r>
            <a:r>
              <a:rPr lang="en-US" altLang="ko-KR" sz="3200" dirty="0"/>
              <a:t>(</a:t>
            </a:r>
            <a:r>
              <a:rPr lang="ko-KR" altLang="en-US" sz="3200" dirty="0"/>
              <a:t>홉</a:t>
            </a:r>
            <a:r>
              <a:rPr lang="en-US" altLang="ko-KR" sz="3200" dirty="0"/>
              <a:t>) 11</a:t>
            </a:r>
          </a:p>
          <a:p>
            <a:endParaRPr lang="en-US" altLang="ko-KR" sz="3200" dirty="0"/>
          </a:p>
          <a:p>
            <a:r>
              <a:rPr lang="ko-KR" altLang="en-US" sz="3200" dirty="0">
                <a:solidFill>
                  <a:srgbClr val="FF0000"/>
                </a:solidFill>
              </a:rPr>
              <a:t>평균 </a:t>
            </a:r>
            <a:r>
              <a:rPr lang="en-US" altLang="ko-KR" sz="3200" dirty="0">
                <a:solidFill>
                  <a:srgbClr val="FF0000"/>
                </a:solidFill>
              </a:rPr>
              <a:t>: 7.67ms  /  9ms  / 8.33ms</a:t>
            </a: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표준편차 </a:t>
            </a:r>
            <a:r>
              <a:rPr lang="en-US" altLang="ko-KR" sz="3200" dirty="0">
                <a:solidFill>
                  <a:srgbClr val="FF0000"/>
                </a:solidFill>
              </a:rPr>
              <a:t>: 4.82 / 6.26 / 5.5</a:t>
            </a:r>
            <a:endParaRPr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6F9EB-91F9-DE96-735C-920DB3528319}"/>
              </a:ext>
            </a:extLst>
          </p:cNvPr>
          <p:cNvSpPr txBox="1"/>
          <p:nvPr/>
        </p:nvSpPr>
        <p:spPr>
          <a:xfrm>
            <a:off x="8712200" y="2584450"/>
            <a:ext cx="8001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www.google.com</a:t>
            </a:r>
          </a:p>
          <a:p>
            <a:endParaRPr lang="en-US" altLang="ko-KR" sz="3200" dirty="0"/>
          </a:p>
          <a:p>
            <a:r>
              <a:rPr lang="en-US" altLang="ko-KR" sz="3200" dirty="0"/>
              <a:t>1</a:t>
            </a:r>
            <a:r>
              <a:rPr lang="ko-KR" altLang="en-US" sz="3200" dirty="0"/>
              <a:t>차 </a:t>
            </a:r>
            <a:r>
              <a:rPr lang="en-US" altLang="ko-KR" sz="3200" dirty="0"/>
              <a:t>- 12:00</a:t>
            </a:r>
            <a:r>
              <a:rPr lang="ko-KR" altLang="en-US" sz="3200" dirty="0"/>
              <a:t> </a:t>
            </a:r>
            <a:r>
              <a:rPr lang="en-US" altLang="ko-KR" sz="3200" dirty="0"/>
              <a:t>33ms </a:t>
            </a:r>
            <a:r>
              <a:rPr lang="en-US" altLang="ko-KR" sz="3200" dirty="0" err="1"/>
              <a:t>33ms</a:t>
            </a:r>
            <a:r>
              <a:rPr lang="en-US" altLang="ko-KR" sz="3200" dirty="0"/>
              <a:t> 32ms</a:t>
            </a:r>
            <a:r>
              <a:rPr lang="ko-KR" altLang="en-US" sz="3200" dirty="0"/>
              <a:t> </a:t>
            </a:r>
            <a:r>
              <a:rPr lang="en-US" altLang="ko-KR" sz="3200" dirty="0"/>
              <a:t> / </a:t>
            </a:r>
            <a:r>
              <a:rPr lang="ko-KR" altLang="en-US" sz="3200" dirty="0"/>
              <a:t>라우터</a:t>
            </a:r>
            <a:r>
              <a:rPr lang="en-US" altLang="ko-KR" sz="3200" dirty="0"/>
              <a:t>(</a:t>
            </a:r>
            <a:r>
              <a:rPr lang="ko-KR" altLang="en-US" sz="3200" dirty="0"/>
              <a:t>홉</a:t>
            </a:r>
            <a:r>
              <a:rPr lang="en-US" altLang="ko-KR" sz="3200" dirty="0"/>
              <a:t>) 17</a:t>
            </a:r>
          </a:p>
          <a:p>
            <a:endParaRPr lang="en-US" altLang="ko-KR" sz="3200" dirty="0"/>
          </a:p>
          <a:p>
            <a:r>
              <a:rPr lang="en-US" altLang="ko-KR" sz="3200" dirty="0"/>
              <a:t>2</a:t>
            </a:r>
            <a:r>
              <a:rPr lang="ko-KR" altLang="en-US" sz="3200" dirty="0"/>
              <a:t>차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/>
              <a:t>18:00 37ms </a:t>
            </a:r>
            <a:r>
              <a:rPr lang="en-US" altLang="ko-KR" sz="3200" dirty="0" err="1"/>
              <a:t>37ms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37ms</a:t>
            </a:r>
            <a:r>
              <a:rPr lang="en-US" altLang="ko-KR" sz="3200" dirty="0"/>
              <a:t> / </a:t>
            </a:r>
            <a:r>
              <a:rPr lang="ko-KR" altLang="en-US" sz="3200" dirty="0"/>
              <a:t>라우터</a:t>
            </a:r>
            <a:r>
              <a:rPr lang="en-US" altLang="ko-KR" sz="3200" dirty="0"/>
              <a:t>(</a:t>
            </a:r>
            <a:r>
              <a:rPr lang="ko-KR" altLang="en-US" sz="3200" dirty="0"/>
              <a:t>홉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17</a:t>
            </a:r>
          </a:p>
          <a:p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차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/>
              <a:t>22:00 60ms 61ms </a:t>
            </a:r>
            <a:r>
              <a:rPr lang="en-US" altLang="ko-KR" sz="3200" dirty="0" err="1"/>
              <a:t>61ms</a:t>
            </a:r>
            <a:r>
              <a:rPr lang="en-US" altLang="ko-KR" sz="3200" dirty="0"/>
              <a:t> / </a:t>
            </a:r>
            <a:r>
              <a:rPr lang="ko-KR" altLang="en-US" sz="3200" dirty="0"/>
              <a:t>라우터</a:t>
            </a:r>
            <a:r>
              <a:rPr lang="en-US" altLang="ko-KR" sz="3200" dirty="0"/>
              <a:t>(</a:t>
            </a:r>
            <a:r>
              <a:rPr lang="ko-KR" altLang="en-US" sz="3200" dirty="0"/>
              <a:t>홉</a:t>
            </a:r>
            <a:r>
              <a:rPr lang="en-US" altLang="ko-KR" sz="3200" dirty="0"/>
              <a:t>) 23</a:t>
            </a:r>
          </a:p>
          <a:p>
            <a:endParaRPr lang="en-US" altLang="ko-KR" sz="3200" dirty="0"/>
          </a:p>
          <a:p>
            <a:r>
              <a:rPr lang="ko-KR" altLang="en-US" sz="3200" dirty="0">
                <a:solidFill>
                  <a:srgbClr val="FF0000"/>
                </a:solidFill>
              </a:rPr>
              <a:t>평균 </a:t>
            </a:r>
            <a:r>
              <a:rPr lang="en-US" altLang="ko-KR" sz="3200" dirty="0">
                <a:solidFill>
                  <a:srgbClr val="FF0000"/>
                </a:solidFill>
              </a:rPr>
              <a:t>: 32.67ms  /  37ms  / 60.67ms</a:t>
            </a: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표준편차 </a:t>
            </a:r>
            <a:r>
              <a:rPr lang="en-US" altLang="ko-KR" sz="3200" dirty="0">
                <a:solidFill>
                  <a:srgbClr val="FF0000"/>
                </a:solidFill>
              </a:rPr>
              <a:t>: 14.24 / 9.31 / 16.08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8573B-BFCA-1197-9C77-A2063BABD54F}"/>
              </a:ext>
            </a:extLst>
          </p:cNvPr>
          <p:cNvSpPr txBox="1"/>
          <p:nvPr/>
        </p:nvSpPr>
        <p:spPr>
          <a:xfrm>
            <a:off x="401320" y="8412480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F0"/>
                </a:solidFill>
              </a:rPr>
              <a:t>비교적 해외 </a:t>
            </a:r>
            <a:r>
              <a:rPr lang="en-US" altLang="ko-KR" sz="3200" dirty="0">
                <a:solidFill>
                  <a:srgbClr val="00B0F0"/>
                </a:solidFill>
              </a:rPr>
              <a:t>google </a:t>
            </a:r>
            <a:r>
              <a:rPr lang="ko-KR" altLang="en-US" sz="3200" dirty="0">
                <a:solidFill>
                  <a:srgbClr val="00B0F0"/>
                </a:solidFill>
              </a:rPr>
              <a:t>접속 시 지연시간이 크게 발생하는 것을 알 수 있음</a:t>
            </a:r>
            <a:endParaRPr lang="en-US" altLang="ko-KR" sz="3200" dirty="0">
              <a:solidFill>
                <a:srgbClr val="00B0F0"/>
              </a:solidFill>
            </a:endParaRPr>
          </a:p>
          <a:p>
            <a:endParaRPr lang="en-US" altLang="ko-KR" sz="3200" dirty="0">
              <a:solidFill>
                <a:srgbClr val="00B0F0"/>
              </a:solidFill>
            </a:endParaRPr>
          </a:p>
          <a:p>
            <a:r>
              <a:rPr lang="ko-KR" altLang="en-US" sz="3200" dirty="0">
                <a:solidFill>
                  <a:srgbClr val="00B0F0"/>
                </a:solidFill>
              </a:rPr>
              <a:t>시간대에 따라 지연시간과 경로 그리고 라우터 개수가 바뀌는 것을 알 수 있음 </a:t>
            </a:r>
          </a:p>
        </p:txBody>
      </p:sp>
    </p:spTree>
    <p:extLst>
      <p:ext uri="{BB962C8B-B14F-4D97-AF65-F5344CB8AC3E}">
        <p14:creationId xmlns:p14="http://schemas.microsoft.com/office/powerpoint/2010/main" val="198686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07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dirty="0"/>
              <a:t>ICMP(Internet Control Message Protocol) </a:t>
            </a:r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인터넷 제어 메시지 프로토콜 </a:t>
            </a:r>
            <a:r>
              <a:rPr lang="en-US" altLang="ko-KR" sz="3200" dirty="0"/>
              <a:t>OSI 3</a:t>
            </a:r>
            <a:r>
              <a:rPr lang="ko-KR" altLang="en-US" sz="3200" dirty="0"/>
              <a:t>계층으로써 인터넷 통신 상에서 발생하는 오류에 대한 문제를 전달하는 프로토콜 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Hop(</a:t>
            </a:r>
            <a:r>
              <a:rPr lang="ko-KR" altLang="en-US" sz="3200" dirty="0"/>
              <a:t>홉</a:t>
            </a:r>
            <a:r>
              <a:rPr lang="en-US" altLang="ko-KR" sz="3200" dirty="0"/>
              <a:t>)</a:t>
            </a:r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라우터 간의 패킷의 이동 단계를 의미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UDP(User datagram protocol)</a:t>
            </a:r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비연결형 서비스를 지원하는 전송계층 프로토콜이다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en-US" altLang="ko-KR" sz="3200" dirty="0"/>
              <a:t>OSI 4</a:t>
            </a:r>
            <a:r>
              <a:rPr lang="ko-KR" altLang="en-US" sz="3200" dirty="0"/>
              <a:t>계층으로 </a:t>
            </a:r>
            <a:r>
              <a:rPr lang="en-US" altLang="ko-KR" sz="3200" dirty="0"/>
              <a:t>TCP</a:t>
            </a:r>
            <a:r>
              <a:rPr lang="ko-KR" altLang="en-US" sz="3200" dirty="0"/>
              <a:t>와 다르게 보내는 쪽에서 일방적으로 데이터를 전달하는 프로토콜 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용어 정리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41800" y="3441700"/>
            <a:ext cx="98171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5500" b="0" i="0" u="none" strike="noStrike" spc="-300" dirty="0">
                <a:solidFill>
                  <a:srgbClr val="595959"/>
                </a:solidFill>
                <a:ea typeface="S-Core Dream 5 Medium"/>
              </a:rPr>
              <a:t>감사합니다</a:t>
            </a:r>
            <a:endParaRPr lang="ko-KR" sz="5500" b="0" i="0" u="none" strike="noStrike" spc="-300" dirty="0">
              <a:solidFill>
                <a:srgbClr val="595959"/>
              </a:solidFill>
              <a:ea typeface="S-Core Dream 5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261100" y="5905500"/>
            <a:ext cx="57658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4000" spc="-100" dirty="0">
                <a:solidFill>
                  <a:srgbClr val="9E9E9E"/>
                </a:solidFill>
                <a:latin typeface="S-Core Dream 3 Light"/>
              </a:rPr>
              <a:t>20204077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000" b="0" i="0" u="none" strike="noStrike" spc="-100" dirty="0">
                <a:solidFill>
                  <a:srgbClr val="9E9E9E"/>
                </a:solidFill>
                <a:latin typeface="S-Core Dream 3 Light"/>
              </a:rPr>
              <a:t>유동균</a:t>
            </a:r>
            <a:endParaRPr lang="en-US" sz="40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588000"/>
            <a:ext cx="9677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781300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r>
              <a:rPr lang="ko-KR" altLang="en-US" sz="4000" dirty="0"/>
              <a:t>윈도우</a:t>
            </a:r>
            <a:r>
              <a:rPr lang="en-US" altLang="ko-KR" sz="4000" dirty="0"/>
              <a:t>(</a:t>
            </a:r>
            <a:r>
              <a:rPr lang="ko-KR" altLang="en-US" sz="4000" dirty="0"/>
              <a:t>리눅스</a:t>
            </a:r>
            <a:r>
              <a:rPr lang="en-US" altLang="ko-KR" sz="4000" dirty="0"/>
              <a:t>) Traceroute</a:t>
            </a:r>
            <a:r>
              <a:rPr lang="ko-KR" altLang="en-US" sz="4000" dirty="0"/>
              <a:t>와 툴</a:t>
            </a:r>
            <a:r>
              <a:rPr lang="en-US" altLang="ko-KR" sz="4000" dirty="0"/>
              <a:t>(</a:t>
            </a:r>
            <a:r>
              <a:rPr lang="ko-KR" altLang="en-US" sz="4000" dirty="0"/>
              <a:t>임의 선택</a:t>
            </a:r>
            <a:r>
              <a:rPr lang="en-US" altLang="ko-KR" sz="4000" dirty="0"/>
              <a:t>)</a:t>
            </a:r>
            <a:r>
              <a:rPr lang="ko-KR" altLang="en-US" sz="4000" dirty="0"/>
              <a:t>을 사용하여 임의의 지정된 목적지 경로에 따라 출발지에서 라우터까지 지연을 측정하고 분석</a:t>
            </a: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>
              <a:lnSpc>
                <a:spcPct val="107899"/>
              </a:lnSpc>
            </a:pPr>
            <a:r>
              <a:rPr lang="ko-KR" altLang="en-US" sz="4000" dirty="0"/>
              <a:t>아래의 </a:t>
            </a:r>
            <a:r>
              <a:rPr lang="en-US" altLang="ko-KR" sz="4000" dirty="0"/>
              <a:t>2 </a:t>
            </a:r>
            <a:r>
              <a:rPr lang="ko-KR" altLang="en-US" sz="4000" dirty="0"/>
              <a:t>종류의 </a:t>
            </a:r>
            <a:r>
              <a:rPr lang="en-US" altLang="ko-KR" sz="4000" dirty="0"/>
              <a:t>Traceroute </a:t>
            </a:r>
            <a:r>
              <a:rPr lang="ko-KR" altLang="en-US" sz="4000" dirty="0"/>
              <a:t>툴 사용하여 측정</a:t>
            </a:r>
            <a:endParaRPr lang="en-US" altLang="ko-KR" sz="4000" dirty="0"/>
          </a:p>
          <a:p>
            <a:pPr>
              <a:lnSpc>
                <a:spcPct val="107899"/>
              </a:lnSpc>
            </a:pPr>
            <a:endParaRPr lang="en-US" altLang="ko-KR" sz="4000" dirty="0"/>
          </a:p>
          <a:p>
            <a:pPr>
              <a:lnSpc>
                <a:spcPct val="107899"/>
              </a:lnSpc>
            </a:pPr>
            <a:r>
              <a:rPr lang="ko-KR" altLang="en-US" sz="4000" dirty="0"/>
              <a:t>하루 중 다른 세번의 시간에 측정하여 왕복 지연의 평균</a:t>
            </a:r>
            <a:r>
              <a:rPr lang="en-US" altLang="ko-KR" sz="4000" dirty="0"/>
              <a:t>, </a:t>
            </a:r>
            <a:r>
              <a:rPr lang="ko-KR" altLang="en-US" sz="4000" dirty="0"/>
              <a:t>표준편차 계산</a:t>
            </a:r>
            <a:endParaRPr lang="en-US" altLang="ko-KR" sz="4000" dirty="0"/>
          </a:p>
          <a:p>
            <a:pPr>
              <a:lnSpc>
                <a:spcPct val="107899"/>
              </a:lnSpc>
            </a:pPr>
            <a:endParaRPr lang="en-US" altLang="ko-KR" sz="4000" dirty="0"/>
          </a:p>
          <a:p>
            <a:pPr>
              <a:lnSpc>
                <a:spcPct val="107899"/>
              </a:lnSpc>
            </a:pPr>
            <a:r>
              <a:rPr lang="ko-KR" altLang="en-US" sz="4000" dirty="0"/>
              <a:t>같은 대륙 및 다른 대륙의 출발지</a:t>
            </a:r>
            <a:r>
              <a:rPr lang="en-US" altLang="ko-KR" sz="4000" dirty="0"/>
              <a:t>, </a:t>
            </a:r>
            <a:r>
              <a:rPr lang="ko-KR" altLang="en-US" sz="4000" dirty="0"/>
              <a:t>목적지 사이에서 측정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실습과제 </a:t>
            </a: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1-1 Traceroute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daum.net 1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차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12:00 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9C126D7-BBE3-6CD3-8507-0135797BB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2"/>
          <a:stretch/>
        </p:blipFill>
        <p:spPr>
          <a:xfrm>
            <a:off x="152400" y="3280419"/>
            <a:ext cx="8915399" cy="6117581"/>
          </a:xfrm>
          <a:prstGeom prst="rect">
            <a:avLst/>
          </a:prstGeom>
        </p:spPr>
      </p:pic>
      <p:pic>
        <p:nvPicPr>
          <p:cNvPr id="6" name="그림 5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474CE606-AFC7-AD5A-4F1A-DB064C427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2"/>
          <a:stretch/>
        </p:blipFill>
        <p:spPr>
          <a:xfrm>
            <a:off x="9085336" y="3274085"/>
            <a:ext cx="8051800" cy="6106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F1BFB-A6EC-6155-53D9-9FE753C04DAD}"/>
              </a:ext>
            </a:extLst>
          </p:cNvPr>
          <p:cNvSpPr txBox="1"/>
          <p:nvPr/>
        </p:nvSpPr>
        <p:spPr>
          <a:xfrm>
            <a:off x="152400" y="2483360"/>
            <a:ext cx="157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리눅스 </a:t>
            </a:r>
            <a:r>
              <a:rPr lang="en-US" altLang="ko-KR" sz="3600" dirty="0"/>
              <a:t>Traceroute                                                            </a:t>
            </a:r>
            <a:r>
              <a:rPr lang="ko-KR" altLang="en-US" sz="3600" dirty="0"/>
              <a:t>윈도우 </a:t>
            </a:r>
            <a:r>
              <a:rPr lang="en-US" altLang="ko-KR" sz="3600" dirty="0" err="1"/>
              <a:t>Tracert</a:t>
            </a:r>
            <a:r>
              <a:rPr lang="en-US" altLang="ko-KR" sz="3600" dirty="0"/>
              <a:t>        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34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3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daum.net 2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차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18:00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F829C64F-B71A-B613-FD00-F56006F84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1" y="3166152"/>
            <a:ext cx="6811298" cy="5867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2A3209-497E-B699-DD4D-C556DE55B773}"/>
              </a:ext>
            </a:extLst>
          </p:cNvPr>
          <p:cNvSpPr txBox="1"/>
          <p:nvPr/>
        </p:nvSpPr>
        <p:spPr>
          <a:xfrm>
            <a:off x="152400" y="2483360"/>
            <a:ext cx="157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리눅스 </a:t>
            </a:r>
            <a:r>
              <a:rPr lang="en-US" altLang="ko-KR" sz="3600" dirty="0"/>
              <a:t>Traceroute                                                            </a:t>
            </a:r>
            <a:r>
              <a:rPr lang="ko-KR" altLang="en-US" sz="3600" dirty="0"/>
              <a:t>윈도우 </a:t>
            </a:r>
            <a:r>
              <a:rPr lang="en-US" altLang="ko-KR" sz="3600" dirty="0" err="1"/>
              <a:t>Tracert</a:t>
            </a:r>
            <a:r>
              <a:rPr lang="en-US" altLang="ko-KR" sz="3600" dirty="0"/>
              <a:t>         </a:t>
            </a:r>
            <a:endParaRPr lang="ko-KR" altLang="en-US" sz="3600" dirty="0"/>
          </a:p>
        </p:txBody>
      </p:sp>
      <p:pic>
        <p:nvPicPr>
          <p:cNvPr id="12" name="그림 1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5FF6172-C843-6D78-B78A-B0CF63D01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1"/>
          <a:stretch/>
        </p:blipFill>
        <p:spPr>
          <a:xfrm>
            <a:off x="111761" y="3202712"/>
            <a:ext cx="9220200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4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프롬프트 창에서 </a:t>
            </a:r>
            <a:r>
              <a:rPr lang="en-US" altLang="ko-KR" sz="3200" dirty="0" err="1"/>
              <a:t>Tracert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daum.net 3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차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22:00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5456240-4014-DEAB-61D1-E8BC7B044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" b="3921"/>
          <a:stretch/>
        </p:blipFill>
        <p:spPr>
          <a:xfrm>
            <a:off x="12700" y="3282091"/>
            <a:ext cx="9513002" cy="6103209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0A20F6-CC9F-3B5E-0D35-8A38A1236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444" y="3256691"/>
            <a:ext cx="6104149" cy="6172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A29D8-D8BB-70DB-F99E-F259209B397D}"/>
              </a:ext>
            </a:extLst>
          </p:cNvPr>
          <p:cNvSpPr txBox="1"/>
          <p:nvPr/>
        </p:nvSpPr>
        <p:spPr>
          <a:xfrm>
            <a:off x="152400" y="2483360"/>
            <a:ext cx="157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리눅스 </a:t>
            </a:r>
            <a:r>
              <a:rPr lang="en-US" altLang="ko-KR" sz="3600" dirty="0"/>
              <a:t>Traceroute                                                            </a:t>
            </a:r>
            <a:r>
              <a:rPr lang="ko-KR" altLang="en-US" sz="3600" dirty="0"/>
              <a:t>윈도우 </a:t>
            </a:r>
            <a:r>
              <a:rPr lang="en-US" altLang="ko-KR" sz="3600" dirty="0" err="1"/>
              <a:t>Tracert</a:t>
            </a:r>
            <a:r>
              <a:rPr lang="en-US" altLang="ko-KR" sz="3600" dirty="0"/>
              <a:t>        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98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Google.com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12:00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C6B3D-5831-9C07-6944-B55DEFCC80CC}"/>
              </a:ext>
            </a:extLst>
          </p:cNvPr>
          <p:cNvSpPr txBox="1"/>
          <p:nvPr/>
        </p:nvSpPr>
        <p:spPr>
          <a:xfrm>
            <a:off x="152400" y="2483360"/>
            <a:ext cx="157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리눅스 </a:t>
            </a:r>
            <a:r>
              <a:rPr lang="en-US" altLang="ko-KR" sz="3600" dirty="0"/>
              <a:t>Traceroute                                                            </a:t>
            </a:r>
            <a:r>
              <a:rPr lang="ko-KR" altLang="en-US" sz="3600" dirty="0"/>
              <a:t>윈도우 </a:t>
            </a:r>
            <a:r>
              <a:rPr lang="en-US" altLang="ko-KR" sz="3600" dirty="0" err="1"/>
              <a:t>Tracert</a:t>
            </a:r>
            <a:r>
              <a:rPr lang="en-US" altLang="ko-KR" sz="3600" dirty="0"/>
              <a:t>         </a:t>
            </a:r>
            <a:endParaRPr lang="ko-KR" altLang="en-US" sz="3600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9248908-5593-A9A4-33CA-9BE652EA4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56691"/>
            <a:ext cx="9403443" cy="4002724"/>
          </a:xfrm>
          <a:prstGeom prst="rect">
            <a:avLst/>
          </a:prstGeom>
        </p:spPr>
      </p:pic>
      <p:pic>
        <p:nvPicPr>
          <p:cNvPr id="11" name="그림 10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3B9A5CF9-DB72-6783-26A6-8F8A21811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3135134"/>
            <a:ext cx="7696200" cy="46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3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Google.com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18:00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6E67-8945-8654-8282-7851A202FCEC}"/>
              </a:ext>
            </a:extLst>
          </p:cNvPr>
          <p:cNvSpPr txBox="1"/>
          <p:nvPr/>
        </p:nvSpPr>
        <p:spPr>
          <a:xfrm>
            <a:off x="152400" y="2483360"/>
            <a:ext cx="157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리눅스 </a:t>
            </a:r>
            <a:r>
              <a:rPr lang="en-US" altLang="ko-KR" sz="3600" dirty="0"/>
              <a:t>Traceroute                                                            </a:t>
            </a:r>
            <a:r>
              <a:rPr lang="ko-KR" altLang="en-US" sz="3600" dirty="0"/>
              <a:t>윈도우 </a:t>
            </a:r>
            <a:r>
              <a:rPr lang="en-US" altLang="ko-KR" sz="3600" dirty="0" err="1"/>
              <a:t>Tracert</a:t>
            </a:r>
            <a:r>
              <a:rPr lang="en-US" altLang="ko-KR" sz="3600" dirty="0"/>
              <a:t>         </a:t>
            </a:r>
            <a:endParaRPr lang="ko-KR" altLang="en-US" sz="3600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BD5C798-3938-8C6C-C0BD-F62633F79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" y="3411740"/>
            <a:ext cx="9129019" cy="3916160"/>
          </a:xfrm>
          <a:prstGeom prst="rect">
            <a:avLst/>
          </a:prstGeom>
        </p:spPr>
      </p:pic>
      <p:pic>
        <p:nvPicPr>
          <p:cNvPr id="11" name="그림 10" descr="텍스트, 스크린샷, 흑백, 블랙이(가) 표시된 사진&#10;&#10;자동 생성된 설명">
            <a:extLst>
              <a:ext uri="{FF2B5EF4-FFF2-40B4-BE49-F238E27FC236}">
                <a16:creationId xmlns:a16="http://schemas.microsoft.com/office/drawing/2014/main" id="{D6FF1DA9-EEF7-DCFD-05D9-2C33B43F6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32" y="3411740"/>
            <a:ext cx="7971211" cy="39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04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Google.com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22:00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CF83D-020B-E7AD-2F86-98416F5641DF}"/>
              </a:ext>
            </a:extLst>
          </p:cNvPr>
          <p:cNvSpPr txBox="1"/>
          <p:nvPr/>
        </p:nvSpPr>
        <p:spPr>
          <a:xfrm>
            <a:off x="152400" y="2483360"/>
            <a:ext cx="157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리눅스 </a:t>
            </a:r>
            <a:r>
              <a:rPr lang="en-US" altLang="ko-KR" sz="3600" dirty="0"/>
              <a:t>Traceroute                                                            </a:t>
            </a:r>
            <a:r>
              <a:rPr lang="ko-KR" altLang="en-US" sz="3600" dirty="0"/>
              <a:t>윈도우 </a:t>
            </a:r>
            <a:r>
              <a:rPr lang="en-US" altLang="ko-KR" sz="3600" dirty="0" err="1"/>
              <a:t>Tracert</a:t>
            </a:r>
            <a:r>
              <a:rPr lang="en-US" altLang="ko-KR" sz="3600" dirty="0"/>
              <a:t>         </a:t>
            </a:r>
            <a:endParaRPr lang="ko-KR" altLang="en-US" sz="3600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3C6232F-2C48-0554-E9A9-C5BA65EE3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"/>
          <a:stretch/>
        </p:blipFill>
        <p:spPr>
          <a:xfrm>
            <a:off x="1" y="3283250"/>
            <a:ext cx="9677400" cy="3874060"/>
          </a:xfrm>
          <a:prstGeom prst="rect">
            <a:avLst/>
          </a:prstGeom>
        </p:spPr>
      </p:pic>
      <p:pic>
        <p:nvPicPr>
          <p:cNvPr id="11" name="그림 10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E79D050-4083-3B92-49FB-E5FF54E94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64" y="3250066"/>
            <a:ext cx="757493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8851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spc="-200" dirty="0" err="1">
                <a:solidFill>
                  <a:srgbClr val="164F36"/>
                </a:solidFill>
                <a:ea typeface="S-Core Dream 7 ExtraBold"/>
              </a:rPr>
              <a:t>Openvisual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traceroute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사용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B111DED-00F4-A8C6-A917-451111B92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" y="4563643"/>
            <a:ext cx="6217212" cy="5684224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1165A31-ED80-F99F-FFAD-2D594D938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23352"/>
            <a:ext cx="6721168" cy="5370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536C1-2AB6-D2FD-23BB-BAD38A36A495}"/>
              </a:ext>
            </a:extLst>
          </p:cNvPr>
          <p:cNvSpPr txBox="1"/>
          <p:nvPr/>
        </p:nvSpPr>
        <p:spPr>
          <a:xfrm>
            <a:off x="98144" y="3667202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daum.net 12:00 </a:t>
            </a:r>
            <a:endParaRPr lang="ko-KR" altLang="en-US" sz="4400" dirty="0"/>
          </a:p>
        </p:txBody>
      </p:sp>
      <p:pic>
        <p:nvPicPr>
          <p:cNvPr id="12" name="그림 11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8ACFC26-37EC-C278-B05C-2FFAA0514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473701"/>
            <a:ext cx="6738784" cy="477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B507BD-56B9-EB27-572A-FF8F4CF9CA92}"/>
              </a:ext>
            </a:extLst>
          </p:cNvPr>
          <p:cNvSpPr txBox="1"/>
          <p:nvPr/>
        </p:nvSpPr>
        <p:spPr>
          <a:xfrm>
            <a:off x="6359191" y="2054760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daum.net 18:00 </a:t>
            </a:r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CFA1A-6DE1-DCC0-57C7-B2DC3FD128E2}"/>
              </a:ext>
            </a:extLst>
          </p:cNvPr>
          <p:cNvSpPr txBox="1"/>
          <p:nvPr/>
        </p:nvSpPr>
        <p:spPr>
          <a:xfrm>
            <a:off x="6399161" y="5523682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daum.net 22:00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4964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505</Words>
  <Application>Microsoft Office PowerPoint</Application>
  <PresentationFormat>사용자 지정</PresentationFormat>
  <Paragraphs>231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S-Core Dream 3 Light</vt:lpstr>
      <vt:lpstr>S-Core Dream 5 Medium</vt:lpstr>
      <vt:lpstr>S-Core Dream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유동균</cp:lastModifiedBy>
  <cp:revision>4</cp:revision>
  <dcterms:created xsi:type="dcterms:W3CDTF">2006-08-16T00:00:00Z</dcterms:created>
  <dcterms:modified xsi:type="dcterms:W3CDTF">2024-09-18T15:11:02Z</dcterms:modified>
</cp:coreProperties>
</file>