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72" r:id="rId4"/>
    <p:sldId id="273" r:id="rId5"/>
    <p:sldId id="274" r:id="rId6"/>
    <p:sldId id="275" r:id="rId7"/>
    <p:sldId id="278" r:id="rId8"/>
    <p:sldId id="276" r:id="rId9"/>
    <p:sldId id="277" r:id="rId10"/>
    <p:sldId id="264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769" autoAdjust="0"/>
  </p:normalViewPr>
  <p:slideViewPr>
    <p:cSldViewPr>
      <p:cViewPr varScale="1">
        <p:scale>
          <a:sx n="76" d="100"/>
          <a:sy n="76" d="100"/>
        </p:scale>
        <p:origin x="7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416ED-892F-4139-9991-C51D92A3ED0C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571BE-E7BD-41BC-AAA8-9AC43E041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9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571BE-E7BD-41BC-AAA8-9AC43E0417C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46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-2147483648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-5400000">
            <a:off x="10109200" y="279400"/>
            <a:ext cx="5727700" cy="2628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12979400" y="6134100"/>
            <a:ext cx="5676900" cy="2628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4503400" y="1828800"/>
            <a:ext cx="2628900" cy="2628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6700" y="4610100"/>
            <a:ext cx="2628900" cy="2628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100" y="8712200"/>
            <a:ext cx="18288000" cy="15748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93800" y="2857500"/>
            <a:ext cx="5334000" cy="762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600" b="0" i="0" u="none" strike="noStrike" spc="-100" dirty="0">
                <a:solidFill>
                  <a:srgbClr val="595959"/>
                </a:solidFill>
                <a:latin typeface="S-Core Dream 5 Medium"/>
              </a:rPr>
              <a:t>컴퓨터 네트워크</a:t>
            </a:r>
            <a:endParaRPr lang="en-US" sz="3600" b="0" i="0" u="none" strike="noStrike" spc="-100" dirty="0">
              <a:solidFill>
                <a:srgbClr val="595959"/>
              </a:solidFill>
              <a:latin typeface="S-Core Dream 5 Medium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55700" y="3340100"/>
            <a:ext cx="9664700" cy="184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7200" b="0" i="0" u="none" strike="noStrike" spc="-400" dirty="0">
                <a:solidFill>
                  <a:srgbClr val="164F36"/>
                </a:solidFill>
                <a:latin typeface="S-Core Dream 7 ExtraBold"/>
              </a:rPr>
              <a:t>과제 </a:t>
            </a:r>
            <a:r>
              <a:rPr lang="en-US" altLang="ko-KR" sz="7200" b="0" i="0" u="none" strike="noStrike" spc="-400" dirty="0">
                <a:solidFill>
                  <a:srgbClr val="164F36"/>
                </a:solidFill>
                <a:latin typeface="S-Core Dream 7 ExtraBold"/>
              </a:rPr>
              <a:t>1</a:t>
            </a:r>
            <a:r>
              <a:rPr lang="ko-KR" altLang="en-US" sz="7200" b="0" i="0" u="none" strike="noStrike" spc="-400" dirty="0">
                <a:solidFill>
                  <a:srgbClr val="164F36"/>
                </a:solidFill>
                <a:latin typeface="S-Core Dream 7 ExtraBold"/>
              </a:rPr>
              <a:t>장 복습</a:t>
            </a:r>
            <a:r>
              <a:rPr lang="en-US" altLang="ko-KR" sz="7200" b="0" i="0" u="none" strike="noStrike" spc="-400" dirty="0">
                <a:solidFill>
                  <a:srgbClr val="164F36"/>
                </a:solidFill>
                <a:latin typeface="S-Core Dream 7 ExtraBold"/>
              </a:rPr>
              <a:t>, </a:t>
            </a:r>
            <a:r>
              <a:rPr lang="ko-KR" altLang="en-US" sz="7200" b="0" i="0" u="none" strike="noStrike" spc="-400" dirty="0">
                <a:solidFill>
                  <a:srgbClr val="164F36"/>
                </a:solidFill>
                <a:latin typeface="S-Core Dream 7 ExtraBold"/>
              </a:rPr>
              <a:t>연습 문제</a:t>
            </a:r>
            <a:endParaRPr lang="en-US" sz="7200" b="0" i="0" u="none" strike="noStrike" spc="-400" dirty="0">
              <a:solidFill>
                <a:srgbClr val="164F36"/>
              </a:solidFill>
              <a:latin typeface="S-Core Dream 7 Extra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1506" y="8782050"/>
            <a:ext cx="3970594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2000" i="0" u="none" strike="noStrike" spc="500" dirty="0">
                <a:solidFill>
                  <a:srgbClr val="FFFFFF"/>
                </a:solidFill>
                <a:ea typeface="S-Core Dream 3 Light"/>
              </a:rPr>
              <a:t>학과</a:t>
            </a:r>
            <a:r>
              <a:rPr lang="en-US" altLang="ko-KR" sz="2000" i="0" u="none" strike="noStrike" spc="500" dirty="0">
                <a:solidFill>
                  <a:srgbClr val="FFFFFF"/>
                </a:solidFill>
                <a:ea typeface="S-Core Dream 3 Light"/>
              </a:rPr>
              <a:t>: </a:t>
            </a:r>
            <a:r>
              <a:rPr lang="ko-KR" altLang="en-US" sz="2000" i="0" u="none" strike="noStrike" spc="500" dirty="0">
                <a:solidFill>
                  <a:srgbClr val="FFFFFF"/>
                </a:solidFill>
                <a:ea typeface="S-Core Dream 3 Light"/>
              </a:rPr>
              <a:t>컴퓨터공학과</a:t>
            </a:r>
            <a:endParaRPr lang="en-US" altLang="ko-KR" sz="2000" i="0" u="none" strike="noStrike" spc="500" dirty="0">
              <a:solidFill>
                <a:srgbClr val="FFFFFF"/>
              </a:solidFill>
              <a:ea typeface="S-Core Dream 3 Light"/>
            </a:endParaRPr>
          </a:p>
          <a:p>
            <a:pPr lvl="0" algn="l">
              <a:lnSpc>
                <a:spcPct val="124499"/>
              </a:lnSpc>
            </a:pPr>
            <a:r>
              <a:rPr lang="ko-KR" altLang="en-US" sz="2000" spc="500" dirty="0">
                <a:solidFill>
                  <a:srgbClr val="FFFFFF"/>
                </a:solidFill>
                <a:ea typeface="S-Core Dream 3 Light"/>
              </a:rPr>
              <a:t>학년</a:t>
            </a:r>
            <a:r>
              <a:rPr lang="en-US" altLang="ko-KR" sz="2000" spc="500" dirty="0">
                <a:solidFill>
                  <a:srgbClr val="FFFFFF"/>
                </a:solidFill>
                <a:ea typeface="S-Core Dream 3 Light"/>
              </a:rPr>
              <a:t>: 3</a:t>
            </a:r>
            <a:r>
              <a:rPr lang="ko-KR" altLang="en-US" sz="2000" spc="500" dirty="0">
                <a:solidFill>
                  <a:srgbClr val="FFFFFF"/>
                </a:solidFill>
                <a:ea typeface="S-Core Dream 3 Light"/>
              </a:rPr>
              <a:t>학년</a:t>
            </a:r>
            <a:endParaRPr lang="en-US" altLang="ko-KR" sz="2000" spc="500" dirty="0">
              <a:solidFill>
                <a:srgbClr val="FFFFFF"/>
              </a:solidFill>
              <a:ea typeface="S-Core Dream 3 Light"/>
            </a:endParaRPr>
          </a:p>
          <a:p>
            <a:pPr lvl="0" algn="l">
              <a:lnSpc>
                <a:spcPct val="124499"/>
              </a:lnSpc>
            </a:pPr>
            <a:r>
              <a:rPr lang="ko-KR" altLang="en-US" sz="2000" i="0" u="none" strike="noStrike" spc="500" dirty="0">
                <a:solidFill>
                  <a:srgbClr val="FFFFFF"/>
                </a:solidFill>
                <a:ea typeface="S-Core Dream 5 Medium"/>
              </a:rPr>
              <a:t>학번</a:t>
            </a:r>
            <a:r>
              <a:rPr lang="en-US" altLang="ko-KR" sz="2000" i="0" u="none" strike="noStrike" spc="500" dirty="0">
                <a:solidFill>
                  <a:srgbClr val="FFFFFF"/>
                </a:solidFill>
                <a:ea typeface="S-Core Dream 5 Medium"/>
              </a:rPr>
              <a:t>: 20204077</a:t>
            </a:r>
          </a:p>
          <a:p>
            <a:pPr lvl="0" algn="l">
              <a:lnSpc>
                <a:spcPct val="124499"/>
              </a:lnSpc>
            </a:pPr>
            <a:r>
              <a:rPr lang="ko-KR" altLang="en-US" sz="2000" spc="500" dirty="0">
                <a:solidFill>
                  <a:srgbClr val="FFFFFF"/>
                </a:solidFill>
                <a:ea typeface="S-Core Dream 5 Medium"/>
              </a:rPr>
              <a:t>이름</a:t>
            </a:r>
            <a:r>
              <a:rPr lang="en-US" altLang="ko-KR" sz="2000" spc="500" dirty="0">
                <a:solidFill>
                  <a:srgbClr val="FFFFFF"/>
                </a:solidFill>
                <a:ea typeface="S-Core Dream 5 Medium"/>
              </a:rPr>
              <a:t>: </a:t>
            </a:r>
            <a:r>
              <a:rPr lang="ko-KR" altLang="en-US" sz="2000" spc="500" dirty="0">
                <a:solidFill>
                  <a:srgbClr val="FFFFFF"/>
                </a:solidFill>
                <a:ea typeface="S-Core Dream 5 Medium"/>
              </a:rPr>
              <a:t>유동균</a:t>
            </a:r>
            <a:endParaRPr lang="ko-KR" sz="2000" i="0" u="none" strike="noStrike" spc="500" dirty="0">
              <a:solidFill>
                <a:srgbClr val="FFFFFF"/>
              </a:solidFill>
              <a:ea typeface="S-Core Dream 5 Medium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5219700"/>
            <a:ext cx="10045700" cy="10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2200"/>
            <a:ext cx="18288000" cy="15748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241800" y="3441700"/>
            <a:ext cx="9817100" cy="181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5500" b="0" i="0" u="none" strike="noStrike" spc="-300" dirty="0">
                <a:solidFill>
                  <a:srgbClr val="595959"/>
                </a:solidFill>
                <a:ea typeface="S-Core Dream 5 Medium"/>
              </a:rPr>
              <a:t>감사합니다</a:t>
            </a:r>
            <a:endParaRPr lang="ko-KR" sz="5500" b="0" i="0" u="none" strike="noStrike" spc="-300" dirty="0">
              <a:solidFill>
                <a:srgbClr val="595959"/>
              </a:solidFill>
              <a:ea typeface="S-Core Dream 5 Medium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261100" y="5905500"/>
            <a:ext cx="5765800" cy="121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4000" spc="-100" dirty="0">
                <a:solidFill>
                  <a:srgbClr val="9E9E9E"/>
                </a:solidFill>
                <a:latin typeface="S-Core Dream 3 Light"/>
              </a:rPr>
              <a:t>20204077</a:t>
            </a:r>
          </a:p>
          <a:p>
            <a:pPr lvl="0" algn="ctr">
              <a:lnSpc>
                <a:spcPct val="107899"/>
              </a:lnSpc>
            </a:pPr>
            <a:r>
              <a:rPr lang="ko-KR" altLang="en-US" sz="4000" b="0" i="0" u="none" strike="noStrike" spc="-100" dirty="0">
                <a:solidFill>
                  <a:srgbClr val="9E9E9E"/>
                </a:solidFill>
                <a:latin typeface="S-Core Dream 3 Light"/>
              </a:rPr>
              <a:t>유동균</a:t>
            </a:r>
            <a:endParaRPr lang="en-US" sz="4000" b="0" i="0" u="none" strike="noStrike" spc="-100" dirty="0">
              <a:solidFill>
                <a:srgbClr val="9E9E9E"/>
              </a:solidFill>
              <a:latin typeface="S-Core Dream 3 Light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0" y="5588000"/>
            <a:ext cx="96774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500" y="2781300"/>
            <a:ext cx="4826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01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endParaRPr lang="en-US" altLang="ko-KR" sz="4000" dirty="0"/>
          </a:p>
          <a:p>
            <a:pPr lvl="0" algn="l">
              <a:lnSpc>
                <a:spcPct val="107899"/>
              </a:lnSpc>
            </a:pPr>
            <a:r>
              <a:rPr lang="en-US" altLang="ko-KR" sz="4000" dirty="0"/>
              <a:t>R 10. </a:t>
            </a:r>
            <a:r>
              <a:rPr lang="ko-KR" altLang="en-US" sz="4000" dirty="0"/>
              <a:t>본인이 사용하는 서로 다른 무선기술과 그들의 특성</a:t>
            </a:r>
            <a:endParaRPr lang="en-US" altLang="ko-KR" sz="4000" dirty="0"/>
          </a:p>
          <a:p>
            <a:pPr lvl="0" algn="l">
              <a:lnSpc>
                <a:spcPct val="107899"/>
              </a:lnSpc>
            </a:pPr>
            <a:endParaRPr lang="en-US" altLang="ko-KR" sz="4000" dirty="0"/>
          </a:p>
          <a:p>
            <a:pPr lvl="0" algn="l">
              <a:lnSpc>
                <a:spcPct val="107899"/>
              </a:lnSpc>
            </a:pPr>
            <a:r>
              <a:rPr lang="en-US" altLang="ko-KR" sz="4000" dirty="0"/>
              <a:t>R 12. </a:t>
            </a:r>
            <a:r>
              <a:rPr lang="ko-KR" altLang="en-US" sz="4000" dirty="0"/>
              <a:t>회선 교환과 패킷 교환</a:t>
            </a:r>
            <a:r>
              <a:rPr lang="en-US" altLang="ko-KR" sz="4000" dirty="0"/>
              <a:t>, TDM</a:t>
            </a:r>
            <a:r>
              <a:rPr lang="ko-KR" altLang="en-US" sz="4000" dirty="0"/>
              <a:t>과 </a:t>
            </a:r>
            <a:r>
              <a:rPr lang="en-US" altLang="ko-KR" sz="4000" dirty="0"/>
              <a:t>FDM</a:t>
            </a:r>
          </a:p>
          <a:p>
            <a:pPr lvl="0" algn="l">
              <a:lnSpc>
                <a:spcPct val="107899"/>
              </a:lnSpc>
            </a:pPr>
            <a:endParaRPr lang="en-US" altLang="ko-KR" sz="4000" dirty="0"/>
          </a:p>
          <a:p>
            <a:pPr lvl="0" algn="l">
              <a:lnSpc>
                <a:spcPct val="107899"/>
              </a:lnSpc>
            </a:pPr>
            <a:r>
              <a:rPr lang="en-US" altLang="ko-KR" sz="4000" dirty="0"/>
              <a:t>R16. </a:t>
            </a:r>
            <a:r>
              <a:rPr lang="ko-KR" altLang="en-US" sz="4000" dirty="0"/>
              <a:t>종단 간의 지연 요소</a:t>
            </a:r>
            <a:r>
              <a:rPr lang="en-US" altLang="ko-KR" sz="4000" dirty="0"/>
              <a:t>, </a:t>
            </a:r>
            <a:r>
              <a:rPr lang="ko-KR" altLang="en-US" sz="4000" dirty="0"/>
              <a:t>고정 지연과 가변 지연</a:t>
            </a:r>
            <a:endParaRPr lang="en-US" altLang="ko-KR" sz="4000" dirty="0"/>
          </a:p>
          <a:p>
            <a:pPr lvl="0" algn="l">
              <a:lnSpc>
                <a:spcPct val="107899"/>
              </a:lnSpc>
            </a:pPr>
            <a:endParaRPr lang="en-US" altLang="ko-KR" sz="4000" dirty="0"/>
          </a:p>
          <a:p>
            <a:pPr lvl="0" algn="l">
              <a:lnSpc>
                <a:spcPct val="107899"/>
              </a:lnSpc>
            </a:pPr>
            <a:r>
              <a:rPr lang="en-US" altLang="ko-KR" sz="4000" dirty="0"/>
              <a:t>P6. </a:t>
            </a:r>
            <a:r>
              <a:rPr lang="ko-KR" altLang="en-US" sz="4000" dirty="0"/>
              <a:t>전파 지연과 전송 지연</a:t>
            </a:r>
            <a:endParaRPr lang="en-US" altLang="ko-KR" sz="4000" dirty="0"/>
          </a:p>
          <a:p>
            <a:pPr lvl="0" algn="l">
              <a:lnSpc>
                <a:spcPct val="107899"/>
              </a:lnSpc>
            </a:pPr>
            <a:endParaRPr lang="en-US" altLang="ko-KR" sz="4000" dirty="0"/>
          </a:p>
          <a:p>
            <a:pPr lvl="0" algn="l">
              <a:lnSpc>
                <a:spcPct val="107899"/>
              </a:lnSpc>
            </a:pPr>
            <a:r>
              <a:rPr lang="en-US" altLang="ko-KR" sz="4000" dirty="0"/>
              <a:t>R23. </a:t>
            </a:r>
            <a:r>
              <a:rPr lang="ko-KR" altLang="en-US" sz="4000" dirty="0"/>
              <a:t>인터넷 프로토콜 스택의 </a:t>
            </a:r>
            <a:r>
              <a:rPr lang="en-US" altLang="ko-KR" sz="4000" dirty="0"/>
              <a:t>5</a:t>
            </a:r>
            <a:r>
              <a:rPr lang="ko-KR" altLang="en-US" sz="4000" dirty="0"/>
              <a:t>개 계층</a:t>
            </a:r>
            <a:endParaRPr lang="en-US" altLang="ko-KR" sz="4000" dirty="0"/>
          </a:p>
          <a:p>
            <a:pPr lvl="0" algn="l">
              <a:lnSpc>
                <a:spcPct val="107899"/>
              </a:lnSpc>
            </a:pPr>
            <a:endParaRPr lang="en-US" altLang="ko-KR" sz="4000" dirty="0"/>
          </a:p>
          <a:p>
            <a:pPr lvl="0" algn="l">
              <a:lnSpc>
                <a:spcPct val="107899"/>
              </a:lnSpc>
            </a:pPr>
            <a:r>
              <a:rPr lang="en-US" altLang="ko-KR" sz="4000" dirty="0"/>
              <a:t>R24. </a:t>
            </a:r>
            <a:r>
              <a:rPr lang="ko-KR" altLang="en-US" sz="4000" dirty="0"/>
              <a:t>캡슐화와 비캡슐화</a:t>
            </a:r>
            <a:endParaRPr lang="en-US" altLang="ko-KR" sz="40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ko-KR" altLang="en-US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과제 복습</a:t>
            </a:r>
            <a:r>
              <a:rPr lang="en-US" altLang="ko-KR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, </a:t>
            </a:r>
            <a:r>
              <a:rPr lang="ko-KR" altLang="en-US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연습 문제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1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0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02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3695700"/>
            <a:ext cx="14249400" cy="659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endParaRPr lang="en-US" altLang="ko-KR" sz="4000" dirty="0"/>
          </a:p>
          <a:p>
            <a:pPr>
              <a:lnSpc>
                <a:spcPct val="107899"/>
              </a:lnSpc>
            </a:pPr>
            <a:r>
              <a:rPr lang="en-US" altLang="ko-KR" sz="4400" dirty="0"/>
              <a:t>R</a:t>
            </a:r>
            <a:r>
              <a:rPr lang="ko-KR" altLang="en-US" sz="4400" dirty="0"/>
              <a:t> </a:t>
            </a:r>
            <a:r>
              <a:rPr lang="en-US" altLang="ko-KR" sz="4400" dirty="0"/>
              <a:t>10.</a:t>
            </a:r>
            <a:r>
              <a:rPr lang="ko-KR" altLang="en-US" sz="4400" dirty="0"/>
              <a:t>  하루 동안 본인이 사용하는 서로 다른 무선 기술과 그들의 특성</a:t>
            </a:r>
            <a:endParaRPr lang="en-US" altLang="ko-KR" sz="4400" dirty="0"/>
          </a:p>
          <a:p>
            <a:pPr marL="742950" lvl="0" indent="-742950" algn="l">
              <a:lnSpc>
                <a:spcPct val="107899"/>
              </a:lnSpc>
              <a:buAutoNum type="arabicPeriod"/>
            </a:pPr>
            <a:r>
              <a:rPr lang="en-US" altLang="ko-KR" sz="4000" dirty="0"/>
              <a:t>WIFI </a:t>
            </a:r>
          </a:p>
          <a:p>
            <a:pPr lvl="0" algn="l">
              <a:lnSpc>
                <a:spcPct val="107899"/>
              </a:lnSpc>
            </a:pPr>
            <a:r>
              <a:rPr lang="ko-KR" altLang="en-US" sz="3200" dirty="0"/>
              <a:t>정의</a:t>
            </a:r>
            <a:r>
              <a:rPr lang="en-US" altLang="ko-KR" sz="3200" dirty="0"/>
              <a:t>: </a:t>
            </a:r>
            <a:r>
              <a:rPr lang="ko-KR" altLang="en-US" sz="3200" dirty="0"/>
              <a:t>무선 통신 표준 기술 중 하나인 </a:t>
            </a:r>
            <a:r>
              <a:rPr lang="en-US" altLang="ko-KR" sz="3200" dirty="0"/>
              <a:t>IEEE 802.11</a:t>
            </a:r>
            <a:r>
              <a:rPr lang="ko-KR" altLang="en-US" sz="3200" dirty="0"/>
              <a:t>에 기반한 서로 다른 장치 간의 근접 데이터 전송 규약</a:t>
            </a:r>
            <a:endParaRPr lang="en-US" altLang="ko-KR" sz="3600" dirty="0"/>
          </a:p>
          <a:p>
            <a:pPr lvl="0" algn="l">
              <a:lnSpc>
                <a:spcPct val="107899"/>
              </a:lnSpc>
            </a:pPr>
            <a:r>
              <a:rPr lang="en-US" altLang="ko-KR" sz="3200" dirty="0"/>
              <a:t>=&gt; </a:t>
            </a:r>
            <a:r>
              <a:rPr lang="ko-KR" altLang="en-US" sz="3200" dirty="0">
                <a:solidFill>
                  <a:srgbClr val="00B0F0"/>
                </a:solidFill>
              </a:rPr>
              <a:t>근거리 통신</a:t>
            </a:r>
            <a:endParaRPr lang="en-US" altLang="ko-KR" sz="3200" dirty="0">
              <a:solidFill>
                <a:srgbClr val="00B0F0"/>
              </a:solidFill>
            </a:endParaRPr>
          </a:p>
          <a:p>
            <a:pPr lvl="0" algn="l">
              <a:lnSpc>
                <a:spcPct val="107899"/>
              </a:lnSpc>
            </a:pPr>
            <a:r>
              <a:rPr lang="en-US" altLang="ko-KR" sz="3200" dirty="0"/>
              <a:t>=&gt; </a:t>
            </a:r>
            <a:r>
              <a:rPr lang="ko-KR" altLang="en-US" sz="3200" dirty="0">
                <a:solidFill>
                  <a:srgbClr val="00B0F0"/>
                </a:solidFill>
              </a:rPr>
              <a:t>호환성 용이</a:t>
            </a:r>
            <a:endParaRPr lang="en-US" altLang="ko-KR" sz="3200" dirty="0">
              <a:solidFill>
                <a:srgbClr val="00B0F0"/>
              </a:solidFill>
            </a:endParaRPr>
          </a:p>
          <a:p>
            <a:pPr lvl="0" algn="l">
              <a:lnSpc>
                <a:spcPct val="107899"/>
              </a:lnSpc>
            </a:pPr>
            <a:endParaRPr lang="en-US" altLang="ko-KR" sz="3600" dirty="0"/>
          </a:p>
          <a:p>
            <a:pPr lvl="0" algn="l">
              <a:lnSpc>
                <a:spcPct val="107899"/>
              </a:lnSpc>
            </a:pPr>
            <a:r>
              <a:rPr lang="en-US" altLang="ko-KR" sz="4000" dirty="0"/>
              <a:t>2. </a:t>
            </a:r>
            <a:r>
              <a:rPr lang="ko-KR" altLang="en-US" sz="4000" dirty="0"/>
              <a:t>셀룰러 네트워크</a:t>
            </a:r>
            <a:r>
              <a:rPr lang="en-US" altLang="ko-KR" sz="4000" dirty="0"/>
              <a:t>(4G/5G)</a:t>
            </a:r>
          </a:p>
          <a:p>
            <a:pPr lvl="0" algn="l">
              <a:lnSpc>
                <a:spcPct val="107899"/>
              </a:lnSpc>
            </a:pPr>
            <a:r>
              <a:rPr lang="ko-KR" altLang="en-US" sz="3200" dirty="0"/>
              <a:t>정의</a:t>
            </a:r>
            <a:r>
              <a:rPr lang="en-US" altLang="ko-KR" sz="3200" dirty="0"/>
              <a:t>: </a:t>
            </a:r>
            <a:r>
              <a:rPr lang="ko-KR" altLang="en-US" sz="3200" dirty="0"/>
              <a:t>무선 통신을 통해 모바일 장치와 네트워크를 연결하는 방식</a:t>
            </a:r>
            <a:endParaRPr lang="en-US" altLang="ko-KR" sz="3200" dirty="0"/>
          </a:p>
          <a:p>
            <a:pPr lvl="0" algn="l">
              <a:lnSpc>
                <a:spcPct val="107899"/>
              </a:lnSpc>
            </a:pPr>
            <a:r>
              <a:rPr lang="en-US" altLang="ko-KR" sz="3200" dirty="0"/>
              <a:t>=&gt; </a:t>
            </a:r>
            <a:r>
              <a:rPr lang="ko-KR" altLang="en-US" sz="3200" dirty="0">
                <a:solidFill>
                  <a:srgbClr val="00B0F0"/>
                </a:solidFill>
              </a:rPr>
              <a:t>모바일 통신</a:t>
            </a:r>
            <a:endParaRPr lang="en-US" altLang="ko-KR" sz="3200" dirty="0">
              <a:solidFill>
                <a:srgbClr val="00B0F0"/>
              </a:solidFill>
            </a:endParaRPr>
          </a:p>
          <a:p>
            <a:pPr lvl="0" algn="l">
              <a:lnSpc>
                <a:spcPct val="107899"/>
              </a:lnSpc>
            </a:pPr>
            <a:r>
              <a:rPr lang="en-US" altLang="ko-KR" sz="3200" dirty="0"/>
              <a:t>=&gt; </a:t>
            </a:r>
            <a:r>
              <a:rPr lang="ko-KR" altLang="en-US" sz="3200" dirty="0">
                <a:solidFill>
                  <a:srgbClr val="00B0F0"/>
                </a:solidFill>
              </a:rPr>
              <a:t>셀 구조</a:t>
            </a:r>
            <a:endParaRPr lang="en-US" altLang="ko-KR" sz="3200" dirty="0">
              <a:solidFill>
                <a:srgbClr val="00B0F0"/>
              </a:solidFill>
            </a:endParaRPr>
          </a:p>
          <a:p>
            <a:pPr lvl="0" algn="l">
              <a:lnSpc>
                <a:spcPct val="107899"/>
              </a:lnSpc>
            </a:pPr>
            <a:r>
              <a:rPr lang="en-US" altLang="ko-KR" sz="3200" dirty="0"/>
              <a:t>=&gt; </a:t>
            </a:r>
            <a:r>
              <a:rPr lang="ko-KR" altLang="en-US" sz="3200" dirty="0">
                <a:solidFill>
                  <a:srgbClr val="00B0F0"/>
                </a:solidFill>
              </a:rPr>
              <a:t>주파수 재사용</a:t>
            </a:r>
            <a:endParaRPr lang="en-US" altLang="ko-KR" sz="3200" dirty="0">
              <a:solidFill>
                <a:srgbClr val="00B0F0"/>
              </a:solidFill>
            </a:endParaRPr>
          </a:p>
          <a:p>
            <a:pPr lvl="0" algn="l">
              <a:lnSpc>
                <a:spcPct val="107899"/>
              </a:lnSpc>
            </a:pPr>
            <a:r>
              <a:rPr lang="en-US" altLang="ko-KR" sz="3200" dirty="0"/>
              <a:t>=&gt; </a:t>
            </a:r>
            <a:r>
              <a:rPr lang="ko-KR" altLang="en-US" sz="3200" dirty="0">
                <a:solidFill>
                  <a:srgbClr val="00B0F0"/>
                </a:solidFill>
              </a:rPr>
              <a:t>광역방식</a:t>
            </a:r>
            <a:endParaRPr lang="en-US" altLang="ko-KR" sz="3200" dirty="0">
              <a:solidFill>
                <a:srgbClr val="00B0F0"/>
              </a:solidFill>
            </a:endParaRPr>
          </a:p>
          <a:p>
            <a:pPr lvl="0" algn="l">
              <a:lnSpc>
                <a:spcPct val="107899"/>
              </a:lnSpc>
            </a:pPr>
            <a:endParaRPr lang="en-US" altLang="ko-KR" sz="4000" dirty="0"/>
          </a:p>
          <a:p>
            <a:pPr lvl="0" algn="l">
              <a:lnSpc>
                <a:spcPct val="107899"/>
              </a:lnSpc>
            </a:pPr>
            <a:endParaRPr lang="en-US" altLang="ko-KR" sz="4000" dirty="0"/>
          </a:p>
          <a:p>
            <a:pPr lvl="0" algn="l">
              <a:lnSpc>
                <a:spcPct val="107899"/>
              </a:lnSpc>
            </a:pPr>
            <a:endParaRPr lang="en-US" altLang="ko-KR" sz="4000" dirty="0"/>
          </a:p>
          <a:p>
            <a:pPr lvl="0" algn="l">
              <a:lnSpc>
                <a:spcPct val="107899"/>
              </a:lnSpc>
            </a:pPr>
            <a:endParaRPr lang="en-US" altLang="ko-KR" sz="40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R 10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1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8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03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07899"/>
              </a:lnSpc>
            </a:pPr>
            <a:r>
              <a:rPr lang="en-US" altLang="ko-KR" sz="4000" dirty="0"/>
              <a:t>R 12. </a:t>
            </a:r>
            <a:r>
              <a:rPr lang="ko-KR" altLang="en-US" sz="4000" dirty="0"/>
              <a:t>회선 교환 네트워크는 패킷 교환 네트워크에 대해 어떤 장점을 갖고 있는가</a:t>
            </a:r>
            <a:r>
              <a:rPr lang="en-US" altLang="ko-KR" sz="4000" dirty="0"/>
              <a:t>? </a:t>
            </a:r>
            <a:r>
              <a:rPr lang="ko-KR" altLang="en-US" sz="4000" dirty="0"/>
              <a:t>회선 교환 네트워크에서 </a:t>
            </a:r>
            <a:r>
              <a:rPr lang="en-US" altLang="ko-KR" sz="4000" dirty="0"/>
              <a:t>TDM</a:t>
            </a:r>
            <a:r>
              <a:rPr lang="ko-KR" altLang="en-US" sz="4000" dirty="0"/>
              <a:t>은 </a:t>
            </a:r>
            <a:r>
              <a:rPr lang="en-US" altLang="ko-KR" sz="4000" dirty="0"/>
              <a:t>FDM</a:t>
            </a:r>
            <a:r>
              <a:rPr lang="ko-KR" altLang="en-US" sz="4000" dirty="0"/>
              <a:t>에 비해 어떤 장점이 있는가</a:t>
            </a:r>
            <a:r>
              <a:rPr lang="en-US" altLang="ko-KR" sz="4000" dirty="0"/>
              <a:t>?</a:t>
            </a:r>
          </a:p>
          <a:p>
            <a:pPr lvl="0" algn="l">
              <a:lnSpc>
                <a:spcPct val="107899"/>
              </a:lnSpc>
            </a:pPr>
            <a:endParaRPr lang="en-US" altLang="ko-KR" sz="4000" dirty="0"/>
          </a:p>
          <a:p>
            <a:pPr lvl="0" algn="l">
              <a:lnSpc>
                <a:spcPct val="107899"/>
              </a:lnSpc>
            </a:pPr>
            <a:r>
              <a:rPr lang="en-US" altLang="ko-KR" sz="3200" dirty="0"/>
              <a:t>=&gt; </a:t>
            </a:r>
            <a:r>
              <a:rPr lang="ko-KR" altLang="en-US" sz="3200" dirty="0"/>
              <a:t>회선 교환은 패킷 교환에 비해 고정된 경로를 사용하기에 </a:t>
            </a:r>
            <a:r>
              <a:rPr lang="ko-KR" altLang="en-US" sz="3200" dirty="0">
                <a:solidFill>
                  <a:srgbClr val="00B0F0"/>
                </a:solidFill>
              </a:rPr>
              <a:t>안정적으로 통신</a:t>
            </a:r>
            <a:r>
              <a:rPr lang="ko-KR" altLang="en-US" sz="3200" dirty="0"/>
              <a:t>이 가능하며 </a:t>
            </a:r>
            <a:r>
              <a:rPr lang="ko-KR" altLang="en-US" sz="3200" dirty="0">
                <a:solidFill>
                  <a:srgbClr val="00B0F0"/>
                </a:solidFill>
              </a:rPr>
              <a:t>연속적 데이터의 처리에 </a:t>
            </a:r>
            <a:r>
              <a:rPr lang="ko-KR" altLang="en-US" sz="3200" dirty="0"/>
              <a:t>용이함</a:t>
            </a:r>
            <a:r>
              <a:rPr lang="en-US" altLang="ko-KR" sz="3200" dirty="0"/>
              <a:t>. </a:t>
            </a:r>
            <a:r>
              <a:rPr lang="ko-KR" altLang="en-US" sz="3200" dirty="0"/>
              <a:t>또한 통신 밀도가 </a:t>
            </a:r>
            <a:r>
              <a:rPr lang="ko-KR" altLang="en-US" sz="3200" dirty="0">
                <a:solidFill>
                  <a:srgbClr val="00B0F0"/>
                </a:solidFill>
              </a:rPr>
              <a:t>높은 데이터 통신에 유리함</a:t>
            </a:r>
            <a:r>
              <a:rPr lang="en-US" altLang="ko-KR" sz="3200" dirty="0"/>
              <a:t>.</a:t>
            </a:r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  <a:p>
            <a:pPr lvl="0" algn="l">
              <a:lnSpc>
                <a:spcPct val="107899"/>
              </a:lnSpc>
            </a:pPr>
            <a:r>
              <a:rPr lang="en-US" altLang="ko-KR" sz="3200" dirty="0"/>
              <a:t>=&gt; TDM</a:t>
            </a:r>
            <a:r>
              <a:rPr lang="ko-KR" altLang="en-US" sz="3200" dirty="0"/>
              <a:t>은 </a:t>
            </a:r>
            <a:r>
              <a:rPr lang="en-US" altLang="ko-KR" sz="3200" dirty="0"/>
              <a:t>FDM</a:t>
            </a:r>
            <a:r>
              <a:rPr lang="ko-KR" altLang="en-US" sz="3200" dirty="0"/>
              <a:t>에 비해 </a:t>
            </a:r>
            <a:r>
              <a:rPr lang="ko-KR" altLang="en-US" sz="3200" dirty="0">
                <a:solidFill>
                  <a:srgbClr val="00B0F0"/>
                </a:solidFill>
              </a:rPr>
              <a:t>대역폭을 동적으로 할당할 </a:t>
            </a:r>
            <a:r>
              <a:rPr lang="ko-KR" altLang="en-US" sz="3200" dirty="0"/>
              <a:t>수 있다</a:t>
            </a:r>
            <a:r>
              <a:rPr lang="en-US" altLang="ko-KR" sz="3200" dirty="0"/>
              <a:t>. </a:t>
            </a:r>
            <a:r>
              <a:rPr lang="ko-KR" altLang="en-US" sz="3200" dirty="0"/>
              <a:t>또한 매체를 공유하는 </a:t>
            </a:r>
            <a:r>
              <a:rPr lang="en-US" altLang="ko-KR" sz="3200" dirty="0"/>
              <a:t>FDM</a:t>
            </a:r>
            <a:r>
              <a:rPr lang="ko-KR" altLang="en-US" sz="3200" dirty="0"/>
              <a:t>과 다르게 </a:t>
            </a:r>
            <a:r>
              <a:rPr lang="ko-KR" altLang="en-US" sz="3200" dirty="0">
                <a:solidFill>
                  <a:srgbClr val="00B0F0"/>
                </a:solidFill>
              </a:rPr>
              <a:t>신호 간 간섭이 발생하지 않는다</a:t>
            </a:r>
            <a:r>
              <a:rPr lang="en-US" altLang="ko-KR" sz="3200" dirty="0">
                <a:solidFill>
                  <a:srgbClr val="00B0F0"/>
                </a:solidFill>
              </a:rPr>
              <a:t>.</a:t>
            </a:r>
          </a:p>
          <a:p>
            <a:pPr marL="457200" lvl="0" indent="-457200" algn="l">
              <a:lnSpc>
                <a:spcPct val="107899"/>
              </a:lnSpc>
              <a:buFont typeface="Symbol" panose="05050102010706020507" pitchFamily="18" charset="2"/>
              <a:buChar char="Þ"/>
            </a:pP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R 12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1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2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</a:t>
            </a:r>
            <a:r>
              <a:rPr lang="en-US" sz="4800" spc="-100" dirty="0">
                <a:solidFill>
                  <a:srgbClr val="164F36"/>
                </a:solidFill>
                <a:latin typeface="S-Core Dream 3 Light"/>
              </a:rPr>
              <a:t>4</a:t>
            </a:r>
            <a:endParaRPr lang="en-US" sz="4800" b="0" i="0" u="none" strike="noStrike" spc="-100" dirty="0">
              <a:solidFill>
                <a:srgbClr val="164F36"/>
              </a:solidFill>
              <a:latin typeface="S-Core Dream 3 Light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07899"/>
              </a:lnSpc>
            </a:pPr>
            <a:r>
              <a:rPr lang="en-US" altLang="ko-KR" sz="4000" dirty="0"/>
              <a:t>R16. </a:t>
            </a:r>
            <a:r>
              <a:rPr lang="ko-KR" altLang="en-US" sz="4000" dirty="0"/>
              <a:t>고정 경로를 통해 송신 호스트에서 수신 호스트로 일련의 패킷을 보낸다고 하자</a:t>
            </a:r>
            <a:r>
              <a:rPr lang="en-US" altLang="ko-KR" sz="4000" dirty="0"/>
              <a:t>. </a:t>
            </a:r>
            <a:r>
              <a:rPr lang="ko-KR" altLang="en-US" sz="4000" dirty="0"/>
              <a:t>하나의 패킷에 대한 종단간 지연에서의 지연 요소를 나열하라</a:t>
            </a:r>
            <a:r>
              <a:rPr lang="en-US" altLang="ko-KR" sz="4000" dirty="0"/>
              <a:t>. </a:t>
            </a:r>
            <a:r>
              <a:rPr lang="ko-KR" altLang="en-US" sz="4000" dirty="0"/>
              <a:t>이들 지연에서 상수인 것은 무엇이고 가변적인 지연은 어떤 것인가</a:t>
            </a:r>
            <a:r>
              <a:rPr lang="en-US" altLang="ko-KR" sz="4000" dirty="0"/>
              <a:t>?</a:t>
            </a:r>
          </a:p>
          <a:p>
            <a:pPr>
              <a:lnSpc>
                <a:spcPct val="107899"/>
              </a:lnSpc>
            </a:pPr>
            <a:endParaRPr lang="en-US" altLang="ko-KR" sz="4000" dirty="0"/>
          </a:p>
          <a:p>
            <a:pPr lvl="0" algn="l">
              <a:lnSpc>
                <a:spcPct val="107899"/>
              </a:lnSpc>
            </a:pPr>
            <a:r>
              <a:rPr lang="en-US" altLang="ko-KR" sz="3200" dirty="0"/>
              <a:t>=&gt; </a:t>
            </a:r>
            <a:r>
              <a:rPr lang="ko-KR" altLang="en-US" sz="3200" dirty="0"/>
              <a:t>지연 요소에는 </a:t>
            </a:r>
            <a:r>
              <a:rPr lang="ko-KR" altLang="en-US" sz="3200" dirty="0">
                <a:solidFill>
                  <a:srgbClr val="FF0000"/>
                </a:solidFill>
              </a:rPr>
              <a:t>노드 처리 지연</a:t>
            </a:r>
            <a:r>
              <a:rPr lang="en-US" altLang="ko-KR" sz="3200" dirty="0"/>
              <a:t>, </a:t>
            </a:r>
            <a:r>
              <a:rPr lang="ko-KR" altLang="en-US" sz="3200" dirty="0" err="1">
                <a:solidFill>
                  <a:srgbClr val="FF0000"/>
                </a:solidFill>
              </a:rPr>
              <a:t>큐잉</a:t>
            </a:r>
            <a:r>
              <a:rPr lang="ko-KR" altLang="en-US" sz="3200" dirty="0">
                <a:solidFill>
                  <a:srgbClr val="FF0000"/>
                </a:solidFill>
              </a:rPr>
              <a:t> 지연</a:t>
            </a:r>
            <a:r>
              <a:rPr lang="en-US" altLang="ko-KR" sz="3200" dirty="0"/>
              <a:t>,  </a:t>
            </a:r>
            <a:r>
              <a:rPr lang="ko-KR" altLang="en-US" sz="3200" dirty="0">
                <a:solidFill>
                  <a:srgbClr val="FF0000"/>
                </a:solidFill>
              </a:rPr>
              <a:t>전송 지연</a:t>
            </a:r>
            <a:r>
              <a:rPr lang="en-US" altLang="ko-KR" sz="3200" dirty="0"/>
              <a:t>, </a:t>
            </a:r>
            <a:r>
              <a:rPr lang="ko-KR" altLang="en-US" sz="3200" dirty="0">
                <a:solidFill>
                  <a:srgbClr val="FF0000"/>
                </a:solidFill>
              </a:rPr>
              <a:t>전파 지연 </a:t>
            </a:r>
            <a:r>
              <a:rPr lang="ko-KR" altLang="en-US" sz="3200" dirty="0"/>
              <a:t>이 있음</a:t>
            </a:r>
            <a:r>
              <a:rPr lang="en-US" altLang="ko-KR" sz="3200" dirty="0"/>
              <a:t>.</a:t>
            </a:r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  <a:p>
            <a:pPr lvl="0" algn="l">
              <a:lnSpc>
                <a:spcPct val="107899"/>
              </a:lnSpc>
            </a:pPr>
            <a:r>
              <a:rPr lang="en-US" altLang="ko-KR" sz="3200" dirty="0"/>
              <a:t>=&gt; </a:t>
            </a:r>
            <a:r>
              <a:rPr lang="ko-KR" altLang="en-US" sz="3200" dirty="0" err="1">
                <a:solidFill>
                  <a:srgbClr val="FF0000"/>
                </a:solidFill>
              </a:rPr>
              <a:t>큐잉</a:t>
            </a:r>
            <a:r>
              <a:rPr lang="ko-KR" altLang="en-US" sz="3200" dirty="0">
                <a:solidFill>
                  <a:srgbClr val="FF0000"/>
                </a:solidFill>
              </a:rPr>
              <a:t> 지연은 </a:t>
            </a:r>
            <a:r>
              <a:rPr lang="ko-KR" altLang="en-US" sz="3200" dirty="0"/>
              <a:t>라우터의 혼잡 수준에 좌우됨으로 가변적이다</a:t>
            </a:r>
            <a:r>
              <a:rPr lang="en-US" altLang="ko-KR" sz="3200" dirty="0"/>
              <a:t>. </a:t>
            </a:r>
          </a:p>
          <a:p>
            <a:pPr lvl="0" algn="l">
              <a:lnSpc>
                <a:spcPct val="107899"/>
              </a:lnSpc>
            </a:pPr>
            <a:r>
              <a:rPr lang="en-US" altLang="ko-KR" sz="3200" dirty="0"/>
              <a:t>=&gt; </a:t>
            </a:r>
            <a:r>
              <a:rPr lang="ko-KR" altLang="en-US" sz="3200" dirty="0">
                <a:solidFill>
                  <a:srgbClr val="FF0000"/>
                </a:solidFill>
              </a:rPr>
              <a:t>노드 </a:t>
            </a:r>
            <a:r>
              <a:rPr lang="ko-KR" altLang="en-US" sz="3200" dirty="0">
                <a:solidFill>
                  <a:srgbClr val="FF0000"/>
                </a:solidFill>
                <a:latin typeface="+mn-ea"/>
              </a:rPr>
              <a:t>처리 지연은 </a:t>
            </a:r>
            <a:r>
              <a:rPr lang="el-GR" altLang="ko-KR" sz="3200" spc="-150" dirty="0">
                <a:latin typeface="+mn-ea"/>
              </a:rPr>
              <a:t>μ</a:t>
            </a:r>
            <a:r>
              <a:rPr lang="en-US" altLang="ko-KR" sz="3200" spc="-150" dirty="0">
                <a:latin typeface="+mn-ea"/>
              </a:rPr>
              <a:t>s,</a:t>
            </a:r>
            <a:r>
              <a:rPr lang="ko-KR" altLang="en-US" sz="3200" spc="-150" dirty="0">
                <a:latin typeface="+mn-ea"/>
              </a:rPr>
              <a:t> </a:t>
            </a:r>
            <a:r>
              <a:rPr lang="ko-KR" altLang="en-US" sz="3200" spc="-150" dirty="0">
                <a:solidFill>
                  <a:srgbClr val="FF0000"/>
                </a:solidFill>
                <a:latin typeface="+mn-ea"/>
              </a:rPr>
              <a:t>전송 지연은 </a:t>
            </a:r>
            <a:r>
              <a:rPr lang="en-US" altLang="ko-KR" sz="3200" spc="-150" dirty="0">
                <a:latin typeface="+mn-ea"/>
              </a:rPr>
              <a:t>packet length / link bandwidth, </a:t>
            </a:r>
            <a:r>
              <a:rPr lang="ko-KR" altLang="en-US" sz="3200" spc="-150" dirty="0">
                <a:solidFill>
                  <a:srgbClr val="FF0000"/>
                </a:solidFill>
                <a:latin typeface="+mn-ea"/>
              </a:rPr>
              <a:t>전파지연은</a:t>
            </a:r>
            <a:r>
              <a:rPr lang="ko-KR" altLang="en-US" sz="3200" spc="-150" dirty="0">
                <a:latin typeface="+mn-ea"/>
              </a:rPr>
              <a:t> 두 라우터 간의 거리 </a:t>
            </a:r>
            <a:r>
              <a:rPr lang="en-US" altLang="ko-KR" sz="3200" spc="-150" dirty="0">
                <a:latin typeface="+mn-ea"/>
              </a:rPr>
              <a:t>/ </a:t>
            </a:r>
            <a:r>
              <a:rPr lang="ko-KR" altLang="en-US" sz="3200" spc="-150" dirty="0">
                <a:latin typeface="+mn-ea"/>
              </a:rPr>
              <a:t>매체의 전파 속도 로 모두 상수이다</a:t>
            </a:r>
            <a:r>
              <a:rPr lang="en-US" altLang="ko-KR" sz="3200" spc="-150" dirty="0">
                <a:latin typeface="+mn-ea"/>
              </a:rPr>
              <a:t>.</a:t>
            </a:r>
            <a:endParaRPr lang="en-US" altLang="ko-KR" sz="3200" dirty="0">
              <a:latin typeface="+mn-ea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R 16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1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0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05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727200"/>
            <a:ext cx="14249400" cy="8623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07899"/>
              </a:lnSpc>
            </a:pPr>
            <a:r>
              <a:rPr lang="en-US" altLang="ko-KR" sz="4000" dirty="0"/>
              <a:t>P6. </a:t>
            </a:r>
            <a:r>
              <a:rPr lang="ko-KR" altLang="en-US" sz="4000" dirty="0"/>
              <a:t>전송속도가 </a:t>
            </a:r>
            <a:r>
              <a:rPr lang="en-US" altLang="ko-KR" sz="4000" dirty="0" err="1"/>
              <a:t>Rbps</a:t>
            </a:r>
            <a:r>
              <a:rPr lang="ko-KR" altLang="en-US" sz="4000" dirty="0"/>
              <a:t>인 단일 링크로 연결된 호스트 </a:t>
            </a:r>
            <a:r>
              <a:rPr lang="en-US" altLang="ko-KR" sz="4000" dirty="0"/>
              <a:t>A</a:t>
            </a:r>
            <a:r>
              <a:rPr lang="ko-KR" altLang="en-US" sz="4000" dirty="0"/>
              <a:t>와 호스트 </a:t>
            </a:r>
            <a:r>
              <a:rPr lang="en-US" altLang="ko-KR" sz="4000" dirty="0"/>
              <a:t>B</a:t>
            </a:r>
            <a:r>
              <a:rPr lang="ko-KR" altLang="en-US" sz="4000" dirty="0"/>
              <a:t>를 생각하자</a:t>
            </a:r>
            <a:r>
              <a:rPr lang="en-US" altLang="ko-KR" sz="4000" dirty="0"/>
              <a:t>. </a:t>
            </a:r>
            <a:r>
              <a:rPr lang="ko-KR" altLang="en-US" sz="4000" dirty="0"/>
              <a:t>두 호스트는 </a:t>
            </a:r>
            <a:r>
              <a:rPr lang="en-US" altLang="ko-KR" sz="4000" dirty="0"/>
              <a:t>m</a:t>
            </a:r>
            <a:r>
              <a:rPr lang="ko-KR" altLang="en-US" sz="4000" dirty="0"/>
              <a:t>미터 떨어져 있고 링크 사이의 전파 속도 </a:t>
            </a:r>
            <a:r>
              <a:rPr lang="en-US" altLang="ko-KR" sz="4000" dirty="0"/>
              <a:t>s</a:t>
            </a:r>
            <a:r>
              <a:rPr lang="ko-KR" altLang="en-US" sz="4000" dirty="0"/>
              <a:t>가 </a:t>
            </a:r>
            <a:r>
              <a:rPr lang="en-US" altLang="ko-KR" sz="4000" dirty="0"/>
              <a:t>m/s</a:t>
            </a:r>
            <a:r>
              <a:rPr lang="ko-KR" altLang="en-US" sz="4000" dirty="0"/>
              <a:t>라고 하자</a:t>
            </a:r>
            <a:r>
              <a:rPr lang="en-US" altLang="ko-KR" sz="4000" dirty="0"/>
              <a:t>. </a:t>
            </a:r>
            <a:r>
              <a:rPr lang="ko-KR" altLang="en-US" sz="4000" dirty="0"/>
              <a:t>그리고 호스트 </a:t>
            </a:r>
            <a:r>
              <a:rPr lang="en-US" altLang="ko-KR" sz="4000" dirty="0"/>
              <a:t>A</a:t>
            </a:r>
            <a:r>
              <a:rPr lang="ko-KR" altLang="en-US" sz="4000" dirty="0"/>
              <a:t>가 호스트 </a:t>
            </a:r>
            <a:r>
              <a:rPr lang="en-US" altLang="ko-KR" sz="4000" dirty="0"/>
              <a:t>B</a:t>
            </a:r>
            <a:r>
              <a:rPr lang="ko-KR" altLang="en-US" sz="4000" dirty="0"/>
              <a:t>에게 크기가 </a:t>
            </a:r>
            <a:r>
              <a:rPr lang="en-US" altLang="ko-KR" sz="4000" dirty="0"/>
              <a:t>L</a:t>
            </a:r>
            <a:r>
              <a:rPr lang="ko-KR" altLang="en-US" sz="4000" dirty="0"/>
              <a:t>비트인 패킷을 보낸다고 하자</a:t>
            </a:r>
            <a:r>
              <a:rPr lang="en-US" altLang="ko-KR" sz="4000" dirty="0"/>
              <a:t>.</a:t>
            </a:r>
          </a:p>
          <a:p>
            <a:pPr>
              <a:lnSpc>
                <a:spcPct val="107899"/>
              </a:lnSpc>
            </a:pPr>
            <a:endParaRPr lang="en-US" altLang="ko-KR" sz="4000" dirty="0"/>
          </a:p>
          <a:p>
            <a:pPr>
              <a:lnSpc>
                <a:spcPct val="107899"/>
              </a:lnSpc>
            </a:pPr>
            <a:r>
              <a:rPr lang="en-US" altLang="ko-KR" sz="3200" dirty="0"/>
              <a:t>a. m</a:t>
            </a:r>
            <a:r>
              <a:rPr lang="ko-KR" altLang="en-US" sz="3200" dirty="0"/>
              <a:t>과 </a:t>
            </a:r>
            <a:r>
              <a:rPr lang="en-US" altLang="ko-KR" sz="3200" dirty="0"/>
              <a:t>s</a:t>
            </a:r>
            <a:r>
              <a:rPr lang="ko-KR" altLang="en-US" sz="3200" dirty="0"/>
              <a:t>를 이용하여 전파 지연 </a:t>
            </a:r>
            <a:r>
              <a:rPr lang="en-US" altLang="ko-KR" sz="3200" dirty="0" err="1"/>
              <a:t>d</a:t>
            </a:r>
            <a:r>
              <a:rPr lang="en-US" altLang="ko-KR" sz="3200" baseline="-25000" dirty="0" err="1"/>
              <a:t>prop</a:t>
            </a:r>
            <a:r>
              <a:rPr lang="ko-KR" altLang="en-US" sz="3200" dirty="0"/>
              <a:t> 를 표현하라</a:t>
            </a:r>
            <a:r>
              <a:rPr lang="en-US" altLang="ko-KR" sz="3200" dirty="0"/>
              <a:t>.</a:t>
            </a:r>
            <a:r>
              <a:rPr lang="en-US" altLang="ko-KR" sz="3200" baseline="-25000" dirty="0"/>
              <a:t> </a:t>
            </a:r>
          </a:p>
          <a:p>
            <a:pPr>
              <a:lnSpc>
                <a:spcPct val="107899"/>
              </a:lnSpc>
            </a:pPr>
            <a:r>
              <a:rPr lang="en-US" altLang="ko-KR" sz="3200" dirty="0"/>
              <a:t>=&gt;  </a:t>
            </a:r>
            <a:r>
              <a:rPr lang="en-US" altLang="ko-KR" sz="3200" dirty="0" err="1">
                <a:solidFill>
                  <a:srgbClr val="FF0000"/>
                </a:solidFill>
              </a:rPr>
              <a:t>d</a:t>
            </a:r>
            <a:r>
              <a:rPr lang="en-US" altLang="ko-KR" sz="3200" baseline="-25000" dirty="0" err="1">
                <a:solidFill>
                  <a:srgbClr val="FF0000"/>
                </a:solidFill>
              </a:rPr>
              <a:t>prop</a:t>
            </a:r>
            <a:r>
              <a:rPr lang="en-US" altLang="ko-KR" sz="3200" dirty="0">
                <a:solidFill>
                  <a:srgbClr val="FF0000"/>
                </a:solidFill>
              </a:rPr>
              <a:t> = m (</a:t>
            </a:r>
            <a:r>
              <a:rPr lang="ko-KR" altLang="en-US" sz="3200" dirty="0">
                <a:solidFill>
                  <a:srgbClr val="FF0000"/>
                </a:solidFill>
              </a:rPr>
              <a:t>미터</a:t>
            </a:r>
            <a:r>
              <a:rPr lang="en-US" altLang="ko-KR" sz="3200" dirty="0">
                <a:solidFill>
                  <a:srgbClr val="FF0000"/>
                </a:solidFill>
              </a:rPr>
              <a:t>)</a:t>
            </a:r>
            <a:r>
              <a:rPr lang="ko-KR" altLang="en-US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>
                <a:solidFill>
                  <a:srgbClr val="FF0000"/>
                </a:solidFill>
              </a:rPr>
              <a:t>/ s</a:t>
            </a:r>
            <a:r>
              <a:rPr lang="ko-KR" altLang="en-US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>
                <a:solidFill>
                  <a:srgbClr val="FF0000"/>
                </a:solidFill>
              </a:rPr>
              <a:t>(</a:t>
            </a:r>
            <a:r>
              <a:rPr lang="ko-KR" altLang="en-US" sz="3200" dirty="0">
                <a:solidFill>
                  <a:srgbClr val="FF0000"/>
                </a:solidFill>
              </a:rPr>
              <a:t>전파 속도</a:t>
            </a:r>
            <a:r>
              <a:rPr lang="en-US" altLang="ko-KR" sz="3200" dirty="0">
                <a:solidFill>
                  <a:srgbClr val="FF0000"/>
                </a:solidFill>
              </a:rPr>
              <a:t>)</a:t>
            </a:r>
            <a:r>
              <a:rPr lang="ko-KR" altLang="en-US" sz="3200" dirty="0">
                <a:solidFill>
                  <a:srgbClr val="FF0000"/>
                </a:solidFill>
              </a:rPr>
              <a:t> </a:t>
            </a:r>
            <a:endParaRPr lang="en-US" altLang="ko-KR" sz="3200" baseline="-25000" dirty="0">
              <a:solidFill>
                <a:srgbClr val="FF0000"/>
              </a:solidFill>
            </a:endParaRPr>
          </a:p>
          <a:p>
            <a:pPr>
              <a:lnSpc>
                <a:spcPct val="107899"/>
              </a:lnSpc>
            </a:pPr>
            <a:r>
              <a:rPr lang="en-US" altLang="ko-KR" sz="3200" dirty="0"/>
              <a:t>b.</a:t>
            </a:r>
            <a:r>
              <a:rPr lang="ko-KR" altLang="en-US" sz="3200" dirty="0"/>
              <a:t> </a:t>
            </a:r>
            <a:r>
              <a:rPr lang="en-US" altLang="ko-KR" sz="3200" dirty="0"/>
              <a:t>L</a:t>
            </a:r>
            <a:r>
              <a:rPr lang="ko-KR" altLang="en-US" sz="3200" dirty="0"/>
              <a:t>과 </a:t>
            </a:r>
            <a:r>
              <a:rPr lang="en-US" altLang="ko-KR" sz="3200" dirty="0"/>
              <a:t>R</a:t>
            </a:r>
            <a:r>
              <a:rPr lang="ko-KR" altLang="en-US" sz="3200" dirty="0"/>
              <a:t>을 이용하여 패킷의 전송 시간 </a:t>
            </a:r>
            <a:r>
              <a:rPr lang="en-US" altLang="ko-KR" sz="3200" dirty="0" err="1"/>
              <a:t>d</a:t>
            </a:r>
            <a:r>
              <a:rPr lang="en-US" altLang="ko-KR" sz="3200" baseline="-25000" dirty="0" err="1"/>
              <a:t>trans</a:t>
            </a:r>
            <a:r>
              <a:rPr lang="ko-KR" altLang="en-US" sz="3200" dirty="0"/>
              <a:t>를 결정하라</a:t>
            </a:r>
            <a:r>
              <a:rPr lang="en-US" altLang="ko-KR" sz="3200" dirty="0"/>
              <a:t>.</a:t>
            </a:r>
          </a:p>
          <a:p>
            <a:pPr>
              <a:lnSpc>
                <a:spcPct val="107899"/>
              </a:lnSpc>
            </a:pPr>
            <a:r>
              <a:rPr lang="en-US" altLang="ko-KR" sz="3200" dirty="0"/>
              <a:t>=&gt;  </a:t>
            </a:r>
            <a:r>
              <a:rPr lang="en-US" altLang="ko-KR" sz="3200" dirty="0" err="1">
                <a:solidFill>
                  <a:srgbClr val="FF0000"/>
                </a:solidFill>
              </a:rPr>
              <a:t>d</a:t>
            </a:r>
            <a:r>
              <a:rPr lang="en-US" altLang="ko-KR" sz="3200" baseline="-25000" dirty="0" err="1">
                <a:solidFill>
                  <a:srgbClr val="FF0000"/>
                </a:solidFill>
              </a:rPr>
              <a:t>trans</a:t>
            </a:r>
            <a:r>
              <a:rPr lang="ko-KR" altLang="en-US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>
                <a:solidFill>
                  <a:srgbClr val="FF0000"/>
                </a:solidFill>
              </a:rPr>
              <a:t>=</a:t>
            </a:r>
            <a:r>
              <a:rPr lang="ko-KR" altLang="en-US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>
                <a:solidFill>
                  <a:srgbClr val="FF0000"/>
                </a:solidFill>
              </a:rPr>
              <a:t>L (</a:t>
            </a:r>
            <a:r>
              <a:rPr lang="ko-KR" altLang="en-US" sz="3200" dirty="0">
                <a:solidFill>
                  <a:srgbClr val="FF0000"/>
                </a:solidFill>
              </a:rPr>
              <a:t>비트의 패킷 길이</a:t>
            </a:r>
            <a:r>
              <a:rPr lang="en-US" altLang="ko-KR" sz="3200" dirty="0">
                <a:solidFill>
                  <a:srgbClr val="FF0000"/>
                </a:solidFill>
              </a:rPr>
              <a:t>) / R (bps)</a:t>
            </a:r>
          </a:p>
          <a:p>
            <a:pPr>
              <a:lnSpc>
                <a:spcPct val="107899"/>
              </a:lnSpc>
            </a:pPr>
            <a:r>
              <a:rPr lang="en-US" altLang="ko-KR" sz="3200" dirty="0"/>
              <a:t>c. </a:t>
            </a:r>
            <a:r>
              <a:rPr lang="ko-KR" altLang="en-US" sz="3200" dirty="0"/>
              <a:t>처리 지연과 </a:t>
            </a:r>
            <a:r>
              <a:rPr lang="ko-KR" altLang="en-US" sz="3200" dirty="0" err="1"/>
              <a:t>큐잉</a:t>
            </a:r>
            <a:r>
              <a:rPr lang="ko-KR" altLang="en-US" sz="3200" dirty="0"/>
              <a:t> 지연은 무시하고 종단간의 지연에 대한 수식을 구하라</a:t>
            </a:r>
            <a:r>
              <a:rPr lang="en-US" altLang="ko-KR" sz="3200" dirty="0"/>
              <a:t>.</a:t>
            </a:r>
          </a:p>
          <a:p>
            <a:pPr>
              <a:lnSpc>
                <a:spcPct val="107899"/>
              </a:lnSpc>
            </a:pPr>
            <a:r>
              <a:rPr lang="en-US" altLang="ko-KR" sz="3200" dirty="0"/>
              <a:t>=&gt;  </a:t>
            </a:r>
            <a:r>
              <a:rPr lang="ko-KR" altLang="en-US" sz="3200" dirty="0">
                <a:solidFill>
                  <a:srgbClr val="FF0000"/>
                </a:solidFill>
              </a:rPr>
              <a:t>종단간 지연 </a:t>
            </a:r>
            <a:r>
              <a:rPr lang="en-US" altLang="ko-KR" sz="3200" dirty="0">
                <a:solidFill>
                  <a:srgbClr val="FF0000"/>
                </a:solidFill>
              </a:rPr>
              <a:t>= </a:t>
            </a:r>
            <a:r>
              <a:rPr lang="ko-KR" altLang="en-US" sz="3200" dirty="0">
                <a:solidFill>
                  <a:srgbClr val="FF0000"/>
                </a:solidFill>
              </a:rPr>
              <a:t>전파지연 </a:t>
            </a:r>
            <a:r>
              <a:rPr lang="en-US" altLang="ko-KR" sz="3200" dirty="0">
                <a:solidFill>
                  <a:srgbClr val="FF0000"/>
                </a:solidFill>
              </a:rPr>
              <a:t>+ </a:t>
            </a:r>
            <a:r>
              <a:rPr lang="ko-KR" altLang="en-US" sz="3200" dirty="0">
                <a:solidFill>
                  <a:srgbClr val="FF0000"/>
                </a:solidFill>
              </a:rPr>
              <a:t>전송지연 </a:t>
            </a:r>
            <a:r>
              <a:rPr lang="en-US" altLang="ko-KR" sz="3200" dirty="0">
                <a:solidFill>
                  <a:srgbClr val="FF0000"/>
                </a:solidFill>
              </a:rPr>
              <a:t>= </a:t>
            </a:r>
            <a:r>
              <a:rPr lang="en-US" altLang="ko-KR" sz="3200" dirty="0" err="1">
                <a:solidFill>
                  <a:srgbClr val="FF0000"/>
                </a:solidFill>
              </a:rPr>
              <a:t>d</a:t>
            </a:r>
            <a:r>
              <a:rPr lang="en-US" altLang="ko-KR" sz="3200" baseline="-25000" dirty="0" err="1">
                <a:solidFill>
                  <a:srgbClr val="FF0000"/>
                </a:solidFill>
              </a:rPr>
              <a:t>prop</a:t>
            </a:r>
            <a:r>
              <a:rPr lang="en-US" altLang="ko-KR" sz="3200" dirty="0">
                <a:solidFill>
                  <a:srgbClr val="FF0000"/>
                </a:solidFill>
              </a:rPr>
              <a:t> + </a:t>
            </a:r>
            <a:r>
              <a:rPr lang="en-US" altLang="ko-KR" sz="3200" dirty="0" err="1">
                <a:solidFill>
                  <a:srgbClr val="FF0000"/>
                </a:solidFill>
              </a:rPr>
              <a:t>d</a:t>
            </a:r>
            <a:r>
              <a:rPr lang="en-US" altLang="ko-KR" sz="3200" baseline="-25000" dirty="0" err="1">
                <a:solidFill>
                  <a:srgbClr val="FF0000"/>
                </a:solidFill>
              </a:rPr>
              <a:t>trans</a:t>
            </a:r>
            <a:endParaRPr lang="en-US" altLang="ko-KR" sz="3200" baseline="-25000" dirty="0">
              <a:solidFill>
                <a:srgbClr val="FF0000"/>
              </a:solidFill>
            </a:endParaRPr>
          </a:p>
          <a:p>
            <a:pPr>
              <a:lnSpc>
                <a:spcPct val="107899"/>
              </a:lnSpc>
            </a:pPr>
            <a:r>
              <a:rPr lang="en-US" altLang="ko-KR" sz="3200" dirty="0"/>
              <a:t>d. </a:t>
            </a:r>
            <a:r>
              <a:rPr lang="ko-KR" altLang="en-US" sz="3200" dirty="0"/>
              <a:t>호스트 </a:t>
            </a:r>
            <a:r>
              <a:rPr lang="en-US" altLang="ko-KR" sz="3200" dirty="0"/>
              <a:t>A</a:t>
            </a:r>
            <a:r>
              <a:rPr lang="ko-KR" altLang="en-US" sz="3200" dirty="0"/>
              <a:t>가 </a:t>
            </a:r>
            <a:r>
              <a:rPr lang="en-US" altLang="ko-KR" sz="3200" dirty="0"/>
              <a:t>t = 0 </a:t>
            </a:r>
            <a:r>
              <a:rPr lang="ko-KR" altLang="en-US" sz="3200" dirty="0"/>
              <a:t>시간에 패킷 전송을 시작한다고 하자</a:t>
            </a:r>
            <a:r>
              <a:rPr lang="en-US" altLang="ko-KR" sz="3200" dirty="0"/>
              <a:t>. t = </a:t>
            </a:r>
            <a:r>
              <a:rPr lang="en-US" altLang="ko-KR" sz="3200" dirty="0" err="1"/>
              <a:t>d</a:t>
            </a:r>
            <a:r>
              <a:rPr lang="en-US" altLang="ko-KR" sz="3200" baseline="-25000" dirty="0" err="1"/>
              <a:t>trans</a:t>
            </a:r>
            <a:r>
              <a:rPr lang="ko-KR" altLang="en-US" sz="3200" dirty="0"/>
              <a:t>시간에 패킷의 마지막 비트는 어디에 있는가</a:t>
            </a:r>
            <a:r>
              <a:rPr lang="en-US" altLang="ko-KR" sz="3200" dirty="0"/>
              <a:t>?</a:t>
            </a:r>
          </a:p>
          <a:p>
            <a:pPr>
              <a:lnSpc>
                <a:spcPct val="107899"/>
              </a:lnSpc>
            </a:pPr>
            <a:r>
              <a:rPr lang="en-US" altLang="ko-KR" sz="3200" dirty="0"/>
              <a:t>=&gt; </a:t>
            </a:r>
            <a:r>
              <a:rPr lang="ko-KR" altLang="en-US" sz="3200" dirty="0">
                <a:solidFill>
                  <a:srgbClr val="FF0000"/>
                </a:solidFill>
              </a:rPr>
              <a:t>마지막 비트는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호스트 </a:t>
            </a:r>
            <a:r>
              <a:rPr lang="en-US" altLang="ko-KR" sz="3200" dirty="0">
                <a:solidFill>
                  <a:srgbClr val="FF0000"/>
                </a:solidFill>
              </a:rPr>
              <a:t>A </a:t>
            </a:r>
            <a:r>
              <a:rPr lang="ko-KR" altLang="en-US" sz="3200" dirty="0">
                <a:solidFill>
                  <a:srgbClr val="FF0000"/>
                </a:solidFill>
              </a:rPr>
              <a:t>끝에 위치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P6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23547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1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0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05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793073"/>
            <a:ext cx="14249400" cy="827802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07899"/>
              </a:lnSpc>
            </a:pPr>
            <a:r>
              <a:rPr lang="en-US" altLang="ko-KR" sz="4000" dirty="0"/>
              <a:t>P6. </a:t>
            </a:r>
            <a:r>
              <a:rPr lang="ko-KR" altLang="en-US" sz="4000" dirty="0"/>
              <a:t>전송속도가 </a:t>
            </a:r>
            <a:r>
              <a:rPr lang="en-US" altLang="ko-KR" sz="4000" dirty="0" err="1"/>
              <a:t>Rbps</a:t>
            </a:r>
            <a:r>
              <a:rPr lang="ko-KR" altLang="en-US" sz="4000" dirty="0"/>
              <a:t>인 단일 링크로 연결된 호스트 </a:t>
            </a:r>
            <a:r>
              <a:rPr lang="en-US" altLang="ko-KR" sz="4000" dirty="0"/>
              <a:t>A</a:t>
            </a:r>
            <a:r>
              <a:rPr lang="ko-KR" altLang="en-US" sz="4000" dirty="0"/>
              <a:t>와 호스트 </a:t>
            </a:r>
            <a:r>
              <a:rPr lang="en-US" altLang="ko-KR" sz="4000" dirty="0"/>
              <a:t>B</a:t>
            </a:r>
            <a:r>
              <a:rPr lang="ko-KR" altLang="en-US" sz="4000" dirty="0"/>
              <a:t>를 생각하자</a:t>
            </a:r>
            <a:r>
              <a:rPr lang="en-US" altLang="ko-KR" sz="4000" dirty="0"/>
              <a:t>. </a:t>
            </a:r>
            <a:r>
              <a:rPr lang="ko-KR" altLang="en-US" sz="4000" dirty="0"/>
              <a:t>두 호스트는 </a:t>
            </a:r>
            <a:r>
              <a:rPr lang="en-US" altLang="ko-KR" sz="4000" dirty="0"/>
              <a:t>m</a:t>
            </a:r>
            <a:r>
              <a:rPr lang="ko-KR" altLang="en-US" sz="4000" dirty="0"/>
              <a:t>미터 떨어져 있고 링크 사이의 전파 속도 </a:t>
            </a:r>
            <a:r>
              <a:rPr lang="en-US" altLang="ko-KR" sz="4000" dirty="0"/>
              <a:t>s</a:t>
            </a:r>
            <a:r>
              <a:rPr lang="ko-KR" altLang="en-US" sz="4000" dirty="0"/>
              <a:t>가 </a:t>
            </a:r>
            <a:r>
              <a:rPr lang="en-US" altLang="ko-KR" sz="4000" dirty="0"/>
              <a:t>m/s</a:t>
            </a:r>
            <a:r>
              <a:rPr lang="ko-KR" altLang="en-US" sz="4000" dirty="0"/>
              <a:t>라고 하자</a:t>
            </a:r>
            <a:r>
              <a:rPr lang="en-US" altLang="ko-KR" sz="4000" dirty="0"/>
              <a:t>. </a:t>
            </a:r>
            <a:r>
              <a:rPr lang="ko-KR" altLang="en-US" sz="4000" dirty="0"/>
              <a:t>그리고 호스트 </a:t>
            </a:r>
            <a:r>
              <a:rPr lang="en-US" altLang="ko-KR" sz="4000" dirty="0"/>
              <a:t>A</a:t>
            </a:r>
            <a:r>
              <a:rPr lang="ko-KR" altLang="en-US" sz="4000" dirty="0"/>
              <a:t>가 호스트 </a:t>
            </a:r>
            <a:r>
              <a:rPr lang="en-US" altLang="ko-KR" sz="4000" dirty="0"/>
              <a:t>B</a:t>
            </a:r>
            <a:r>
              <a:rPr lang="ko-KR" altLang="en-US" sz="4000" dirty="0"/>
              <a:t>에게 크기가 </a:t>
            </a:r>
            <a:r>
              <a:rPr lang="en-US" altLang="ko-KR" sz="4000" dirty="0"/>
              <a:t>L</a:t>
            </a:r>
            <a:r>
              <a:rPr lang="ko-KR" altLang="en-US" sz="4000" dirty="0"/>
              <a:t>비트인 패킷을 보낸다고 하자</a:t>
            </a:r>
            <a:r>
              <a:rPr lang="en-US" altLang="ko-KR" sz="4000" dirty="0"/>
              <a:t>.</a:t>
            </a:r>
          </a:p>
          <a:p>
            <a:pPr>
              <a:lnSpc>
                <a:spcPct val="107899"/>
              </a:lnSpc>
            </a:pPr>
            <a:endParaRPr lang="en-US" altLang="ko-KR" sz="4000" dirty="0"/>
          </a:p>
          <a:p>
            <a:pPr>
              <a:lnSpc>
                <a:spcPct val="107899"/>
              </a:lnSpc>
            </a:pPr>
            <a:r>
              <a:rPr lang="en-US" altLang="ko-KR" sz="3200" dirty="0"/>
              <a:t>e. </a:t>
            </a:r>
            <a:r>
              <a:rPr lang="en-US" altLang="ko-KR" sz="3200" dirty="0" err="1"/>
              <a:t>d</a:t>
            </a:r>
            <a:r>
              <a:rPr lang="en-US" altLang="ko-KR" sz="3200" baseline="-25000" dirty="0" err="1"/>
              <a:t>prop</a:t>
            </a:r>
            <a:r>
              <a:rPr lang="ko-KR" altLang="en-US" sz="3200" dirty="0"/>
              <a:t>가  </a:t>
            </a:r>
            <a:r>
              <a:rPr lang="en-US" altLang="ko-KR" sz="3200" dirty="0" err="1"/>
              <a:t>d</a:t>
            </a:r>
            <a:r>
              <a:rPr lang="en-US" altLang="ko-KR" sz="3200" baseline="-25000" dirty="0" err="1"/>
              <a:t>trans</a:t>
            </a:r>
            <a:r>
              <a:rPr lang="en-US" altLang="ko-KR" sz="3200" baseline="-25000" dirty="0"/>
              <a:t> </a:t>
            </a:r>
            <a:r>
              <a:rPr lang="ko-KR" altLang="en-US" sz="3200" dirty="0"/>
              <a:t>보다 크다고 하자</a:t>
            </a:r>
            <a:r>
              <a:rPr lang="en-US" altLang="ko-KR" sz="3200" dirty="0"/>
              <a:t>. t = </a:t>
            </a:r>
            <a:r>
              <a:rPr lang="en-US" altLang="ko-KR" sz="3200" dirty="0" err="1"/>
              <a:t>d</a:t>
            </a:r>
            <a:r>
              <a:rPr lang="en-US" altLang="ko-KR" sz="3200" baseline="-25000" dirty="0" err="1"/>
              <a:t>trans</a:t>
            </a:r>
            <a:r>
              <a:rPr lang="ko-KR" altLang="en-US" sz="3200" dirty="0"/>
              <a:t>시간에 패킷의 처음 비트는 어디에 있는가</a:t>
            </a:r>
            <a:r>
              <a:rPr lang="en-US" altLang="ko-KR" sz="3200" dirty="0"/>
              <a:t>?</a:t>
            </a:r>
          </a:p>
          <a:p>
            <a:pPr>
              <a:lnSpc>
                <a:spcPct val="107899"/>
              </a:lnSpc>
            </a:pPr>
            <a:r>
              <a:rPr lang="en-US" altLang="ko-KR" sz="3200" dirty="0"/>
              <a:t>=&gt; </a:t>
            </a:r>
            <a:r>
              <a:rPr lang="ko-KR" altLang="en-US" sz="3200" dirty="0">
                <a:solidFill>
                  <a:srgbClr val="FF0000"/>
                </a:solidFill>
              </a:rPr>
              <a:t>호스트 </a:t>
            </a:r>
            <a:r>
              <a:rPr lang="en-US" altLang="ko-KR" sz="3200" dirty="0">
                <a:solidFill>
                  <a:srgbClr val="FF0000"/>
                </a:solidFill>
              </a:rPr>
              <a:t>A</a:t>
            </a:r>
            <a:r>
              <a:rPr lang="ko-KR" altLang="en-US" sz="3200" dirty="0">
                <a:solidFill>
                  <a:srgbClr val="FF0000"/>
                </a:solidFill>
              </a:rPr>
              <a:t>로부터 호스트 </a:t>
            </a:r>
            <a:r>
              <a:rPr lang="en-US" altLang="ko-KR" sz="3200" dirty="0">
                <a:solidFill>
                  <a:srgbClr val="FF0000"/>
                </a:solidFill>
              </a:rPr>
              <a:t>B</a:t>
            </a:r>
            <a:r>
              <a:rPr lang="ko-KR" altLang="en-US" sz="3200" dirty="0">
                <a:solidFill>
                  <a:srgbClr val="FF0000"/>
                </a:solidFill>
              </a:rPr>
              <a:t>로 가는 사이에 위치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>
              <a:lnSpc>
                <a:spcPct val="107899"/>
              </a:lnSpc>
            </a:pPr>
            <a:r>
              <a:rPr lang="en-US" altLang="ko-KR" sz="3200" dirty="0"/>
              <a:t>f. </a:t>
            </a:r>
            <a:r>
              <a:rPr lang="en-US" altLang="ko-KR" sz="3200" dirty="0" err="1"/>
              <a:t>D</a:t>
            </a:r>
            <a:r>
              <a:rPr lang="en-US" altLang="ko-KR" sz="3200" baseline="-25000" dirty="0" err="1"/>
              <a:t>prop</a:t>
            </a:r>
            <a:r>
              <a:rPr lang="ko-KR" altLang="en-US" sz="3200" dirty="0"/>
              <a:t>가 </a:t>
            </a:r>
            <a:r>
              <a:rPr lang="en-US" altLang="ko-KR" sz="3200" dirty="0" err="1"/>
              <a:t>d</a:t>
            </a:r>
            <a:r>
              <a:rPr lang="en-US" altLang="ko-KR" sz="3200" baseline="-25000" dirty="0" err="1"/>
              <a:t>trans</a:t>
            </a:r>
            <a:r>
              <a:rPr lang="en-US" altLang="ko-KR" sz="3200" baseline="-25000" dirty="0"/>
              <a:t> </a:t>
            </a:r>
            <a:r>
              <a:rPr lang="ko-KR" altLang="en-US" sz="3200" dirty="0"/>
              <a:t>보다 작다고 하자</a:t>
            </a:r>
            <a:r>
              <a:rPr lang="en-US" altLang="ko-KR" sz="3200" dirty="0"/>
              <a:t>. T = </a:t>
            </a:r>
            <a:r>
              <a:rPr lang="en-US" altLang="ko-KR" sz="3200" dirty="0" err="1"/>
              <a:t>d</a:t>
            </a:r>
            <a:r>
              <a:rPr lang="en-US" altLang="ko-KR" sz="3200" baseline="-25000" dirty="0" err="1"/>
              <a:t>trans</a:t>
            </a:r>
            <a:r>
              <a:rPr lang="ko-KR" altLang="en-US" sz="3200" dirty="0"/>
              <a:t>시간에 패킷의 처음 비트는 어디에 있는가</a:t>
            </a:r>
            <a:r>
              <a:rPr lang="en-US" altLang="ko-KR" sz="3200" dirty="0"/>
              <a:t>?</a:t>
            </a:r>
          </a:p>
          <a:p>
            <a:pPr>
              <a:lnSpc>
                <a:spcPct val="107899"/>
              </a:lnSpc>
            </a:pPr>
            <a:r>
              <a:rPr lang="en-US" altLang="ko-KR" sz="3200" dirty="0"/>
              <a:t>=&gt;</a:t>
            </a:r>
            <a:r>
              <a:rPr lang="ko-KR" altLang="en-US" sz="3200" dirty="0">
                <a:solidFill>
                  <a:srgbClr val="FF0000"/>
                </a:solidFill>
              </a:rPr>
              <a:t>호스트 </a:t>
            </a:r>
            <a:r>
              <a:rPr lang="en-US" altLang="ko-KR" sz="3200" dirty="0">
                <a:solidFill>
                  <a:srgbClr val="FF0000"/>
                </a:solidFill>
              </a:rPr>
              <a:t>B</a:t>
            </a:r>
            <a:r>
              <a:rPr lang="ko-KR" altLang="en-US" sz="3200" dirty="0">
                <a:solidFill>
                  <a:srgbClr val="FF0000"/>
                </a:solidFill>
              </a:rPr>
              <a:t>에 위치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>
              <a:lnSpc>
                <a:spcPct val="107899"/>
              </a:lnSpc>
            </a:pPr>
            <a:r>
              <a:rPr lang="en-US" altLang="ko-KR" sz="3200" dirty="0"/>
              <a:t>g. s = 2.5 * 10</a:t>
            </a:r>
            <a:r>
              <a:rPr lang="en-US" altLang="ko-KR" sz="3200" baseline="30000" dirty="0"/>
              <a:t>8</a:t>
            </a:r>
            <a:r>
              <a:rPr lang="ko-KR" altLang="en-US" sz="3200" dirty="0"/>
              <a:t> </a:t>
            </a:r>
            <a:r>
              <a:rPr lang="en-US" altLang="ko-KR" sz="3200" dirty="0"/>
              <a:t>, L = 120</a:t>
            </a:r>
            <a:r>
              <a:rPr lang="ko-KR" altLang="en-US" sz="3200" dirty="0"/>
              <a:t>비트</a:t>
            </a:r>
            <a:r>
              <a:rPr lang="en-US" altLang="ko-KR" sz="3200" dirty="0"/>
              <a:t>, R = 56 kbps</a:t>
            </a:r>
            <a:r>
              <a:rPr lang="ko-KR" altLang="en-US" sz="3200" dirty="0"/>
              <a:t>라고 하자</a:t>
            </a:r>
            <a:r>
              <a:rPr lang="en-US" altLang="ko-KR" sz="3200" dirty="0"/>
              <a:t>. </a:t>
            </a:r>
            <a:r>
              <a:rPr lang="en-US" altLang="ko-KR" sz="3200" dirty="0" err="1"/>
              <a:t>d</a:t>
            </a:r>
            <a:r>
              <a:rPr lang="en-US" altLang="ko-KR" sz="3200" baseline="-25000" dirty="0" err="1"/>
              <a:t>prop</a:t>
            </a:r>
            <a:r>
              <a:rPr lang="en-US" altLang="ko-KR" sz="3200" dirty="0"/>
              <a:t> </a:t>
            </a:r>
            <a:r>
              <a:rPr lang="ko-KR" altLang="en-US" sz="3200" dirty="0"/>
              <a:t>와 </a:t>
            </a:r>
            <a:r>
              <a:rPr lang="en-US" altLang="ko-KR" sz="3200" dirty="0" err="1"/>
              <a:t>d</a:t>
            </a:r>
            <a:r>
              <a:rPr lang="en-US" altLang="ko-KR" sz="3200" baseline="-25000" dirty="0" err="1"/>
              <a:t>tans</a:t>
            </a:r>
            <a:r>
              <a:rPr lang="ko-KR" altLang="en-US" sz="3200" dirty="0"/>
              <a:t>를 같게 하는 거리 </a:t>
            </a:r>
            <a:r>
              <a:rPr lang="en-US" altLang="ko-KR" sz="3200" dirty="0"/>
              <a:t>m</a:t>
            </a:r>
            <a:r>
              <a:rPr lang="ko-KR" altLang="en-US" sz="3200" dirty="0"/>
              <a:t>을 찾아라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endParaRPr lang="en-US" altLang="ko-KR" sz="3200" dirty="0"/>
          </a:p>
          <a:p>
            <a:pPr>
              <a:lnSpc>
                <a:spcPct val="107899"/>
              </a:lnSpc>
            </a:pPr>
            <a:r>
              <a:rPr lang="en-US" altLang="ko-KR" sz="3200" dirty="0"/>
              <a:t>=&gt; 120(bit) / 56000 (bps)  = m (</a:t>
            </a:r>
            <a:r>
              <a:rPr lang="ko-KR" altLang="en-US" sz="3200" dirty="0"/>
              <a:t>사이의 거리</a:t>
            </a:r>
            <a:r>
              <a:rPr lang="en-US" altLang="ko-KR" sz="3200" dirty="0"/>
              <a:t>) / 2.5 * 10</a:t>
            </a:r>
            <a:r>
              <a:rPr lang="en-US" altLang="ko-KR" sz="3200" baseline="30000" dirty="0"/>
              <a:t>8  </a:t>
            </a:r>
            <a:r>
              <a:rPr lang="en-US" altLang="ko-KR" sz="3200" dirty="0"/>
              <a:t>  </a:t>
            </a:r>
            <a:r>
              <a:rPr lang="en-US" altLang="ko-KR" sz="3200" dirty="0">
                <a:solidFill>
                  <a:srgbClr val="FF0000"/>
                </a:solidFill>
              </a:rPr>
              <a:t>m</a:t>
            </a:r>
            <a:r>
              <a:rPr lang="ko-KR" altLang="en-US" sz="3200" dirty="0">
                <a:solidFill>
                  <a:srgbClr val="FF0000"/>
                </a:solidFill>
              </a:rPr>
              <a:t>은 </a:t>
            </a:r>
            <a:r>
              <a:rPr lang="en-US" altLang="ko-KR" sz="3200" dirty="0">
                <a:solidFill>
                  <a:srgbClr val="FF0000"/>
                </a:solidFill>
              </a:rPr>
              <a:t>535.714 </a:t>
            </a:r>
            <a:r>
              <a:rPr lang="ko-KR" altLang="en-US" sz="3200" dirty="0"/>
              <a:t>이다</a:t>
            </a:r>
            <a:r>
              <a:rPr lang="en-US" altLang="ko-KR" sz="3200" dirty="0"/>
              <a:t>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P6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1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53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</a:t>
            </a:r>
            <a:r>
              <a:rPr lang="en-US" sz="4800" spc="-100" dirty="0">
                <a:solidFill>
                  <a:srgbClr val="164F36"/>
                </a:solidFill>
                <a:latin typeface="S-Core Dream 3 Light"/>
              </a:rPr>
              <a:t>6</a:t>
            </a:r>
            <a:endParaRPr lang="en-US" sz="4800" b="0" i="0" u="none" strike="noStrike" spc="-100" dirty="0">
              <a:solidFill>
                <a:srgbClr val="164F36"/>
              </a:solidFill>
              <a:latin typeface="S-Core Dream 3 Light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07899"/>
              </a:lnSpc>
            </a:pPr>
            <a:r>
              <a:rPr lang="en-US" altLang="ko-KR" sz="4000" dirty="0"/>
              <a:t>R23. </a:t>
            </a:r>
            <a:r>
              <a:rPr lang="ko-KR" altLang="en-US" sz="4000" dirty="0"/>
              <a:t>인터넷 프로토콜 스택의 </a:t>
            </a:r>
            <a:r>
              <a:rPr lang="en-US" altLang="ko-KR" sz="4000" dirty="0"/>
              <a:t>5</a:t>
            </a:r>
            <a:r>
              <a:rPr lang="ko-KR" altLang="en-US" sz="4000" dirty="0"/>
              <a:t>개 계층은 무엇인가</a:t>
            </a:r>
            <a:r>
              <a:rPr lang="en-US" altLang="ko-KR" sz="4000" dirty="0"/>
              <a:t>? </a:t>
            </a:r>
            <a:r>
              <a:rPr lang="ko-KR" altLang="en-US" sz="4000" dirty="0"/>
              <a:t>이들 각 계층의 주요 기능은 무엇인가 </a:t>
            </a:r>
            <a:r>
              <a:rPr lang="en-US" altLang="ko-KR" sz="4000" dirty="0"/>
              <a:t>?</a:t>
            </a:r>
          </a:p>
          <a:p>
            <a:pPr>
              <a:lnSpc>
                <a:spcPct val="107899"/>
              </a:lnSpc>
            </a:pPr>
            <a:endParaRPr lang="en-US" altLang="ko-KR" sz="4000" dirty="0"/>
          </a:p>
          <a:p>
            <a:pPr lvl="0" algn="l">
              <a:lnSpc>
                <a:spcPct val="107899"/>
              </a:lnSpc>
            </a:pPr>
            <a:r>
              <a:rPr lang="en-US" altLang="ko-KR" sz="3200" dirty="0"/>
              <a:t>=&gt; </a:t>
            </a:r>
            <a:r>
              <a:rPr lang="ko-KR" altLang="en-US" sz="3200" dirty="0">
                <a:solidFill>
                  <a:srgbClr val="FF0000"/>
                </a:solidFill>
              </a:rPr>
              <a:t>애플리케이션</a:t>
            </a:r>
            <a:r>
              <a:rPr lang="en-US" altLang="ko-KR" sz="3200" dirty="0"/>
              <a:t>, </a:t>
            </a:r>
            <a:r>
              <a:rPr lang="ko-KR" altLang="en-US" sz="3200" dirty="0">
                <a:solidFill>
                  <a:srgbClr val="FF0000"/>
                </a:solidFill>
              </a:rPr>
              <a:t>트랜스포트</a:t>
            </a:r>
            <a:r>
              <a:rPr lang="en-US" altLang="ko-KR" sz="3200" dirty="0"/>
              <a:t>, </a:t>
            </a:r>
            <a:r>
              <a:rPr lang="ko-KR" altLang="en-US" sz="3200" dirty="0">
                <a:solidFill>
                  <a:srgbClr val="FF0000"/>
                </a:solidFill>
              </a:rPr>
              <a:t>네트워크</a:t>
            </a:r>
            <a:r>
              <a:rPr lang="en-US" altLang="ko-KR" sz="3200" dirty="0"/>
              <a:t>, </a:t>
            </a:r>
            <a:r>
              <a:rPr lang="ko-KR" altLang="en-US" sz="3200" dirty="0">
                <a:solidFill>
                  <a:srgbClr val="FF0000"/>
                </a:solidFill>
              </a:rPr>
              <a:t>링크</a:t>
            </a:r>
            <a:r>
              <a:rPr lang="en-US" altLang="ko-KR" sz="3200" dirty="0"/>
              <a:t>, </a:t>
            </a:r>
            <a:r>
              <a:rPr lang="ko-KR" altLang="en-US" sz="3200" dirty="0">
                <a:solidFill>
                  <a:srgbClr val="FF0000"/>
                </a:solidFill>
              </a:rPr>
              <a:t>물리</a:t>
            </a:r>
            <a:r>
              <a:rPr lang="ko-KR" altLang="en-US" sz="3200" dirty="0"/>
              <a:t> 계층이다</a:t>
            </a:r>
            <a:r>
              <a:rPr lang="en-US" altLang="ko-KR" sz="3200" dirty="0"/>
              <a:t>. </a:t>
            </a:r>
          </a:p>
          <a:p>
            <a:pPr lvl="0" algn="l">
              <a:lnSpc>
                <a:spcPct val="107899"/>
              </a:lnSpc>
            </a:pPr>
            <a:endParaRPr lang="en-US" altLang="ko-KR" sz="3200" dirty="0"/>
          </a:p>
          <a:p>
            <a:pPr lvl="0" algn="l">
              <a:lnSpc>
                <a:spcPct val="107899"/>
              </a:lnSpc>
            </a:pPr>
            <a:r>
              <a:rPr lang="en-US" altLang="ko-KR" sz="3200" dirty="0"/>
              <a:t>=&gt; </a:t>
            </a:r>
            <a:r>
              <a:rPr lang="ko-KR" altLang="en-US" sz="3200" dirty="0">
                <a:solidFill>
                  <a:srgbClr val="FF0000"/>
                </a:solidFill>
              </a:rPr>
              <a:t>애플리케이션 계층은 </a:t>
            </a:r>
            <a:r>
              <a:rPr lang="ko-KR" altLang="en-US" sz="3200" dirty="0"/>
              <a:t>사용자 입장에서 응용되는 애플리케이션의 기능으로 네트워크 응용을 지원함</a:t>
            </a:r>
            <a:r>
              <a:rPr lang="en-US" altLang="ko-KR" sz="3200" dirty="0"/>
              <a:t>.</a:t>
            </a:r>
          </a:p>
          <a:p>
            <a:pPr lvl="0" algn="l">
              <a:lnSpc>
                <a:spcPct val="107899"/>
              </a:lnSpc>
            </a:pPr>
            <a:r>
              <a:rPr lang="en-US" altLang="ko-KR" sz="3200" dirty="0"/>
              <a:t>=&gt; </a:t>
            </a:r>
            <a:r>
              <a:rPr lang="ko-KR" altLang="en-US" sz="3200" dirty="0">
                <a:solidFill>
                  <a:srgbClr val="FF0000"/>
                </a:solidFill>
              </a:rPr>
              <a:t>트랜스포트 계층은 </a:t>
            </a:r>
            <a:r>
              <a:rPr lang="ko-KR" altLang="en-US" sz="3200" dirty="0"/>
              <a:t>데이터를 전송함으로써 세그먼트 단위로 전송하는</a:t>
            </a:r>
            <a:r>
              <a:rPr lang="en-US" altLang="ko-KR" sz="3200" dirty="0"/>
              <a:t>TCP, UDP</a:t>
            </a:r>
            <a:r>
              <a:rPr lang="ko-KR" altLang="en-US" sz="3200" dirty="0"/>
              <a:t>가 존재</a:t>
            </a:r>
            <a:endParaRPr lang="en-US" altLang="ko-KR" sz="3200" dirty="0"/>
          </a:p>
          <a:p>
            <a:pPr lvl="0" algn="l">
              <a:lnSpc>
                <a:spcPct val="107899"/>
              </a:lnSpc>
            </a:pPr>
            <a:r>
              <a:rPr lang="en-US" altLang="ko-KR" sz="3200" dirty="0"/>
              <a:t>=&gt; </a:t>
            </a:r>
            <a:r>
              <a:rPr lang="ko-KR" altLang="en-US" sz="3200" dirty="0">
                <a:solidFill>
                  <a:srgbClr val="FF0000"/>
                </a:solidFill>
              </a:rPr>
              <a:t>네트워크 계층은 </a:t>
            </a:r>
            <a:r>
              <a:rPr lang="ko-KR" altLang="en-US" sz="3200" dirty="0" err="1"/>
              <a:t>호스트간의</a:t>
            </a:r>
            <a:r>
              <a:rPr lang="ko-KR" altLang="en-US" sz="3200" dirty="0"/>
              <a:t> </a:t>
            </a:r>
            <a:r>
              <a:rPr lang="ko-KR" altLang="en-US" sz="3200" dirty="0" err="1"/>
              <a:t>데이터그램을</a:t>
            </a:r>
            <a:r>
              <a:rPr lang="ko-KR" altLang="en-US" sz="3200" dirty="0"/>
              <a:t> 라우팅함 </a:t>
            </a:r>
            <a:r>
              <a:rPr lang="ko-KR" altLang="en-US" sz="3200" dirty="0" err="1"/>
              <a:t>노드상에</a:t>
            </a:r>
            <a:r>
              <a:rPr lang="ko-KR" altLang="en-US" sz="3200" dirty="0"/>
              <a:t> 전송하는 역할</a:t>
            </a:r>
            <a:endParaRPr lang="en-US" altLang="ko-KR" sz="3200" dirty="0"/>
          </a:p>
          <a:p>
            <a:pPr lvl="0" algn="l">
              <a:lnSpc>
                <a:spcPct val="107899"/>
              </a:lnSpc>
            </a:pPr>
            <a:r>
              <a:rPr lang="en-US" altLang="ko-KR" sz="3200" dirty="0"/>
              <a:t>=&gt; </a:t>
            </a:r>
            <a:r>
              <a:rPr lang="ko-KR" altLang="en-US" sz="3200" dirty="0">
                <a:solidFill>
                  <a:srgbClr val="FF0000"/>
                </a:solidFill>
              </a:rPr>
              <a:t>링크 계층은 </a:t>
            </a:r>
            <a:r>
              <a:rPr lang="ko-KR" altLang="en-US" sz="3200" dirty="0"/>
              <a:t>이더넷과 같이 인접 네트워크 노드 간의 데이터를 전송함</a:t>
            </a:r>
            <a:endParaRPr lang="en-US" altLang="ko-KR" sz="3200" dirty="0"/>
          </a:p>
          <a:p>
            <a:pPr lvl="0" algn="l">
              <a:lnSpc>
                <a:spcPct val="107899"/>
              </a:lnSpc>
            </a:pPr>
            <a:r>
              <a:rPr lang="en-US" altLang="ko-KR" sz="3200" dirty="0"/>
              <a:t>=&gt; </a:t>
            </a:r>
            <a:r>
              <a:rPr lang="ko-KR" altLang="en-US" sz="3200" dirty="0">
                <a:solidFill>
                  <a:srgbClr val="FF0000"/>
                </a:solidFill>
              </a:rPr>
              <a:t>물리 계층은 </a:t>
            </a:r>
            <a:r>
              <a:rPr lang="ko-KR" altLang="en-US" sz="3200" dirty="0"/>
              <a:t>물리적인 매체 상의 비트를 전송함</a:t>
            </a: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R 23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1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3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600" y="0"/>
            <a:ext cx="11684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66800" y="1016000"/>
            <a:ext cx="7366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800" b="0" i="0" u="none" strike="noStrike" spc="-100" dirty="0">
                <a:solidFill>
                  <a:srgbClr val="164F36"/>
                </a:solidFill>
                <a:latin typeface="S-Core Dream 3 Light"/>
              </a:rPr>
              <a:t>07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803400"/>
            <a:ext cx="64389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2000" y="1854200"/>
            <a:ext cx="14249400" cy="783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07899"/>
              </a:lnSpc>
            </a:pPr>
            <a:r>
              <a:rPr lang="en-US" altLang="ko-KR" sz="4000" dirty="0"/>
              <a:t>R24. </a:t>
            </a:r>
            <a:r>
              <a:rPr lang="ko-KR" altLang="en-US" sz="4000" dirty="0"/>
              <a:t>캡슐화와 비캡슐화는</a:t>
            </a:r>
            <a:r>
              <a:rPr lang="en-US" altLang="ko-KR" sz="4000" dirty="0"/>
              <a:t> </a:t>
            </a:r>
            <a:r>
              <a:rPr lang="ko-KR" altLang="en-US" sz="4000" dirty="0"/>
              <a:t>무엇을 의미하는가</a:t>
            </a:r>
            <a:r>
              <a:rPr lang="en-US" altLang="ko-KR" sz="4000" dirty="0"/>
              <a:t>? </a:t>
            </a:r>
            <a:r>
              <a:rPr lang="ko-KR" altLang="en-US" sz="4000" dirty="0"/>
              <a:t>계층 프로토콜 스택에서 왜 이들이 필요한가</a:t>
            </a:r>
            <a:r>
              <a:rPr lang="en-US" altLang="ko-KR" sz="4000" dirty="0"/>
              <a:t>?</a:t>
            </a:r>
          </a:p>
          <a:p>
            <a:pPr>
              <a:lnSpc>
                <a:spcPct val="107899"/>
              </a:lnSpc>
            </a:pPr>
            <a:endParaRPr lang="en-US" altLang="ko-KR" sz="3200" dirty="0"/>
          </a:p>
          <a:p>
            <a:pPr lvl="0" algn="l">
              <a:lnSpc>
                <a:spcPct val="107899"/>
              </a:lnSpc>
            </a:pPr>
            <a:r>
              <a:rPr lang="en-US" altLang="ko-KR" sz="3200" dirty="0"/>
              <a:t>=&gt; </a:t>
            </a:r>
            <a:r>
              <a:rPr lang="ko-KR" altLang="en-US" sz="3200" dirty="0">
                <a:solidFill>
                  <a:srgbClr val="00B0F0"/>
                </a:solidFill>
              </a:rPr>
              <a:t>캡슐화</a:t>
            </a:r>
            <a:r>
              <a:rPr lang="ko-KR" altLang="en-US" sz="3200" dirty="0"/>
              <a:t>는 송신 시 데이터를 전송할 때 헤더와 페이로드 필드로 상위 계층의 데이터에 하위 계층의 프로토콜을 추가하는 과정을 의미 </a:t>
            </a:r>
            <a:r>
              <a:rPr lang="en-US" altLang="ko-KR" sz="3200" dirty="0"/>
              <a:t>/ </a:t>
            </a:r>
            <a:r>
              <a:rPr lang="ko-KR" altLang="en-US" sz="3200" dirty="0">
                <a:solidFill>
                  <a:srgbClr val="00B0F0"/>
                </a:solidFill>
              </a:rPr>
              <a:t>비캡슐화</a:t>
            </a:r>
            <a:r>
              <a:rPr lang="ko-KR" altLang="en-US" sz="3200" dirty="0"/>
              <a:t>는 수신 시 데이터 패킷을 받았을 때 헤더 정보를 제거해 데이터를 넘기는 과정을 의미</a:t>
            </a:r>
            <a:endParaRPr lang="en-US" altLang="ko-KR" sz="3200" dirty="0"/>
          </a:p>
          <a:p>
            <a:pPr lvl="0" algn="l">
              <a:lnSpc>
                <a:spcPct val="107899"/>
              </a:lnSpc>
            </a:pPr>
            <a:r>
              <a:rPr lang="ko-KR" altLang="en-US" sz="3200" dirty="0"/>
              <a:t> </a:t>
            </a:r>
            <a:endParaRPr lang="en-US" altLang="ko-KR" sz="3200" dirty="0"/>
          </a:p>
          <a:p>
            <a:pPr lvl="0" algn="l">
              <a:lnSpc>
                <a:spcPct val="107899"/>
              </a:lnSpc>
            </a:pPr>
            <a:r>
              <a:rPr lang="en-US" altLang="ko-KR" sz="3200" dirty="0"/>
              <a:t>=&gt; </a:t>
            </a:r>
            <a:r>
              <a:rPr lang="ko-KR" altLang="en-US" sz="3200" dirty="0"/>
              <a:t>계층 프로토콜 스택에서 계층 간의 독립성을 유지</a:t>
            </a:r>
            <a:r>
              <a:rPr lang="en-US" altLang="ko-KR" sz="3200" dirty="0"/>
              <a:t>, </a:t>
            </a:r>
            <a:r>
              <a:rPr lang="ko-KR" altLang="en-US" sz="3200" dirty="0"/>
              <a:t>데이터의 흐름관리</a:t>
            </a:r>
            <a:r>
              <a:rPr lang="en-US" altLang="ko-KR" sz="3200" dirty="0"/>
              <a:t>, </a:t>
            </a:r>
            <a:r>
              <a:rPr lang="ko-KR" altLang="en-US" sz="3200" dirty="0"/>
              <a:t>에러처리와 신뢰성</a:t>
            </a:r>
            <a:r>
              <a:rPr lang="en-US" altLang="ko-KR" sz="3200" dirty="0"/>
              <a:t>, </a:t>
            </a:r>
            <a:r>
              <a:rPr lang="ko-KR" altLang="en-US" sz="3200" dirty="0"/>
              <a:t>확장성을 위해 사용함</a:t>
            </a:r>
            <a:endParaRPr lang="en-US" altLang="ko-KR" sz="3200" dirty="0"/>
          </a:p>
        </p:txBody>
      </p: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4" name="TextBox 24"/>
          <p:cNvSpPr txBox="1"/>
          <p:nvPr/>
        </p:nvSpPr>
        <p:spPr>
          <a:xfrm>
            <a:off x="1816100" y="889000"/>
            <a:ext cx="75565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000" b="0" i="0" u="none" strike="noStrike" spc="-200" dirty="0">
                <a:solidFill>
                  <a:srgbClr val="164F36"/>
                </a:solidFill>
                <a:ea typeface="S-Core Dream 7 ExtraBold"/>
              </a:rPr>
              <a:t>R 24</a:t>
            </a:r>
            <a:endParaRPr lang="ko-KR" sz="6000" b="0" i="0" u="none" strike="noStrike" spc="-200" dirty="0">
              <a:solidFill>
                <a:srgbClr val="164F36"/>
              </a:solidFill>
              <a:ea typeface="S-Core Dream 7 Extra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041900" y="9525000"/>
            <a:ext cx="7239000" cy="254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7399000" y="9105900"/>
            <a:ext cx="609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pc="-200" dirty="0">
                <a:solidFill>
                  <a:srgbClr val="FFFFFF">
                    <a:alpha val="70196"/>
                  </a:srgbClr>
                </a:solidFill>
                <a:latin typeface="S-Core Dream 3 Light"/>
              </a:rPr>
              <a:t>1</a:t>
            </a:r>
            <a:endParaRPr lang="en-US" b="0" i="0" u="none" strike="noStrike" spc="-200" dirty="0">
              <a:solidFill>
                <a:srgbClr val="FFFFFF">
                  <a:alpha val="70196"/>
                </a:srgbClr>
              </a:solidFill>
              <a:latin typeface="S-Core Dream 3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7DE3A-8DC0-B96A-5975-50A5EE44136E}"/>
              </a:ext>
            </a:extLst>
          </p:cNvPr>
          <p:cNvSpPr txBox="1"/>
          <p:nvPr/>
        </p:nvSpPr>
        <p:spPr>
          <a:xfrm>
            <a:off x="17449800" y="495300"/>
            <a:ext cx="45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컴퓨터공학과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유동균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78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886</Words>
  <Application>Microsoft Office PowerPoint</Application>
  <PresentationFormat>사용자 지정</PresentationFormat>
  <Paragraphs>200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S-Core Dream 3 Light</vt:lpstr>
      <vt:lpstr>S-Core Dream 5 Medium</vt:lpstr>
      <vt:lpstr>S-Core Dream 7 ExtraBold</vt:lpstr>
      <vt:lpstr>맑은 고딕</vt:lpstr>
      <vt:lpstr>Arial</vt:lpstr>
      <vt:lpstr>Calibri</vt:lpstr>
      <vt:lpstr>Symbol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유동균</cp:lastModifiedBy>
  <cp:revision>7</cp:revision>
  <dcterms:created xsi:type="dcterms:W3CDTF">2006-08-16T00:00:00Z</dcterms:created>
  <dcterms:modified xsi:type="dcterms:W3CDTF">2024-09-25T16:51:29Z</dcterms:modified>
</cp:coreProperties>
</file>