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4" r:id="rId7"/>
    <p:sldId id="264" r:id="rId8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B69"/>
    <a:srgbClr val="E5E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8" d="100"/>
          <a:sy n="78" d="100"/>
        </p:scale>
        <p:origin x="65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-2147483648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rot="-5400000">
            <a:off x="10109200" y="279400"/>
            <a:ext cx="5727700" cy="2628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12979400" y="6134100"/>
            <a:ext cx="5676900" cy="2628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4503400" y="1828800"/>
            <a:ext cx="2628900" cy="2628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6700" y="4610100"/>
            <a:ext cx="2628900" cy="26289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8100" y="8712200"/>
            <a:ext cx="18288000" cy="15748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142253" y="2857500"/>
            <a:ext cx="5334000" cy="762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3600" b="0" i="0" u="none" strike="noStrike" spc="-100" dirty="0">
                <a:solidFill>
                  <a:srgbClr val="595959"/>
                </a:solidFill>
                <a:latin typeface="S-Core Dream 5 Medium"/>
              </a:rPr>
              <a:t>컴퓨터 네트워크</a:t>
            </a:r>
            <a:endParaRPr lang="en-US" sz="3600" b="0" i="0" u="none" strike="noStrike" spc="-100" dirty="0">
              <a:solidFill>
                <a:srgbClr val="595959"/>
              </a:solidFill>
              <a:latin typeface="S-Core Dream 5 Medium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90600" y="3619500"/>
            <a:ext cx="12230100" cy="184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altLang="en-US" sz="7200" spc="-400" dirty="0">
                <a:solidFill>
                  <a:srgbClr val="164F36"/>
                </a:solidFill>
                <a:latin typeface="S-Core Dream 7 ExtraBold"/>
              </a:rPr>
              <a:t>실습과제 </a:t>
            </a:r>
            <a:r>
              <a:rPr lang="en-US" altLang="ko-KR" sz="7200" spc="-400" dirty="0">
                <a:solidFill>
                  <a:srgbClr val="164F36"/>
                </a:solidFill>
                <a:latin typeface="S-Core Dream 7 ExtraBold"/>
              </a:rPr>
              <a:t>2-2 DNS, </a:t>
            </a:r>
            <a:r>
              <a:rPr lang="en-US" altLang="ko-KR" sz="7200" spc="-400" dirty="0" err="1">
                <a:solidFill>
                  <a:srgbClr val="164F36"/>
                </a:solidFill>
                <a:latin typeface="S-Core Dream 7 ExtraBold"/>
              </a:rPr>
              <a:t>wireshark</a:t>
            </a:r>
            <a:r>
              <a:rPr lang="en-US" altLang="ko-KR" sz="7200" spc="-400" dirty="0">
                <a:solidFill>
                  <a:srgbClr val="164F36"/>
                </a:solidFill>
                <a:latin typeface="S-Core Dream 7 ExtraBold"/>
              </a:rPr>
              <a:t> </a:t>
            </a:r>
            <a:r>
              <a:rPr lang="ko-KR" altLang="en-US" sz="7200" spc="-400" dirty="0">
                <a:solidFill>
                  <a:srgbClr val="164F36"/>
                </a:solidFill>
                <a:latin typeface="S-Core Dream 7 ExtraBold"/>
              </a:rPr>
              <a:t>실습</a:t>
            </a:r>
            <a:endParaRPr lang="en-US" sz="7200" b="0" i="0" u="none" strike="noStrike" spc="-400" dirty="0">
              <a:solidFill>
                <a:srgbClr val="164F36"/>
              </a:solidFill>
              <a:latin typeface="S-Core Dream 7 Extra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1506" y="8782050"/>
            <a:ext cx="3970594" cy="1308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altLang="en-US" sz="2000" i="0" u="none" strike="noStrike" spc="500" dirty="0">
                <a:solidFill>
                  <a:srgbClr val="FFFFFF"/>
                </a:solidFill>
                <a:ea typeface="S-Core Dream 3 Light"/>
              </a:rPr>
              <a:t>학과</a:t>
            </a:r>
            <a:r>
              <a:rPr lang="en-US" altLang="ko-KR" sz="2000" i="0" u="none" strike="noStrike" spc="500" dirty="0">
                <a:solidFill>
                  <a:srgbClr val="FFFFFF"/>
                </a:solidFill>
                <a:ea typeface="S-Core Dream 3 Light"/>
              </a:rPr>
              <a:t>: </a:t>
            </a:r>
            <a:r>
              <a:rPr lang="ko-KR" altLang="en-US" sz="2000" i="0" u="none" strike="noStrike" spc="500" dirty="0">
                <a:solidFill>
                  <a:srgbClr val="FFFFFF"/>
                </a:solidFill>
                <a:ea typeface="S-Core Dream 3 Light"/>
              </a:rPr>
              <a:t>컴퓨터공학과</a:t>
            </a:r>
            <a:endParaRPr lang="en-US" altLang="ko-KR" sz="2000" i="0" u="none" strike="noStrike" spc="500" dirty="0">
              <a:solidFill>
                <a:srgbClr val="FFFFFF"/>
              </a:solidFill>
              <a:ea typeface="S-Core Dream 3 Light"/>
            </a:endParaRPr>
          </a:p>
          <a:p>
            <a:pPr lvl="0" algn="l">
              <a:lnSpc>
                <a:spcPct val="124499"/>
              </a:lnSpc>
            </a:pPr>
            <a:r>
              <a:rPr lang="ko-KR" altLang="en-US" sz="2000" spc="500" dirty="0">
                <a:solidFill>
                  <a:srgbClr val="FFFFFF"/>
                </a:solidFill>
                <a:ea typeface="S-Core Dream 3 Light"/>
              </a:rPr>
              <a:t>학년</a:t>
            </a:r>
            <a:r>
              <a:rPr lang="en-US" altLang="ko-KR" sz="2000" spc="500" dirty="0">
                <a:solidFill>
                  <a:srgbClr val="FFFFFF"/>
                </a:solidFill>
                <a:ea typeface="S-Core Dream 3 Light"/>
              </a:rPr>
              <a:t>: 3</a:t>
            </a:r>
            <a:r>
              <a:rPr lang="ko-KR" altLang="en-US" sz="2000" spc="500" dirty="0">
                <a:solidFill>
                  <a:srgbClr val="FFFFFF"/>
                </a:solidFill>
                <a:ea typeface="S-Core Dream 3 Light"/>
              </a:rPr>
              <a:t>학년</a:t>
            </a:r>
            <a:endParaRPr lang="en-US" altLang="ko-KR" sz="2000" spc="500" dirty="0">
              <a:solidFill>
                <a:srgbClr val="FFFFFF"/>
              </a:solidFill>
              <a:ea typeface="S-Core Dream 3 Light"/>
            </a:endParaRPr>
          </a:p>
          <a:p>
            <a:pPr lvl="0" algn="l">
              <a:lnSpc>
                <a:spcPct val="124499"/>
              </a:lnSpc>
            </a:pPr>
            <a:r>
              <a:rPr lang="ko-KR" altLang="en-US" sz="2000" i="0" u="none" strike="noStrike" spc="500" dirty="0">
                <a:solidFill>
                  <a:srgbClr val="FFFFFF"/>
                </a:solidFill>
                <a:ea typeface="S-Core Dream 5 Medium"/>
              </a:rPr>
              <a:t>학번</a:t>
            </a:r>
            <a:r>
              <a:rPr lang="en-US" altLang="ko-KR" sz="2000" i="0" u="none" strike="noStrike" spc="500" dirty="0">
                <a:solidFill>
                  <a:srgbClr val="FFFFFF"/>
                </a:solidFill>
                <a:ea typeface="S-Core Dream 5 Medium"/>
              </a:rPr>
              <a:t>: 20204077</a:t>
            </a:r>
          </a:p>
          <a:p>
            <a:pPr lvl="0" algn="l">
              <a:lnSpc>
                <a:spcPct val="124499"/>
              </a:lnSpc>
            </a:pPr>
            <a:r>
              <a:rPr lang="ko-KR" altLang="en-US" sz="2000" spc="500" dirty="0">
                <a:solidFill>
                  <a:srgbClr val="FFFFFF"/>
                </a:solidFill>
                <a:ea typeface="S-Core Dream 5 Medium"/>
              </a:rPr>
              <a:t>이름</a:t>
            </a:r>
            <a:r>
              <a:rPr lang="en-US" altLang="ko-KR" sz="2000" spc="500" dirty="0">
                <a:solidFill>
                  <a:srgbClr val="FFFFFF"/>
                </a:solidFill>
                <a:ea typeface="S-Core Dream 5 Medium"/>
              </a:rPr>
              <a:t>: </a:t>
            </a:r>
            <a:r>
              <a:rPr lang="ko-KR" altLang="en-US" sz="2000" spc="500" dirty="0">
                <a:solidFill>
                  <a:srgbClr val="FFFFFF"/>
                </a:solidFill>
                <a:ea typeface="S-Core Dream 5 Medium"/>
              </a:rPr>
              <a:t>유동균</a:t>
            </a:r>
            <a:endParaRPr lang="ko-KR" sz="2000" i="0" u="none" strike="noStrike" spc="500" dirty="0">
              <a:solidFill>
                <a:srgbClr val="FFFFFF"/>
              </a:solidFill>
              <a:ea typeface="S-Core Dream 5 Medium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5219700"/>
            <a:ext cx="10045700" cy="10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600" y="0"/>
            <a:ext cx="1168400" cy="1028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66800" y="1016000"/>
            <a:ext cx="7366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800" b="0" i="0" u="none" strike="noStrike" spc="-100" dirty="0">
                <a:solidFill>
                  <a:srgbClr val="164F36"/>
                </a:solidFill>
                <a:latin typeface="S-Core Dream 3 Light"/>
              </a:rPr>
              <a:t>01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1803400"/>
            <a:ext cx="64389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09600" y="1859116"/>
            <a:ext cx="15697200" cy="685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en-US" altLang="ko-KR" sz="3200" dirty="0"/>
              <a:t>- </a:t>
            </a:r>
            <a:r>
              <a:rPr lang="ko-KR" altLang="en-US" sz="4400" dirty="0"/>
              <a:t>문제</a:t>
            </a:r>
            <a:endParaRPr lang="en-US" altLang="ko-KR" sz="3200" dirty="0"/>
          </a:p>
          <a:p>
            <a:pPr lvl="0" algn="l">
              <a:lnSpc>
                <a:spcPct val="107899"/>
              </a:lnSpc>
            </a:pPr>
            <a:r>
              <a:rPr lang="en-US" altLang="ko-KR" sz="3200" dirty="0" err="1"/>
              <a:t>WireShark</a:t>
            </a:r>
            <a:r>
              <a:rPr lang="ko-KR" altLang="en-US" sz="3200" dirty="0"/>
              <a:t>를 실행하고 임의의 웹에 접속하여 적용된 </a:t>
            </a:r>
            <a:r>
              <a:rPr lang="en-US" altLang="ko-KR" sz="3200" dirty="0"/>
              <a:t>DNS </a:t>
            </a:r>
            <a:r>
              <a:rPr lang="ko-KR" altLang="en-US" sz="3200" dirty="0"/>
              <a:t>패킷을 확인하고</a:t>
            </a:r>
            <a:r>
              <a:rPr lang="en-US" altLang="ko-KR" sz="3200" dirty="0"/>
              <a:t>, DNS </a:t>
            </a:r>
            <a:r>
              <a:rPr lang="ko-KR" altLang="en-US" sz="3200" dirty="0"/>
              <a:t>프로토콜</a:t>
            </a:r>
            <a:r>
              <a:rPr lang="en-US" altLang="ko-KR" sz="3200" dirty="0"/>
              <a:t>, </a:t>
            </a:r>
            <a:r>
              <a:rPr lang="ko-KR" altLang="en-US" sz="3200" dirty="0"/>
              <a:t>메시지</a:t>
            </a:r>
            <a:r>
              <a:rPr lang="en-US" altLang="ko-KR" sz="3200" dirty="0"/>
              <a:t>, </a:t>
            </a:r>
            <a:r>
              <a:rPr lang="ko-KR" altLang="en-US" sz="3200" dirty="0"/>
              <a:t>레코드를 분석</a:t>
            </a:r>
            <a:endParaRPr lang="en-US" altLang="ko-KR" sz="3200" dirty="0"/>
          </a:p>
          <a:p>
            <a:pPr lvl="0" algn="l">
              <a:lnSpc>
                <a:spcPct val="107899"/>
              </a:lnSpc>
            </a:pPr>
            <a:endParaRPr lang="en-US" altLang="ko-KR" sz="3200" dirty="0"/>
          </a:p>
          <a:p>
            <a:pPr lvl="0" algn="l">
              <a:lnSpc>
                <a:spcPct val="107899"/>
              </a:lnSpc>
            </a:pPr>
            <a:endParaRPr lang="en-US" altLang="ko-KR" sz="3200" dirty="0"/>
          </a:p>
          <a:p>
            <a:pPr lvl="0" algn="l">
              <a:lnSpc>
                <a:spcPct val="107899"/>
              </a:lnSpc>
            </a:pPr>
            <a:endParaRPr lang="en-US" altLang="ko-KR" sz="3200" dirty="0"/>
          </a:p>
          <a:p>
            <a:pPr lvl="0" algn="l">
              <a:lnSpc>
                <a:spcPct val="107899"/>
              </a:lnSpc>
            </a:pPr>
            <a:endParaRPr lang="en-US" altLang="ko-KR" sz="3200" dirty="0"/>
          </a:p>
          <a:p>
            <a:pPr lvl="0" algn="l">
              <a:lnSpc>
                <a:spcPct val="107899"/>
              </a:lnSpc>
            </a:pPr>
            <a:endParaRPr lang="en-US" altLang="ko-KR" sz="3200" dirty="0"/>
          </a:p>
          <a:p>
            <a:pPr lvl="0" algn="l">
              <a:lnSpc>
                <a:spcPct val="107899"/>
              </a:lnSpc>
            </a:pPr>
            <a:endParaRPr lang="en-US" altLang="ko-KR" sz="3200" dirty="0"/>
          </a:p>
          <a:p>
            <a:pPr lvl="0" algn="l">
              <a:lnSpc>
                <a:spcPct val="107899"/>
              </a:lnSpc>
            </a:pPr>
            <a:endParaRPr lang="en-US" altLang="ko-KR" sz="3200" dirty="0"/>
          </a:p>
        </p:txBody>
      </p:sp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4" name="TextBox 24"/>
          <p:cNvSpPr txBox="1"/>
          <p:nvPr/>
        </p:nvSpPr>
        <p:spPr>
          <a:xfrm>
            <a:off x="1816100" y="889000"/>
            <a:ext cx="106807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altLang="en-US" sz="6000" b="0" i="0" u="none" strike="noStrike" spc="-200" dirty="0">
                <a:solidFill>
                  <a:srgbClr val="164F36"/>
                </a:solidFill>
                <a:ea typeface="S-Core Dream 7 ExtraBold"/>
              </a:rPr>
              <a:t>실습과제 </a:t>
            </a:r>
            <a:r>
              <a:rPr lang="en-US" altLang="ko-KR" sz="6000" spc="-200" dirty="0">
                <a:solidFill>
                  <a:srgbClr val="164F36"/>
                </a:solidFill>
                <a:ea typeface="S-Core Dream 7 ExtraBold"/>
              </a:rPr>
              <a:t>2</a:t>
            </a:r>
            <a:r>
              <a:rPr lang="en-US" altLang="ko-KR" sz="6000" b="0" i="0" u="none" strike="noStrike" spc="-200" dirty="0">
                <a:solidFill>
                  <a:srgbClr val="164F36"/>
                </a:solidFill>
                <a:ea typeface="S-Core Dream 7 ExtraBold"/>
              </a:rPr>
              <a:t>-2 DNS</a:t>
            </a:r>
            <a:r>
              <a:rPr lang="en-US" altLang="ko-KR" sz="6000" spc="-200" dirty="0">
                <a:solidFill>
                  <a:srgbClr val="164F36"/>
                </a:solidFill>
                <a:ea typeface="S-Core Dream 7 ExtraBold"/>
              </a:rPr>
              <a:t>,</a:t>
            </a:r>
            <a:r>
              <a:rPr lang="ko-KR" altLang="en-US" sz="6000" spc="-200" dirty="0">
                <a:solidFill>
                  <a:srgbClr val="164F36"/>
                </a:solidFill>
                <a:ea typeface="S-Core Dream 7 ExtraBold"/>
              </a:rPr>
              <a:t> </a:t>
            </a:r>
            <a:r>
              <a:rPr lang="en-US" altLang="ko-KR" sz="6000" spc="-200" dirty="0">
                <a:solidFill>
                  <a:srgbClr val="164F36"/>
                </a:solidFill>
                <a:ea typeface="S-Core Dream 7 ExtraBold"/>
              </a:rPr>
              <a:t>Wireshark</a:t>
            </a:r>
            <a:r>
              <a:rPr lang="ko-KR" altLang="en-US" sz="6000" spc="-200" dirty="0">
                <a:solidFill>
                  <a:srgbClr val="164F36"/>
                </a:solidFill>
                <a:ea typeface="S-Core Dream 7 ExtraBold"/>
              </a:rPr>
              <a:t> 실습</a:t>
            </a:r>
            <a:endParaRPr lang="ko-KR" sz="6000" b="0" i="0" u="none" strike="noStrike" spc="-200" dirty="0">
              <a:solidFill>
                <a:srgbClr val="164F36"/>
              </a:solidFill>
              <a:ea typeface="S-Core Dream 7 ExtraBold"/>
            </a:endParaRP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7399000" y="9105900"/>
            <a:ext cx="609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pc="-200" dirty="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1</a:t>
            </a:r>
            <a:endParaRPr lang="en-US" b="0" i="0" u="none" strike="noStrike" spc="-200" dirty="0">
              <a:solidFill>
                <a:srgbClr val="FFFFFF">
                  <a:alpha val="70196"/>
                </a:srgbClr>
              </a:solidFill>
              <a:latin typeface="S-Core Dream 3 Ligh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47DE3A-8DC0-B96A-5975-50A5EE44136E}"/>
              </a:ext>
            </a:extLst>
          </p:cNvPr>
          <p:cNvSpPr txBox="1"/>
          <p:nvPr/>
        </p:nvSpPr>
        <p:spPr>
          <a:xfrm>
            <a:off x="17449800" y="495300"/>
            <a:ext cx="457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컴퓨터공학과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유동균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2D189-C6A9-42DD-32AF-1F5860C3558C}"/>
              </a:ext>
            </a:extLst>
          </p:cNvPr>
          <p:cNvSpPr txBox="1"/>
          <p:nvPr/>
        </p:nvSpPr>
        <p:spPr>
          <a:xfrm>
            <a:off x="9109587" y="4272910"/>
            <a:ext cx="5029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258B69"/>
                </a:solidFill>
                <a:latin typeface="ADLaM Display" panose="020F0502020204030204" pitchFamily="2" charset="0"/>
                <a:cs typeface="ADLaM Display" panose="020F0502020204030204" pitchFamily="2" charset="0"/>
              </a:rPr>
              <a:t>사용할 사이트</a:t>
            </a:r>
            <a:endParaRPr lang="en-US" altLang="ko-KR" sz="4400" dirty="0">
              <a:solidFill>
                <a:srgbClr val="258B69"/>
              </a:solidFill>
              <a:latin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ko-KR" altLang="en-US" sz="4400" dirty="0">
                <a:solidFill>
                  <a:srgbClr val="258B69"/>
                </a:solidFill>
                <a:latin typeface="ADLaM Display" panose="020F0502020204030204" pitchFamily="2" charset="0"/>
                <a:cs typeface="ADLaM Display" panose="020F0502020204030204" pitchFamily="2" charset="0"/>
              </a:rPr>
              <a:t>김포 공항</a:t>
            </a:r>
            <a:endParaRPr lang="en-US" altLang="ko-KR" sz="4400" dirty="0">
              <a:solidFill>
                <a:srgbClr val="258B69"/>
              </a:solidFill>
              <a:latin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ko-KR" sz="4400" dirty="0">
                <a:solidFill>
                  <a:srgbClr val="258B69"/>
                </a:solidFill>
                <a:latin typeface="ADLaM Display" panose="020F0502020204030204" pitchFamily="2" charset="0"/>
                <a:cs typeface="ADLaM Display" panose="020F0502020204030204" pitchFamily="2" charset="0"/>
              </a:rPr>
              <a:t>airport.co.kr</a:t>
            </a:r>
            <a:endParaRPr lang="ko-KR" altLang="en-US" sz="4400" dirty="0">
              <a:solidFill>
                <a:srgbClr val="258B69"/>
              </a:solidFill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099B148-1A32-4F29-C563-FC6B1E53E6D7}"/>
              </a:ext>
            </a:extLst>
          </p:cNvPr>
          <p:cNvCxnSpPr>
            <a:cxnSpLocks/>
          </p:cNvCxnSpPr>
          <p:nvPr/>
        </p:nvCxnSpPr>
        <p:spPr>
          <a:xfrm>
            <a:off x="2286000" y="9147687"/>
            <a:ext cx="2057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5C924DD-A363-6BE3-24C5-DD650C0BE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4281513"/>
            <a:ext cx="7924800" cy="27207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EC9244-18D1-BCA3-4A08-BD4034DE27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7124700"/>
            <a:ext cx="8267699" cy="29814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2A01B7-8B42-C85D-BDD8-E932729C5BDD}"/>
              </a:ext>
            </a:extLst>
          </p:cNvPr>
          <p:cNvSpPr txBox="1"/>
          <p:nvPr/>
        </p:nvSpPr>
        <p:spPr>
          <a:xfrm>
            <a:off x="9391038" y="7124700"/>
            <a:ext cx="56457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258B69"/>
                </a:solidFill>
                <a:latin typeface="ADLaM Display" panose="020F0502020204030204" pitchFamily="2" charset="0"/>
                <a:cs typeface="ADLaM Display" panose="020F0502020204030204" pitchFamily="2" charset="0"/>
              </a:rPr>
              <a:t>사용할 </a:t>
            </a:r>
            <a:r>
              <a:rPr lang="en-US" altLang="ko-KR" sz="4400" dirty="0">
                <a:solidFill>
                  <a:srgbClr val="258B69"/>
                </a:solidFill>
                <a:latin typeface="ADLaM Display" panose="020F0502020204030204" pitchFamily="2" charset="0"/>
                <a:cs typeface="ADLaM Display" panose="020F0502020204030204" pitchFamily="2" charset="0"/>
              </a:rPr>
              <a:t>IP </a:t>
            </a:r>
            <a:r>
              <a:rPr lang="ko-KR" altLang="en-US" sz="4400" dirty="0">
                <a:solidFill>
                  <a:srgbClr val="258B69"/>
                </a:solidFill>
                <a:latin typeface="ADLaM Display" panose="020F0502020204030204" pitchFamily="2" charset="0"/>
                <a:cs typeface="ADLaM Display" panose="020F0502020204030204" pitchFamily="2" charset="0"/>
              </a:rPr>
              <a:t>주소</a:t>
            </a:r>
            <a:endParaRPr lang="en-US" altLang="ko-KR" sz="4400" dirty="0">
              <a:solidFill>
                <a:srgbClr val="258B69"/>
              </a:solidFill>
              <a:latin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ko-KR" altLang="en-US" sz="4400" dirty="0">
                <a:solidFill>
                  <a:srgbClr val="258B69"/>
                </a:solidFill>
                <a:latin typeface="ADLaM Display" panose="020F0502020204030204" pitchFamily="2" charset="0"/>
                <a:cs typeface="ADLaM Display" panose="020F0502020204030204" pitchFamily="2" charset="0"/>
              </a:rPr>
              <a:t>이더넷 </a:t>
            </a:r>
            <a:r>
              <a:rPr lang="en-US" altLang="ko-KR" sz="4400" dirty="0">
                <a:solidFill>
                  <a:srgbClr val="258B69"/>
                </a:solidFill>
                <a:latin typeface="ADLaM Display" panose="020F0502020204030204" pitchFamily="2" charset="0"/>
                <a:cs typeface="ADLaM Display" panose="020F0502020204030204" pitchFamily="2" charset="0"/>
              </a:rPr>
              <a:t>192.168.1.27</a:t>
            </a:r>
            <a:endParaRPr lang="ko-KR" altLang="en-US" sz="4400" dirty="0">
              <a:solidFill>
                <a:srgbClr val="258B69"/>
              </a:solidFill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30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600" y="0"/>
            <a:ext cx="1168400" cy="1028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66800" y="1016000"/>
            <a:ext cx="7366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800" b="0" i="0" u="none" strike="noStrike" spc="-100" dirty="0">
                <a:solidFill>
                  <a:srgbClr val="164F36"/>
                </a:solidFill>
                <a:latin typeface="S-Core Dream 3 Light"/>
              </a:rPr>
              <a:t>02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1803400"/>
            <a:ext cx="64389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62000" y="1854200"/>
            <a:ext cx="14249400" cy="783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3200" dirty="0"/>
              <a:t> </a:t>
            </a:r>
            <a:endParaRPr lang="en-US" altLang="ko-KR" sz="3200" dirty="0"/>
          </a:p>
        </p:txBody>
      </p:sp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4" name="TextBox 24"/>
          <p:cNvSpPr txBox="1"/>
          <p:nvPr/>
        </p:nvSpPr>
        <p:spPr>
          <a:xfrm>
            <a:off x="1816100" y="889000"/>
            <a:ext cx="102235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altLang="ko-KR" sz="6000" b="0" i="0" u="none" strike="noStrike" spc="-200" dirty="0" err="1">
                <a:solidFill>
                  <a:srgbClr val="164F36"/>
                </a:solidFill>
                <a:ea typeface="S-Core Dream 7 ExtraBold"/>
              </a:rPr>
              <a:t>WireShark</a:t>
            </a:r>
            <a:r>
              <a:rPr lang="ko-KR" altLang="en-US" sz="6000" spc="-200" dirty="0">
                <a:solidFill>
                  <a:srgbClr val="164F36"/>
                </a:solidFill>
                <a:ea typeface="S-Core Dream 7 ExtraBold"/>
              </a:rPr>
              <a:t>에서 암호화 복호화</a:t>
            </a:r>
            <a:endParaRPr lang="ko-KR" sz="6000" b="0" i="0" u="none" strike="noStrike" spc="-200" dirty="0">
              <a:solidFill>
                <a:srgbClr val="164F36"/>
              </a:solidFill>
              <a:ea typeface="S-Core Dream 7 ExtraBold"/>
            </a:endParaRP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7399000" y="9105900"/>
            <a:ext cx="609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b="0" i="0" u="none" strike="noStrike" spc="-200" dirty="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47DE3A-8DC0-B96A-5975-50A5EE44136E}"/>
              </a:ext>
            </a:extLst>
          </p:cNvPr>
          <p:cNvSpPr txBox="1"/>
          <p:nvPr/>
        </p:nvSpPr>
        <p:spPr>
          <a:xfrm>
            <a:off x="17449800" y="495300"/>
            <a:ext cx="457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컴퓨터공학과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유동균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F1BFB-A6EC-6155-53D9-9FE753C04DAD}"/>
              </a:ext>
            </a:extLst>
          </p:cNvPr>
          <p:cNvSpPr txBox="1"/>
          <p:nvPr/>
        </p:nvSpPr>
        <p:spPr>
          <a:xfrm>
            <a:off x="179438" y="1888390"/>
            <a:ext cx="7821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처음 </a:t>
            </a:r>
            <a:r>
              <a:rPr lang="en-US" altLang="ko-KR" sz="3200" dirty="0" err="1"/>
              <a:t>WireShark</a:t>
            </a:r>
            <a:r>
              <a:rPr lang="ko-KR" altLang="en-US" sz="3200" dirty="0"/>
              <a:t> 사용 시 패킷이 뜨지 않음</a:t>
            </a:r>
          </a:p>
        </p:txBody>
      </p:sp>
      <p:pic>
        <p:nvPicPr>
          <p:cNvPr id="10" name="그림 9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828BB0B7-86B2-8808-A988-421EF3D7C5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8" y="2534722"/>
            <a:ext cx="5917343" cy="32119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757C5B-D5BF-65BF-1F1C-FD5B580D96AB}"/>
              </a:ext>
            </a:extLst>
          </p:cNvPr>
          <p:cNvSpPr txBox="1"/>
          <p:nvPr/>
        </p:nvSpPr>
        <p:spPr>
          <a:xfrm>
            <a:off x="6883934" y="2498565"/>
            <a:ext cx="100705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-    </a:t>
            </a:r>
            <a:r>
              <a:rPr lang="ko-KR" altLang="en-US" sz="3200" dirty="0"/>
              <a:t>패킷이 뜨지 않는 이유는 </a:t>
            </a:r>
            <a:r>
              <a:rPr lang="ko-KR" altLang="en-US" sz="3200" dirty="0">
                <a:solidFill>
                  <a:srgbClr val="00B0F0"/>
                </a:solidFill>
              </a:rPr>
              <a:t>암호화</a:t>
            </a:r>
            <a:r>
              <a:rPr lang="ko-KR" altLang="en-US" sz="3200" dirty="0"/>
              <a:t> 되어있기 때문</a:t>
            </a:r>
            <a:endParaRPr lang="en-US" altLang="ko-KR" sz="3200" dirty="0"/>
          </a:p>
          <a:p>
            <a:pPr marL="571500" indent="-571500">
              <a:buFontTx/>
              <a:buChar char="-"/>
            </a:pPr>
            <a:r>
              <a:rPr lang="ko-KR" altLang="en-US" sz="3200" dirty="0"/>
              <a:t>기본적으로 </a:t>
            </a:r>
            <a:r>
              <a:rPr lang="en-US" altLang="ko-KR" sz="3200" dirty="0">
                <a:solidFill>
                  <a:srgbClr val="00B0F0"/>
                </a:solidFill>
              </a:rPr>
              <a:t>HTTPS </a:t>
            </a:r>
            <a:r>
              <a:rPr lang="ko-KR" altLang="en-US" sz="3200" dirty="0">
                <a:solidFill>
                  <a:srgbClr val="00B0F0"/>
                </a:solidFill>
              </a:rPr>
              <a:t>프로토콜</a:t>
            </a:r>
            <a:r>
              <a:rPr lang="ko-KR" altLang="en-US" sz="3200" dirty="0"/>
              <a:t>은 </a:t>
            </a:r>
            <a:r>
              <a:rPr lang="en-US" altLang="ko-KR" sz="3200" dirty="0">
                <a:solidFill>
                  <a:srgbClr val="00B0F0"/>
                </a:solidFill>
              </a:rPr>
              <a:t>TLS</a:t>
            </a:r>
            <a:r>
              <a:rPr lang="en-US" altLang="ko-KR" sz="3200" dirty="0"/>
              <a:t>(Transport Layer Security) </a:t>
            </a:r>
            <a:r>
              <a:rPr lang="ko-KR" altLang="en-US" sz="3200" dirty="0"/>
              <a:t>를</a:t>
            </a:r>
            <a:r>
              <a:rPr lang="en-US" altLang="ko-KR" sz="3200" dirty="0"/>
              <a:t> </a:t>
            </a:r>
            <a:r>
              <a:rPr lang="ko-KR" altLang="en-US" sz="3200" dirty="0"/>
              <a:t>통해 </a:t>
            </a:r>
            <a:r>
              <a:rPr lang="ko-KR" altLang="en-US" sz="3200" dirty="0">
                <a:solidFill>
                  <a:srgbClr val="00B0F0"/>
                </a:solidFill>
              </a:rPr>
              <a:t>암호화</a:t>
            </a:r>
            <a:r>
              <a:rPr lang="ko-KR" altLang="en-US" sz="3200" dirty="0"/>
              <a:t>를 사용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 </a:t>
            </a:r>
            <a:r>
              <a:rPr lang="en-US" altLang="ko-KR" sz="3200" dirty="0"/>
              <a:t>=&gt;</a:t>
            </a:r>
            <a:r>
              <a:rPr lang="ko-KR" altLang="en-US" sz="3200" dirty="0"/>
              <a:t> </a:t>
            </a:r>
            <a:r>
              <a:rPr lang="ko-KR" altLang="en-US" sz="3200" b="1" dirty="0"/>
              <a:t>따라서</a:t>
            </a:r>
            <a:r>
              <a:rPr lang="ko-KR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ko-KR" sz="3200" b="1" dirty="0">
                <a:solidFill>
                  <a:srgbClr val="FF0000"/>
                </a:solidFill>
              </a:rPr>
              <a:t>HTTP</a:t>
            </a:r>
            <a:r>
              <a:rPr lang="ko-KR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ko-KR" sz="3200" b="1" dirty="0">
                <a:solidFill>
                  <a:srgbClr val="FF0000"/>
                </a:solidFill>
              </a:rPr>
              <a:t>request</a:t>
            </a:r>
            <a:r>
              <a:rPr lang="ko-KR" altLang="en-US" sz="3200" b="1" dirty="0">
                <a:solidFill>
                  <a:srgbClr val="FF0000"/>
                </a:solidFill>
              </a:rPr>
              <a:t> 와 </a:t>
            </a:r>
            <a:r>
              <a:rPr lang="en-US" altLang="ko-KR" sz="3200" b="1" dirty="0">
                <a:solidFill>
                  <a:srgbClr val="FF0000"/>
                </a:solidFill>
              </a:rPr>
              <a:t>response</a:t>
            </a:r>
            <a:r>
              <a:rPr lang="ko-KR" altLang="en-US" sz="3200" b="1" dirty="0">
                <a:solidFill>
                  <a:srgbClr val="FF0000"/>
                </a:solidFill>
              </a:rPr>
              <a:t>를 </a:t>
            </a:r>
            <a:r>
              <a:rPr lang="ko-KR" altLang="en-US" sz="3200" b="1" dirty="0"/>
              <a:t>보기위해 </a:t>
            </a:r>
            <a:r>
              <a:rPr lang="en-US" altLang="ko-KR" sz="3200" b="1" dirty="0">
                <a:solidFill>
                  <a:srgbClr val="FF0000"/>
                </a:solidFill>
              </a:rPr>
              <a:t> </a:t>
            </a:r>
            <a:r>
              <a:rPr lang="ko-KR" altLang="en-US" sz="3200" b="1" dirty="0">
                <a:solidFill>
                  <a:srgbClr val="FF0000"/>
                </a:solidFill>
              </a:rPr>
              <a:t>복호화 </a:t>
            </a:r>
            <a:r>
              <a:rPr lang="ko-KR" altLang="en-US" sz="3200" b="1" dirty="0"/>
              <a:t>하는 키가 필요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48DABA9-727C-323F-83D7-94721EE0D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438" y="5828147"/>
            <a:ext cx="8645832" cy="426599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F7083B0-A831-18CD-DC8C-73960CDCF4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5586" y="5828147"/>
            <a:ext cx="6048375" cy="4143375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C675164-DC80-8594-BB35-91A50BEA498F}"/>
              </a:ext>
            </a:extLst>
          </p:cNvPr>
          <p:cNvCxnSpPr>
            <a:cxnSpLocks/>
          </p:cNvCxnSpPr>
          <p:nvPr/>
        </p:nvCxnSpPr>
        <p:spPr>
          <a:xfrm>
            <a:off x="4191000" y="7505700"/>
            <a:ext cx="1143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21D6F7C-5161-42DD-A5DC-C1EA51C964F1}"/>
              </a:ext>
            </a:extLst>
          </p:cNvPr>
          <p:cNvCxnSpPr>
            <a:cxnSpLocks/>
          </p:cNvCxnSpPr>
          <p:nvPr/>
        </p:nvCxnSpPr>
        <p:spPr>
          <a:xfrm>
            <a:off x="4914901" y="8724900"/>
            <a:ext cx="1143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48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600" y="0"/>
            <a:ext cx="1168400" cy="1028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66800" y="1016000"/>
            <a:ext cx="7366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800" b="0" i="0" u="none" strike="noStrike" spc="-100" dirty="0">
                <a:solidFill>
                  <a:srgbClr val="164F36"/>
                </a:solidFill>
                <a:latin typeface="S-Core Dream 3 Light"/>
              </a:rPr>
              <a:t>0</a:t>
            </a:r>
            <a:r>
              <a:rPr lang="en-US" sz="4800" spc="-100" dirty="0">
                <a:solidFill>
                  <a:srgbClr val="164F36"/>
                </a:solidFill>
                <a:latin typeface="S-Core Dream 3 Light"/>
              </a:rPr>
              <a:t>3</a:t>
            </a:r>
            <a:endParaRPr lang="en-US" sz="4800" b="0" i="0" u="none" strike="noStrike" spc="-100" dirty="0">
              <a:solidFill>
                <a:srgbClr val="164F36"/>
              </a:solidFill>
              <a:latin typeface="S-Core Dream 3 Light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1803400"/>
            <a:ext cx="64389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62000" y="1854200"/>
            <a:ext cx="14249400" cy="783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3200" dirty="0"/>
              <a:t> </a:t>
            </a:r>
            <a:endParaRPr lang="en-US" altLang="ko-KR" sz="3200" dirty="0"/>
          </a:p>
        </p:txBody>
      </p:sp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4" name="TextBox 24"/>
          <p:cNvSpPr txBox="1"/>
          <p:nvPr/>
        </p:nvSpPr>
        <p:spPr>
          <a:xfrm>
            <a:off x="1816100" y="889000"/>
            <a:ext cx="75565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altLang="en-US" sz="6000" spc="-200" dirty="0" err="1">
                <a:solidFill>
                  <a:srgbClr val="164F36"/>
                </a:solidFill>
                <a:ea typeface="S-Core Dream 7 ExtraBold"/>
              </a:rPr>
              <a:t>캡처된</a:t>
            </a:r>
            <a:r>
              <a:rPr lang="ko-KR" altLang="en-US" sz="6000" spc="-200" dirty="0">
                <a:solidFill>
                  <a:srgbClr val="164F36"/>
                </a:solidFill>
                <a:ea typeface="S-Core Dream 7 ExtraBold"/>
              </a:rPr>
              <a:t> 패킷 확인</a:t>
            </a:r>
            <a:endParaRPr lang="ko-KR" sz="6000" b="0" i="0" u="none" strike="noStrike" spc="-200" dirty="0">
              <a:solidFill>
                <a:srgbClr val="164F36"/>
              </a:solidFill>
              <a:ea typeface="S-Core Dream 7 ExtraBold"/>
            </a:endParaRP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7399000" y="9105900"/>
            <a:ext cx="609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b="0" i="0" u="none" strike="noStrike" spc="-200" dirty="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47DE3A-8DC0-B96A-5975-50A5EE44136E}"/>
              </a:ext>
            </a:extLst>
          </p:cNvPr>
          <p:cNvSpPr txBox="1"/>
          <p:nvPr/>
        </p:nvSpPr>
        <p:spPr>
          <a:xfrm>
            <a:off x="17449800" y="495300"/>
            <a:ext cx="457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컴퓨터공학과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유동균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749A44-4005-2199-161B-A1F73F277856}"/>
              </a:ext>
            </a:extLst>
          </p:cNvPr>
          <p:cNvSpPr txBox="1"/>
          <p:nvPr/>
        </p:nvSpPr>
        <p:spPr>
          <a:xfrm>
            <a:off x="12242800" y="2324100"/>
            <a:ext cx="4949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인천공항 </a:t>
            </a:r>
            <a:r>
              <a:rPr lang="en-US" altLang="ko-KR" sz="3600" dirty="0"/>
              <a:t>IP</a:t>
            </a:r>
          </a:p>
          <a:p>
            <a:r>
              <a:rPr lang="en-US" altLang="ko-KR" sz="3600" dirty="0"/>
              <a:t>116.84.243.135 </a:t>
            </a:r>
            <a:r>
              <a:rPr lang="ko-KR" altLang="en-US" sz="3600" dirty="0"/>
              <a:t>로 접근 시 주고받은 패킷 내용</a:t>
            </a:r>
            <a:endParaRPr lang="en-US" altLang="ko-KR" sz="36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FA470BD-FED5-55ED-9604-12AF19D5C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700" y="1828800"/>
            <a:ext cx="12257253" cy="8427395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9957AF-F025-01F7-D32D-9C39194C44A2}"/>
              </a:ext>
            </a:extLst>
          </p:cNvPr>
          <p:cNvCxnSpPr>
            <a:cxnSpLocks/>
          </p:cNvCxnSpPr>
          <p:nvPr/>
        </p:nvCxnSpPr>
        <p:spPr>
          <a:xfrm>
            <a:off x="3352800" y="3286432"/>
            <a:ext cx="1143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33DB3C-A8A3-FD7D-05E6-98A7902FC106}"/>
              </a:ext>
            </a:extLst>
          </p:cNvPr>
          <p:cNvCxnSpPr>
            <a:cxnSpLocks/>
          </p:cNvCxnSpPr>
          <p:nvPr/>
        </p:nvCxnSpPr>
        <p:spPr>
          <a:xfrm flipV="1">
            <a:off x="4928682" y="3286432"/>
            <a:ext cx="335525" cy="61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74F5930-E07B-E292-025C-8FD6496002CB}"/>
              </a:ext>
            </a:extLst>
          </p:cNvPr>
          <p:cNvCxnSpPr>
            <a:cxnSpLocks/>
          </p:cNvCxnSpPr>
          <p:nvPr/>
        </p:nvCxnSpPr>
        <p:spPr>
          <a:xfrm>
            <a:off x="7518400" y="3286432"/>
            <a:ext cx="1143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23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600" y="0"/>
            <a:ext cx="1168400" cy="1028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66800" y="1016000"/>
            <a:ext cx="7366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800" b="0" i="0" u="none" strike="noStrike" spc="-100" dirty="0">
                <a:solidFill>
                  <a:srgbClr val="164F36"/>
                </a:solidFill>
                <a:latin typeface="S-Core Dream 3 Light"/>
              </a:rPr>
              <a:t>0</a:t>
            </a:r>
            <a:r>
              <a:rPr lang="en-US" sz="4800" spc="-100" dirty="0">
                <a:solidFill>
                  <a:srgbClr val="164F36"/>
                </a:solidFill>
                <a:latin typeface="S-Core Dream 3 Light"/>
              </a:rPr>
              <a:t>4</a:t>
            </a:r>
            <a:endParaRPr lang="en-US" sz="4800" b="0" i="0" u="none" strike="noStrike" spc="-100" dirty="0">
              <a:solidFill>
                <a:srgbClr val="164F36"/>
              </a:solidFill>
              <a:latin typeface="S-Core Dream 3 Light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1803400"/>
            <a:ext cx="6438900" cy="254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4" name="TextBox 24"/>
          <p:cNvSpPr txBox="1"/>
          <p:nvPr/>
        </p:nvSpPr>
        <p:spPr>
          <a:xfrm>
            <a:off x="1816100" y="889000"/>
            <a:ext cx="75565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1300"/>
              </a:lnSpc>
            </a:pPr>
            <a:r>
              <a:rPr lang="en-US" altLang="ko-KR" sz="6000" b="0" i="0" u="none" strike="noStrike" spc="-200" dirty="0">
                <a:solidFill>
                  <a:srgbClr val="164F36"/>
                </a:solidFill>
                <a:ea typeface="S-Core Dream 7 ExtraBold"/>
              </a:rPr>
              <a:t>HTTP </a:t>
            </a:r>
            <a:r>
              <a:rPr lang="ko-KR" altLang="en-US" sz="6000" b="0" i="0" u="none" strike="noStrike" spc="-200" dirty="0">
                <a:solidFill>
                  <a:srgbClr val="164F36"/>
                </a:solidFill>
                <a:ea typeface="S-Core Dream 7 ExtraBold"/>
              </a:rPr>
              <a:t>패킷 분석</a:t>
            </a:r>
            <a:endParaRPr lang="ko-KR" altLang="ko-KR" sz="6000" b="0" i="0" u="none" strike="noStrike" spc="-200" dirty="0">
              <a:solidFill>
                <a:srgbClr val="164F36"/>
              </a:solidFill>
              <a:ea typeface="S-Core Dream 7 ExtraBold"/>
            </a:endParaRP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7399000" y="9105900"/>
            <a:ext cx="609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b="0" i="0" u="none" strike="noStrike" spc="-200" dirty="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47DE3A-8DC0-B96A-5975-50A5EE44136E}"/>
              </a:ext>
            </a:extLst>
          </p:cNvPr>
          <p:cNvSpPr txBox="1"/>
          <p:nvPr/>
        </p:nvSpPr>
        <p:spPr>
          <a:xfrm>
            <a:off x="17449800" y="495300"/>
            <a:ext cx="457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컴퓨터공학과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유동균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0BB8AD-D43B-D8AC-AB0A-C50883682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1871198"/>
            <a:ext cx="13639800" cy="8323727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7CF7D5B-19CA-1B0C-7D93-14DEA4586366}"/>
              </a:ext>
            </a:extLst>
          </p:cNvPr>
          <p:cNvCxnSpPr>
            <a:cxnSpLocks/>
          </p:cNvCxnSpPr>
          <p:nvPr/>
        </p:nvCxnSpPr>
        <p:spPr>
          <a:xfrm>
            <a:off x="594442" y="5829300"/>
            <a:ext cx="2057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D9E1AF7-1C04-4CC5-7DAE-60BD623D883E}"/>
              </a:ext>
            </a:extLst>
          </p:cNvPr>
          <p:cNvCxnSpPr>
            <a:cxnSpLocks/>
          </p:cNvCxnSpPr>
          <p:nvPr/>
        </p:nvCxnSpPr>
        <p:spPr>
          <a:xfrm>
            <a:off x="533400" y="6079664"/>
            <a:ext cx="2057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C9D66C-F005-1878-2AF5-9E03818C7000}"/>
              </a:ext>
            </a:extLst>
          </p:cNvPr>
          <p:cNvSpPr txBox="1"/>
          <p:nvPr/>
        </p:nvSpPr>
        <p:spPr>
          <a:xfrm>
            <a:off x="9356169" y="4470333"/>
            <a:ext cx="700143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- Method: GET </a:t>
            </a:r>
            <a:r>
              <a:rPr lang="ko-KR" altLang="en-US" sz="2000" b="1" dirty="0">
                <a:solidFill>
                  <a:srgbClr val="FF0000"/>
                </a:solidFill>
              </a:rPr>
              <a:t>형식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en-US" altLang="ko-KR" sz="2000" b="1" dirty="0"/>
              <a:t>=&gt;  GET </a:t>
            </a:r>
            <a:r>
              <a:rPr lang="ko-KR" altLang="en-US" sz="2000" b="1" dirty="0"/>
              <a:t>형식은 데이터를 조회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요청하는 형식으로 입력이 </a:t>
            </a:r>
            <a:r>
              <a:rPr lang="en-US" altLang="ko-KR" sz="2000" b="1" dirty="0"/>
              <a:t>URL </a:t>
            </a:r>
            <a:r>
              <a:rPr lang="ko-KR" altLang="en-US" sz="2000" b="1" dirty="0"/>
              <a:t>에</a:t>
            </a:r>
            <a:r>
              <a:rPr lang="en-US" altLang="ko-KR" sz="2000" b="1" dirty="0"/>
              <a:t> ? </a:t>
            </a:r>
            <a:r>
              <a:rPr lang="ko-KR" altLang="en-US" sz="2000" b="1" dirty="0"/>
              <a:t>이후에 포함되어 서버에 전송됨</a:t>
            </a:r>
            <a:endParaRPr lang="en-US" altLang="ko-KR" sz="2000" b="1" dirty="0"/>
          </a:p>
          <a:p>
            <a:r>
              <a:rPr lang="en-US" altLang="ko-KR" sz="2000" b="1" dirty="0">
                <a:solidFill>
                  <a:srgbClr val="FF0000"/>
                </a:solidFill>
              </a:rPr>
              <a:t>- HTTP/1.1 </a:t>
            </a:r>
          </a:p>
          <a:p>
            <a:r>
              <a:rPr lang="en-US" altLang="ko-KR" sz="2000" b="1" dirty="0"/>
              <a:t>=&gt; HTTP</a:t>
            </a:r>
            <a:r>
              <a:rPr lang="ko-KR" altLang="en-US" sz="2000" b="1" dirty="0"/>
              <a:t>는 </a:t>
            </a:r>
            <a:r>
              <a:rPr lang="en-US" altLang="ko-KR" sz="2000" b="1" dirty="0"/>
              <a:t>1.1</a:t>
            </a:r>
            <a:r>
              <a:rPr lang="ko-KR" altLang="en-US" sz="2000" b="1" dirty="0"/>
              <a:t>버전</a:t>
            </a:r>
            <a:endParaRPr lang="en-US" altLang="ko-KR" sz="2000" b="1" dirty="0"/>
          </a:p>
          <a:p>
            <a:r>
              <a:rPr lang="en-US" altLang="ko-KR" sz="2000" b="1" dirty="0">
                <a:solidFill>
                  <a:srgbClr val="FF0000"/>
                </a:solidFill>
              </a:rPr>
              <a:t>- Host</a:t>
            </a:r>
          </a:p>
          <a:p>
            <a:r>
              <a:rPr lang="en-US" altLang="ko-KR" sz="2000" b="1" dirty="0"/>
              <a:t>=&gt;  </a:t>
            </a:r>
            <a:r>
              <a:rPr lang="ko-KR" altLang="en-US" sz="2000" b="1" dirty="0"/>
              <a:t>요청을 보낸 도메인의 이름</a:t>
            </a:r>
            <a:endParaRPr lang="en-US" altLang="ko-KR" sz="2000" b="1" dirty="0"/>
          </a:p>
          <a:p>
            <a:r>
              <a:rPr lang="en-US" altLang="ko-KR" sz="2000" b="1" dirty="0">
                <a:solidFill>
                  <a:srgbClr val="FF0000"/>
                </a:solidFill>
              </a:rPr>
              <a:t>- Connection: keep-alive</a:t>
            </a:r>
          </a:p>
          <a:p>
            <a:r>
              <a:rPr lang="en-US" altLang="ko-KR" sz="2000" b="1" dirty="0"/>
              <a:t>=&gt; </a:t>
            </a:r>
            <a:r>
              <a:rPr lang="ko-KR" altLang="en-US" sz="2000" b="1" dirty="0"/>
              <a:t>연결을 유지하며 </a:t>
            </a:r>
            <a:r>
              <a:rPr lang="en-US" altLang="ko-KR" sz="2000" b="1" dirty="0"/>
              <a:t>TCP</a:t>
            </a:r>
            <a:r>
              <a:rPr lang="ko-KR" altLang="en-US" sz="2000" b="1" dirty="0"/>
              <a:t>연결을 수행하는 설정</a:t>
            </a:r>
            <a:endParaRPr lang="en-US" altLang="ko-KR" sz="2000" b="1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 b="1" dirty="0"/>
          </a:p>
          <a:p>
            <a:endParaRPr lang="en-US" altLang="ko-KR" sz="2400" b="1" dirty="0"/>
          </a:p>
          <a:p>
            <a:r>
              <a:rPr lang="en-US" altLang="ko-KR" sz="2000" b="1" dirty="0">
                <a:solidFill>
                  <a:srgbClr val="FF0000"/>
                </a:solidFill>
              </a:rPr>
              <a:t>- Sec-</a:t>
            </a:r>
            <a:r>
              <a:rPr lang="en-US" altLang="ko-KR" sz="2000" b="1" dirty="0" err="1">
                <a:solidFill>
                  <a:srgbClr val="FF0000"/>
                </a:solidFill>
              </a:rPr>
              <a:t>ch</a:t>
            </a:r>
            <a:r>
              <a:rPr lang="en-US" altLang="ko-KR" sz="2000" b="1" dirty="0">
                <a:solidFill>
                  <a:srgbClr val="FF0000"/>
                </a:solidFill>
              </a:rPr>
              <a:t>-</a:t>
            </a:r>
            <a:r>
              <a:rPr lang="en-US" altLang="ko-KR" sz="2000" b="1" dirty="0" err="1">
                <a:solidFill>
                  <a:srgbClr val="FF0000"/>
                </a:solidFill>
              </a:rPr>
              <a:t>ua</a:t>
            </a:r>
            <a:r>
              <a:rPr lang="en-US" altLang="ko-KR" sz="2000" b="1" dirty="0">
                <a:solidFill>
                  <a:srgbClr val="FF0000"/>
                </a:solidFill>
              </a:rPr>
              <a:t>-platform: “Windows”</a:t>
            </a:r>
          </a:p>
          <a:p>
            <a:r>
              <a:rPr lang="en-US" altLang="ko-KR" sz="2000" b="1" dirty="0"/>
              <a:t>=&gt; Window OS</a:t>
            </a:r>
            <a:r>
              <a:rPr lang="ko-KR" altLang="en-US" sz="2000" b="1" dirty="0"/>
              <a:t>를 사용했다는 정보</a:t>
            </a:r>
            <a:endParaRPr lang="en-US" altLang="ko-KR" sz="2000" b="1" dirty="0"/>
          </a:p>
          <a:p>
            <a:r>
              <a:rPr lang="en-US" altLang="ko-KR" sz="2000" b="1" dirty="0">
                <a:solidFill>
                  <a:srgbClr val="FF0000"/>
                </a:solidFill>
              </a:rPr>
              <a:t>- User-Agent: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Mozilla ~~~ Chrome</a:t>
            </a:r>
          </a:p>
          <a:p>
            <a:r>
              <a:rPr lang="en-US" altLang="ko-KR" sz="2000" b="1" dirty="0"/>
              <a:t>=&gt; Mozilla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Chrome</a:t>
            </a:r>
            <a:r>
              <a:rPr lang="ko-KR" altLang="en-US" sz="2000" b="1" dirty="0"/>
              <a:t>를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의미</a:t>
            </a:r>
            <a:endParaRPr lang="en-US" altLang="ko-KR" sz="2000" b="1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 b="1" dirty="0"/>
          </a:p>
          <a:p>
            <a:r>
              <a:rPr lang="en-US" altLang="ko-KR" sz="2000" b="1" dirty="0">
                <a:solidFill>
                  <a:srgbClr val="FF0000"/>
                </a:solidFill>
              </a:rPr>
              <a:t>- </a:t>
            </a:r>
            <a:r>
              <a:rPr lang="en-US" altLang="ko-KR" sz="2000" b="1" dirty="0" err="1">
                <a:solidFill>
                  <a:srgbClr val="FF0000"/>
                </a:solidFill>
              </a:rPr>
              <a:t>Accpet</a:t>
            </a:r>
            <a:r>
              <a:rPr lang="en-US" altLang="ko-KR" sz="2000" b="1" dirty="0">
                <a:solidFill>
                  <a:srgbClr val="FF0000"/>
                </a:solidFill>
              </a:rPr>
              <a:t>: text/html, application/</a:t>
            </a:r>
            <a:r>
              <a:rPr lang="en-US" altLang="ko-KR" sz="2000" b="1" dirty="0" err="1">
                <a:solidFill>
                  <a:srgbClr val="FF0000"/>
                </a:solidFill>
              </a:rPr>
              <a:t>xhtml+xml,application</a:t>
            </a:r>
            <a:r>
              <a:rPr lang="en-US" altLang="ko-KR" sz="2000" b="1" dirty="0">
                <a:solidFill>
                  <a:srgbClr val="FF0000"/>
                </a:solidFill>
              </a:rPr>
              <a:t>/xml ~~~</a:t>
            </a:r>
          </a:p>
          <a:p>
            <a:r>
              <a:rPr lang="en-US" altLang="ko-KR" sz="2000" b="1" dirty="0"/>
              <a:t>=&gt; HTML, XML, </a:t>
            </a:r>
            <a:r>
              <a:rPr lang="ko-KR" altLang="en-US" sz="2000" b="1" dirty="0"/>
              <a:t>이미지 등 다양한 형식을 받음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6AB164B-2348-7654-F33A-39DF86D00059}"/>
              </a:ext>
            </a:extLst>
          </p:cNvPr>
          <p:cNvCxnSpPr>
            <a:cxnSpLocks/>
          </p:cNvCxnSpPr>
          <p:nvPr/>
        </p:nvCxnSpPr>
        <p:spPr>
          <a:xfrm>
            <a:off x="533400" y="6286500"/>
            <a:ext cx="2057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972354B-76B7-B3A5-0520-DB58AF4DBAB5}"/>
              </a:ext>
            </a:extLst>
          </p:cNvPr>
          <p:cNvCxnSpPr>
            <a:cxnSpLocks/>
          </p:cNvCxnSpPr>
          <p:nvPr/>
        </p:nvCxnSpPr>
        <p:spPr>
          <a:xfrm>
            <a:off x="533400" y="7124700"/>
            <a:ext cx="2362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53DB022-3687-8E18-F140-99636AE25349}"/>
              </a:ext>
            </a:extLst>
          </p:cNvPr>
          <p:cNvCxnSpPr>
            <a:cxnSpLocks/>
          </p:cNvCxnSpPr>
          <p:nvPr/>
        </p:nvCxnSpPr>
        <p:spPr>
          <a:xfrm>
            <a:off x="533400" y="7505700"/>
            <a:ext cx="10668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81F63A2-2ECD-C69C-710F-8C7ED8536AD0}"/>
              </a:ext>
            </a:extLst>
          </p:cNvPr>
          <p:cNvCxnSpPr>
            <a:cxnSpLocks/>
          </p:cNvCxnSpPr>
          <p:nvPr/>
        </p:nvCxnSpPr>
        <p:spPr>
          <a:xfrm>
            <a:off x="533400" y="7734300"/>
            <a:ext cx="12420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810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600" y="0"/>
            <a:ext cx="1168400" cy="1028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66800" y="1016000"/>
            <a:ext cx="7366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800" b="0" i="0" u="none" strike="noStrike" spc="-100" dirty="0">
                <a:solidFill>
                  <a:srgbClr val="164F36"/>
                </a:solidFill>
                <a:latin typeface="S-Core Dream 3 Light"/>
              </a:rPr>
              <a:t>05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1803400"/>
            <a:ext cx="64389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62000" y="1854200"/>
            <a:ext cx="14249400" cy="783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endParaRPr lang="en-US" altLang="ko-KR" sz="3200" dirty="0"/>
          </a:p>
        </p:txBody>
      </p:sp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4" name="TextBox 24"/>
          <p:cNvSpPr txBox="1"/>
          <p:nvPr/>
        </p:nvSpPr>
        <p:spPr>
          <a:xfrm>
            <a:off x="1816100" y="889000"/>
            <a:ext cx="75565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1300"/>
              </a:lnSpc>
            </a:pPr>
            <a:r>
              <a:rPr lang="en-US" altLang="ko-KR" sz="6000" b="0" i="0" u="none" strike="noStrike" spc="-200" dirty="0">
                <a:solidFill>
                  <a:srgbClr val="164F36"/>
                </a:solidFill>
                <a:ea typeface="S-Core Dream 7 ExtraBold"/>
              </a:rPr>
              <a:t>HTTP </a:t>
            </a:r>
            <a:r>
              <a:rPr lang="ko-KR" altLang="en-US" sz="6000" b="0" i="0" u="none" strike="noStrike" spc="-200" dirty="0">
                <a:solidFill>
                  <a:srgbClr val="164F36"/>
                </a:solidFill>
                <a:ea typeface="S-Core Dream 7 ExtraBold"/>
              </a:rPr>
              <a:t>패킷 분석</a:t>
            </a:r>
            <a:endParaRPr lang="ko-KR" altLang="ko-KR" sz="6000" b="0" i="0" u="none" strike="noStrike" spc="-200" dirty="0">
              <a:solidFill>
                <a:srgbClr val="164F36"/>
              </a:solidFill>
              <a:ea typeface="S-Core Dream 7 ExtraBold"/>
            </a:endParaRP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7399000" y="9105900"/>
            <a:ext cx="609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b="0" i="0" u="none" strike="noStrike" spc="-200" dirty="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5</a:t>
            </a:r>
          </a:p>
          <a:p>
            <a:pPr lvl="0" algn="ctr">
              <a:lnSpc>
                <a:spcPct val="91300"/>
              </a:lnSpc>
            </a:pPr>
            <a:endParaRPr lang="en-US" b="0" i="0" u="none" strike="noStrike" spc="-200" dirty="0">
              <a:solidFill>
                <a:srgbClr val="FFFFFF">
                  <a:alpha val="70196"/>
                </a:srgbClr>
              </a:solidFill>
              <a:latin typeface="S-Core Dream 3 Ligh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47DE3A-8DC0-B96A-5975-50A5EE44136E}"/>
              </a:ext>
            </a:extLst>
          </p:cNvPr>
          <p:cNvSpPr txBox="1"/>
          <p:nvPr/>
        </p:nvSpPr>
        <p:spPr>
          <a:xfrm>
            <a:off x="17449800" y="495300"/>
            <a:ext cx="457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컴퓨터공학과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유동균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7491DE-4218-A10E-489E-1CEAD589D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881169"/>
            <a:ext cx="12280900" cy="8427563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DDB23DD-1368-4F3D-9116-FE1A6B376545}"/>
              </a:ext>
            </a:extLst>
          </p:cNvPr>
          <p:cNvCxnSpPr>
            <a:cxnSpLocks/>
          </p:cNvCxnSpPr>
          <p:nvPr/>
        </p:nvCxnSpPr>
        <p:spPr>
          <a:xfrm>
            <a:off x="457200" y="7505700"/>
            <a:ext cx="4953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6DFF71B-03E1-1069-D2D0-78D49B4CE72A}"/>
              </a:ext>
            </a:extLst>
          </p:cNvPr>
          <p:cNvCxnSpPr>
            <a:cxnSpLocks/>
          </p:cNvCxnSpPr>
          <p:nvPr/>
        </p:nvCxnSpPr>
        <p:spPr>
          <a:xfrm>
            <a:off x="457200" y="5829300"/>
            <a:ext cx="3352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20F7D30-1B85-BF43-03DC-749D6BE1383F}"/>
              </a:ext>
            </a:extLst>
          </p:cNvPr>
          <p:cNvCxnSpPr>
            <a:cxnSpLocks/>
          </p:cNvCxnSpPr>
          <p:nvPr/>
        </p:nvCxnSpPr>
        <p:spPr>
          <a:xfrm>
            <a:off x="381000" y="6384998"/>
            <a:ext cx="1905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F0884D6-A7BF-97A2-EBF4-C46FD7C286BF}"/>
              </a:ext>
            </a:extLst>
          </p:cNvPr>
          <p:cNvCxnSpPr>
            <a:cxnSpLocks/>
          </p:cNvCxnSpPr>
          <p:nvPr/>
        </p:nvCxnSpPr>
        <p:spPr>
          <a:xfrm>
            <a:off x="381000" y="9104671"/>
            <a:ext cx="4343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72D3508-7017-76E5-9C32-33DCCDD62C71}"/>
              </a:ext>
            </a:extLst>
          </p:cNvPr>
          <p:cNvCxnSpPr>
            <a:cxnSpLocks/>
          </p:cNvCxnSpPr>
          <p:nvPr/>
        </p:nvCxnSpPr>
        <p:spPr>
          <a:xfrm>
            <a:off x="381000" y="9258300"/>
            <a:ext cx="11658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9D1D954-BE89-1402-371B-6C0B6465B3AD}"/>
              </a:ext>
            </a:extLst>
          </p:cNvPr>
          <p:cNvSpPr txBox="1"/>
          <p:nvPr/>
        </p:nvSpPr>
        <p:spPr>
          <a:xfrm>
            <a:off x="8475384" y="4584140"/>
            <a:ext cx="768723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- Method: POST </a:t>
            </a:r>
            <a:r>
              <a:rPr lang="ko-KR" altLang="en-US" sz="2000" b="1" dirty="0">
                <a:solidFill>
                  <a:srgbClr val="FF0000"/>
                </a:solidFill>
              </a:rPr>
              <a:t>형식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en-US" altLang="ko-KR" sz="2000" b="1" dirty="0"/>
              <a:t>=&gt;  POST </a:t>
            </a:r>
            <a:r>
              <a:rPr lang="ko-KR" altLang="en-US" sz="2000" b="1" dirty="0"/>
              <a:t>형식은 데이터를 수정하는 형식으로 입력이 </a:t>
            </a:r>
            <a:r>
              <a:rPr lang="en-US" altLang="ko-KR" sz="2000" b="1" dirty="0"/>
              <a:t>HTTP body</a:t>
            </a:r>
            <a:r>
              <a:rPr lang="ko-KR" altLang="en-US" sz="2000" b="1" dirty="0"/>
              <a:t> 몸체에 포함되어 전송됨</a:t>
            </a:r>
            <a:endParaRPr lang="en-US" altLang="ko-KR" sz="2000" b="1" dirty="0"/>
          </a:p>
          <a:p>
            <a:r>
              <a:rPr lang="en-US" altLang="ko-KR" sz="2000" b="1" dirty="0">
                <a:solidFill>
                  <a:srgbClr val="FF0000"/>
                </a:solidFill>
              </a:rPr>
              <a:t>- Content-Length: 13</a:t>
            </a:r>
          </a:p>
          <a:p>
            <a:r>
              <a:rPr lang="en-US" altLang="ko-KR" sz="2000" b="1" dirty="0"/>
              <a:t>=&gt; </a:t>
            </a:r>
            <a:r>
              <a:rPr lang="ko-KR" altLang="en-US" sz="2000" b="1" dirty="0"/>
              <a:t>서버에 전송되는 데이터 길이 </a:t>
            </a:r>
            <a:r>
              <a:rPr lang="en-US" altLang="ko-KR" sz="2000" b="1" dirty="0"/>
              <a:t>13</a:t>
            </a:r>
            <a:r>
              <a:rPr lang="ko-KR" altLang="en-US" sz="2000" b="1" dirty="0"/>
              <a:t>바이트</a:t>
            </a:r>
            <a:endParaRPr lang="en-US" altLang="ko-KR" sz="2000" b="1" dirty="0"/>
          </a:p>
          <a:p>
            <a:r>
              <a:rPr lang="en-US" altLang="ko-KR" sz="2000" b="1" dirty="0">
                <a:solidFill>
                  <a:srgbClr val="FF0000"/>
                </a:solidFill>
              </a:rPr>
              <a:t>- Content-Type: application/x-www-form-</a:t>
            </a:r>
            <a:r>
              <a:rPr lang="en-US" altLang="ko-KR" sz="2000" b="1" dirty="0" err="1">
                <a:solidFill>
                  <a:srgbClr val="FF0000"/>
                </a:solidFill>
              </a:rPr>
              <a:t>urlencoded</a:t>
            </a:r>
            <a:r>
              <a:rPr lang="en-US" altLang="ko-KR" sz="2000" b="1" dirty="0">
                <a:solidFill>
                  <a:srgbClr val="FF0000"/>
                </a:solidFill>
              </a:rPr>
              <a:t>; charset = UTF-8</a:t>
            </a:r>
          </a:p>
          <a:p>
            <a:r>
              <a:rPr lang="en-US" altLang="ko-KR" sz="2000" b="1" dirty="0"/>
              <a:t>=&gt; </a:t>
            </a:r>
            <a:r>
              <a:rPr lang="ko-KR" altLang="en-US" sz="2000" b="1" dirty="0"/>
              <a:t>전송되는 데이터 형식으로 인코딩은 </a:t>
            </a:r>
            <a:r>
              <a:rPr lang="en-US" altLang="ko-KR" sz="2000" b="1" dirty="0"/>
              <a:t>UTF-8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000" b="1" dirty="0"/>
          </a:p>
          <a:p>
            <a:r>
              <a:rPr lang="en-US" altLang="ko-KR" sz="2000" b="1" dirty="0">
                <a:solidFill>
                  <a:srgbClr val="FF0000"/>
                </a:solidFill>
              </a:rPr>
              <a:t>- Accept-Language: ko-KR, </a:t>
            </a:r>
            <a:r>
              <a:rPr lang="en-US" altLang="ko-KR" sz="2000" b="1" dirty="0" err="1">
                <a:solidFill>
                  <a:srgbClr val="FF0000"/>
                </a:solidFill>
              </a:rPr>
              <a:t>ko;q</a:t>
            </a:r>
            <a:r>
              <a:rPr lang="en-US" altLang="ko-KR" sz="2000" b="1" dirty="0">
                <a:solidFill>
                  <a:srgbClr val="FF0000"/>
                </a:solidFill>
              </a:rPr>
              <a:t>=0.9, </a:t>
            </a:r>
            <a:r>
              <a:rPr lang="en-US" altLang="ko-KR" sz="2000" b="1" dirty="0" err="1">
                <a:solidFill>
                  <a:srgbClr val="FF0000"/>
                </a:solidFill>
              </a:rPr>
              <a:t>en</a:t>
            </a:r>
            <a:r>
              <a:rPr lang="en-US" altLang="ko-KR" sz="2000" b="1" dirty="0">
                <a:solidFill>
                  <a:srgbClr val="FF0000"/>
                </a:solidFill>
              </a:rPr>
              <a:t>-US; q=0.8, </a:t>
            </a:r>
            <a:r>
              <a:rPr lang="en-US" altLang="ko-KR" sz="2000" b="1" dirty="0" err="1">
                <a:solidFill>
                  <a:srgbClr val="FF0000"/>
                </a:solidFill>
              </a:rPr>
              <a:t>en;q</a:t>
            </a:r>
            <a:r>
              <a:rPr lang="en-US" altLang="ko-KR" sz="2000" b="1" dirty="0">
                <a:solidFill>
                  <a:srgbClr val="FF0000"/>
                </a:solidFill>
              </a:rPr>
              <a:t>=0.7\r\n</a:t>
            </a:r>
          </a:p>
          <a:p>
            <a:r>
              <a:rPr lang="en-US" altLang="ko-KR" sz="2000" b="1" dirty="0"/>
              <a:t>=&gt; </a:t>
            </a:r>
            <a:r>
              <a:rPr lang="ko-KR" altLang="en-US" sz="2000" b="1" dirty="0"/>
              <a:t>클라이언트가 선호하는 언어 </a:t>
            </a:r>
            <a:endParaRPr lang="en-US" altLang="ko-KR" sz="2000" b="1" dirty="0"/>
          </a:p>
          <a:p>
            <a:endParaRPr lang="en-US" altLang="ko-KR" sz="2400" b="1" dirty="0"/>
          </a:p>
          <a:p>
            <a:r>
              <a:rPr lang="en-US" altLang="ko-KR" sz="2000" b="1" dirty="0">
                <a:solidFill>
                  <a:srgbClr val="FF0000"/>
                </a:solidFill>
              </a:rPr>
              <a:t>- Cookie: WMOND=…; ~~~</a:t>
            </a:r>
          </a:p>
          <a:p>
            <a:r>
              <a:rPr lang="en-US" altLang="ko-KR" sz="2000" b="1" dirty="0"/>
              <a:t>=&gt; </a:t>
            </a:r>
            <a:r>
              <a:rPr lang="ko-KR" altLang="en-US" sz="2000" b="1" dirty="0"/>
              <a:t>서버로 부터 받은 쿠키의 내용 세션의 정보를 포함</a:t>
            </a:r>
            <a:endParaRPr lang="en-US" altLang="ko-KR" sz="2000" b="1" dirty="0"/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000" b="1" dirty="0"/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000" b="1" dirty="0"/>
          </a:p>
          <a:p>
            <a:r>
              <a:rPr lang="en-US" altLang="ko-KR" sz="2000" b="1" dirty="0">
                <a:solidFill>
                  <a:srgbClr val="FF0000"/>
                </a:solidFill>
              </a:rPr>
              <a:t>- Response in frame: 236</a:t>
            </a:r>
          </a:p>
          <a:p>
            <a:r>
              <a:rPr lang="en-US" altLang="ko-KR" sz="2000" b="1" dirty="0"/>
              <a:t>=&gt; </a:t>
            </a:r>
            <a:r>
              <a:rPr lang="ko-KR" altLang="en-US" sz="2000" b="1" dirty="0"/>
              <a:t>요청의 응답이 </a:t>
            </a:r>
            <a:r>
              <a:rPr lang="en-US" altLang="ko-KR" sz="2000" b="1" dirty="0"/>
              <a:t>236</a:t>
            </a:r>
            <a:r>
              <a:rPr lang="ko-KR" altLang="en-US" sz="2000" b="1" dirty="0"/>
              <a:t>프레임</a:t>
            </a:r>
            <a:endParaRPr lang="en-US" altLang="ko-KR" sz="2000" b="1" dirty="0"/>
          </a:p>
          <a:p>
            <a:endParaRPr lang="en-US" altLang="ko-KR" sz="200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C4E2922-7A22-8CDD-AC55-6DE1E4EA325E}"/>
              </a:ext>
            </a:extLst>
          </p:cNvPr>
          <p:cNvCxnSpPr>
            <a:cxnSpLocks/>
          </p:cNvCxnSpPr>
          <p:nvPr/>
        </p:nvCxnSpPr>
        <p:spPr>
          <a:xfrm>
            <a:off x="457200" y="9690100"/>
            <a:ext cx="1905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27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12200"/>
            <a:ext cx="18288000" cy="15748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241800" y="3441700"/>
            <a:ext cx="9817100" cy="1816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5500" b="0" i="0" u="none" strike="noStrike" spc="-300" dirty="0">
                <a:solidFill>
                  <a:srgbClr val="595959"/>
                </a:solidFill>
                <a:ea typeface="S-Core Dream 5 Medium"/>
              </a:rPr>
              <a:t>감사합니다</a:t>
            </a:r>
            <a:endParaRPr lang="ko-KR" sz="5500" b="0" i="0" u="none" strike="noStrike" spc="-300" dirty="0">
              <a:solidFill>
                <a:srgbClr val="595959"/>
              </a:solidFill>
              <a:ea typeface="S-Core Dream 5 Medium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261100" y="5905500"/>
            <a:ext cx="5765800" cy="1219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4000" spc="-100" dirty="0">
                <a:solidFill>
                  <a:srgbClr val="9E9E9E"/>
                </a:solidFill>
                <a:latin typeface="S-Core Dream 3 Light"/>
              </a:rPr>
              <a:t>20204077</a:t>
            </a:r>
          </a:p>
          <a:p>
            <a:pPr lvl="0" algn="ctr">
              <a:lnSpc>
                <a:spcPct val="107899"/>
              </a:lnSpc>
            </a:pPr>
            <a:r>
              <a:rPr lang="ko-KR" altLang="en-US" sz="4000" b="0" i="0" u="none" strike="noStrike" spc="-100" dirty="0">
                <a:solidFill>
                  <a:srgbClr val="9E9E9E"/>
                </a:solidFill>
                <a:latin typeface="S-Core Dream 3 Light"/>
              </a:rPr>
              <a:t>유동균</a:t>
            </a:r>
            <a:endParaRPr lang="en-US" sz="4000" b="0" i="0" u="none" strike="noStrike" spc="-100" dirty="0">
              <a:solidFill>
                <a:srgbClr val="9E9E9E"/>
              </a:solidFill>
              <a:latin typeface="S-Core Dream 3 Light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300" y="5588000"/>
            <a:ext cx="96774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6500" y="2781300"/>
            <a:ext cx="482600" cy="482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3453</TotalTime>
  <Words>388</Words>
  <Application>Microsoft Office PowerPoint</Application>
  <PresentationFormat>사용자 지정</PresentationFormat>
  <Paragraphs>138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S-Core Dream 3 Light</vt:lpstr>
      <vt:lpstr>S-Core Dream 5 Medium</vt:lpstr>
      <vt:lpstr>S-Core Dream 7 ExtraBold</vt:lpstr>
      <vt:lpstr>ADLaM Display</vt:lpstr>
      <vt:lpstr>Arial</vt:lpstr>
      <vt:lpstr>Calibri</vt:lpstr>
      <vt:lpstr>Symbol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유동균</cp:lastModifiedBy>
  <cp:revision>6</cp:revision>
  <dcterms:created xsi:type="dcterms:W3CDTF">2006-08-16T00:00:00Z</dcterms:created>
  <dcterms:modified xsi:type="dcterms:W3CDTF">2024-10-13T15:41:36Z</dcterms:modified>
</cp:coreProperties>
</file>