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4" r:id="rId7"/>
    <p:sldId id="264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B69"/>
    <a:srgbClr val="E5E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6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42253" y="2857500"/>
            <a:ext cx="5334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spc="-100" dirty="0">
                <a:solidFill>
                  <a:srgbClr val="595959"/>
                </a:solidFill>
                <a:latin typeface="S-Core Dream 5 Medium"/>
              </a:rPr>
              <a:t>컴퓨터 네트워크</a:t>
            </a:r>
            <a:endParaRPr lang="en-US" sz="36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3619500"/>
            <a:ext cx="122301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7200" spc="-400" dirty="0">
                <a:solidFill>
                  <a:srgbClr val="164F36"/>
                </a:solidFill>
                <a:latin typeface="S-Core Dream 7 ExtraBold"/>
              </a:rPr>
              <a:t>실습과제 </a:t>
            </a:r>
            <a:r>
              <a:rPr lang="en-US" altLang="ko-KR" sz="7200" spc="-400" dirty="0">
                <a:solidFill>
                  <a:srgbClr val="164F36"/>
                </a:solidFill>
                <a:latin typeface="S-Core Dream 7 ExtraBold"/>
              </a:rPr>
              <a:t>2-1 HTTP, </a:t>
            </a:r>
            <a:r>
              <a:rPr lang="en-US" altLang="ko-KR" sz="7200" spc="-400" dirty="0" err="1">
                <a:solidFill>
                  <a:srgbClr val="164F36"/>
                </a:solidFill>
                <a:latin typeface="S-Core Dream 7 ExtraBold"/>
              </a:rPr>
              <a:t>wireshark</a:t>
            </a:r>
            <a:r>
              <a:rPr lang="en-US" altLang="ko-KR" sz="7200" spc="-400" dirty="0">
                <a:solidFill>
                  <a:srgbClr val="164F36"/>
                </a:solidFill>
                <a:latin typeface="S-Core Dream 7 ExtraBold"/>
              </a:rPr>
              <a:t> </a:t>
            </a:r>
            <a:r>
              <a:rPr lang="ko-KR" altLang="en-US" sz="7200" spc="-400" dirty="0">
                <a:solidFill>
                  <a:srgbClr val="164F36"/>
                </a:solidFill>
                <a:latin typeface="S-Core Dream 7 ExtraBold"/>
              </a:rPr>
              <a:t>실습</a:t>
            </a:r>
            <a:endParaRPr lang="en-US" sz="72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506" y="8782050"/>
            <a:ext cx="3970594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학과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3 Light"/>
              </a:rPr>
              <a:t>: </a:t>
            </a: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컴퓨터공학과</a:t>
            </a:r>
            <a:endParaRPr lang="en-US" altLang="ko-KR" sz="2000" i="0" u="none" strike="noStrike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r>
              <a:rPr lang="en-US" altLang="ko-KR" sz="2000" spc="500" dirty="0">
                <a:solidFill>
                  <a:srgbClr val="FFFFFF"/>
                </a:solidFill>
                <a:ea typeface="S-Core Dream 3 Light"/>
              </a:rPr>
              <a:t>: 3</a:t>
            </a: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endParaRPr lang="en-US" altLang="ko-KR" sz="2000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5 Medium"/>
              </a:rPr>
              <a:t>학번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5 Medium"/>
              </a:rPr>
              <a:t>: 20204077</a:t>
            </a: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이름</a:t>
            </a:r>
            <a:r>
              <a:rPr lang="en-US" altLang="ko-KR" sz="2000" spc="500" dirty="0">
                <a:solidFill>
                  <a:srgbClr val="FFFFFF"/>
                </a:solidFill>
                <a:ea typeface="S-Core Dream 5 Medium"/>
              </a:rPr>
              <a:t>: </a:t>
            </a: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유동균</a:t>
            </a:r>
            <a:endParaRPr lang="ko-KR" sz="200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56972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marL="571500" lvl="0" indent="-571500" algn="l">
              <a:lnSpc>
                <a:spcPct val="107899"/>
              </a:lnSpc>
              <a:buFontTx/>
              <a:buChar char="-"/>
            </a:pPr>
            <a:r>
              <a:rPr lang="ko-KR" altLang="en-US" sz="4400" dirty="0"/>
              <a:t>문제</a:t>
            </a:r>
            <a:endParaRPr lang="en-US" altLang="ko-KR" sz="44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브라우저를 통해 특정 웹사이트를 방문 후 </a:t>
            </a:r>
            <a:r>
              <a:rPr lang="en-US" altLang="ko-KR" sz="3200" dirty="0">
                <a:solidFill>
                  <a:srgbClr val="00B0F0"/>
                </a:solidFill>
              </a:rPr>
              <a:t>Wireshark</a:t>
            </a:r>
            <a:r>
              <a:rPr lang="ko-KR" altLang="en-US" sz="3200" dirty="0"/>
              <a:t>를 실행하여 </a:t>
            </a:r>
            <a:r>
              <a:rPr lang="en-US" altLang="ko-KR" sz="3200" dirty="0">
                <a:solidFill>
                  <a:srgbClr val="00B0F0"/>
                </a:solidFill>
              </a:rPr>
              <a:t>HTTP</a:t>
            </a:r>
            <a:r>
              <a:rPr lang="ko-KR" altLang="en-US" sz="3200" dirty="0">
                <a:solidFill>
                  <a:srgbClr val="00B0F0"/>
                </a:solidFill>
              </a:rPr>
              <a:t>패킷</a:t>
            </a:r>
            <a:r>
              <a:rPr lang="ko-KR" altLang="en-US" sz="3200" dirty="0"/>
              <a:t>을 캡처하고 분석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10680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실습과제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2</a:t>
            </a: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-1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HTTP,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</a:t>
            </a:r>
            <a:r>
              <a:rPr lang="en-US" altLang="ko-KR" sz="6000" spc="-200" dirty="0">
                <a:solidFill>
                  <a:srgbClr val="164F36"/>
                </a:solidFill>
                <a:ea typeface="S-Core Dream 7 ExtraBold"/>
              </a:rPr>
              <a:t>Wireshark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실습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D189-C6A9-42DD-32AF-1F5860C3558C}"/>
              </a:ext>
            </a:extLst>
          </p:cNvPr>
          <p:cNvSpPr txBox="1"/>
          <p:nvPr/>
        </p:nvSpPr>
        <p:spPr>
          <a:xfrm>
            <a:off x="10780260" y="5772150"/>
            <a:ext cx="502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사용할 사이트</a:t>
            </a:r>
            <a:endParaRPr lang="en-US" altLang="ko-KR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ko-KR" altLang="en-US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인천 공항</a:t>
            </a:r>
            <a:endParaRPr lang="en-US" altLang="ko-KR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ko-KR" sz="4400" dirty="0">
                <a:solidFill>
                  <a:srgbClr val="258B69"/>
                </a:solidFill>
                <a:latin typeface="ADLaM Display" panose="020F0502020204030204" pitchFamily="2" charset="0"/>
                <a:cs typeface="ADLaM Display" panose="020F0502020204030204" pitchFamily="2" charset="0"/>
              </a:rPr>
              <a:t>airport.kr</a:t>
            </a:r>
            <a:endParaRPr lang="ko-KR" altLang="en-US" sz="4400" dirty="0">
              <a:solidFill>
                <a:srgbClr val="258B69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E9ECC3-F51A-6716-909D-584D0F3AC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97488"/>
            <a:ext cx="9555333" cy="401157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99B148-1A32-4F29-C563-FC6B1E53E6D7}"/>
              </a:ext>
            </a:extLst>
          </p:cNvPr>
          <p:cNvCxnSpPr>
            <a:cxnSpLocks/>
          </p:cNvCxnSpPr>
          <p:nvPr/>
        </p:nvCxnSpPr>
        <p:spPr>
          <a:xfrm>
            <a:off x="2286000" y="9147687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10223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 err="1">
                <a:solidFill>
                  <a:srgbClr val="164F36"/>
                </a:solidFill>
                <a:ea typeface="S-Core Dream 7 ExtraBold"/>
              </a:rPr>
              <a:t>WireShark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에서 암호화 복호화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F1BFB-A6EC-6155-53D9-9FE753C04DAD}"/>
              </a:ext>
            </a:extLst>
          </p:cNvPr>
          <p:cNvSpPr txBox="1"/>
          <p:nvPr/>
        </p:nvSpPr>
        <p:spPr>
          <a:xfrm>
            <a:off x="179438" y="1888390"/>
            <a:ext cx="782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처음 </a:t>
            </a:r>
            <a:r>
              <a:rPr lang="en-US" altLang="ko-KR" sz="3200" dirty="0" err="1"/>
              <a:t>WireShark</a:t>
            </a:r>
            <a:r>
              <a:rPr lang="ko-KR" altLang="en-US" sz="3200" dirty="0"/>
              <a:t> 사용 시 패킷이 뜨지 않음</a:t>
            </a:r>
          </a:p>
        </p:txBody>
      </p:sp>
      <p:pic>
        <p:nvPicPr>
          <p:cNvPr id="10" name="그림 9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28BB0B7-86B2-8808-A988-421EF3D7C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8" y="2534722"/>
            <a:ext cx="5917343" cy="321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57C5B-D5BF-65BF-1F1C-FD5B580D96AB}"/>
              </a:ext>
            </a:extLst>
          </p:cNvPr>
          <p:cNvSpPr txBox="1"/>
          <p:nvPr/>
        </p:nvSpPr>
        <p:spPr>
          <a:xfrm>
            <a:off x="6883934" y="2498565"/>
            <a:ext cx="1007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-    </a:t>
            </a:r>
            <a:r>
              <a:rPr lang="ko-KR" altLang="en-US" sz="3200" dirty="0"/>
              <a:t>패킷이 뜨지 않는 이유는 </a:t>
            </a:r>
            <a:r>
              <a:rPr lang="ko-KR" altLang="en-US" sz="3200" dirty="0">
                <a:solidFill>
                  <a:srgbClr val="00B0F0"/>
                </a:solidFill>
              </a:rPr>
              <a:t>암호화</a:t>
            </a:r>
            <a:r>
              <a:rPr lang="ko-KR" altLang="en-US" sz="3200" dirty="0"/>
              <a:t> 되어있기 때문</a:t>
            </a:r>
            <a:endParaRPr lang="en-US" altLang="ko-KR" sz="3200" dirty="0"/>
          </a:p>
          <a:p>
            <a:pPr marL="571500" indent="-571500">
              <a:buFontTx/>
              <a:buChar char="-"/>
            </a:pPr>
            <a:r>
              <a:rPr lang="ko-KR" altLang="en-US" sz="3200" dirty="0"/>
              <a:t>기본적으로 </a:t>
            </a:r>
            <a:r>
              <a:rPr lang="en-US" altLang="ko-KR" sz="3200" dirty="0">
                <a:solidFill>
                  <a:srgbClr val="00B0F0"/>
                </a:solidFill>
              </a:rPr>
              <a:t>HTTPS </a:t>
            </a:r>
            <a:r>
              <a:rPr lang="ko-KR" altLang="en-US" sz="3200" dirty="0">
                <a:solidFill>
                  <a:srgbClr val="00B0F0"/>
                </a:solidFill>
              </a:rPr>
              <a:t>프로토콜</a:t>
            </a:r>
            <a:r>
              <a:rPr lang="ko-KR" altLang="en-US" sz="3200" dirty="0"/>
              <a:t>은 </a:t>
            </a:r>
            <a:r>
              <a:rPr lang="en-US" altLang="ko-KR" sz="3200" dirty="0">
                <a:solidFill>
                  <a:srgbClr val="00B0F0"/>
                </a:solidFill>
              </a:rPr>
              <a:t>TLS</a:t>
            </a:r>
            <a:r>
              <a:rPr lang="en-US" altLang="ko-KR" sz="3200" dirty="0"/>
              <a:t>(Transport Layer Security) </a:t>
            </a:r>
            <a:r>
              <a:rPr lang="ko-KR" altLang="en-US" sz="3200" dirty="0"/>
              <a:t>를</a:t>
            </a:r>
            <a:r>
              <a:rPr lang="en-US" altLang="ko-KR" sz="3200" dirty="0"/>
              <a:t> </a:t>
            </a:r>
            <a:r>
              <a:rPr lang="ko-KR" altLang="en-US" sz="3200" dirty="0"/>
              <a:t>통해 </a:t>
            </a:r>
            <a:r>
              <a:rPr lang="ko-KR" altLang="en-US" sz="3200" dirty="0">
                <a:solidFill>
                  <a:srgbClr val="00B0F0"/>
                </a:solidFill>
              </a:rPr>
              <a:t>암호화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=&gt;</a:t>
            </a:r>
            <a:r>
              <a:rPr lang="ko-KR" altLang="en-US" sz="3200" dirty="0"/>
              <a:t> </a:t>
            </a:r>
            <a:r>
              <a:rPr lang="ko-KR" altLang="en-US" sz="3200" b="1" dirty="0"/>
              <a:t>따라서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HTTP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request</a:t>
            </a:r>
            <a:r>
              <a:rPr lang="ko-KR" altLang="en-US" sz="3200" b="1" dirty="0">
                <a:solidFill>
                  <a:srgbClr val="FF0000"/>
                </a:solidFill>
              </a:rPr>
              <a:t> 와 </a:t>
            </a:r>
            <a:r>
              <a:rPr lang="en-US" altLang="ko-KR" sz="3200" b="1" dirty="0">
                <a:solidFill>
                  <a:srgbClr val="FF0000"/>
                </a:solidFill>
              </a:rPr>
              <a:t>response</a:t>
            </a:r>
            <a:r>
              <a:rPr lang="ko-KR" altLang="en-US" sz="3200" b="1" dirty="0">
                <a:solidFill>
                  <a:srgbClr val="FF0000"/>
                </a:solidFill>
              </a:rPr>
              <a:t>를 </a:t>
            </a:r>
            <a:r>
              <a:rPr lang="ko-KR" altLang="en-US" sz="3200" b="1" dirty="0"/>
              <a:t>보기위해 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복호화 </a:t>
            </a:r>
            <a:r>
              <a:rPr lang="ko-KR" altLang="en-US" sz="3200" b="1" dirty="0"/>
              <a:t>하는 키가 필요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8DABA9-727C-323F-83D7-94721EE0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38" y="5828147"/>
            <a:ext cx="8645832" cy="4265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7083B0-A831-18CD-DC8C-73960CDC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586" y="5828147"/>
            <a:ext cx="6048375" cy="414337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C675164-DC80-8594-BB35-91A50BEA498F}"/>
              </a:ext>
            </a:extLst>
          </p:cNvPr>
          <p:cNvCxnSpPr>
            <a:cxnSpLocks/>
          </p:cNvCxnSpPr>
          <p:nvPr/>
        </p:nvCxnSpPr>
        <p:spPr>
          <a:xfrm>
            <a:off x="4191000" y="75057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1D6F7C-5161-42DD-A5DC-C1EA51C964F1}"/>
              </a:ext>
            </a:extLst>
          </p:cNvPr>
          <p:cNvCxnSpPr>
            <a:cxnSpLocks/>
          </p:cNvCxnSpPr>
          <p:nvPr/>
        </p:nvCxnSpPr>
        <p:spPr>
          <a:xfrm>
            <a:off x="4914901" y="87249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3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spc="-200" dirty="0" err="1">
                <a:solidFill>
                  <a:srgbClr val="164F36"/>
                </a:solidFill>
                <a:ea typeface="S-Core Dream 7 ExtraBold"/>
              </a:rPr>
              <a:t>캡처된</a:t>
            </a:r>
            <a:r>
              <a:rPr lang="ko-KR" altLang="en-US" sz="6000" spc="-200" dirty="0">
                <a:solidFill>
                  <a:srgbClr val="164F36"/>
                </a:solidFill>
                <a:ea typeface="S-Core Dream 7 ExtraBold"/>
              </a:rPr>
              <a:t> 패킷 확인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49A44-4005-2199-161B-A1F73F277856}"/>
              </a:ext>
            </a:extLst>
          </p:cNvPr>
          <p:cNvSpPr txBox="1"/>
          <p:nvPr/>
        </p:nvSpPr>
        <p:spPr>
          <a:xfrm>
            <a:off x="12242800" y="2324100"/>
            <a:ext cx="4949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인천공항 </a:t>
            </a:r>
            <a:r>
              <a:rPr lang="en-US" altLang="ko-KR" sz="3600" dirty="0"/>
              <a:t>IP</a:t>
            </a:r>
          </a:p>
          <a:p>
            <a:r>
              <a:rPr lang="en-US" altLang="ko-KR" sz="3600" dirty="0"/>
              <a:t>116.84.243.135 </a:t>
            </a:r>
            <a:r>
              <a:rPr lang="ko-KR" altLang="en-US" sz="3600" dirty="0"/>
              <a:t>로 접근 시 주고받은 패킷 내용</a:t>
            </a:r>
            <a:endParaRPr lang="en-US" altLang="ko-KR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A470BD-FED5-55ED-9604-12AF19D5C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828800"/>
            <a:ext cx="12257253" cy="842739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9957AF-F025-01F7-D32D-9C39194C44A2}"/>
              </a:ext>
            </a:extLst>
          </p:cNvPr>
          <p:cNvCxnSpPr>
            <a:cxnSpLocks/>
          </p:cNvCxnSpPr>
          <p:nvPr/>
        </p:nvCxnSpPr>
        <p:spPr>
          <a:xfrm>
            <a:off x="3352800" y="3286432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33DB3C-A8A3-FD7D-05E6-98A7902FC106}"/>
              </a:ext>
            </a:extLst>
          </p:cNvPr>
          <p:cNvCxnSpPr>
            <a:cxnSpLocks/>
          </p:cNvCxnSpPr>
          <p:nvPr/>
        </p:nvCxnSpPr>
        <p:spPr>
          <a:xfrm flipV="1">
            <a:off x="4928682" y="3286432"/>
            <a:ext cx="335525" cy="6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4F5930-E07B-E292-025C-8FD6496002CB}"/>
              </a:ext>
            </a:extLst>
          </p:cNvPr>
          <p:cNvCxnSpPr>
            <a:cxnSpLocks/>
          </p:cNvCxnSpPr>
          <p:nvPr/>
        </p:nvCxnSpPr>
        <p:spPr>
          <a:xfrm>
            <a:off x="7518400" y="3286432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4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HTTP </a:t>
            </a: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패킷 분석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0BB8AD-D43B-D8AC-AB0A-C50883682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871198"/>
            <a:ext cx="13639800" cy="832372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CF7D5B-19CA-1B0C-7D93-14DEA4586366}"/>
              </a:ext>
            </a:extLst>
          </p:cNvPr>
          <p:cNvCxnSpPr>
            <a:cxnSpLocks/>
          </p:cNvCxnSpPr>
          <p:nvPr/>
        </p:nvCxnSpPr>
        <p:spPr>
          <a:xfrm>
            <a:off x="594442" y="5829300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9E1AF7-1C04-4CC5-7DAE-60BD623D883E}"/>
              </a:ext>
            </a:extLst>
          </p:cNvPr>
          <p:cNvCxnSpPr>
            <a:cxnSpLocks/>
          </p:cNvCxnSpPr>
          <p:nvPr/>
        </p:nvCxnSpPr>
        <p:spPr>
          <a:xfrm>
            <a:off x="533400" y="6079664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9D66C-F005-1878-2AF5-9E03818C7000}"/>
              </a:ext>
            </a:extLst>
          </p:cNvPr>
          <p:cNvSpPr txBox="1"/>
          <p:nvPr/>
        </p:nvSpPr>
        <p:spPr>
          <a:xfrm>
            <a:off x="9356169" y="4470333"/>
            <a:ext cx="70014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- Method: GET </a:t>
            </a:r>
            <a:r>
              <a:rPr lang="ko-KR" altLang="en-US" sz="2000" b="1" dirty="0">
                <a:solidFill>
                  <a:srgbClr val="FF0000"/>
                </a:solidFill>
              </a:rPr>
              <a:t>형식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=&gt;  GET </a:t>
            </a:r>
            <a:r>
              <a:rPr lang="ko-KR" altLang="en-US" sz="2000" b="1" dirty="0"/>
              <a:t>형식은 데이터를 조회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요청하는 형식으로 입력이 </a:t>
            </a:r>
            <a:r>
              <a:rPr lang="en-US" altLang="ko-KR" sz="2000" b="1" dirty="0"/>
              <a:t>URL 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? </a:t>
            </a:r>
            <a:r>
              <a:rPr lang="ko-KR" altLang="en-US" sz="2000" b="1" dirty="0"/>
              <a:t>이후에 포함되어 서버에 전송됨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HTTP/1.1 </a:t>
            </a:r>
          </a:p>
          <a:p>
            <a:r>
              <a:rPr lang="en-US" altLang="ko-KR" sz="2000" b="1" dirty="0"/>
              <a:t>=&gt; HTTP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1.1</a:t>
            </a:r>
            <a:r>
              <a:rPr lang="ko-KR" altLang="en-US" sz="2000" b="1" dirty="0"/>
              <a:t>버전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Host</a:t>
            </a:r>
          </a:p>
          <a:p>
            <a:r>
              <a:rPr lang="en-US" altLang="ko-KR" sz="2000" b="1" dirty="0"/>
              <a:t>=&gt;  </a:t>
            </a:r>
            <a:r>
              <a:rPr lang="ko-KR" altLang="en-US" sz="2000" b="1" dirty="0"/>
              <a:t>요청을 보낸 도메인의 이름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Connection: keep-alive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연결을 유지하며 </a:t>
            </a:r>
            <a:r>
              <a:rPr lang="en-US" altLang="ko-KR" sz="2000" b="1" dirty="0"/>
              <a:t>TCP</a:t>
            </a:r>
            <a:r>
              <a:rPr lang="ko-KR" altLang="en-US" sz="2000" b="1" dirty="0"/>
              <a:t>연결을 수행하는 설정</a:t>
            </a:r>
            <a:endParaRPr lang="en-US" altLang="ko-KR" sz="20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endParaRPr lang="en-US" altLang="ko-KR" sz="24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Sec-</a:t>
            </a:r>
            <a:r>
              <a:rPr lang="en-US" altLang="ko-KR" sz="2000" b="1" dirty="0" err="1">
                <a:solidFill>
                  <a:srgbClr val="FF0000"/>
                </a:solidFill>
              </a:rPr>
              <a:t>ch</a:t>
            </a:r>
            <a:r>
              <a:rPr lang="en-US" altLang="ko-KR" sz="2000" b="1" dirty="0">
                <a:solidFill>
                  <a:srgbClr val="FF0000"/>
                </a:solidFill>
              </a:rPr>
              <a:t>-</a:t>
            </a:r>
            <a:r>
              <a:rPr lang="en-US" altLang="ko-KR" sz="2000" b="1" dirty="0" err="1">
                <a:solidFill>
                  <a:srgbClr val="FF0000"/>
                </a:solidFill>
              </a:rPr>
              <a:t>ua</a:t>
            </a:r>
            <a:r>
              <a:rPr lang="en-US" altLang="ko-KR" sz="2000" b="1" dirty="0">
                <a:solidFill>
                  <a:srgbClr val="FF0000"/>
                </a:solidFill>
              </a:rPr>
              <a:t>-platform: “Windows”</a:t>
            </a:r>
          </a:p>
          <a:p>
            <a:r>
              <a:rPr lang="en-US" altLang="ko-KR" sz="2000" b="1" dirty="0"/>
              <a:t>=&gt; Window OS</a:t>
            </a:r>
            <a:r>
              <a:rPr lang="ko-KR" altLang="en-US" sz="2000" b="1" dirty="0"/>
              <a:t>를 사용했다는 정보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User-Agent: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Mozilla ~~~ Chrome</a:t>
            </a:r>
          </a:p>
          <a:p>
            <a:r>
              <a:rPr lang="en-US" altLang="ko-KR" sz="2000" b="1" dirty="0"/>
              <a:t>=&gt; Mozilla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Chrome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의미</a:t>
            </a:r>
            <a:endParaRPr lang="en-US" altLang="ko-KR" sz="20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en-US" altLang="ko-KR" sz="2000" b="1" dirty="0" err="1">
                <a:solidFill>
                  <a:srgbClr val="FF0000"/>
                </a:solidFill>
              </a:rPr>
              <a:t>Accpet</a:t>
            </a:r>
            <a:r>
              <a:rPr lang="en-US" altLang="ko-KR" sz="2000" b="1" dirty="0">
                <a:solidFill>
                  <a:srgbClr val="FF0000"/>
                </a:solidFill>
              </a:rPr>
              <a:t>: text/html, application/</a:t>
            </a:r>
            <a:r>
              <a:rPr lang="en-US" altLang="ko-KR" sz="2000" b="1" dirty="0" err="1">
                <a:solidFill>
                  <a:srgbClr val="FF0000"/>
                </a:solidFill>
              </a:rPr>
              <a:t>xhtml+xml,application</a:t>
            </a:r>
            <a:r>
              <a:rPr lang="en-US" altLang="ko-KR" sz="2000" b="1" dirty="0">
                <a:solidFill>
                  <a:srgbClr val="FF0000"/>
                </a:solidFill>
              </a:rPr>
              <a:t>/xml ~~~</a:t>
            </a:r>
          </a:p>
          <a:p>
            <a:r>
              <a:rPr lang="en-US" altLang="ko-KR" sz="2000" b="1" dirty="0"/>
              <a:t>=&gt; HTML, XML, </a:t>
            </a:r>
            <a:r>
              <a:rPr lang="ko-KR" altLang="en-US" sz="2000" b="1" dirty="0"/>
              <a:t>이미지 등 다양한 형식을 받음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AB164B-2348-7654-F33A-39DF86D00059}"/>
              </a:ext>
            </a:extLst>
          </p:cNvPr>
          <p:cNvCxnSpPr>
            <a:cxnSpLocks/>
          </p:cNvCxnSpPr>
          <p:nvPr/>
        </p:nvCxnSpPr>
        <p:spPr>
          <a:xfrm>
            <a:off x="533400" y="6286500"/>
            <a:ext cx="2057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72354B-76B7-B3A5-0520-DB58AF4DBAB5}"/>
              </a:ext>
            </a:extLst>
          </p:cNvPr>
          <p:cNvCxnSpPr>
            <a:cxnSpLocks/>
          </p:cNvCxnSpPr>
          <p:nvPr/>
        </p:nvCxnSpPr>
        <p:spPr>
          <a:xfrm>
            <a:off x="533400" y="7124700"/>
            <a:ext cx="2362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3DB022-3687-8E18-F140-99636AE25349}"/>
              </a:ext>
            </a:extLst>
          </p:cNvPr>
          <p:cNvCxnSpPr>
            <a:cxnSpLocks/>
          </p:cNvCxnSpPr>
          <p:nvPr/>
        </p:nvCxnSpPr>
        <p:spPr>
          <a:xfrm>
            <a:off x="533400" y="7505700"/>
            <a:ext cx="1066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1F63A2-2ECD-C69C-710F-8C7ED8536AD0}"/>
              </a:ext>
            </a:extLst>
          </p:cNvPr>
          <p:cNvCxnSpPr>
            <a:cxnSpLocks/>
          </p:cNvCxnSpPr>
          <p:nvPr/>
        </p:nvCxnSpPr>
        <p:spPr>
          <a:xfrm>
            <a:off x="533400" y="7734300"/>
            <a:ext cx="1242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HTTP </a:t>
            </a: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패킷 분석</a:t>
            </a:r>
            <a:endParaRPr lang="ko-KR" alt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b="0" i="0" u="none" strike="noStrike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5</a:t>
            </a:r>
          </a:p>
          <a:p>
            <a:pPr lvl="0" algn="ctr">
              <a:lnSpc>
                <a:spcPct val="91300"/>
              </a:lnSpc>
            </a:pP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491DE-4218-A10E-489E-1CEAD589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81169"/>
            <a:ext cx="12280900" cy="842756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DB23DD-1368-4F3D-9116-FE1A6B376545}"/>
              </a:ext>
            </a:extLst>
          </p:cNvPr>
          <p:cNvCxnSpPr>
            <a:cxnSpLocks/>
          </p:cNvCxnSpPr>
          <p:nvPr/>
        </p:nvCxnSpPr>
        <p:spPr>
          <a:xfrm>
            <a:off x="457200" y="7505700"/>
            <a:ext cx="495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DFF71B-03E1-1069-D2D0-78D49B4CE72A}"/>
              </a:ext>
            </a:extLst>
          </p:cNvPr>
          <p:cNvCxnSpPr>
            <a:cxnSpLocks/>
          </p:cNvCxnSpPr>
          <p:nvPr/>
        </p:nvCxnSpPr>
        <p:spPr>
          <a:xfrm>
            <a:off x="457200" y="5829300"/>
            <a:ext cx="335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0F7D30-1B85-BF43-03DC-749D6BE1383F}"/>
              </a:ext>
            </a:extLst>
          </p:cNvPr>
          <p:cNvCxnSpPr>
            <a:cxnSpLocks/>
          </p:cNvCxnSpPr>
          <p:nvPr/>
        </p:nvCxnSpPr>
        <p:spPr>
          <a:xfrm>
            <a:off x="381000" y="6384998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0884D6-A7BF-97A2-EBF4-C46FD7C286BF}"/>
              </a:ext>
            </a:extLst>
          </p:cNvPr>
          <p:cNvCxnSpPr>
            <a:cxnSpLocks/>
          </p:cNvCxnSpPr>
          <p:nvPr/>
        </p:nvCxnSpPr>
        <p:spPr>
          <a:xfrm>
            <a:off x="381000" y="9104671"/>
            <a:ext cx="434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2D3508-7017-76E5-9C32-33DCCDD62C71}"/>
              </a:ext>
            </a:extLst>
          </p:cNvPr>
          <p:cNvCxnSpPr>
            <a:cxnSpLocks/>
          </p:cNvCxnSpPr>
          <p:nvPr/>
        </p:nvCxnSpPr>
        <p:spPr>
          <a:xfrm>
            <a:off x="381000" y="9258300"/>
            <a:ext cx="1165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1D954-BE89-1402-371B-6C0B6465B3AD}"/>
              </a:ext>
            </a:extLst>
          </p:cNvPr>
          <p:cNvSpPr txBox="1"/>
          <p:nvPr/>
        </p:nvSpPr>
        <p:spPr>
          <a:xfrm>
            <a:off x="8475384" y="4584140"/>
            <a:ext cx="76872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- Method: POST </a:t>
            </a:r>
            <a:r>
              <a:rPr lang="ko-KR" altLang="en-US" sz="2000" b="1" dirty="0">
                <a:solidFill>
                  <a:srgbClr val="FF0000"/>
                </a:solidFill>
              </a:rPr>
              <a:t>형식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/>
              <a:t>=&gt;  POST </a:t>
            </a:r>
            <a:r>
              <a:rPr lang="ko-KR" altLang="en-US" sz="2000" b="1" dirty="0"/>
              <a:t>형식은 데이터를 수정하는 형식으로 입력이 </a:t>
            </a:r>
            <a:r>
              <a:rPr lang="en-US" altLang="ko-KR" sz="2000" b="1" dirty="0"/>
              <a:t>HTTP body</a:t>
            </a:r>
            <a:r>
              <a:rPr lang="ko-KR" altLang="en-US" sz="2000" b="1" dirty="0"/>
              <a:t> 몸체에 포함되어 전송됨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Content-Length: 13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서버에 전송되는 데이터 길이 </a:t>
            </a:r>
            <a:r>
              <a:rPr lang="en-US" altLang="ko-KR" sz="2000" b="1" dirty="0"/>
              <a:t>13</a:t>
            </a:r>
            <a:r>
              <a:rPr lang="ko-KR" altLang="en-US" sz="2000" b="1" dirty="0"/>
              <a:t>바이트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Content-Type: application/x-www-form-</a:t>
            </a:r>
            <a:r>
              <a:rPr lang="en-US" altLang="ko-KR" sz="2000" b="1" dirty="0" err="1">
                <a:solidFill>
                  <a:srgbClr val="FF0000"/>
                </a:solidFill>
              </a:rPr>
              <a:t>urlencoded</a:t>
            </a:r>
            <a:r>
              <a:rPr lang="en-US" altLang="ko-KR" sz="2000" b="1" dirty="0">
                <a:solidFill>
                  <a:srgbClr val="FF0000"/>
                </a:solidFill>
              </a:rPr>
              <a:t>; charset = UTF-8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전송되는 데이터 형식으로 인코딩은 </a:t>
            </a:r>
            <a:r>
              <a:rPr lang="en-US" altLang="ko-KR" sz="2000" b="1" dirty="0"/>
              <a:t>UTF-8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Accept-Language: ko-KR, </a:t>
            </a:r>
            <a:r>
              <a:rPr lang="en-US" altLang="ko-KR" sz="2000" b="1" dirty="0" err="1">
                <a:solidFill>
                  <a:srgbClr val="FF0000"/>
                </a:solidFill>
              </a:rPr>
              <a:t>ko;q</a:t>
            </a:r>
            <a:r>
              <a:rPr lang="en-US" altLang="ko-KR" sz="2000" b="1" dirty="0">
                <a:solidFill>
                  <a:srgbClr val="FF0000"/>
                </a:solidFill>
              </a:rPr>
              <a:t>=0.9, </a:t>
            </a:r>
            <a:r>
              <a:rPr lang="en-US" altLang="ko-KR" sz="2000" b="1" dirty="0" err="1">
                <a:solidFill>
                  <a:srgbClr val="FF0000"/>
                </a:solidFill>
              </a:rPr>
              <a:t>en</a:t>
            </a:r>
            <a:r>
              <a:rPr lang="en-US" altLang="ko-KR" sz="2000" b="1" dirty="0">
                <a:solidFill>
                  <a:srgbClr val="FF0000"/>
                </a:solidFill>
              </a:rPr>
              <a:t>-US; q=0.8, </a:t>
            </a:r>
            <a:r>
              <a:rPr lang="en-US" altLang="ko-KR" sz="2000" b="1" dirty="0" err="1">
                <a:solidFill>
                  <a:srgbClr val="FF0000"/>
                </a:solidFill>
              </a:rPr>
              <a:t>en;q</a:t>
            </a:r>
            <a:r>
              <a:rPr lang="en-US" altLang="ko-KR" sz="2000" b="1" dirty="0">
                <a:solidFill>
                  <a:srgbClr val="FF0000"/>
                </a:solidFill>
              </a:rPr>
              <a:t>=0.7\r\n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클라이언트가 선호하는 언어 </a:t>
            </a:r>
            <a:endParaRPr lang="en-US" altLang="ko-KR" sz="2000" b="1" dirty="0"/>
          </a:p>
          <a:p>
            <a:endParaRPr lang="en-US" altLang="ko-KR" sz="24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Cookie: WMOND=…; ~~~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서버로 부터 받은 쿠키의 내용 세션의 정보를 포함</a:t>
            </a:r>
            <a:endParaRPr lang="en-US" altLang="ko-KR" sz="20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- Response in frame: 236</a:t>
            </a:r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요청의 응답이 </a:t>
            </a:r>
            <a:r>
              <a:rPr lang="en-US" altLang="ko-KR" sz="2000" b="1" dirty="0"/>
              <a:t>236</a:t>
            </a:r>
            <a:r>
              <a:rPr lang="ko-KR" altLang="en-US" sz="2000" b="1" dirty="0"/>
              <a:t>프레임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4E2922-7A22-8CDD-AC55-6DE1E4EA325E}"/>
              </a:ext>
            </a:extLst>
          </p:cNvPr>
          <p:cNvCxnSpPr>
            <a:cxnSpLocks/>
          </p:cNvCxnSpPr>
          <p:nvPr/>
        </p:nvCxnSpPr>
        <p:spPr>
          <a:xfrm>
            <a:off x="457200" y="96901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7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500" b="0" i="0" u="none" strike="noStrike" spc="-300" dirty="0">
                <a:solidFill>
                  <a:srgbClr val="595959"/>
                </a:solidFill>
                <a:ea typeface="S-Core Dream 5 Medium"/>
              </a:rPr>
              <a:t>감사합니다</a:t>
            </a:r>
            <a:endParaRPr lang="ko-KR" sz="5500" b="0" i="0" u="none" strike="noStrike" spc="-300" dirty="0">
              <a:solidFill>
                <a:srgbClr val="595959"/>
              </a:solidFill>
              <a:ea typeface="S-Core Dream 5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4000" spc="-100" dirty="0">
                <a:solidFill>
                  <a:srgbClr val="9E9E9E"/>
                </a:solidFill>
                <a:latin typeface="S-Core Dream 3 Light"/>
              </a:rPr>
              <a:t>20204077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000" b="0" i="0" u="none" strike="noStrike" spc="-100" dirty="0">
                <a:solidFill>
                  <a:srgbClr val="9E9E9E"/>
                </a:solidFill>
                <a:latin typeface="S-Core Dream 3 Light"/>
              </a:rPr>
              <a:t>유동균</a:t>
            </a:r>
            <a:endParaRPr lang="en-US" sz="40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375</Words>
  <Application>Microsoft Office PowerPoint</Application>
  <PresentationFormat>사용자 지정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S-Core Dream 3 Light</vt:lpstr>
      <vt:lpstr>S-Core Dream 5 Medium</vt:lpstr>
      <vt:lpstr>S-Core Dream 7 ExtraBold</vt:lpstr>
      <vt:lpstr>ADLaM Display</vt:lpstr>
      <vt:lpstr>Arial</vt:lpstr>
      <vt:lpstr>Calibri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유동균</cp:lastModifiedBy>
  <cp:revision>5</cp:revision>
  <dcterms:created xsi:type="dcterms:W3CDTF">2006-08-16T00:00:00Z</dcterms:created>
  <dcterms:modified xsi:type="dcterms:W3CDTF">2024-10-13T15:00:01Z</dcterms:modified>
</cp:coreProperties>
</file>